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6" r:id="rId6"/>
    <p:sldMasterId id="2147483680" r:id="rId7"/>
    <p:sldMasterId id="2147483682" r:id="rId8"/>
    <p:sldMasterId id="2147483876" r:id="rId9"/>
  </p:sldMasterIdLst>
  <p:notesMasterIdLst>
    <p:notesMasterId r:id="rId29"/>
  </p:notesMasterIdLst>
  <p:sldIdLst>
    <p:sldId id="2147376294" r:id="rId10"/>
    <p:sldId id="2147376669" r:id="rId11"/>
    <p:sldId id="2147376755" r:id="rId12"/>
    <p:sldId id="2147376749" r:id="rId13"/>
    <p:sldId id="2147376751" r:id="rId14"/>
    <p:sldId id="2147376757" r:id="rId15"/>
    <p:sldId id="2147376752" r:id="rId16"/>
    <p:sldId id="2147376754" r:id="rId17"/>
    <p:sldId id="2147376756" r:id="rId18"/>
    <p:sldId id="2147376448" r:id="rId19"/>
    <p:sldId id="2147376758" r:id="rId20"/>
    <p:sldId id="2147376750" r:id="rId21"/>
    <p:sldId id="2147376760" r:id="rId22"/>
    <p:sldId id="2147376486" r:id="rId23"/>
    <p:sldId id="2147376761" r:id="rId24"/>
    <p:sldId id="2147376759" r:id="rId25"/>
    <p:sldId id="2147376360" r:id="rId26"/>
    <p:sldId id="256" r:id="rId27"/>
    <p:sldId id="214737635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E7534F"/>
    <a:srgbClr val="D9D9D9"/>
    <a:srgbClr val="A6A6A6"/>
    <a:srgbClr val="FADDDC"/>
    <a:srgbClr val="7F7F7F"/>
    <a:srgbClr val="595959"/>
    <a:srgbClr val="F19895"/>
    <a:srgbClr val="ED7D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541C8-0B87-47DE-AF28-2ACA431E085B}" v="312" dt="2024-06-27T09:20:52.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2" d="100"/>
          <a:sy n="52" d="100"/>
        </p:scale>
        <p:origin x="108" y="33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B9B0D-155D-44DE-A7C2-693ED69C45F7}" type="datetimeFigureOut">
              <a:rPr lang="en-AU" smtClean="0"/>
              <a:t>30/06/2024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C784B-886A-4D8D-9718-909D355D3679}" type="slidenum">
              <a:rPr lang="en-AU" smtClean="0"/>
              <a:t>‹#›</a:t>
            </a:fld>
            <a:endParaRPr lang="en-AU"/>
          </a:p>
        </p:txBody>
      </p:sp>
    </p:spTree>
    <p:extLst>
      <p:ext uri="{BB962C8B-B14F-4D97-AF65-F5344CB8AC3E}">
        <p14:creationId xmlns:p14="http://schemas.microsoft.com/office/powerpoint/2010/main" val="268001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8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82170-454F-4374-A382-D0B66F568786}"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P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69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60B1D-DE67-05F7-C296-AB8D81C48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C40DC-F492-DF06-E8C0-05B29C7F8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D9FBF-AD2D-0F0C-88BB-6432E187DCC1}"/>
              </a:ext>
            </a:extLst>
          </p:cNvPr>
          <p:cNvSpPr>
            <a:spLocks noGrp="1"/>
          </p:cNvSpPr>
          <p:nvPr>
            <p:ph type="body" idx="1"/>
          </p:nvPr>
        </p:nvSpPr>
        <p:spPr/>
        <p:txBody>
          <a:bodyPr/>
          <a:lstStyle/>
          <a:p>
            <a:pPr marL="0" indent="0">
              <a:buNone/>
            </a:pPr>
            <a:endParaRPr lang="en-AU" sz="1800" dirty="0"/>
          </a:p>
        </p:txBody>
      </p:sp>
      <p:sp>
        <p:nvSpPr>
          <p:cNvPr id="4" name="Slide Number Placeholder 3">
            <a:extLst>
              <a:ext uri="{FF2B5EF4-FFF2-40B4-BE49-F238E27FC236}">
                <a16:creationId xmlns:a16="http://schemas.microsoft.com/office/drawing/2014/main" id="{5F90E441-3222-0209-FA13-2C39DCBC5B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8C083-4F47-4C71-8195-3D1BDA071E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156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ACB6B-8C7D-424C-B401-8EFE03D5B0E3}"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P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002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60B1D-DE67-05F7-C296-AB8D81C48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C40DC-F492-DF06-E8C0-05B29C7F8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D9FBF-AD2D-0F0C-88BB-6432E187DCC1}"/>
              </a:ext>
            </a:extLst>
          </p:cNvPr>
          <p:cNvSpPr>
            <a:spLocks noGrp="1"/>
          </p:cNvSpPr>
          <p:nvPr>
            <p:ph type="body" idx="1"/>
          </p:nvPr>
        </p:nvSpPr>
        <p:spPr/>
        <p:txBody>
          <a:bodyPr/>
          <a:lstStyle/>
          <a:p>
            <a:pPr marL="0" indent="0">
              <a:buNone/>
            </a:pPr>
            <a:endParaRPr lang="en-AU" sz="1800" dirty="0"/>
          </a:p>
        </p:txBody>
      </p:sp>
      <p:sp>
        <p:nvSpPr>
          <p:cNvPr id="4" name="Slide Number Placeholder 3">
            <a:extLst>
              <a:ext uri="{FF2B5EF4-FFF2-40B4-BE49-F238E27FC236}">
                <a16:creationId xmlns:a16="http://schemas.microsoft.com/office/drawing/2014/main" id="{5F90E441-3222-0209-FA13-2C39DCBC5B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8C083-4F47-4C71-8195-3D1BDA071E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496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91EA0-010F-87E7-74D8-FF37C244F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E6333-17BB-CAB3-4F30-5F4F8C0F6F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00269-0BE6-AA07-A49D-AC53D82CABBB}"/>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B5B0CEDE-98AD-6BCD-022B-5D2574A7E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0E9E-A432-A24D-90D7-D92D059518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692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0E9E-A432-A24D-90D7-D92D059518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91EA0-010F-87E7-74D8-FF37C244F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E6333-17BB-CAB3-4F30-5F4F8C0F6F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00269-0BE6-AA07-A49D-AC53D82CABBB}"/>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B5B0CEDE-98AD-6BCD-022B-5D2574A7E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0E9E-A432-A24D-90D7-D92D059518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530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60B1D-DE67-05F7-C296-AB8D81C48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C40DC-F492-DF06-E8C0-05B29C7F8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D9FBF-AD2D-0F0C-88BB-6432E187DCC1}"/>
              </a:ext>
            </a:extLst>
          </p:cNvPr>
          <p:cNvSpPr>
            <a:spLocks noGrp="1"/>
          </p:cNvSpPr>
          <p:nvPr>
            <p:ph type="body" idx="1"/>
          </p:nvPr>
        </p:nvSpPr>
        <p:spPr/>
        <p:txBody>
          <a:bodyPr/>
          <a:lstStyle/>
          <a:p>
            <a:pPr marL="0" indent="0">
              <a:buNone/>
            </a:pPr>
            <a:endParaRPr lang="en-AU" sz="1800" dirty="0"/>
          </a:p>
        </p:txBody>
      </p:sp>
      <p:sp>
        <p:nvSpPr>
          <p:cNvPr id="4" name="Slide Number Placeholder 3">
            <a:extLst>
              <a:ext uri="{FF2B5EF4-FFF2-40B4-BE49-F238E27FC236}">
                <a16:creationId xmlns:a16="http://schemas.microsoft.com/office/drawing/2014/main" id="{5F90E441-3222-0209-FA13-2C39DCBC5B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8C083-4F47-4C71-8195-3D1BDA071E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789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60B1D-DE67-05F7-C296-AB8D81C48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C40DC-F492-DF06-E8C0-05B29C7F8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D9FBF-AD2D-0F0C-88BB-6432E187DCC1}"/>
              </a:ext>
            </a:extLst>
          </p:cNvPr>
          <p:cNvSpPr>
            <a:spLocks noGrp="1"/>
          </p:cNvSpPr>
          <p:nvPr>
            <p:ph type="body" idx="1"/>
          </p:nvPr>
        </p:nvSpPr>
        <p:spPr/>
        <p:txBody>
          <a:bodyPr/>
          <a:lstStyle/>
          <a:p>
            <a:pPr marL="0" indent="0">
              <a:buNone/>
            </a:pPr>
            <a:endParaRPr lang="en-AU" sz="1800" dirty="0"/>
          </a:p>
        </p:txBody>
      </p:sp>
      <p:sp>
        <p:nvSpPr>
          <p:cNvPr id="4" name="Slide Number Placeholder 3">
            <a:extLst>
              <a:ext uri="{FF2B5EF4-FFF2-40B4-BE49-F238E27FC236}">
                <a16:creationId xmlns:a16="http://schemas.microsoft.com/office/drawing/2014/main" id="{5F90E441-3222-0209-FA13-2C39DCBC5B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8C083-4F47-4C71-8195-3D1BDA071E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102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91EA0-010F-87E7-74D8-FF37C244F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E6333-17BB-CAB3-4F30-5F4F8C0F6F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00269-0BE6-AA07-A49D-AC53D82CABBB}"/>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B5B0CEDE-98AD-6BCD-022B-5D2574A7E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0E9E-A432-A24D-90D7-D92D059518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18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60B1D-DE67-05F7-C296-AB8D81C48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C40DC-F492-DF06-E8C0-05B29C7F8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D9FBF-AD2D-0F0C-88BB-6432E187DCC1}"/>
              </a:ext>
            </a:extLst>
          </p:cNvPr>
          <p:cNvSpPr>
            <a:spLocks noGrp="1"/>
          </p:cNvSpPr>
          <p:nvPr>
            <p:ph type="body" idx="1"/>
          </p:nvPr>
        </p:nvSpPr>
        <p:spPr/>
        <p:txBody>
          <a:bodyPr/>
          <a:lstStyle/>
          <a:p>
            <a:pPr marL="0" indent="0">
              <a:buNone/>
            </a:pPr>
            <a:endParaRPr lang="en-AU" sz="1800" dirty="0"/>
          </a:p>
        </p:txBody>
      </p:sp>
      <p:sp>
        <p:nvSpPr>
          <p:cNvPr id="4" name="Slide Number Placeholder 3">
            <a:extLst>
              <a:ext uri="{FF2B5EF4-FFF2-40B4-BE49-F238E27FC236}">
                <a16:creationId xmlns:a16="http://schemas.microsoft.com/office/drawing/2014/main" id="{5F90E441-3222-0209-FA13-2C39DCBC5B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8C083-4F47-4C71-8195-3D1BDA071E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15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3D1DC-2AD7-4D4E-8BED-830815121A29}" type="slidenum">
              <a:rPr kumimoji="0" lang="en-P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P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4490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91EA0-010F-87E7-74D8-FF37C244F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E6333-17BB-CAB3-4F30-5F4F8C0F6F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00269-0BE6-AA07-A49D-AC53D82CABBB}"/>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B5B0CEDE-98AD-6BCD-022B-5D2574A7E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0E9E-A432-A24D-90D7-D92D059518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14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60B1D-DE67-05F7-C296-AB8D81C48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C40DC-F492-DF06-E8C0-05B29C7F8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D9FBF-AD2D-0F0C-88BB-6432E187DCC1}"/>
              </a:ext>
            </a:extLst>
          </p:cNvPr>
          <p:cNvSpPr>
            <a:spLocks noGrp="1"/>
          </p:cNvSpPr>
          <p:nvPr>
            <p:ph type="body" idx="1"/>
          </p:nvPr>
        </p:nvSpPr>
        <p:spPr/>
        <p:txBody>
          <a:bodyPr/>
          <a:lstStyle/>
          <a:p>
            <a:pPr marL="0" indent="0">
              <a:buNone/>
            </a:pPr>
            <a:endParaRPr lang="en-AU" sz="1800" dirty="0"/>
          </a:p>
        </p:txBody>
      </p:sp>
      <p:sp>
        <p:nvSpPr>
          <p:cNvPr id="4" name="Slide Number Placeholder 3">
            <a:extLst>
              <a:ext uri="{FF2B5EF4-FFF2-40B4-BE49-F238E27FC236}">
                <a16:creationId xmlns:a16="http://schemas.microsoft.com/office/drawing/2014/main" id="{5F90E441-3222-0209-FA13-2C39DCBC5B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8C083-4F47-4C71-8195-3D1BDA071E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53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hello@adapt.com.au" TargetMode="External"/><Relationship Id="rId2" Type="http://schemas.openxmlformats.org/officeDocument/2006/relationships/hyperlink" Target="https://adapt.com.au/" TargetMode="External"/><Relationship Id="rId1" Type="http://schemas.openxmlformats.org/officeDocument/2006/relationships/slideMaster" Target="../slideMasters/slideMaster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34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9013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98017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97779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5944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ooter + ADAP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30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F1797BA-02C3-294E-9307-4E4954D0B9AB}"/>
              </a:ext>
            </a:extLst>
          </p:cNvPr>
          <p:cNvSpPr txBox="1"/>
          <p:nvPr userDrawn="1"/>
        </p:nvSpPr>
        <p:spPr>
          <a:xfrm>
            <a:off x="3436593" y="3536394"/>
            <a:ext cx="5318811" cy="31130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1"/>
                </a:solidFill>
                <a:effectLst/>
                <a:uLnTx/>
                <a:uFillTx/>
                <a:latin typeface="Helvetica Light" panose="020B0403020202020204" pitchFamily="34" charset="0"/>
                <a:ea typeface="+mn-ea"/>
                <a:cs typeface="+mn-cs"/>
              </a:rPr>
              <a:t>adapt.com.au    |   hello@adapt.com.au   |   +61 (2) 9435 3535 </a:t>
            </a:r>
            <a:endParaRPr kumimoji="0" lang="en-US" sz="1050" b="0" i="0" u="none" strike="noStrike" kern="1200" cap="none" spc="0" normalizeH="0" baseline="0" noProof="0">
              <a:ln>
                <a:noFill/>
              </a:ln>
              <a:solidFill>
                <a:schemeClr val="tx1"/>
              </a:solidFill>
              <a:effectLst/>
              <a:uLnTx/>
              <a:uFillTx/>
              <a:latin typeface="Helvetica Light" panose="020B0403020202020204" pitchFamily="34" charset="0"/>
              <a:ea typeface="+mn-ea"/>
              <a:cs typeface="+mn-cs"/>
            </a:endParaRPr>
          </a:p>
        </p:txBody>
      </p:sp>
      <p:sp>
        <p:nvSpPr>
          <p:cNvPr id="13" name="Rectangle 12">
            <a:hlinkClick r:id="rId2"/>
            <a:extLst>
              <a:ext uri="{FF2B5EF4-FFF2-40B4-BE49-F238E27FC236}">
                <a16:creationId xmlns:a16="http://schemas.microsoft.com/office/drawing/2014/main" id="{94620284-A83B-9B4B-90E9-45F13E40290D}"/>
              </a:ext>
            </a:extLst>
          </p:cNvPr>
          <p:cNvSpPr/>
          <p:nvPr userDrawn="1"/>
        </p:nvSpPr>
        <p:spPr>
          <a:xfrm>
            <a:off x="4204010" y="3693976"/>
            <a:ext cx="870612" cy="116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3"/>
            <a:extLst>
              <a:ext uri="{FF2B5EF4-FFF2-40B4-BE49-F238E27FC236}">
                <a16:creationId xmlns:a16="http://schemas.microsoft.com/office/drawing/2014/main" id="{15C3CFD0-9987-6B4B-8F5D-34D52775C01B}"/>
              </a:ext>
            </a:extLst>
          </p:cNvPr>
          <p:cNvSpPr/>
          <p:nvPr userDrawn="1"/>
        </p:nvSpPr>
        <p:spPr>
          <a:xfrm>
            <a:off x="5307980" y="3709931"/>
            <a:ext cx="1243374" cy="93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2"/>
            <a:extLst>
              <a:ext uri="{FF2B5EF4-FFF2-40B4-BE49-F238E27FC236}">
                <a16:creationId xmlns:a16="http://schemas.microsoft.com/office/drawing/2014/main" id="{EDEDC1E4-70A7-8F4F-A758-E06AC7B199DE}"/>
              </a:ext>
            </a:extLst>
          </p:cNvPr>
          <p:cNvSpPr/>
          <p:nvPr userDrawn="1"/>
        </p:nvSpPr>
        <p:spPr>
          <a:xfrm>
            <a:off x="5386038" y="2921899"/>
            <a:ext cx="1510061" cy="31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logo&#10;&#10;Description automatically generated">
            <a:extLst>
              <a:ext uri="{FF2B5EF4-FFF2-40B4-BE49-F238E27FC236}">
                <a16:creationId xmlns:a16="http://schemas.microsoft.com/office/drawing/2014/main" id="{D21270FA-30E7-1E4C-9FBE-D95D27046CDD}"/>
              </a:ext>
            </a:extLst>
          </p:cNvPr>
          <p:cNvPicPr>
            <a:picLocks noChangeAspect="1"/>
          </p:cNvPicPr>
          <p:nvPr userDrawn="1"/>
        </p:nvPicPr>
        <p:blipFill>
          <a:blip r:embed="rId4"/>
          <a:stretch>
            <a:fillRect/>
          </a:stretch>
        </p:blipFill>
        <p:spPr>
          <a:xfrm>
            <a:off x="5382183" y="2894115"/>
            <a:ext cx="1427630" cy="347200"/>
          </a:xfrm>
          <a:prstGeom prst="rect">
            <a:avLst/>
          </a:prstGeom>
        </p:spPr>
      </p:pic>
      <p:pic>
        <p:nvPicPr>
          <p:cNvPr id="12" name="Graphic 11">
            <a:extLst>
              <a:ext uri="{FF2B5EF4-FFF2-40B4-BE49-F238E27FC236}">
                <a16:creationId xmlns:a16="http://schemas.microsoft.com/office/drawing/2014/main" id="{5DEC55C3-5A35-4ECE-8D11-95B0C41D811D}"/>
              </a:ext>
            </a:extLst>
          </p:cNvPr>
          <p:cNvPicPr>
            <a:picLocks noChangeAspect="1"/>
          </p:cNvPicPr>
          <p:nvPr userDrawn="1"/>
        </p:nvPicPr>
        <p:blipFill rotWithShape="1">
          <a:blip r:embed="rId5">
            <a:alphaModFix amt="30000"/>
            <a:extLst>
              <a:ext uri="{96DAC541-7B7A-43D3-8B79-37D633B846F1}">
                <asvg:svgBlip xmlns:asvg="http://schemas.microsoft.com/office/drawing/2016/SVG/main" r:embed="rId6"/>
              </a:ext>
            </a:extLst>
          </a:blip>
          <a:srcRect t="24316" r="18761" b="20587"/>
          <a:stretch/>
        </p:blipFill>
        <p:spPr>
          <a:xfrm>
            <a:off x="5869172" y="1"/>
            <a:ext cx="6322827" cy="6858000"/>
          </a:xfrm>
          <a:prstGeom prst="rect">
            <a:avLst/>
          </a:prstGeom>
        </p:spPr>
      </p:pic>
      <p:sp>
        <p:nvSpPr>
          <p:cNvPr id="16" name="Rectangle 15">
            <a:extLst>
              <a:ext uri="{FF2B5EF4-FFF2-40B4-BE49-F238E27FC236}">
                <a16:creationId xmlns:a16="http://schemas.microsoft.com/office/drawing/2014/main" id="{E9DE8F7A-85EF-452E-9B46-C11DCC83142A}"/>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43141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3414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740B86F-9958-410F-8E0A-D09EEDA3C5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3412" y="378947"/>
            <a:ext cx="1170580" cy="282997"/>
          </a:xfrm>
          <a:prstGeom prst="rect">
            <a:avLst/>
          </a:prstGeom>
        </p:spPr>
      </p:pic>
      <p:cxnSp>
        <p:nvCxnSpPr>
          <p:cNvPr id="2" name="Straight Connector 1">
            <a:extLst>
              <a:ext uri="{FF2B5EF4-FFF2-40B4-BE49-F238E27FC236}">
                <a16:creationId xmlns:a16="http://schemas.microsoft.com/office/drawing/2014/main" id="{58838088-80BE-5559-75B1-3F0DF8165E94}"/>
              </a:ext>
            </a:extLst>
          </p:cNvPr>
          <p:cNvCxnSpPr>
            <a:cxnSpLocks/>
          </p:cNvCxnSpPr>
          <p:nvPr userDrawn="1"/>
        </p:nvCxnSpPr>
        <p:spPr>
          <a:xfrm>
            <a:off x="328246" y="1002729"/>
            <a:ext cx="11535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000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ck A">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F3CEE6D4-1935-6D49-82F9-C2222109F933}"/>
              </a:ext>
            </a:extLst>
          </p:cNvPr>
          <p:cNvPicPr>
            <a:picLocks noChangeAspect="1"/>
          </p:cNvPicPr>
          <p:nvPr userDrawn="1"/>
        </p:nvPicPr>
        <p:blipFill>
          <a:blip r:embed="rId2"/>
          <a:stretch>
            <a:fillRect/>
          </a:stretch>
        </p:blipFill>
        <p:spPr>
          <a:xfrm>
            <a:off x="11775891" y="6288776"/>
            <a:ext cx="269035" cy="432699"/>
          </a:xfrm>
          <a:prstGeom prst="rect">
            <a:avLst/>
          </a:prstGeom>
        </p:spPr>
      </p:pic>
    </p:spTree>
    <p:extLst>
      <p:ext uri="{BB962C8B-B14F-4D97-AF65-F5344CB8AC3E}">
        <p14:creationId xmlns:p14="http://schemas.microsoft.com/office/powerpoint/2010/main" val="3153725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31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85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34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11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7133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5906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7793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2858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29525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3.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logo&#10;&#10;Description automatically generated">
            <a:extLst>
              <a:ext uri="{FF2B5EF4-FFF2-40B4-BE49-F238E27FC236}">
                <a16:creationId xmlns:a16="http://schemas.microsoft.com/office/drawing/2014/main" id="{FE160564-F14C-5241-B55D-35BDCEB49F93}"/>
              </a:ext>
            </a:extLst>
          </p:cNvPr>
          <p:cNvPicPr>
            <a:picLocks noChangeAspect="1"/>
          </p:cNvPicPr>
          <p:nvPr userDrawn="1"/>
        </p:nvPicPr>
        <p:blipFill>
          <a:blip r:embed="rId3"/>
          <a:stretch>
            <a:fillRect/>
          </a:stretch>
        </p:blipFill>
        <p:spPr>
          <a:xfrm>
            <a:off x="10963223" y="244358"/>
            <a:ext cx="910019" cy="221316"/>
          </a:xfrm>
          <a:prstGeom prst="rect">
            <a:avLst/>
          </a:prstGeom>
        </p:spPr>
      </p:pic>
      <p:cxnSp>
        <p:nvCxnSpPr>
          <p:cNvPr id="3" name="Straight Connector 2">
            <a:extLst>
              <a:ext uri="{FF2B5EF4-FFF2-40B4-BE49-F238E27FC236}">
                <a16:creationId xmlns:a16="http://schemas.microsoft.com/office/drawing/2014/main" id="{789AB2E8-09EF-274F-B62A-EB7747F50F3B}"/>
              </a:ext>
            </a:extLst>
          </p:cNvPr>
          <p:cNvCxnSpPr>
            <a:cxnSpLocks/>
          </p:cNvCxnSpPr>
          <p:nvPr userDrawn="1"/>
        </p:nvCxnSpPr>
        <p:spPr>
          <a:xfrm>
            <a:off x="328246" y="701172"/>
            <a:ext cx="11535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290749"/>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200166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CBBF5-1DBF-1247-8D81-D7116D36B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477E4C-063B-9E4D-9182-6B8699F16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1587417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CBBF5-1DBF-1247-8D81-D7116D36B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477E4C-063B-9E4D-9182-6B8699F16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673922"/>
      </p:ext>
    </p:extLst>
  </p:cSld>
  <p:clrMap bg1="lt1" tx1="dk1" bg2="lt2" tx2="dk2" accent1="accent1" accent2="accent2" accent3="accent3" accent4="accent4" accent5="accent5" accent6="accent6" hlink="hlink" folHlink="folHlink"/>
  <p:sldLayoutIdLst>
    <p:sldLayoutId id="2147483681" r:id="rId1"/>
    <p:sldLayoutId id="2147483878" r:id="rId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352670"/>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logo&#10;&#10;Description automatically generated">
            <a:extLst>
              <a:ext uri="{FF2B5EF4-FFF2-40B4-BE49-F238E27FC236}">
                <a16:creationId xmlns:a16="http://schemas.microsoft.com/office/drawing/2014/main" id="{FE160564-F14C-5241-B55D-35BDCEB49F93}"/>
              </a:ext>
            </a:extLst>
          </p:cNvPr>
          <p:cNvPicPr>
            <a:picLocks noChangeAspect="1"/>
          </p:cNvPicPr>
          <p:nvPr userDrawn="1"/>
        </p:nvPicPr>
        <p:blipFill>
          <a:blip r:embed="rId3"/>
          <a:stretch>
            <a:fillRect/>
          </a:stretch>
        </p:blipFill>
        <p:spPr>
          <a:xfrm>
            <a:off x="10963223" y="244358"/>
            <a:ext cx="910019" cy="221316"/>
          </a:xfrm>
          <a:prstGeom prst="rect">
            <a:avLst/>
          </a:prstGeom>
        </p:spPr>
      </p:pic>
      <p:cxnSp>
        <p:nvCxnSpPr>
          <p:cNvPr id="3" name="Straight Connector 2">
            <a:extLst>
              <a:ext uri="{FF2B5EF4-FFF2-40B4-BE49-F238E27FC236}">
                <a16:creationId xmlns:a16="http://schemas.microsoft.com/office/drawing/2014/main" id="{789AB2E8-09EF-274F-B62A-EB7747F50F3B}"/>
              </a:ext>
            </a:extLst>
          </p:cNvPr>
          <p:cNvCxnSpPr>
            <a:cxnSpLocks/>
          </p:cNvCxnSpPr>
          <p:nvPr userDrawn="1"/>
        </p:nvCxnSpPr>
        <p:spPr>
          <a:xfrm>
            <a:off x="328246" y="701172"/>
            <a:ext cx="11535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165923"/>
      </p:ext>
    </p:extLst>
  </p:cSld>
  <p:clrMap bg1="lt1" tx1="dk1" bg2="lt2" tx2="dk2" accent1="accent1" accent2="accent2" accent3="accent3" accent4="accent4" accent5="accent5" accent6="accent6" hlink="hlink" folHlink="folHlink"/>
  <p:sldLayoutIdLst>
    <p:sldLayoutId id="214748387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hyperlink" Target="https://research.adapt.com.au/filter-types/market-trend-reports" TargetMode="External"/><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hyperlink" Target="mailto:success@adapt.com.au" TargetMode="External"/><Relationship Id="rId16" Type="http://schemas.openxmlformats.org/officeDocument/2006/relationships/image" Target="../media/image36.png"/><Relationship Id="rId1" Type="http://schemas.openxmlformats.org/officeDocument/2006/relationships/slideLayout" Target="../slideLayouts/slideLayout16.xml"/><Relationship Id="rId6" Type="http://schemas.openxmlformats.org/officeDocument/2006/relationships/hyperlink" Target="https://research.adapt.com.au/filter-types/expert-presentations/" TargetMode="External"/><Relationship Id="rId11" Type="http://schemas.openxmlformats.org/officeDocument/2006/relationships/image" Target="../media/image31.png"/><Relationship Id="rId5" Type="http://schemas.openxmlformats.org/officeDocument/2006/relationships/hyperlink" Target="https://research.adapt.com.au/data-insights/" TargetMode="External"/><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hyperlink" Target="https://research.adapt.com.au/filter-types/community-interviews" TargetMode="External"/><Relationship Id="rId9" Type="http://schemas.openxmlformats.org/officeDocument/2006/relationships/image" Target="../media/image29.png"/><Relationship Id="rId1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C89118-D0C1-65E5-5970-DC15924F61BC}"/>
              </a:ext>
            </a:extLst>
          </p:cNvPr>
          <p:cNvSpPr txBox="1"/>
          <p:nvPr/>
        </p:nvSpPr>
        <p:spPr>
          <a:xfrm>
            <a:off x="4295662" y="2052497"/>
            <a:ext cx="7006062" cy="1461939"/>
          </a:xfrm>
          <a:prstGeom prst="rect">
            <a:avLst/>
          </a:prstGeom>
          <a:noFill/>
        </p:spPr>
        <p:txBody>
          <a:bodyPr wrap="square" lIns="91440" tIns="45720" rIns="91440" bIns="45720" rtlCol="0" anchor="t">
            <a:spAutoFit/>
          </a:bodyPr>
          <a:lstStyle>
            <a:defPPr>
              <a:defRPr lang="en-US"/>
            </a:defPPr>
            <a:lvl1pPr algn="ctr">
              <a:defRPr sz="3600" spc="-150">
                <a:latin typeface="Helvetica Neue"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2400" b="1" i="0" u="none" strike="noStrike" kern="1200" cap="none" spc="0" normalizeH="0" baseline="0" noProof="0" dirty="0">
                <a:ln>
                  <a:noFill/>
                </a:ln>
                <a:solidFill>
                  <a:srgbClr val="E7534F"/>
                </a:solidFill>
                <a:effectLst/>
                <a:uLnTx/>
                <a:uFillTx/>
                <a:latin typeface="Helvetica Neue" panose="02000503000000020004" pitchFamily="2"/>
                <a:ea typeface="+mn-ea"/>
                <a:cs typeface="+mn-cs"/>
              </a:rPr>
              <a:t>ADAPT Tech Trends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900" b="0" i="0" u="none" strike="noStrike" kern="1200" cap="none" spc="-150" normalizeH="0" baseline="0" noProof="0" dirty="0">
                <a:ln>
                  <a:noFill/>
                </a:ln>
                <a:solidFill>
                  <a:srgbClr val="000000"/>
                </a:solidFill>
                <a:effectLst/>
                <a:uLnTx/>
                <a:uFillTx/>
                <a:latin typeface="Helvetica Neue" panose="02000503000000020004" pitchFamily="2"/>
                <a:ea typeface="+mn-ea"/>
                <a:cs typeface="Helvetica Neue" panose="02000503000000020004" pitchFamily="2"/>
              </a:rPr>
            </a:br>
            <a:r>
              <a:rPr kumimoji="0" lang="en-AU" sz="2800" b="1" i="0" u="none" strike="noStrike" kern="1200" cap="none" spc="0" normalizeH="0" baseline="0" noProof="0" dirty="0">
                <a:ln>
                  <a:noFill/>
                </a:ln>
                <a:solidFill>
                  <a:srgbClr val="000000"/>
                </a:solidFill>
                <a:effectLst/>
                <a:uLnTx/>
                <a:uFillTx/>
                <a:latin typeface="Helvetica Neue" panose="02000503000000020004" pitchFamily="2"/>
                <a:ea typeface="+mn-ea"/>
                <a:cs typeface="+mn-cs"/>
              </a:rPr>
              <a:t>The need for greater costs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000000"/>
                </a:solidFill>
                <a:effectLst/>
                <a:uLnTx/>
                <a:uFillTx/>
                <a:latin typeface="Helvetica Neue" panose="02000503000000020004" pitchFamily="2"/>
                <a:ea typeface="+mn-ea"/>
                <a:cs typeface="+mn-cs"/>
              </a:rPr>
              <a:t>intelligence in Australia</a:t>
            </a:r>
            <a:endParaRPr kumimoji="0" lang="en-PH" sz="1400" b="1" i="0" u="none" strike="noStrike" kern="1200" cap="none" spc="0" normalizeH="0" baseline="0" noProof="0" dirty="0">
              <a:ln>
                <a:noFill/>
              </a:ln>
              <a:solidFill>
                <a:srgbClr val="000000"/>
              </a:solidFill>
              <a:effectLst/>
              <a:uLnTx/>
              <a:uFillTx/>
              <a:latin typeface="Helvetica Neue" panose="02000503000000020004" pitchFamily="2"/>
              <a:ea typeface="+mn-ea"/>
              <a:cs typeface="+mn-cs"/>
            </a:endParaRPr>
          </a:p>
        </p:txBody>
      </p:sp>
      <p:grpSp>
        <p:nvGrpSpPr>
          <p:cNvPr id="60" name="Group 59">
            <a:extLst>
              <a:ext uri="{FF2B5EF4-FFF2-40B4-BE49-F238E27FC236}">
                <a16:creationId xmlns:a16="http://schemas.microsoft.com/office/drawing/2014/main" id="{B41CA9A5-8536-674A-99AF-5FC2C037B672}"/>
              </a:ext>
            </a:extLst>
          </p:cNvPr>
          <p:cNvGrpSpPr/>
          <p:nvPr/>
        </p:nvGrpSpPr>
        <p:grpSpPr>
          <a:xfrm>
            <a:off x="4364674" y="3894081"/>
            <a:ext cx="6090064" cy="551034"/>
            <a:chOff x="4364674" y="4128854"/>
            <a:chExt cx="6090064" cy="551034"/>
          </a:xfrm>
        </p:grpSpPr>
        <p:sp>
          <p:nvSpPr>
            <p:cNvPr id="18" name="Round Single Corner Rectangle 2">
              <a:extLst>
                <a:ext uri="{FF2B5EF4-FFF2-40B4-BE49-F238E27FC236}">
                  <a16:creationId xmlns:a16="http://schemas.microsoft.com/office/drawing/2014/main" id="{57129068-01BD-30A6-2113-CEE68E4F28B8}"/>
                </a:ext>
              </a:extLst>
            </p:cNvPr>
            <p:cNvSpPr/>
            <p:nvPr/>
          </p:nvSpPr>
          <p:spPr>
            <a:xfrm flipV="1">
              <a:off x="4364674" y="4128854"/>
              <a:ext cx="5990960" cy="551034"/>
            </a:xfrm>
            <a:prstGeom prst="round1Rect">
              <a:avLst>
                <a:gd name="adj" fmla="val 50000"/>
              </a:avLst>
            </a:prstGeom>
            <a:solidFill>
              <a:srgbClr val="F1989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A2B6C23-47BE-AB2D-EBDC-831E8672974D}"/>
                </a:ext>
              </a:extLst>
            </p:cNvPr>
            <p:cNvSpPr txBox="1"/>
            <p:nvPr/>
          </p:nvSpPr>
          <p:spPr>
            <a:xfrm>
              <a:off x="4423544" y="4210522"/>
              <a:ext cx="6031194" cy="369332"/>
            </a:xfrm>
            <a:prstGeom prst="rect">
              <a:avLst/>
            </a:prstGeom>
            <a:noFill/>
          </p:spPr>
          <p:txBody>
            <a:bodyPr wrap="square" lIns="91440" tIns="45720" rIns="91440" bIns="45720" rtlCol="0" anchor="t">
              <a:spAutoFit/>
            </a:bodyPr>
            <a:lstStyle>
              <a:defPPr>
                <a:defRPr lang="en-US"/>
              </a:defPPr>
              <a:lvl1pPr algn="ctr">
                <a:defRPr sz="3600" spc="-150">
                  <a:latin typeface="Helvetica Neue"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1800" b="1" i="0" u="none" strike="noStrike" kern="1200" cap="none" spc="0" normalizeH="0" baseline="0" noProof="0">
                  <a:ln>
                    <a:noFill/>
                  </a:ln>
                  <a:solidFill>
                    <a:srgbClr val="000000"/>
                  </a:solidFill>
                  <a:effectLst/>
                  <a:uLnTx/>
                  <a:uFillTx/>
                  <a:latin typeface="Helvetica"/>
                  <a:ea typeface="+mn-ea"/>
                  <a:cs typeface="Helvetica"/>
                </a:rPr>
                <a:t>Shane Hill</a:t>
              </a:r>
              <a:r>
                <a:rPr kumimoji="0" lang="en-PH" sz="1800" b="0" i="0" u="none" strike="noStrike" kern="1200" cap="none" spc="0" normalizeH="0" baseline="0" noProof="0">
                  <a:ln>
                    <a:noFill/>
                  </a:ln>
                  <a:solidFill>
                    <a:srgbClr val="000000"/>
                  </a:solidFill>
                  <a:effectLst/>
                  <a:uLnTx/>
                  <a:uFillTx/>
                  <a:latin typeface="Helvetica"/>
                  <a:ea typeface="+mn-ea"/>
                  <a:cs typeface="Helvetica"/>
                </a:rPr>
                <a:t> </a:t>
              </a:r>
              <a:r>
                <a:rPr kumimoji="0" lang="en-GB" sz="1800" b="0" i="0" u="none" strike="noStrike" kern="1200" cap="none" spc="0" normalizeH="0" baseline="0" noProof="0">
                  <a:ln>
                    <a:noFill/>
                  </a:ln>
                  <a:solidFill>
                    <a:srgbClr val="000000"/>
                  </a:solidFill>
                  <a:effectLst/>
                  <a:uLnTx/>
                  <a:uFillTx/>
                  <a:latin typeface="Helvetica"/>
                  <a:ea typeface="+mn-ea"/>
                  <a:cs typeface="Helvetica"/>
                </a:rPr>
                <a:t>– </a:t>
              </a:r>
              <a:r>
                <a:rPr kumimoji="0" lang="en-AU" sz="1800" b="0" i="0" u="none" strike="noStrike" kern="1200" cap="none" spc="0" normalizeH="0" baseline="0" noProof="0">
                  <a:ln>
                    <a:noFill/>
                  </a:ln>
                  <a:solidFill>
                    <a:srgbClr val="000000"/>
                  </a:solidFill>
                  <a:effectLst/>
                  <a:uLnTx/>
                  <a:uFillTx/>
                  <a:latin typeface="Helvetica"/>
                  <a:ea typeface="+mn-ea"/>
                  <a:cs typeface="Helvetica"/>
                </a:rPr>
                <a:t>Principal Research Analyst </a:t>
              </a:r>
              <a:r>
                <a:rPr kumimoji="0" lang="en-PH" sz="1800" b="0" i="0" u="none" strike="noStrike" kern="1200" cap="none" spc="0" normalizeH="0" baseline="0" noProof="0">
                  <a:ln>
                    <a:noFill/>
                  </a:ln>
                  <a:solidFill>
                    <a:srgbClr val="000000"/>
                  </a:solidFill>
                  <a:effectLst/>
                  <a:uLnTx/>
                  <a:uFillTx/>
                  <a:latin typeface="Helvetica"/>
                  <a:ea typeface="+mn-ea"/>
                  <a:cs typeface="Helvetica"/>
                </a:rPr>
                <a:t>at ADAPT</a:t>
              </a:r>
              <a:endParaRPr kumimoji="0" lang="en-GB" sz="1800" b="1" i="0" u="none" strike="noStrike" kern="1200" cap="none" spc="0" normalizeH="0" baseline="0" noProof="0">
                <a:ln>
                  <a:noFill/>
                </a:ln>
                <a:solidFill>
                  <a:srgbClr val="000000"/>
                </a:solidFill>
                <a:effectLst/>
                <a:uLnTx/>
                <a:uFillTx/>
                <a:latin typeface="Helvetica"/>
                <a:ea typeface="+mn-ea"/>
                <a:cs typeface="Helvetica"/>
              </a:endParaRPr>
            </a:p>
          </p:txBody>
        </p:sp>
      </p:grpSp>
      <p:grpSp>
        <p:nvGrpSpPr>
          <p:cNvPr id="61" name="Group 60">
            <a:extLst>
              <a:ext uri="{FF2B5EF4-FFF2-40B4-BE49-F238E27FC236}">
                <a16:creationId xmlns:a16="http://schemas.microsoft.com/office/drawing/2014/main" id="{E70D25D8-7547-576D-E462-7B512AD3D172}"/>
              </a:ext>
            </a:extLst>
          </p:cNvPr>
          <p:cNvGrpSpPr/>
          <p:nvPr/>
        </p:nvGrpSpPr>
        <p:grpSpPr>
          <a:xfrm>
            <a:off x="-10847" y="6051352"/>
            <a:ext cx="12340823" cy="857279"/>
            <a:chOff x="-10847" y="6051352"/>
            <a:chExt cx="12340823" cy="857279"/>
          </a:xfrm>
        </p:grpSpPr>
        <p:sp>
          <p:nvSpPr>
            <p:cNvPr id="59" name="Rectangle 58">
              <a:extLst>
                <a:ext uri="{FF2B5EF4-FFF2-40B4-BE49-F238E27FC236}">
                  <a16:creationId xmlns:a16="http://schemas.microsoft.com/office/drawing/2014/main" id="{54B49AE0-A71C-94FB-9D63-BB3BDD37A95D}"/>
                </a:ext>
              </a:extLst>
            </p:cNvPr>
            <p:cNvSpPr/>
            <p:nvPr/>
          </p:nvSpPr>
          <p:spPr>
            <a:xfrm>
              <a:off x="-10847" y="6220353"/>
              <a:ext cx="12193969" cy="688278"/>
            </a:xfrm>
            <a:prstGeom prst="rect">
              <a:avLst/>
            </a:prstGeom>
            <a:solidFill>
              <a:srgbClr val="E7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6" name="Graphic 25">
              <a:extLst>
                <a:ext uri="{FF2B5EF4-FFF2-40B4-BE49-F238E27FC236}">
                  <a16:creationId xmlns:a16="http://schemas.microsoft.com/office/drawing/2014/main" id="{55D15B15-5831-A8E4-165C-CB1D49AE0E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4634" y="6051352"/>
              <a:ext cx="1435342" cy="855685"/>
            </a:xfrm>
            <a:prstGeom prst="rect">
              <a:avLst/>
            </a:prstGeom>
          </p:spPr>
        </p:pic>
      </p:grpSp>
      <p:sp>
        <p:nvSpPr>
          <p:cNvPr id="3" name="Round Single Corner Rectangle 24">
            <a:extLst>
              <a:ext uri="{FF2B5EF4-FFF2-40B4-BE49-F238E27FC236}">
                <a16:creationId xmlns:a16="http://schemas.microsoft.com/office/drawing/2014/main" id="{6C2DD90A-2B9F-4F89-4FCB-702DD953FFAB}"/>
              </a:ext>
            </a:extLst>
          </p:cNvPr>
          <p:cNvSpPr/>
          <p:nvPr/>
        </p:nvSpPr>
        <p:spPr>
          <a:xfrm rot="10800000" flipH="1">
            <a:off x="1646401" y="2019838"/>
            <a:ext cx="2016585" cy="2578124"/>
          </a:xfrm>
          <a:prstGeom prst="round1Rect">
            <a:avLst>
              <a:gd name="adj" fmla="val 1981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B8706FB-5E6E-BCAE-6AB4-3AE27284E876}"/>
              </a:ext>
            </a:extLst>
          </p:cNvPr>
          <p:cNvPicPr>
            <a:picLocks noChangeAspect="1"/>
          </p:cNvPicPr>
          <p:nvPr/>
        </p:nvPicPr>
        <p:blipFill rotWithShape="1">
          <a:blip r:embed="rId5">
            <a:extLst>
              <a:ext uri="{28A0092B-C50C-407E-A947-70E740481C1C}">
                <a14:useLocalDpi xmlns:a14="http://schemas.microsoft.com/office/drawing/2010/main" val="0"/>
              </a:ext>
            </a:extLst>
          </a:blip>
          <a:srcRect l="2144" t="5674" r="-2144" b="19235"/>
          <a:stretch/>
        </p:blipFill>
        <p:spPr>
          <a:xfrm>
            <a:off x="1584835" y="1860182"/>
            <a:ext cx="2016587" cy="2672465"/>
          </a:xfrm>
          <a:prstGeom prst="round2DiagRect">
            <a:avLst>
              <a:gd name="adj1" fmla="val 16667"/>
              <a:gd name="adj2" fmla="val 0"/>
            </a:avLst>
          </a:prstGeom>
          <a:ln w="88900" cap="sq">
            <a:noFill/>
            <a:miter lim="800000"/>
          </a:ln>
          <a:effectLst/>
        </p:spPr>
      </p:pic>
    </p:spTree>
    <p:extLst>
      <p:ext uri="{BB962C8B-B14F-4D97-AF65-F5344CB8AC3E}">
        <p14:creationId xmlns:p14="http://schemas.microsoft.com/office/powerpoint/2010/main" val="18663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3076C2-7DEA-F39A-5A54-5D956E22C4EA}"/>
              </a:ext>
            </a:extLst>
          </p:cNvPr>
          <p:cNvSpPr txBox="1"/>
          <p:nvPr/>
        </p:nvSpPr>
        <p:spPr>
          <a:xfrm>
            <a:off x="2917371" y="6578774"/>
            <a:ext cx="927463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Helvetica" pitchFamily="2" charset="0"/>
                <a:ea typeface="+mn-ea"/>
                <a:cs typeface="+mn-cs"/>
              </a:rPr>
              <a:t>Source: ADAPT CIO and Data &amp; AI Edge Surveys in Feb and May 2024. Sample Size: 294 Australian CIOs and CDAOs</a:t>
            </a:r>
          </a:p>
        </p:txBody>
      </p:sp>
      <p:sp>
        <p:nvSpPr>
          <p:cNvPr id="3" name="Rectangle 2">
            <a:extLst>
              <a:ext uri="{FF2B5EF4-FFF2-40B4-BE49-F238E27FC236}">
                <a16:creationId xmlns:a16="http://schemas.microsoft.com/office/drawing/2014/main" id="{23456BC5-599A-D95F-F865-00CD6E3C044E}"/>
              </a:ext>
            </a:extLst>
          </p:cNvPr>
          <p:cNvSpPr/>
          <p:nvPr/>
        </p:nvSpPr>
        <p:spPr>
          <a:xfrm>
            <a:off x="259068" y="151040"/>
            <a:ext cx="10749376"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Helvetica"/>
                <a:ea typeface="+mn-ea"/>
                <a:cs typeface="Helvetica"/>
              </a:rPr>
              <a:t>Maturing data foundations can help with costs intelligence</a:t>
            </a:r>
            <a:endParaRPr kumimoji="0" lang="en-GB" sz="24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p:txBody>
      </p:sp>
      <p:pic>
        <p:nvPicPr>
          <p:cNvPr id="7" name="Picture 6">
            <a:extLst>
              <a:ext uri="{FF2B5EF4-FFF2-40B4-BE49-F238E27FC236}">
                <a16:creationId xmlns:a16="http://schemas.microsoft.com/office/drawing/2014/main" id="{C2605ABA-A4AD-A555-9D0D-61F4E5AE6778}"/>
              </a:ext>
            </a:extLst>
          </p:cNvPr>
          <p:cNvPicPr>
            <a:picLocks noChangeAspect="1"/>
          </p:cNvPicPr>
          <p:nvPr/>
        </p:nvPicPr>
        <p:blipFill>
          <a:blip r:embed="rId3"/>
          <a:stretch>
            <a:fillRect/>
          </a:stretch>
        </p:blipFill>
        <p:spPr>
          <a:xfrm>
            <a:off x="255526" y="844058"/>
            <a:ext cx="11680948" cy="5535648"/>
          </a:xfrm>
          <a:prstGeom prst="rect">
            <a:avLst/>
          </a:prstGeom>
        </p:spPr>
      </p:pic>
    </p:spTree>
    <p:extLst>
      <p:ext uri="{BB962C8B-B14F-4D97-AF65-F5344CB8AC3E}">
        <p14:creationId xmlns:p14="http://schemas.microsoft.com/office/powerpoint/2010/main" val="6265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a:extLst>
            <a:ext uri="{FF2B5EF4-FFF2-40B4-BE49-F238E27FC236}">
              <a16:creationId xmlns:a16="http://schemas.microsoft.com/office/drawing/2014/main" id="{96467584-67DF-E8E1-B853-189D62B9A57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EE47218-51D5-1172-449D-D95EE59BCD7E}"/>
              </a:ext>
            </a:extLst>
          </p:cNvPr>
          <p:cNvSpPr/>
          <p:nvPr/>
        </p:nvSpPr>
        <p:spPr>
          <a:xfrm>
            <a:off x="700393" y="2721114"/>
            <a:ext cx="7635739"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Helvetica"/>
                <a:ea typeface="+mn-ea"/>
                <a:cs typeface="Helvetica"/>
              </a:rPr>
              <a:t>Investing for the future</a:t>
            </a:r>
            <a:endParaRPr kumimoji="0" lang="en-US" sz="4000" b="1" i="0" u="none" strike="noStrike" kern="1200" cap="none" spc="0" normalizeH="0" baseline="0" noProof="0" dirty="0">
              <a:ln>
                <a:noFill/>
              </a:ln>
              <a:solidFill>
                <a:srgbClr val="000000"/>
              </a:solidFill>
              <a:effectLst/>
              <a:uLnTx/>
              <a:uFillTx/>
              <a:latin typeface="Helvetica"/>
              <a:ea typeface="+mn-ea"/>
              <a:cs typeface="Helvetica"/>
            </a:endParaRPr>
          </a:p>
        </p:txBody>
      </p:sp>
      <p:grpSp>
        <p:nvGrpSpPr>
          <p:cNvPr id="2" name="Group 1">
            <a:extLst>
              <a:ext uri="{FF2B5EF4-FFF2-40B4-BE49-F238E27FC236}">
                <a16:creationId xmlns:a16="http://schemas.microsoft.com/office/drawing/2014/main" id="{8DB9C0D0-015B-5574-624D-0A3E9790DE17}"/>
              </a:ext>
            </a:extLst>
          </p:cNvPr>
          <p:cNvGrpSpPr/>
          <p:nvPr/>
        </p:nvGrpSpPr>
        <p:grpSpPr>
          <a:xfrm>
            <a:off x="712795" y="6257523"/>
            <a:ext cx="2668365" cy="226977"/>
            <a:chOff x="712794" y="6196131"/>
            <a:chExt cx="3390094" cy="288369"/>
          </a:xfrm>
        </p:grpSpPr>
        <p:pic>
          <p:nvPicPr>
            <p:cNvPr id="7" name="Graphic 6">
              <a:extLst>
                <a:ext uri="{FF2B5EF4-FFF2-40B4-BE49-F238E27FC236}">
                  <a16:creationId xmlns:a16="http://schemas.microsoft.com/office/drawing/2014/main" id="{37B96B17-B618-4846-BA91-4B000D218C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794" y="6196131"/>
              <a:ext cx="164237" cy="288369"/>
            </a:xfrm>
            <a:prstGeom prst="rect">
              <a:avLst/>
            </a:prstGeom>
          </p:spPr>
        </p:pic>
        <p:pic>
          <p:nvPicPr>
            <p:cNvPr id="10" name="Graphic 9">
              <a:extLst>
                <a:ext uri="{FF2B5EF4-FFF2-40B4-BE49-F238E27FC236}">
                  <a16:creationId xmlns:a16="http://schemas.microsoft.com/office/drawing/2014/main" id="{537187C6-75C7-1057-9FA7-0C313C2E24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8056" y="6254584"/>
              <a:ext cx="3044832" cy="165803"/>
            </a:xfrm>
            <a:prstGeom prst="rect">
              <a:avLst/>
            </a:prstGeom>
          </p:spPr>
        </p:pic>
      </p:grpSp>
    </p:spTree>
    <p:extLst>
      <p:ext uri="{BB962C8B-B14F-4D97-AF65-F5344CB8AC3E}">
        <p14:creationId xmlns:p14="http://schemas.microsoft.com/office/powerpoint/2010/main" val="293130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AF436-F4B0-F5EF-F5E8-26A997630BE7}"/>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BDEA2268-E60D-6C88-E45F-E7A286924956}"/>
              </a:ext>
            </a:extLst>
          </p:cNvPr>
          <p:cNvSpPr/>
          <p:nvPr/>
        </p:nvSpPr>
        <p:spPr>
          <a:xfrm>
            <a:off x="233209" y="149927"/>
            <a:ext cx="10072326"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a:noFill/>
                </a:ln>
                <a:solidFill>
                  <a:srgbClr val="000000"/>
                </a:solidFill>
                <a:effectLst/>
                <a:uLnTx/>
                <a:uFillTx/>
                <a:latin typeface="Helvetica Neue" panose="02000503000000020004" pitchFamily="2"/>
                <a:ea typeface="+mn-ea"/>
                <a:cs typeface="Helvetica Neue" panose="02000503000000020004" pitchFamily="2"/>
              </a:rPr>
              <a:t>Reinvesting for the future – what are your priorities?</a:t>
            </a:r>
          </a:p>
        </p:txBody>
      </p:sp>
      <p:sp>
        <p:nvSpPr>
          <p:cNvPr id="15" name="TextBox 14">
            <a:extLst>
              <a:ext uri="{FF2B5EF4-FFF2-40B4-BE49-F238E27FC236}">
                <a16:creationId xmlns:a16="http://schemas.microsoft.com/office/drawing/2014/main" id="{9C967503-2326-D458-DCB3-078694B8EB34}"/>
              </a:ext>
            </a:extLst>
          </p:cNvPr>
          <p:cNvSpPr txBox="1"/>
          <p:nvPr/>
        </p:nvSpPr>
        <p:spPr>
          <a:xfrm>
            <a:off x="4601497" y="6500712"/>
            <a:ext cx="7528132"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Helvetica Neue" panose="02000503000000020004" pitchFamily="2"/>
                <a:ea typeface="+mn-ea"/>
                <a:cs typeface="Helvetica Neue" panose="02000503000000020004" pitchFamily="2"/>
              </a:rPr>
              <a:t>Source: ADAPT Costs Intelligence Study in Mar and Apr 2024. Sample Size: 20 Australian CIOs and CFOs</a:t>
            </a:r>
          </a:p>
        </p:txBody>
      </p:sp>
      <p:pic>
        <p:nvPicPr>
          <p:cNvPr id="3" name="Picture 2">
            <a:extLst>
              <a:ext uri="{FF2B5EF4-FFF2-40B4-BE49-F238E27FC236}">
                <a16:creationId xmlns:a16="http://schemas.microsoft.com/office/drawing/2014/main" id="{2B0592D3-1E2A-9DEA-C72D-38B5E266D517}"/>
              </a:ext>
            </a:extLst>
          </p:cNvPr>
          <p:cNvPicPr>
            <a:picLocks noChangeAspect="1"/>
          </p:cNvPicPr>
          <p:nvPr/>
        </p:nvPicPr>
        <p:blipFill>
          <a:blip r:embed="rId3"/>
          <a:stretch>
            <a:fillRect/>
          </a:stretch>
        </p:blipFill>
        <p:spPr>
          <a:xfrm>
            <a:off x="127498" y="869323"/>
            <a:ext cx="11937003" cy="5425910"/>
          </a:xfrm>
          <a:prstGeom prst="rect">
            <a:avLst/>
          </a:prstGeom>
        </p:spPr>
      </p:pic>
    </p:spTree>
    <p:extLst>
      <p:ext uri="{BB962C8B-B14F-4D97-AF65-F5344CB8AC3E}">
        <p14:creationId xmlns:p14="http://schemas.microsoft.com/office/powerpoint/2010/main" val="45920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AF436-F4B0-F5EF-F5E8-26A997630BE7}"/>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BDEA2268-E60D-6C88-E45F-E7A286924956}"/>
              </a:ext>
            </a:extLst>
          </p:cNvPr>
          <p:cNvSpPr/>
          <p:nvPr/>
        </p:nvSpPr>
        <p:spPr>
          <a:xfrm>
            <a:off x="233209" y="149927"/>
            <a:ext cx="10072326"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a:noFill/>
                </a:ln>
                <a:solidFill>
                  <a:srgbClr val="000000"/>
                </a:solidFill>
                <a:effectLst/>
                <a:uLnTx/>
                <a:uFillTx/>
                <a:latin typeface="Helvetica Neue" panose="02000503000000020004" pitchFamily="2"/>
                <a:ea typeface="+mn-ea"/>
                <a:cs typeface="Helvetica Neue" panose="02000503000000020004" pitchFamily="2"/>
              </a:rPr>
              <a:t>Aligning strategy and weighing the choices for the future</a:t>
            </a:r>
          </a:p>
        </p:txBody>
      </p:sp>
      <p:sp>
        <p:nvSpPr>
          <p:cNvPr id="15" name="TextBox 14">
            <a:extLst>
              <a:ext uri="{FF2B5EF4-FFF2-40B4-BE49-F238E27FC236}">
                <a16:creationId xmlns:a16="http://schemas.microsoft.com/office/drawing/2014/main" id="{9C967503-2326-D458-DCB3-078694B8EB34}"/>
              </a:ext>
            </a:extLst>
          </p:cNvPr>
          <p:cNvSpPr txBox="1"/>
          <p:nvPr/>
        </p:nvSpPr>
        <p:spPr>
          <a:xfrm>
            <a:off x="4513006" y="6500712"/>
            <a:ext cx="761662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Helvetica Neue" panose="02000503000000020004" pitchFamily="2"/>
                <a:ea typeface="+mn-ea"/>
                <a:cs typeface="Helvetica Neue" panose="02000503000000020004" pitchFamily="2"/>
              </a:rPr>
              <a:t>Source: ADAPT Costs Intelligence Study in Mar and Apr 2024. Sample Size: 20 Australian CIOs and CFOs</a:t>
            </a:r>
          </a:p>
        </p:txBody>
      </p:sp>
      <p:pic>
        <p:nvPicPr>
          <p:cNvPr id="11" name="Picture 10">
            <a:extLst>
              <a:ext uri="{FF2B5EF4-FFF2-40B4-BE49-F238E27FC236}">
                <a16:creationId xmlns:a16="http://schemas.microsoft.com/office/drawing/2014/main" id="{8EC1577B-FEE1-3E6C-6043-11220C7CAFDC}"/>
              </a:ext>
            </a:extLst>
          </p:cNvPr>
          <p:cNvPicPr>
            <a:picLocks noChangeAspect="1"/>
          </p:cNvPicPr>
          <p:nvPr/>
        </p:nvPicPr>
        <p:blipFill>
          <a:blip r:embed="rId3"/>
          <a:stretch>
            <a:fillRect/>
          </a:stretch>
        </p:blipFill>
        <p:spPr>
          <a:xfrm>
            <a:off x="167126" y="869314"/>
            <a:ext cx="11857748" cy="5511262"/>
          </a:xfrm>
          <a:prstGeom prst="rect">
            <a:avLst/>
          </a:prstGeom>
        </p:spPr>
      </p:pic>
    </p:spTree>
    <p:extLst>
      <p:ext uri="{BB962C8B-B14F-4D97-AF65-F5344CB8AC3E}">
        <p14:creationId xmlns:p14="http://schemas.microsoft.com/office/powerpoint/2010/main" val="84282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7EB2509-22A5-436B-8FA4-8B6DC2C9602E}"/>
              </a:ext>
            </a:extLst>
          </p:cNvPr>
          <p:cNvSpPr/>
          <p:nvPr/>
        </p:nvSpPr>
        <p:spPr>
          <a:xfrm>
            <a:off x="289053" y="146523"/>
            <a:ext cx="10136992"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Helvetica"/>
                <a:ea typeface="+mn-ea"/>
                <a:cs typeface="Helvetica"/>
              </a:rPr>
              <a:t>Investment priorities (IPs) of Australian CIOs and CFOs</a:t>
            </a:r>
            <a:endParaRPr kumimoji="0" lang="en-GB" sz="20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p:txBody>
      </p:sp>
      <p:sp>
        <p:nvSpPr>
          <p:cNvPr id="3" name="Rectangle 2">
            <a:extLst>
              <a:ext uri="{FF2B5EF4-FFF2-40B4-BE49-F238E27FC236}">
                <a16:creationId xmlns:a16="http://schemas.microsoft.com/office/drawing/2014/main" id="{25515D18-A997-3E88-AFD2-65A23893959B}"/>
              </a:ext>
            </a:extLst>
          </p:cNvPr>
          <p:cNvSpPr/>
          <p:nvPr/>
        </p:nvSpPr>
        <p:spPr>
          <a:xfrm>
            <a:off x="2582944" y="6482460"/>
            <a:ext cx="9400548" cy="28598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Helvetica" pitchFamily="2" charset="0"/>
                <a:ea typeface="+mn-ea"/>
                <a:cs typeface="+mn-cs"/>
              </a:rPr>
              <a:t>Source: ADAPT CFO and CIO Surveys in Nov 2023 and Feb 2024. Sample Size: 253 Australian CIOs and CFOs</a:t>
            </a:r>
          </a:p>
        </p:txBody>
      </p:sp>
      <p:pic>
        <p:nvPicPr>
          <p:cNvPr id="2" name="Picture 1">
            <a:extLst>
              <a:ext uri="{FF2B5EF4-FFF2-40B4-BE49-F238E27FC236}">
                <a16:creationId xmlns:a16="http://schemas.microsoft.com/office/drawing/2014/main" id="{AEE9D3ED-A906-171F-41B7-EFB6BDBFDB0E}"/>
              </a:ext>
            </a:extLst>
          </p:cNvPr>
          <p:cNvPicPr>
            <a:picLocks noChangeAspect="1"/>
          </p:cNvPicPr>
          <p:nvPr/>
        </p:nvPicPr>
        <p:blipFill>
          <a:blip r:embed="rId3"/>
          <a:stretch>
            <a:fillRect/>
          </a:stretch>
        </p:blipFill>
        <p:spPr>
          <a:xfrm>
            <a:off x="298201" y="997348"/>
            <a:ext cx="11595597" cy="5072312"/>
          </a:xfrm>
          <a:prstGeom prst="rect">
            <a:avLst/>
          </a:prstGeom>
        </p:spPr>
      </p:pic>
    </p:spTree>
    <p:extLst>
      <p:ext uri="{BB962C8B-B14F-4D97-AF65-F5344CB8AC3E}">
        <p14:creationId xmlns:p14="http://schemas.microsoft.com/office/powerpoint/2010/main" val="233556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AF436-F4B0-F5EF-F5E8-26A997630BE7}"/>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BDEA2268-E60D-6C88-E45F-E7A286924956}"/>
              </a:ext>
            </a:extLst>
          </p:cNvPr>
          <p:cNvSpPr/>
          <p:nvPr/>
        </p:nvSpPr>
        <p:spPr>
          <a:xfrm>
            <a:off x="233209" y="149927"/>
            <a:ext cx="10072326"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a:noFill/>
                </a:ln>
                <a:solidFill>
                  <a:srgbClr val="000000"/>
                </a:solidFill>
                <a:effectLst/>
                <a:uLnTx/>
                <a:uFillTx/>
                <a:latin typeface="Helvetica Neue" panose="02000503000000020004" pitchFamily="2"/>
                <a:ea typeface="+mn-ea"/>
                <a:cs typeface="Helvetica Neue" panose="02000503000000020004" pitchFamily="2"/>
              </a:rPr>
              <a:t>Finally, what’s the most critical thing you need to make progress?</a:t>
            </a:r>
          </a:p>
        </p:txBody>
      </p:sp>
      <p:sp>
        <p:nvSpPr>
          <p:cNvPr id="15" name="TextBox 14">
            <a:extLst>
              <a:ext uri="{FF2B5EF4-FFF2-40B4-BE49-F238E27FC236}">
                <a16:creationId xmlns:a16="http://schemas.microsoft.com/office/drawing/2014/main" id="{9C967503-2326-D458-DCB3-078694B8EB34}"/>
              </a:ext>
            </a:extLst>
          </p:cNvPr>
          <p:cNvSpPr txBox="1"/>
          <p:nvPr/>
        </p:nvSpPr>
        <p:spPr>
          <a:xfrm>
            <a:off x="4650658" y="6500712"/>
            <a:ext cx="747897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Helvetica Neue" panose="02000503000000020004" pitchFamily="2"/>
                <a:ea typeface="+mn-ea"/>
                <a:cs typeface="Helvetica Neue" panose="02000503000000020004" pitchFamily="2"/>
              </a:rPr>
              <a:t>Source: ADAPT Costs Intelligence Study in Mar and Apr 2024. Sample Size: 20 Australian CIOs and CFOs</a:t>
            </a:r>
          </a:p>
        </p:txBody>
      </p:sp>
      <p:pic>
        <p:nvPicPr>
          <p:cNvPr id="3" name="Picture 2">
            <a:extLst>
              <a:ext uri="{FF2B5EF4-FFF2-40B4-BE49-F238E27FC236}">
                <a16:creationId xmlns:a16="http://schemas.microsoft.com/office/drawing/2014/main" id="{0A0966CE-C935-CD35-9361-44A9E37D19F6}"/>
              </a:ext>
            </a:extLst>
          </p:cNvPr>
          <p:cNvPicPr>
            <a:picLocks noChangeAspect="1"/>
          </p:cNvPicPr>
          <p:nvPr/>
        </p:nvPicPr>
        <p:blipFill>
          <a:blip r:embed="rId3"/>
          <a:stretch>
            <a:fillRect/>
          </a:stretch>
        </p:blipFill>
        <p:spPr>
          <a:xfrm>
            <a:off x="121402" y="1273877"/>
            <a:ext cx="11949196" cy="4310246"/>
          </a:xfrm>
          <a:prstGeom prst="rect">
            <a:avLst/>
          </a:prstGeom>
        </p:spPr>
      </p:pic>
    </p:spTree>
    <p:extLst>
      <p:ext uri="{BB962C8B-B14F-4D97-AF65-F5344CB8AC3E}">
        <p14:creationId xmlns:p14="http://schemas.microsoft.com/office/powerpoint/2010/main" val="256080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a:extLst>
            <a:ext uri="{FF2B5EF4-FFF2-40B4-BE49-F238E27FC236}">
              <a16:creationId xmlns:a16="http://schemas.microsoft.com/office/drawing/2014/main" id="{96467584-67DF-E8E1-B853-189D62B9A57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EE47218-51D5-1172-449D-D95EE59BCD7E}"/>
              </a:ext>
            </a:extLst>
          </p:cNvPr>
          <p:cNvSpPr/>
          <p:nvPr/>
        </p:nvSpPr>
        <p:spPr>
          <a:xfrm>
            <a:off x="700393" y="2721114"/>
            <a:ext cx="7635739"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Helvetica"/>
                <a:ea typeface="+mn-ea"/>
                <a:cs typeface="Helvetica"/>
              </a:rPr>
              <a:t>Further information</a:t>
            </a:r>
            <a:endParaRPr kumimoji="0" lang="en-US" sz="4000" b="1" i="0" u="none" strike="noStrike" kern="1200" cap="none" spc="0" normalizeH="0" baseline="0" noProof="0" dirty="0">
              <a:ln>
                <a:noFill/>
              </a:ln>
              <a:solidFill>
                <a:srgbClr val="000000"/>
              </a:solidFill>
              <a:effectLst/>
              <a:uLnTx/>
              <a:uFillTx/>
              <a:latin typeface="Helvetica"/>
              <a:ea typeface="+mn-ea"/>
              <a:cs typeface="Helvetica"/>
            </a:endParaRPr>
          </a:p>
        </p:txBody>
      </p:sp>
      <p:grpSp>
        <p:nvGrpSpPr>
          <p:cNvPr id="2" name="Group 1">
            <a:extLst>
              <a:ext uri="{FF2B5EF4-FFF2-40B4-BE49-F238E27FC236}">
                <a16:creationId xmlns:a16="http://schemas.microsoft.com/office/drawing/2014/main" id="{8DB9C0D0-015B-5574-624D-0A3E9790DE17}"/>
              </a:ext>
            </a:extLst>
          </p:cNvPr>
          <p:cNvGrpSpPr/>
          <p:nvPr/>
        </p:nvGrpSpPr>
        <p:grpSpPr>
          <a:xfrm>
            <a:off x="712795" y="6257523"/>
            <a:ext cx="2668365" cy="226977"/>
            <a:chOff x="712794" y="6196131"/>
            <a:chExt cx="3390094" cy="288369"/>
          </a:xfrm>
        </p:grpSpPr>
        <p:pic>
          <p:nvPicPr>
            <p:cNvPr id="7" name="Graphic 6">
              <a:extLst>
                <a:ext uri="{FF2B5EF4-FFF2-40B4-BE49-F238E27FC236}">
                  <a16:creationId xmlns:a16="http://schemas.microsoft.com/office/drawing/2014/main" id="{37B96B17-B618-4846-BA91-4B000D218C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794" y="6196131"/>
              <a:ext cx="164237" cy="288369"/>
            </a:xfrm>
            <a:prstGeom prst="rect">
              <a:avLst/>
            </a:prstGeom>
          </p:spPr>
        </p:pic>
        <p:pic>
          <p:nvPicPr>
            <p:cNvPr id="10" name="Graphic 9">
              <a:extLst>
                <a:ext uri="{FF2B5EF4-FFF2-40B4-BE49-F238E27FC236}">
                  <a16:creationId xmlns:a16="http://schemas.microsoft.com/office/drawing/2014/main" id="{537187C6-75C7-1057-9FA7-0C313C2E24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8056" y="6254584"/>
              <a:ext cx="3044832" cy="165803"/>
            </a:xfrm>
            <a:prstGeom prst="rect">
              <a:avLst/>
            </a:prstGeom>
          </p:spPr>
        </p:pic>
      </p:grpSp>
    </p:spTree>
    <p:extLst>
      <p:ext uri="{BB962C8B-B14F-4D97-AF65-F5344CB8AC3E}">
        <p14:creationId xmlns:p14="http://schemas.microsoft.com/office/powerpoint/2010/main" val="323472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027D8D-55DA-4389-ABB4-4CD284B863BF}"/>
              </a:ext>
            </a:extLst>
          </p:cNvPr>
          <p:cNvSpPr/>
          <p:nvPr/>
        </p:nvSpPr>
        <p:spPr>
          <a:xfrm>
            <a:off x="0" y="0"/>
            <a:ext cx="293499" cy="6858000"/>
          </a:xfrm>
          <a:prstGeom prst="rect">
            <a:avLst/>
          </a:prstGeom>
          <a:solidFill>
            <a:srgbClr val="E8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4C42335-3FD8-4EDA-2E5C-1E6001BA24EF}"/>
              </a:ext>
            </a:extLst>
          </p:cNvPr>
          <p:cNvSpPr/>
          <p:nvPr/>
        </p:nvSpPr>
        <p:spPr>
          <a:xfrm>
            <a:off x="643103" y="986390"/>
            <a:ext cx="2763287"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7534F"/>
                </a:solidFill>
                <a:effectLst/>
                <a:uLnTx/>
                <a:uFillTx/>
                <a:latin typeface="Helvetica"/>
                <a:ea typeface="Calibri" panose="020F0502020204030204"/>
                <a:cs typeface="Helvetica"/>
              </a:rPr>
              <a:t>About ADAPT</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3" name="Graphic 2">
            <a:extLst>
              <a:ext uri="{FF2B5EF4-FFF2-40B4-BE49-F238E27FC236}">
                <a16:creationId xmlns:a16="http://schemas.microsoft.com/office/drawing/2014/main" id="{F1C1DFBE-8AAE-184B-85F3-C420829F21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6448" y="4100174"/>
            <a:ext cx="1102737" cy="266595"/>
          </a:xfrm>
          <a:prstGeom prst="rect">
            <a:avLst/>
          </a:prstGeom>
        </p:spPr>
      </p:pic>
      <p:cxnSp>
        <p:nvCxnSpPr>
          <p:cNvPr id="12" name="Straight Connector 11">
            <a:extLst>
              <a:ext uri="{FF2B5EF4-FFF2-40B4-BE49-F238E27FC236}">
                <a16:creationId xmlns:a16="http://schemas.microsoft.com/office/drawing/2014/main" id="{4DF16FEA-89C2-7EF9-2A3F-98C32E5C8F99}"/>
              </a:ext>
            </a:extLst>
          </p:cNvPr>
          <p:cNvCxnSpPr>
            <a:cxnSpLocks/>
          </p:cNvCxnSpPr>
          <p:nvPr/>
        </p:nvCxnSpPr>
        <p:spPr>
          <a:xfrm>
            <a:off x="736304" y="5004079"/>
            <a:ext cx="1113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914B63C-7808-584A-C0F5-F8C7596A708F}"/>
              </a:ext>
            </a:extLst>
          </p:cNvPr>
          <p:cNvSpPr/>
          <p:nvPr/>
        </p:nvSpPr>
        <p:spPr>
          <a:xfrm>
            <a:off x="643103" y="4510264"/>
            <a:ext cx="2903965" cy="33380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30000" noProof="0">
                <a:ln>
                  <a:noFill/>
                </a:ln>
                <a:solidFill>
                  <a:srgbClr val="000000"/>
                </a:solidFill>
                <a:effectLst/>
                <a:uLnTx/>
                <a:uFillTx/>
                <a:latin typeface="Helvetica Neue" panose="02000503000000020004" pitchFamily="2"/>
                <a:ea typeface="+mn-ea"/>
                <a:cs typeface="+mn-cs"/>
              </a:rPr>
              <a:t>adapt.com.au   |   hello@adapt.com.au  </a:t>
            </a:r>
          </a:p>
        </p:txBody>
      </p:sp>
      <p:sp>
        <p:nvSpPr>
          <p:cNvPr id="2" name="TextBox 1">
            <a:extLst>
              <a:ext uri="{FF2B5EF4-FFF2-40B4-BE49-F238E27FC236}">
                <a16:creationId xmlns:a16="http://schemas.microsoft.com/office/drawing/2014/main" id="{A5D71141-9890-C21A-07E0-7CA9BFD79C8C}"/>
              </a:ext>
            </a:extLst>
          </p:cNvPr>
          <p:cNvSpPr txBox="1"/>
          <p:nvPr/>
        </p:nvSpPr>
        <p:spPr>
          <a:xfrm>
            <a:off x="643103" y="1419222"/>
            <a:ext cx="7897996" cy="1999650"/>
          </a:xfrm>
          <a:prstGeom prst="rect">
            <a:avLst/>
          </a:prstGeom>
          <a:noFill/>
        </p:spPr>
        <p:txBody>
          <a:bodyPr wrap="square" lIns="91440" tIns="45720" rIns="91440" bIns="45720" rtlCol="0" anchor="t">
            <a:spAutoFit/>
          </a:bodyPr>
          <a:lstStyle>
            <a:defPPr>
              <a:defRPr lang="en-US"/>
            </a:defPPr>
            <a:lvl1pPr>
              <a:lnSpc>
                <a:spcPts val="2340"/>
              </a:lnSpc>
              <a:defRPr sz="1400">
                <a:latin typeface="Helvetica Light" panose="020B0403020202020204" pitchFamily="34" charset="0"/>
                <a:cs typeface="Helvetica"/>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Helvetica" panose="020B0403020202020204" pitchFamily="34" charset="0"/>
                <a:ea typeface="+mn-ea"/>
                <a:cs typeface="Helvetica"/>
              </a:rPr>
              <a:t>ADAPT is a specialist Research &amp; Advisory firm providing local market insights and benchmarking data </a:t>
            </a:r>
            <a:br>
              <a:rPr kumimoji="0" lang="en-US" sz="1200" b="0" i="0" u="none" strike="noStrike" kern="1200" cap="none" spc="0" normalizeH="0" baseline="0" noProof="0">
                <a:ln>
                  <a:noFill/>
                </a:ln>
                <a:solidFill>
                  <a:srgbClr val="000000"/>
                </a:solidFill>
                <a:effectLst/>
                <a:uLnTx/>
                <a:uFillTx/>
                <a:latin typeface="Helvetica" panose="020B0403020202020204" pitchFamily="34" charset="0"/>
                <a:ea typeface="+mn-ea"/>
                <a:cs typeface="Helvetica"/>
              </a:rPr>
            </a:br>
            <a:r>
              <a:rPr kumimoji="0" lang="en-US" sz="1200" b="0" i="0" u="none" strike="noStrike" kern="1200" cap="none" spc="0" normalizeH="0" baseline="0" noProof="0">
                <a:ln>
                  <a:noFill/>
                </a:ln>
                <a:solidFill>
                  <a:srgbClr val="000000"/>
                </a:solidFill>
                <a:effectLst/>
                <a:uLnTx/>
                <a:uFillTx/>
                <a:latin typeface="Helvetica" panose="020B0403020202020204" pitchFamily="34" charset="0"/>
                <a:ea typeface="+mn-ea"/>
                <a:cs typeface="Helvetica"/>
              </a:rPr>
              <a:t>to Australia and New Zealand’s senior technology and business community.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Helvetica" panose="020B0403020202020204" pitchFamily="34" charset="0"/>
              <a:ea typeface="+mn-ea"/>
              <a:cs typeface="Helvetica"/>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Helvetica" panose="020B0403020202020204" pitchFamily="34" charset="0"/>
                <a:ea typeface="+mn-ea"/>
                <a:cs typeface="Helvetica"/>
              </a:rPr>
              <a:t>Since 2011, we’ve been empowering the leaders of the region’s top enterprise and government organisations </a:t>
            </a:r>
            <a:br>
              <a:rPr kumimoji="0" lang="en-US" sz="1200" b="0" i="0" u="none" strike="noStrike" kern="1200" cap="none" spc="0" normalizeH="0" baseline="0" noProof="0">
                <a:ln>
                  <a:noFill/>
                </a:ln>
                <a:solidFill>
                  <a:srgbClr val="000000"/>
                </a:solidFill>
                <a:effectLst/>
                <a:uLnTx/>
                <a:uFillTx/>
                <a:latin typeface="Helvetica" panose="020B0403020202020204" pitchFamily="34" charset="0"/>
                <a:ea typeface="+mn-ea"/>
                <a:cs typeface="Helvetica"/>
              </a:rPr>
            </a:br>
            <a:r>
              <a:rPr kumimoji="0" lang="en-US" sz="1200" b="0" i="0" u="none" strike="noStrike" kern="1200" cap="none" spc="0" normalizeH="0" baseline="0" noProof="0">
                <a:ln>
                  <a:noFill/>
                </a:ln>
                <a:solidFill>
                  <a:srgbClr val="000000"/>
                </a:solidFill>
                <a:effectLst/>
                <a:uLnTx/>
                <a:uFillTx/>
                <a:latin typeface="Helvetica" panose="020B0403020202020204" pitchFamily="34" charset="0"/>
                <a:ea typeface="+mn-ea"/>
                <a:cs typeface="Helvetica"/>
              </a:rPr>
              <a:t>to stay at the forefront of modern trends and build for the future. Our industry leading conferences, private roundtable events and custom research projects equip business leaders with the knowledge, relationships, inspiration and tools they need to make better strategic decisions.</a:t>
            </a:r>
            <a:endParaRPr kumimoji="0" lang="en-AU" sz="1200" b="0" i="0" u="none" strike="noStrike" kern="1200" cap="none" spc="0" normalizeH="0" baseline="0" noProof="0">
              <a:ln>
                <a:noFill/>
              </a:ln>
              <a:solidFill>
                <a:srgbClr val="000000"/>
              </a:solidFill>
              <a:effectLst/>
              <a:uLnTx/>
              <a:uFillTx/>
              <a:latin typeface="Helvetica" panose="020B0403020202020204" pitchFamily="34" charset="0"/>
              <a:ea typeface="+mn-ea"/>
              <a:cs typeface="Helvetica"/>
            </a:endParaRPr>
          </a:p>
        </p:txBody>
      </p:sp>
      <p:sp>
        <p:nvSpPr>
          <p:cNvPr id="7" name="TextBox 6">
            <a:extLst>
              <a:ext uri="{FF2B5EF4-FFF2-40B4-BE49-F238E27FC236}">
                <a16:creationId xmlns:a16="http://schemas.microsoft.com/office/drawing/2014/main" id="{15FED3C1-DC81-FA3E-F2A5-917737CFEFF8}"/>
              </a:ext>
            </a:extLst>
          </p:cNvPr>
          <p:cNvSpPr txBox="1"/>
          <p:nvPr/>
        </p:nvSpPr>
        <p:spPr>
          <a:xfrm>
            <a:off x="653150" y="5117644"/>
            <a:ext cx="11254145" cy="1569660"/>
          </a:xfrm>
          <a:prstGeom prst="rect">
            <a:avLst/>
          </a:prstGeom>
          <a:noFill/>
        </p:spPr>
        <p:txBody>
          <a:bodyPr wrap="square" lIns="91440" tIns="45720" rIns="91440" bIns="45720" rtlCol="0" anchor="t">
            <a:spAutoFit/>
          </a:bodyPr>
          <a:lstStyle>
            <a:defPPr>
              <a:defRPr lang="en-US"/>
            </a:defPPr>
            <a:lvl1pPr>
              <a:lnSpc>
                <a:spcPts val="2340"/>
              </a:lnSpc>
              <a:defRPr sz="1400">
                <a:latin typeface="Helvetica Light" panose="020B0403020202020204" pitchFamily="34" charset="0"/>
                <a:cs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lumMod val="65000"/>
                  </a:srgbClr>
                </a:solidFill>
                <a:effectLst/>
                <a:uLnTx/>
                <a:uFillTx/>
                <a:latin typeface="Helvetica" panose="020B0403020202020204" pitchFamily="34" charset="0"/>
                <a:ea typeface="+mn-ea"/>
                <a:cs typeface="Helvetica"/>
              </a:rPr>
              <a:t>Data Validation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lumMod val="65000"/>
                  </a:srgbClr>
                </a:solidFill>
                <a:effectLst/>
                <a:uLnTx/>
                <a:uFillTx/>
                <a:latin typeface="Helvetica" panose="020B0403020202020204" pitchFamily="34" charset="0"/>
                <a:ea typeface="+mn-ea"/>
                <a:cs typeface="Helvetica"/>
              </a:rPr>
              <a:t>Results contained in this report (Report) are based on survey responses as provided by our clients and publicly available information. ADAPT does not subject the data contained in the Report to audit or review procedures or any other testing to validate the accuracy or reasonableness of the data provided by the participating clients. While we do not manipulate the survey responses, we do make an effort to identify outlier data or conflicting results that could lead to misinterpretations before the preparation of the Report.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lumMod val="65000"/>
                  </a:srgbClr>
                </a:solidFill>
                <a:effectLst/>
                <a:uLnTx/>
                <a:uFillTx/>
                <a:latin typeface="Helvetica" panose="020B0403020202020204" pitchFamily="34" charset="0"/>
                <a:ea typeface="+mn-ea"/>
                <a:cs typeface="Helvetic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lumMod val="65000"/>
                  </a:srgbClr>
                </a:solidFill>
                <a:effectLst/>
                <a:uLnTx/>
                <a:uFillTx/>
                <a:latin typeface="Helvetica" panose="020B0403020202020204" pitchFamily="34" charset="0"/>
                <a:ea typeface="+mn-ea"/>
                <a:cs typeface="Helvetica"/>
              </a:rPr>
              <a:t>Intended Use of the Report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lumMod val="65000"/>
                  </a:srgbClr>
                </a:solidFill>
                <a:effectLst/>
                <a:uLnTx/>
                <a:uFillTx/>
                <a:latin typeface="Helvetica" panose="020B0403020202020204" pitchFamily="34" charset="0"/>
                <a:ea typeface="+mn-ea"/>
                <a:cs typeface="Helvetica"/>
              </a:rPr>
              <a:t>The Report is designed to help technology executives in Australia and New Zealand make independent decisions regarding financial, resourcing and operational performance matters. The information and data contained in the Report are provided as is and are for information purposes only. They are not intended or implied to be recommendations and in no event will ADAPT be liable for any decisions or actions taken in reliance of the results obtained through the use of the information and/or data contained in the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65000"/>
                </a:srgbClr>
              </a:solidFill>
              <a:effectLst/>
              <a:uLnTx/>
              <a:uFillTx/>
              <a:latin typeface="Helvetica" panose="020B0403020202020204" pitchFamily="34" charset="0"/>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lumMod val="65000"/>
                  </a:srgbClr>
                </a:solidFill>
                <a:effectLst/>
                <a:uLnTx/>
                <a:uFillTx/>
                <a:latin typeface="Helvetica" panose="020B0403020202020204" pitchFamily="34" charset="0"/>
                <a:ea typeface="+mn-ea"/>
                <a:cs typeface="Helvetica"/>
              </a:rPr>
              <a:t>Research MSA and Privacy Policy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lumMod val="65000"/>
                  </a:srgbClr>
                </a:solidFill>
                <a:effectLst/>
                <a:uLnTx/>
                <a:uFillTx/>
                <a:latin typeface="Helvetica" panose="020B0403020202020204" pitchFamily="34" charset="0"/>
                <a:ea typeface="+mn-ea"/>
                <a:cs typeface="Helvetica"/>
              </a:rPr>
              <a:t>The Report and any other information provided by ADAPT is subject to the Research and Advisory Master Services Agreement and the ADAPT Privacy Policy.</a:t>
            </a:r>
          </a:p>
        </p:txBody>
      </p:sp>
    </p:spTree>
    <p:extLst>
      <p:ext uri="{BB962C8B-B14F-4D97-AF65-F5344CB8AC3E}">
        <p14:creationId xmlns:p14="http://schemas.microsoft.com/office/powerpoint/2010/main" val="313346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extLst>
              <a:ext uri="{FF2B5EF4-FFF2-40B4-BE49-F238E27FC236}">
                <a16:creationId xmlns:a16="http://schemas.microsoft.com/office/drawing/2014/main" id="{1E3A960A-C979-FCAC-62CA-B155F263DF82}"/>
              </a:ext>
            </a:extLst>
          </p:cNvPr>
          <p:cNvSpPr/>
          <p:nvPr/>
        </p:nvSpPr>
        <p:spPr>
          <a:xfrm>
            <a:off x="-3568" y="0"/>
            <a:ext cx="12191990" cy="1590478"/>
          </a:xfrm>
          <a:prstGeom prst="roundRect">
            <a:avLst>
              <a:gd name="adj" fmla="val 0"/>
            </a:avLst>
          </a:prstGeom>
          <a:solidFill>
            <a:schemeClr val="tx1"/>
          </a:solidFill>
          <a:ln>
            <a:noFill/>
          </a:ln>
          <a:effectLst>
            <a:outerShdw blurRad="317500" dist="38100" dir="5400000" sx="104000" sy="104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bject 2"/>
          <p:cNvSpPr txBox="1">
            <a:spLocks noGrp="1"/>
          </p:cNvSpPr>
          <p:nvPr>
            <p:ph type="title"/>
          </p:nvPr>
        </p:nvSpPr>
        <p:spPr>
          <a:xfrm>
            <a:off x="3447287" y="-119329"/>
            <a:ext cx="10515600" cy="1325563"/>
          </a:xfrm>
          <a:prstGeom prst="rect">
            <a:avLst/>
          </a:prstGeom>
        </p:spPr>
        <p:txBody>
          <a:bodyPr vert="horz" wrap="square" lIns="0" tIns="12700" rIns="0" bIns="0" rtlCol="0">
            <a:spAutoFit/>
          </a:bodyPr>
          <a:lstStyle/>
          <a:p>
            <a:pPr marL="12700">
              <a:lnSpc>
                <a:spcPct val="100000"/>
              </a:lnSpc>
              <a:spcBef>
                <a:spcPts val="100"/>
              </a:spcBef>
            </a:pPr>
            <a:r>
              <a:rPr dirty="0">
                <a:latin typeface="Helvetica" panose="020B0604020202020204" pitchFamily="34" charset="0"/>
                <a:cs typeface="Helvetica" panose="020B0604020202020204" pitchFamily="34" charset="0"/>
              </a:rPr>
              <a:t>Additional</a:t>
            </a:r>
            <a:r>
              <a:rPr spc="-20" dirty="0">
                <a:latin typeface="Helvetica" panose="020B0604020202020204" pitchFamily="34" charset="0"/>
                <a:cs typeface="Helvetica" panose="020B0604020202020204" pitchFamily="34" charset="0"/>
              </a:rPr>
              <a:t> </a:t>
            </a:r>
            <a:r>
              <a:rPr dirty="0">
                <a:latin typeface="Helvetica" panose="020B0604020202020204" pitchFamily="34" charset="0"/>
                <a:cs typeface="Helvetica" panose="020B0604020202020204" pitchFamily="34" charset="0"/>
              </a:rPr>
              <a:t>resources</a:t>
            </a:r>
            <a:r>
              <a:rPr spc="-15" dirty="0">
                <a:latin typeface="Helvetica" panose="020B0604020202020204" pitchFamily="34" charset="0"/>
                <a:cs typeface="Helvetica" panose="020B0604020202020204" pitchFamily="34" charset="0"/>
              </a:rPr>
              <a:t> </a:t>
            </a:r>
            <a:r>
              <a:rPr dirty="0">
                <a:latin typeface="Helvetica" panose="020B0604020202020204" pitchFamily="34" charset="0"/>
                <a:cs typeface="Helvetica" panose="020B0604020202020204" pitchFamily="34" charset="0"/>
              </a:rPr>
              <a:t>you</a:t>
            </a:r>
            <a:r>
              <a:rPr spc="-20" dirty="0">
                <a:latin typeface="Helvetica" panose="020B0604020202020204" pitchFamily="34" charset="0"/>
                <a:cs typeface="Helvetica" panose="020B0604020202020204" pitchFamily="34" charset="0"/>
              </a:rPr>
              <a:t> </a:t>
            </a:r>
            <a:r>
              <a:rPr dirty="0">
                <a:latin typeface="Helvetica" panose="020B0604020202020204" pitchFamily="34" charset="0"/>
                <a:cs typeface="Helvetica" panose="020B0604020202020204" pitchFamily="34" charset="0"/>
              </a:rPr>
              <a:t>can</a:t>
            </a:r>
            <a:r>
              <a:rPr spc="-20" dirty="0">
                <a:latin typeface="Helvetica" panose="020B0604020202020204" pitchFamily="34" charset="0"/>
                <a:cs typeface="Helvetica" panose="020B0604020202020204" pitchFamily="34" charset="0"/>
              </a:rPr>
              <a:t> </a:t>
            </a:r>
            <a:r>
              <a:rPr spc="-10" dirty="0">
                <a:latin typeface="Helvetica" panose="020B0604020202020204" pitchFamily="34" charset="0"/>
                <a:cs typeface="Helvetica" panose="020B0604020202020204" pitchFamily="34" charset="0"/>
              </a:rPr>
              <a:t>access</a:t>
            </a:r>
          </a:p>
        </p:txBody>
      </p:sp>
      <p:sp>
        <p:nvSpPr>
          <p:cNvPr id="3" name="object 3"/>
          <p:cNvSpPr txBox="1"/>
          <p:nvPr/>
        </p:nvSpPr>
        <p:spPr>
          <a:xfrm>
            <a:off x="8950287" y="1900427"/>
            <a:ext cx="2425700" cy="1005205"/>
          </a:xfrm>
          <a:prstGeom prst="rect">
            <a:avLst/>
          </a:prstGeom>
        </p:spPr>
        <p:txBody>
          <a:bodyPr vert="horz" wrap="square" lIns="0" tIns="12700" rIns="0" bIns="0" rtlCol="0">
            <a:spAutoFit/>
          </a:bodyPr>
          <a:lstStyle/>
          <a:p>
            <a:pPr marL="12700" marR="1010285">
              <a:lnSpc>
                <a:spcPct val="107100"/>
              </a:lnSpc>
              <a:spcBef>
                <a:spcPts val="100"/>
              </a:spcBef>
            </a:pP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Live</a:t>
            </a:r>
            <a:r>
              <a:rPr sz="1400" b="1" spc="-8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Access</a:t>
            </a:r>
            <a:r>
              <a:rPr sz="1400" b="1"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to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ADAPT</a:t>
            </a:r>
            <a:r>
              <a:rPr sz="1400" b="1" spc="-6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Analysts</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1700"/>
              </a:lnSpc>
              <a:spcBef>
                <a:spcPts val="320"/>
              </a:spcBef>
            </a:pP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Through</a:t>
            </a:r>
            <a:r>
              <a:rPr sz="1200" spc="-5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live</a:t>
            </a:r>
            <a:r>
              <a:rPr sz="1200" spc="-4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ADAPT</a:t>
            </a:r>
            <a:r>
              <a:rPr sz="1200" spc="-4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analyst</a:t>
            </a:r>
            <a:r>
              <a:rPr sz="1200" spc="-3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market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briefings</a:t>
            </a:r>
            <a:r>
              <a:rPr sz="1200" spc="3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and</a:t>
            </a:r>
            <a:r>
              <a:rPr sz="1200" spc="4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Q&amp;A</a:t>
            </a:r>
            <a:r>
              <a:rPr sz="1200" spc="3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sessions</a:t>
            </a:r>
            <a:endParaRPr sz="1200" dirty="0">
              <a:solidFill>
                <a:schemeClr val="tx1"/>
              </a:solidFill>
              <a:latin typeface="Helvetica" panose="020B0604020202020204" pitchFamily="34" charset="0"/>
              <a:cs typeface="Helvetica" panose="020B0604020202020204" pitchFamily="34" charset="0"/>
            </a:endParaRPr>
          </a:p>
        </p:txBody>
      </p:sp>
      <p:sp>
        <p:nvSpPr>
          <p:cNvPr id="4" name="object 4"/>
          <p:cNvSpPr txBox="1"/>
          <p:nvPr/>
        </p:nvSpPr>
        <p:spPr>
          <a:xfrm>
            <a:off x="8950287" y="3543300"/>
            <a:ext cx="2340610" cy="993140"/>
          </a:xfrm>
          <a:prstGeom prst="rect">
            <a:avLst/>
          </a:prstGeom>
        </p:spPr>
        <p:txBody>
          <a:bodyPr vert="horz" wrap="square" lIns="0" tIns="12700" rIns="0" bIns="0" rtlCol="0">
            <a:spAutoFit/>
          </a:bodyPr>
          <a:lstStyle/>
          <a:p>
            <a:pPr marL="12700" marR="809625">
              <a:lnSpc>
                <a:spcPct val="107100"/>
              </a:lnSpc>
              <a:spcBef>
                <a:spcPts val="100"/>
              </a:spcBef>
            </a:pP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Bespoke</a:t>
            </a:r>
            <a:r>
              <a:rPr sz="1400" b="1" spc="-9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Analysis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of</a:t>
            </a:r>
            <a:r>
              <a:rPr sz="1400" b="1" spc="-6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ADAPT</a:t>
            </a:r>
            <a:r>
              <a:rPr sz="1400" b="1"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Data</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3300"/>
              </a:lnSpc>
              <a:spcBef>
                <a:spcPts val="175"/>
              </a:spcBef>
            </a:pP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Receive</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custom</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cuts</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and</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analysis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of</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ADAPT</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proprietary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data.</a:t>
            </a:r>
            <a:endParaRPr sz="1200" dirty="0">
              <a:solidFill>
                <a:schemeClr val="tx1"/>
              </a:solidFill>
              <a:latin typeface="Helvetica" panose="020B0604020202020204" pitchFamily="34" charset="0"/>
              <a:cs typeface="Helvetica" panose="020B0604020202020204" pitchFamily="34" charset="0"/>
            </a:endParaRPr>
          </a:p>
        </p:txBody>
      </p:sp>
      <p:sp>
        <p:nvSpPr>
          <p:cNvPr id="5" name="object 5"/>
          <p:cNvSpPr txBox="1"/>
          <p:nvPr/>
        </p:nvSpPr>
        <p:spPr>
          <a:xfrm>
            <a:off x="8950287" y="5164835"/>
            <a:ext cx="2402840" cy="1227455"/>
          </a:xfrm>
          <a:prstGeom prst="rect">
            <a:avLst/>
          </a:prstGeom>
        </p:spPr>
        <p:txBody>
          <a:bodyPr vert="horz" wrap="square" lIns="0" tIns="12700" rIns="0" bIns="0" rtlCol="0">
            <a:spAutoFit/>
          </a:bodyPr>
          <a:lstStyle/>
          <a:p>
            <a:pPr marL="12700" marR="1022350">
              <a:lnSpc>
                <a:spcPct val="107100"/>
              </a:lnSpc>
              <a:spcBef>
                <a:spcPts val="100"/>
              </a:spcBef>
            </a:pP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Dedicated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Analyst</a:t>
            </a:r>
            <a:r>
              <a:rPr sz="1400" b="1" spc="-3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Briefing</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1700"/>
              </a:lnSpc>
              <a:spcBef>
                <a:spcPts val="175"/>
              </a:spcBef>
            </a:pP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Leverage</a:t>
            </a:r>
            <a:r>
              <a:rPr sz="1200" spc="6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a:t>
            </a:r>
            <a:r>
              <a:rPr sz="1200" spc="6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dedicated</a:t>
            </a:r>
            <a:r>
              <a:rPr sz="1200" spc="7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briefing</a:t>
            </a:r>
            <a:r>
              <a:rPr sz="1200" spc="7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with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ADAPT</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analyst</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to</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help</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validate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your</a:t>
            </a:r>
            <a:r>
              <a:rPr sz="1200" spc="-4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strategies.</a:t>
            </a:r>
            <a:endParaRPr sz="1200" dirty="0">
              <a:solidFill>
                <a:schemeClr val="tx1"/>
              </a:solidFill>
              <a:latin typeface="Helvetica" panose="020B0604020202020204" pitchFamily="34" charset="0"/>
              <a:cs typeface="Helvetica" panose="020B0604020202020204" pitchFamily="34" charset="0"/>
            </a:endParaRPr>
          </a:p>
        </p:txBody>
      </p:sp>
      <p:sp>
        <p:nvSpPr>
          <p:cNvPr id="6" name="object 6"/>
          <p:cNvSpPr txBox="1"/>
          <p:nvPr/>
        </p:nvSpPr>
        <p:spPr>
          <a:xfrm>
            <a:off x="4852250" y="1825582"/>
            <a:ext cx="2148205" cy="1029064"/>
          </a:xfrm>
          <a:prstGeom prst="rect">
            <a:avLst/>
          </a:prstGeom>
        </p:spPr>
        <p:txBody>
          <a:bodyPr vert="horz" wrap="square" lIns="0" tIns="31750" rIns="0" bIns="0" rtlCol="0">
            <a:spAutoFit/>
          </a:bodyPr>
          <a:lstStyle/>
          <a:p>
            <a:pPr marL="12700" marR="5080">
              <a:lnSpc>
                <a:spcPct val="133200"/>
              </a:lnSpc>
              <a:spcBef>
                <a:spcPts val="250"/>
              </a:spcBef>
            </a:pPr>
            <a:r>
              <a:rPr sz="1400" b="1"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Market</a:t>
            </a:r>
            <a:r>
              <a:rPr sz="1400" b="1" spc="-4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Trend</a:t>
            </a:r>
            <a:r>
              <a:rPr sz="1400" b="1" spc="-3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Reports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Access</a:t>
            </a:r>
            <a:r>
              <a:rPr sz="1200" spc="3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a</a:t>
            </a:r>
            <a:r>
              <a:rPr sz="1200" spc="3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library</a:t>
            </a:r>
            <a:r>
              <a:rPr sz="1200" spc="3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of</a:t>
            </a:r>
            <a:r>
              <a:rPr sz="1200" spc="4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fact-</a:t>
            </a:r>
            <a:r>
              <a:rPr sz="1200" spc="-2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based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actionable</a:t>
            </a:r>
            <a:r>
              <a:rPr sz="1200" spc="4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insights,</a:t>
            </a:r>
            <a:r>
              <a:rPr sz="1200" spc="6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deep</a:t>
            </a:r>
            <a:r>
              <a:rPr sz="1200" spc="6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spc="-2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dives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on</a:t>
            </a:r>
            <a:r>
              <a:rPr sz="1200" spc="-2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ANZ</a:t>
            </a:r>
            <a:r>
              <a:rPr sz="1200" spc="-1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business</a:t>
            </a:r>
            <a:r>
              <a:rPr sz="1200" spc="-2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&amp;</a:t>
            </a:r>
            <a:r>
              <a:rPr sz="1200" spc="-1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IT</a:t>
            </a:r>
            <a:r>
              <a:rPr sz="1200" spc="-2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trends.</a:t>
            </a:r>
            <a:endParaRPr sz="1200" dirty="0">
              <a:solidFill>
                <a:schemeClr val="tx1"/>
              </a:solidFill>
              <a:latin typeface="Helvetica" panose="020B0604020202020204" pitchFamily="34" charset="0"/>
              <a:cs typeface="Helvetica" panose="020B0604020202020204" pitchFamily="34" charset="0"/>
            </a:endParaRPr>
          </a:p>
        </p:txBody>
      </p:sp>
      <p:sp>
        <p:nvSpPr>
          <p:cNvPr id="7" name="object 7"/>
          <p:cNvSpPr txBox="1"/>
          <p:nvPr/>
        </p:nvSpPr>
        <p:spPr>
          <a:xfrm>
            <a:off x="945305" y="5164835"/>
            <a:ext cx="2710180" cy="1227455"/>
          </a:xfrm>
          <a:prstGeom prst="rect">
            <a:avLst/>
          </a:prstGeom>
        </p:spPr>
        <p:txBody>
          <a:bodyPr vert="horz" wrap="square" lIns="0" tIns="12700" rIns="0" bIns="0" rtlCol="0">
            <a:spAutoFit/>
          </a:bodyPr>
          <a:lstStyle/>
          <a:p>
            <a:pPr marL="12700" marR="1149350">
              <a:lnSpc>
                <a:spcPct val="107100"/>
              </a:lnSpc>
              <a:spcBef>
                <a:spcPts val="100"/>
              </a:spcBef>
            </a:pP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Premier</a:t>
            </a:r>
            <a:r>
              <a:rPr sz="1400" b="1"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Executive Community</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1700"/>
              </a:lnSpc>
              <a:spcBef>
                <a:spcPts val="175"/>
              </a:spcBef>
            </a:pP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Unlock</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access</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to</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our</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exclusive</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network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of</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Australia’s</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leading</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technology</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and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business</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executives.</a:t>
            </a:r>
            <a:endParaRPr sz="1200" dirty="0">
              <a:solidFill>
                <a:schemeClr val="tx1"/>
              </a:solidFill>
              <a:latin typeface="Helvetica" panose="020B0604020202020204" pitchFamily="34" charset="0"/>
              <a:cs typeface="Helvetica" panose="020B0604020202020204" pitchFamily="34" charset="0"/>
            </a:endParaRPr>
          </a:p>
        </p:txBody>
      </p:sp>
      <p:sp>
        <p:nvSpPr>
          <p:cNvPr id="8" name="object 8"/>
          <p:cNvSpPr txBox="1"/>
          <p:nvPr/>
        </p:nvSpPr>
        <p:spPr>
          <a:xfrm>
            <a:off x="4852250" y="5164835"/>
            <a:ext cx="2667000" cy="1227455"/>
          </a:xfrm>
          <a:prstGeom prst="rect">
            <a:avLst/>
          </a:prstGeom>
        </p:spPr>
        <p:txBody>
          <a:bodyPr vert="horz" wrap="square" lIns="0" tIns="12700" rIns="0" bIns="0" rtlCol="0">
            <a:spAutoFit/>
          </a:bodyPr>
          <a:lstStyle/>
          <a:p>
            <a:pPr marL="12700" marR="272415">
              <a:lnSpc>
                <a:spcPct val="107100"/>
              </a:lnSpc>
              <a:spcBef>
                <a:spcPts val="100"/>
              </a:spcBef>
            </a:pP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Dedicated</a:t>
            </a:r>
            <a:r>
              <a:rPr sz="1400" b="1" spc="-6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Account</a:t>
            </a:r>
            <a:r>
              <a:rPr sz="1400" b="1"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Manager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&amp;</a:t>
            </a:r>
            <a:r>
              <a:rPr sz="1400" b="1"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Impact</a:t>
            </a:r>
            <a:r>
              <a:rPr sz="1400" b="1" spc="-6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Assessments</a:t>
            </a:r>
            <a:endParaRPr sz="1400" dirty="0">
              <a:solidFill>
                <a:schemeClr val="tx1"/>
              </a:solidFill>
              <a:latin typeface="Helvetica" panose="020B0604020202020204" pitchFamily="34" charset="0"/>
              <a:cs typeface="Helvetica" panose="020B0604020202020204" pitchFamily="34" charset="0"/>
            </a:endParaRPr>
          </a:p>
          <a:p>
            <a:pPr marL="12700" marR="5080" algn="just">
              <a:lnSpc>
                <a:spcPct val="131700"/>
              </a:lnSpc>
              <a:spcBef>
                <a:spcPts val="175"/>
              </a:spcBef>
            </a:pP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Your</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Account</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Manager</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will</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ensure</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you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and</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your</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team</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are getting</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the</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most</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out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of</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your</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subscription.</a:t>
            </a:r>
            <a:endParaRPr sz="1200" dirty="0">
              <a:solidFill>
                <a:schemeClr val="tx1"/>
              </a:solidFill>
              <a:latin typeface="Helvetica" panose="020B0604020202020204" pitchFamily="34" charset="0"/>
              <a:cs typeface="Helvetica" panose="020B0604020202020204" pitchFamily="34" charset="0"/>
            </a:endParaRPr>
          </a:p>
        </p:txBody>
      </p:sp>
      <p:sp>
        <p:nvSpPr>
          <p:cNvPr id="9" name="object 9"/>
          <p:cNvSpPr txBox="1"/>
          <p:nvPr/>
        </p:nvSpPr>
        <p:spPr>
          <a:xfrm>
            <a:off x="945305" y="1900427"/>
            <a:ext cx="2847975" cy="1005205"/>
          </a:xfrm>
          <a:prstGeom prst="rect">
            <a:avLst/>
          </a:prstGeom>
        </p:spPr>
        <p:txBody>
          <a:bodyPr vert="horz" wrap="square" lIns="0" tIns="12700" rIns="0" bIns="0" rtlCol="0">
            <a:spAutoFit/>
          </a:bodyPr>
          <a:lstStyle/>
          <a:p>
            <a:pPr marL="12700" marR="1093470">
              <a:lnSpc>
                <a:spcPct val="107100"/>
              </a:lnSpc>
              <a:spcBef>
                <a:spcPts val="100"/>
              </a:spcBef>
            </a:pPr>
            <a:r>
              <a:rPr sz="1400" b="1"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Community</a:t>
            </a:r>
            <a:r>
              <a:rPr sz="1400" b="1" spc="-35"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400" b="1" spc="-2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Case </a:t>
            </a:r>
            <a:r>
              <a:rPr sz="1400" b="1"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Studies</a:t>
            </a:r>
            <a:r>
              <a:rPr sz="1400" b="1" spc="-3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&amp;</a:t>
            </a:r>
            <a:r>
              <a:rPr sz="1400" b="1" spc="-15"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Interviews</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1700"/>
              </a:lnSpc>
              <a:spcBef>
                <a:spcPts val="320"/>
              </a:spcBef>
            </a:pP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Case studies</a:t>
            </a:r>
            <a:r>
              <a:rPr sz="1200" spc="1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detailing</a:t>
            </a:r>
            <a:r>
              <a:rPr sz="1200" spc="15"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the </a:t>
            </a:r>
            <a:r>
              <a:rPr sz="1200" spc="-1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successes</a:t>
            </a:r>
            <a:r>
              <a:rPr sz="1200" spc="5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and</a:t>
            </a:r>
            <a:r>
              <a:rPr sz="1200" spc="4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challenges</a:t>
            </a:r>
            <a:r>
              <a:rPr sz="1200" spc="4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of</a:t>
            </a:r>
            <a:r>
              <a:rPr sz="1200" spc="45"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projects</a:t>
            </a:r>
            <a:r>
              <a:rPr sz="1200" spc="4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and</a:t>
            </a:r>
            <a:r>
              <a:rPr sz="1200" spc="45"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initiatives.</a:t>
            </a:r>
            <a:endParaRPr sz="1200" dirty="0">
              <a:solidFill>
                <a:schemeClr val="tx1"/>
              </a:solidFill>
              <a:latin typeface="Helvetica" panose="020B0604020202020204" pitchFamily="34" charset="0"/>
              <a:cs typeface="Helvetica" panose="020B0604020202020204" pitchFamily="34" charset="0"/>
            </a:endParaRPr>
          </a:p>
        </p:txBody>
      </p:sp>
      <p:sp>
        <p:nvSpPr>
          <p:cNvPr id="10" name="object 10"/>
          <p:cNvSpPr txBox="1"/>
          <p:nvPr/>
        </p:nvSpPr>
        <p:spPr>
          <a:xfrm>
            <a:off x="945305" y="3543300"/>
            <a:ext cx="2774950" cy="993140"/>
          </a:xfrm>
          <a:prstGeom prst="rect">
            <a:avLst/>
          </a:prstGeom>
        </p:spPr>
        <p:txBody>
          <a:bodyPr vert="horz" wrap="square" lIns="0" tIns="12700" rIns="0" bIns="0" rtlCol="0">
            <a:spAutoFit/>
          </a:bodyPr>
          <a:lstStyle/>
          <a:p>
            <a:pPr marL="12700" marR="1464310">
              <a:lnSpc>
                <a:spcPct val="107100"/>
              </a:lnSpc>
              <a:spcBef>
                <a:spcPts val="100"/>
              </a:spcBef>
            </a:pPr>
            <a:r>
              <a:rPr sz="1400" b="1" spc="-1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Downloadable </a:t>
            </a:r>
            <a:r>
              <a:rPr sz="1400" b="1"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Data</a:t>
            </a:r>
            <a:r>
              <a:rPr sz="1400" b="1" spc="-1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&amp;</a:t>
            </a:r>
            <a:r>
              <a:rPr sz="1400" b="1" spc="-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Insights</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3300"/>
              </a:lnSpc>
              <a:spcBef>
                <a:spcPts val="175"/>
              </a:spcBef>
            </a:pPr>
            <a:r>
              <a:rPr sz="1200" spc="-1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Elevate</a:t>
            </a:r>
            <a:r>
              <a:rPr sz="1200" spc="-1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your</a:t>
            </a:r>
            <a:r>
              <a:rPr sz="1200" spc="-1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business</a:t>
            </a:r>
            <a:r>
              <a:rPr sz="1200" spc="-1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cases</a:t>
            </a:r>
            <a:r>
              <a:rPr sz="1200" spc="-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spc="-2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with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downloadable</a:t>
            </a:r>
            <a:r>
              <a:rPr sz="1200" spc="2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market</a:t>
            </a:r>
            <a:r>
              <a:rPr sz="1200" spc="3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and</a:t>
            </a:r>
            <a:r>
              <a:rPr sz="1200" spc="3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industry</a:t>
            </a:r>
            <a:r>
              <a:rPr sz="1200" spc="2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spc="-2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data.</a:t>
            </a:r>
            <a:endParaRPr sz="1200" dirty="0">
              <a:solidFill>
                <a:schemeClr val="tx1"/>
              </a:solidFill>
              <a:latin typeface="Helvetica" panose="020B0604020202020204" pitchFamily="34" charset="0"/>
              <a:cs typeface="Helvetica" panose="020B0604020202020204" pitchFamily="34" charset="0"/>
            </a:endParaRPr>
          </a:p>
        </p:txBody>
      </p:sp>
      <p:sp>
        <p:nvSpPr>
          <p:cNvPr id="11" name="object 11"/>
          <p:cNvSpPr txBox="1"/>
          <p:nvPr/>
        </p:nvSpPr>
        <p:spPr>
          <a:xfrm>
            <a:off x="4852250" y="3543300"/>
            <a:ext cx="3020695" cy="993140"/>
          </a:xfrm>
          <a:prstGeom prst="rect">
            <a:avLst/>
          </a:prstGeom>
        </p:spPr>
        <p:txBody>
          <a:bodyPr vert="horz" wrap="square" lIns="0" tIns="12700" rIns="0" bIns="0" rtlCol="0">
            <a:spAutoFit/>
          </a:bodyPr>
          <a:lstStyle/>
          <a:p>
            <a:pPr marL="12700" marR="1699260">
              <a:lnSpc>
                <a:spcPct val="107100"/>
              </a:lnSpc>
              <a:spcBef>
                <a:spcPts val="100"/>
              </a:spcBef>
            </a:pPr>
            <a:r>
              <a:rPr sz="1400" b="1"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Industry</a:t>
            </a:r>
            <a:r>
              <a:rPr sz="1400" b="1" spc="-45"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Expert Presentations</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3300"/>
              </a:lnSpc>
              <a:spcBef>
                <a:spcPts val="175"/>
              </a:spcBef>
            </a:pP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Watch keynotes</a:t>
            </a:r>
            <a:r>
              <a:rPr sz="1200" spc="5"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or read</a:t>
            </a:r>
            <a:r>
              <a:rPr sz="1200" spc="1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distilled</a:t>
            </a:r>
            <a:r>
              <a:rPr sz="1200" spc="1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spc="-2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1-page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executive</a:t>
            </a:r>
            <a:r>
              <a:rPr sz="1200" spc="-25"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summaries</a:t>
            </a:r>
            <a:r>
              <a:rPr sz="1200" spc="-15"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from</a:t>
            </a:r>
            <a:r>
              <a:rPr sz="1200" spc="-2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our</a:t>
            </a:r>
            <a:r>
              <a:rPr sz="1200" spc="-25"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Edge</a:t>
            </a:r>
            <a:r>
              <a:rPr sz="1200" spc="-2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Events.</a:t>
            </a:r>
            <a:endParaRPr sz="1200" dirty="0">
              <a:solidFill>
                <a:schemeClr val="tx1"/>
              </a:solidFill>
              <a:latin typeface="Helvetica" panose="020B0604020202020204" pitchFamily="34" charset="0"/>
              <a:cs typeface="Helvetica" panose="020B0604020202020204" pitchFamily="34" charset="0"/>
            </a:endParaRPr>
          </a:p>
        </p:txBody>
      </p:sp>
      <p:sp>
        <p:nvSpPr>
          <p:cNvPr id="12" name="object 12"/>
          <p:cNvSpPr txBox="1"/>
          <p:nvPr/>
        </p:nvSpPr>
        <p:spPr>
          <a:xfrm>
            <a:off x="9245866" y="6590467"/>
            <a:ext cx="2788285" cy="170815"/>
          </a:xfrm>
          <a:prstGeom prst="rect">
            <a:avLst/>
          </a:prstGeom>
        </p:spPr>
        <p:txBody>
          <a:bodyPr vert="horz" wrap="square" lIns="0" tIns="12700" rIns="0" bIns="0" rtlCol="0">
            <a:spAutoFit/>
          </a:bodyPr>
          <a:lstStyle/>
          <a:p>
            <a:pPr marL="12700">
              <a:lnSpc>
                <a:spcPct val="100000"/>
              </a:lnSpc>
              <a:spcBef>
                <a:spcPts val="100"/>
              </a:spcBef>
            </a:pPr>
            <a:r>
              <a:rPr sz="950" i="1" spc="-25" dirty="0">
                <a:solidFill>
                  <a:srgbClr val="3B3838"/>
                </a:solidFill>
                <a:latin typeface="Arial"/>
                <a:cs typeface="Arial"/>
              </a:rPr>
              <a:t>*Inclusions</a:t>
            </a:r>
            <a:r>
              <a:rPr sz="950" i="1" spc="-5" dirty="0">
                <a:solidFill>
                  <a:srgbClr val="3B3838"/>
                </a:solidFill>
                <a:latin typeface="Arial"/>
                <a:cs typeface="Arial"/>
              </a:rPr>
              <a:t> </a:t>
            </a:r>
            <a:r>
              <a:rPr sz="950" i="1" spc="-40" dirty="0">
                <a:solidFill>
                  <a:srgbClr val="3B3838"/>
                </a:solidFill>
                <a:latin typeface="Arial"/>
                <a:cs typeface="Arial"/>
              </a:rPr>
              <a:t>may</a:t>
            </a:r>
            <a:r>
              <a:rPr sz="950" i="1" spc="-5" dirty="0">
                <a:solidFill>
                  <a:srgbClr val="3B3838"/>
                </a:solidFill>
                <a:latin typeface="Arial"/>
                <a:cs typeface="Arial"/>
              </a:rPr>
              <a:t> </a:t>
            </a:r>
            <a:r>
              <a:rPr sz="950" i="1" spc="-25" dirty="0">
                <a:solidFill>
                  <a:srgbClr val="3B3838"/>
                </a:solidFill>
                <a:latin typeface="Arial"/>
                <a:cs typeface="Arial"/>
              </a:rPr>
              <a:t>vary</a:t>
            </a:r>
            <a:r>
              <a:rPr sz="950" i="1" spc="-5" dirty="0">
                <a:solidFill>
                  <a:srgbClr val="3B3838"/>
                </a:solidFill>
                <a:latin typeface="Arial"/>
                <a:cs typeface="Arial"/>
              </a:rPr>
              <a:t> </a:t>
            </a:r>
            <a:r>
              <a:rPr sz="950" i="1" spc="-10" dirty="0">
                <a:solidFill>
                  <a:srgbClr val="3B3838"/>
                </a:solidFill>
                <a:latin typeface="Arial"/>
                <a:cs typeface="Arial"/>
              </a:rPr>
              <a:t>depending</a:t>
            </a:r>
            <a:r>
              <a:rPr sz="950" i="1" spc="-5" dirty="0">
                <a:solidFill>
                  <a:srgbClr val="3B3838"/>
                </a:solidFill>
                <a:latin typeface="Arial"/>
                <a:cs typeface="Arial"/>
              </a:rPr>
              <a:t> </a:t>
            </a:r>
            <a:r>
              <a:rPr sz="950" i="1" spc="-20" dirty="0">
                <a:solidFill>
                  <a:srgbClr val="3B3838"/>
                </a:solidFill>
                <a:latin typeface="Arial"/>
                <a:cs typeface="Arial"/>
              </a:rPr>
              <a:t>on</a:t>
            </a:r>
            <a:r>
              <a:rPr sz="950" i="1" dirty="0">
                <a:solidFill>
                  <a:srgbClr val="3B3838"/>
                </a:solidFill>
                <a:latin typeface="Arial"/>
                <a:cs typeface="Arial"/>
              </a:rPr>
              <a:t> </a:t>
            </a:r>
            <a:r>
              <a:rPr sz="950" i="1" spc="-20" dirty="0">
                <a:solidFill>
                  <a:srgbClr val="3B3838"/>
                </a:solidFill>
                <a:latin typeface="Arial"/>
                <a:cs typeface="Arial"/>
              </a:rPr>
              <a:t>subscription</a:t>
            </a:r>
            <a:r>
              <a:rPr sz="950" i="1" spc="-5" dirty="0">
                <a:solidFill>
                  <a:srgbClr val="3B3838"/>
                </a:solidFill>
                <a:latin typeface="Arial"/>
                <a:cs typeface="Arial"/>
              </a:rPr>
              <a:t> </a:t>
            </a:r>
            <a:r>
              <a:rPr sz="950" i="1" spc="-10" dirty="0">
                <a:solidFill>
                  <a:srgbClr val="3B3838"/>
                </a:solidFill>
                <a:latin typeface="Arial"/>
                <a:cs typeface="Arial"/>
              </a:rPr>
              <a:t>level.</a:t>
            </a:r>
            <a:endParaRPr sz="950">
              <a:latin typeface="Arial"/>
              <a:cs typeface="Arial"/>
            </a:endParaRPr>
          </a:p>
        </p:txBody>
      </p:sp>
      <p:grpSp>
        <p:nvGrpSpPr>
          <p:cNvPr id="13" name="object 13"/>
          <p:cNvGrpSpPr/>
          <p:nvPr/>
        </p:nvGrpSpPr>
        <p:grpSpPr>
          <a:xfrm>
            <a:off x="656730" y="1947100"/>
            <a:ext cx="8185150" cy="180340"/>
            <a:chOff x="656730" y="1947100"/>
            <a:chExt cx="8185150" cy="180340"/>
          </a:xfrm>
        </p:grpSpPr>
        <p:pic>
          <p:nvPicPr>
            <p:cNvPr id="14" name="object 14"/>
            <p:cNvPicPr/>
            <p:nvPr/>
          </p:nvPicPr>
          <p:blipFill>
            <a:blip r:embed="rId7" cstate="print"/>
            <a:stretch>
              <a:fillRect/>
            </a:stretch>
          </p:blipFill>
          <p:spPr>
            <a:xfrm>
              <a:off x="656730" y="1947100"/>
              <a:ext cx="179999" cy="179997"/>
            </a:xfrm>
            <a:prstGeom prst="rect">
              <a:avLst/>
            </a:prstGeom>
          </p:spPr>
        </p:pic>
        <p:pic>
          <p:nvPicPr>
            <p:cNvPr id="15" name="object 15"/>
            <p:cNvPicPr/>
            <p:nvPr/>
          </p:nvPicPr>
          <p:blipFill>
            <a:blip r:embed="rId8" cstate="print"/>
            <a:stretch>
              <a:fillRect/>
            </a:stretch>
          </p:blipFill>
          <p:spPr>
            <a:xfrm>
              <a:off x="701040" y="1990344"/>
              <a:ext cx="94487" cy="94487"/>
            </a:xfrm>
            <a:prstGeom prst="rect">
              <a:avLst/>
            </a:prstGeom>
          </p:spPr>
        </p:pic>
        <p:pic>
          <p:nvPicPr>
            <p:cNvPr id="16" name="object 16"/>
            <p:cNvPicPr/>
            <p:nvPr/>
          </p:nvPicPr>
          <p:blipFill>
            <a:blip r:embed="rId7" cstate="print"/>
            <a:stretch>
              <a:fillRect/>
            </a:stretch>
          </p:blipFill>
          <p:spPr>
            <a:xfrm>
              <a:off x="4567643" y="1947100"/>
              <a:ext cx="180009" cy="179997"/>
            </a:xfrm>
            <a:prstGeom prst="rect">
              <a:avLst/>
            </a:prstGeom>
          </p:spPr>
        </p:pic>
        <p:pic>
          <p:nvPicPr>
            <p:cNvPr id="17" name="object 17"/>
            <p:cNvPicPr/>
            <p:nvPr/>
          </p:nvPicPr>
          <p:blipFill>
            <a:blip r:embed="rId9" cstate="print"/>
            <a:stretch>
              <a:fillRect/>
            </a:stretch>
          </p:blipFill>
          <p:spPr>
            <a:xfrm>
              <a:off x="4611624" y="1990344"/>
              <a:ext cx="94487" cy="94487"/>
            </a:xfrm>
            <a:prstGeom prst="rect">
              <a:avLst/>
            </a:prstGeom>
          </p:spPr>
        </p:pic>
        <p:pic>
          <p:nvPicPr>
            <p:cNvPr id="18" name="object 18"/>
            <p:cNvPicPr/>
            <p:nvPr/>
          </p:nvPicPr>
          <p:blipFill>
            <a:blip r:embed="rId10" cstate="print"/>
            <a:stretch>
              <a:fillRect/>
            </a:stretch>
          </p:blipFill>
          <p:spPr>
            <a:xfrm>
              <a:off x="8661691" y="1947100"/>
              <a:ext cx="179997" cy="179997"/>
            </a:xfrm>
            <a:prstGeom prst="rect">
              <a:avLst/>
            </a:prstGeom>
          </p:spPr>
        </p:pic>
        <p:pic>
          <p:nvPicPr>
            <p:cNvPr id="19" name="object 19"/>
            <p:cNvPicPr/>
            <p:nvPr/>
          </p:nvPicPr>
          <p:blipFill>
            <a:blip r:embed="rId11" cstate="print"/>
            <a:stretch>
              <a:fillRect/>
            </a:stretch>
          </p:blipFill>
          <p:spPr>
            <a:xfrm>
              <a:off x="8705087" y="1990344"/>
              <a:ext cx="94488" cy="94487"/>
            </a:xfrm>
            <a:prstGeom prst="rect">
              <a:avLst/>
            </a:prstGeom>
          </p:spPr>
        </p:pic>
      </p:grpSp>
      <p:grpSp>
        <p:nvGrpSpPr>
          <p:cNvPr id="20" name="object 20"/>
          <p:cNvGrpSpPr/>
          <p:nvPr/>
        </p:nvGrpSpPr>
        <p:grpSpPr>
          <a:xfrm>
            <a:off x="656730" y="3595674"/>
            <a:ext cx="180340" cy="180340"/>
            <a:chOff x="656730" y="3595674"/>
            <a:chExt cx="180340" cy="180340"/>
          </a:xfrm>
        </p:grpSpPr>
        <p:pic>
          <p:nvPicPr>
            <p:cNvPr id="21" name="object 21"/>
            <p:cNvPicPr/>
            <p:nvPr/>
          </p:nvPicPr>
          <p:blipFill>
            <a:blip r:embed="rId12" cstate="print"/>
            <a:stretch>
              <a:fillRect/>
            </a:stretch>
          </p:blipFill>
          <p:spPr>
            <a:xfrm>
              <a:off x="656730" y="3595674"/>
              <a:ext cx="179999" cy="179997"/>
            </a:xfrm>
            <a:prstGeom prst="rect">
              <a:avLst/>
            </a:prstGeom>
          </p:spPr>
        </p:pic>
        <p:pic>
          <p:nvPicPr>
            <p:cNvPr id="22" name="object 22"/>
            <p:cNvPicPr/>
            <p:nvPr/>
          </p:nvPicPr>
          <p:blipFill>
            <a:blip r:embed="rId13" cstate="print"/>
            <a:stretch>
              <a:fillRect/>
            </a:stretch>
          </p:blipFill>
          <p:spPr>
            <a:xfrm>
              <a:off x="701040" y="3639311"/>
              <a:ext cx="94487" cy="94487"/>
            </a:xfrm>
            <a:prstGeom prst="rect">
              <a:avLst/>
            </a:prstGeom>
          </p:spPr>
        </p:pic>
      </p:grpSp>
      <p:grpSp>
        <p:nvGrpSpPr>
          <p:cNvPr id="23" name="object 23"/>
          <p:cNvGrpSpPr/>
          <p:nvPr/>
        </p:nvGrpSpPr>
        <p:grpSpPr>
          <a:xfrm>
            <a:off x="656730" y="5205095"/>
            <a:ext cx="180340" cy="180340"/>
            <a:chOff x="656730" y="5205095"/>
            <a:chExt cx="180340" cy="180340"/>
          </a:xfrm>
        </p:grpSpPr>
        <p:pic>
          <p:nvPicPr>
            <p:cNvPr id="24" name="object 24"/>
            <p:cNvPicPr/>
            <p:nvPr/>
          </p:nvPicPr>
          <p:blipFill>
            <a:blip r:embed="rId7" cstate="print"/>
            <a:stretch>
              <a:fillRect/>
            </a:stretch>
          </p:blipFill>
          <p:spPr>
            <a:xfrm>
              <a:off x="656730" y="5205095"/>
              <a:ext cx="179999" cy="179997"/>
            </a:xfrm>
            <a:prstGeom prst="rect">
              <a:avLst/>
            </a:prstGeom>
          </p:spPr>
        </p:pic>
        <p:pic>
          <p:nvPicPr>
            <p:cNvPr id="25" name="object 25"/>
            <p:cNvPicPr/>
            <p:nvPr/>
          </p:nvPicPr>
          <p:blipFill>
            <a:blip r:embed="rId14" cstate="print"/>
            <a:stretch>
              <a:fillRect/>
            </a:stretch>
          </p:blipFill>
          <p:spPr>
            <a:xfrm>
              <a:off x="701040" y="5248656"/>
              <a:ext cx="94487" cy="94487"/>
            </a:xfrm>
            <a:prstGeom prst="rect">
              <a:avLst/>
            </a:prstGeom>
          </p:spPr>
        </p:pic>
      </p:grpSp>
      <p:sp>
        <p:nvSpPr>
          <p:cNvPr id="26" name="object 26"/>
          <p:cNvSpPr/>
          <p:nvPr/>
        </p:nvSpPr>
        <p:spPr>
          <a:xfrm>
            <a:off x="-6" y="3269208"/>
            <a:ext cx="12192635" cy="0"/>
          </a:xfrm>
          <a:custGeom>
            <a:avLst/>
            <a:gdLst/>
            <a:ahLst/>
            <a:cxnLst/>
            <a:rect l="l" t="t" r="r" b="b"/>
            <a:pathLst>
              <a:path w="12192635">
                <a:moveTo>
                  <a:pt x="12192006" y="0"/>
                </a:moveTo>
                <a:lnTo>
                  <a:pt x="0" y="1"/>
                </a:lnTo>
              </a:path>
            </a:pathLst>
          </a:custGeom>
          <a:ln w="6350">
            <a:solidFill>
              <a:srgbClr val="D0CECE"/>
            </a:solidFill>
          </a:ln>
        </p:spPr>
        <p:txBody>
          <a:bodyPr wrap="square" lIns="0" tIns="0" rIns="0" bIns="0" rtlCol="0"/>
          <a:lstStyle/>
          <a:p>
            <a:endParaRPr/>
          </a:p>
        </p:txBody>
      </p:sp>
      <p:sp>
        <p:nvSpPr>
          <p:cNvPr id="27" name="object 27"/>
          <p:cNvSpPr/>
          <p:nvPr/>
        </p:nvSpPr>
        <p:spPr>
          <a:xfrm>
            <a:off x="-6" y="4861115"/>
            <a:ext cx="12192635" cy="0"/>
          </a:xfrm>
          <a:custGeom>
            <a:avLst/>
            <a:gdLst/>
            <a:ahLst/>
            <a:cxnLst/>
            <a:rect l="l" t="t" r="r" b="b"/>
            <a:pathLst>
              <a:path w="12192635">
                <a:moveTo>
                  <a:pt x="12192006" y="0"/>
                </a:moveTo>
                <a:lnTo>
                  <a:pt x="0" y="1"/>
                </a:lnTo>
              </a:path>
            </a:pathLst>
          </a:custGeom>
          <a:ln w="6350">
            <a:solidFill>
              <a:srgbClr val="D0CECE"/>
            </a:solidFill>
          </a:ln>
        </p:spPr>
        <p:txBody>
          <a:bodyPr wrap="square" lIns="0" tIns="0" rIns="0" bIns="0" rtlCol="0"/>
          <a:lstStyle/>
          <a:p>
            <a:endParaRPr/>
          </a:p>
        </p:txBody>
      </p:sp>
      <p:grpSp>
        <p:nvGrpSpPr>
          <p:cNvPr id="28" name="object 28"/>
          <p:cNvGrpSpPr/>
          <p:nvPr/>
        </p:nvGrpSpPr>
        <p:grpSpPr>
          <a:xfrm>
            <a:off x="4567644" y="3595674"/>
            <a:ext cx="180340" cy="180340"/>
            <a:chOff x="4567644" y="3595674"/>
            <a:chExt cx="180340" cy="180340"/>
          </a:xfrm>
        </p:grpSpPr>
        <p:pic>
          <p:nvPicPr>
            <p:cNvPr id="29" name="object 29"/>
            <p:cNvPicPr/>
            <p:nvPr/>
          </p:nvPicPr>
          <p:blipFill>
            <a:blip r:embed="rId12" cstate="print"/>
            <a:stretch>
              <a:fillRect/>
            </a:stretch>
          </p:blipFill>
          <p:spPr>
            <a:xfrm>
              <a:off x="4567644" y="3595674"/>
              <a:ext cx="180009" cy="179997"/>
            </a:xfrm>
            <a:prstGeom prst="rect">
              <a:avLst/>
            </a:prstGeom>
          </p:spPr>
        </p:pic>
        <p:pic>
          <p:nvPicPr>
            <p:cNvPr id="30" name="object 30"/>
            <p:cNvPicPr/>
            <p:nvPr/>
          </p:nvPicPr>
          <p:blipFill>
            <a:blip r:embed="rId15" cstate="print"/>
            <a:stretch>
              <a:fillRect/>
            </a:stretch>
          </p:blipFill>
          <p:spPr>
            <a:xfrm>
              <a:off x="4611624" y="3639311"/>
              <a:ext cx="94487" cy="94487"/>
            </a:xfrm>
            <a:prstGeom prst="rect">
              <a:avLst/>
            </a:prstGeom>
          </p:spPr>
        </p:pic>
      </p:grpSp>
      <p:grpSp>
        <p:nvGrpSpPr>
          <p:cNvPr id="31" name="object 31"/>
          <p:cNvGrpSpPr/>
          <p:nvPr/>
        </p:nvGrpSpPr>
        <p:grpSpPr>
          <a:xfrm>
            <a:off x="4567644" y="5205095"/>
            <a:ext cx="180340" cy="180340"/>
            <a:chOff x="4567644" y="5205095"/>
            <a:chExt cx="180340" cy="180340"/>
          </a:xfrm>
        </p:grpSpPr>
        <p:pic>
          <p:nvPicPr>
            <p:cNvPr id="32" name="object 32"/>
            <p:cNvPicPr/>
            <p:nvPr/>
          </p:nvPicPr>
          <p:blipFill>
            <a:blip r:embed="rId7" cstate="print"/>
            <a:stretch>
              <a:fillRect/>
            </a:stretch>
          </p:blipFill>
          <p:spPr>
            <a:xfrm>
              <a:off x="4567644" y="5205095"/>
              <a:ext cx="180009" cy="179997"/>
            </a:xfrm>
            <a:prstGeom prst="rect">
              <a:avLst/>
            </a:prstGeom>
          </p:spPr>
        </p:pic>
        <p:pic>
          <p:nvPicPr>
            <p:cNvPr id="33" name="object 33"/>
            <p:cNvPicPr/>
            <p:nvPr/>
          </p:nvPicPr>
          <p:blipFill>
            <a:blip r:embed="rId16" cstate="print"/>
            <a:stretch>
              <a:fillRect/>
            </a:stretch>
          </p:blipFill>
          <p:spPr>
            <a:xfrm>
              <a:off x="4611624" y="5248656"/>
              <a:ext cx="94487" cy="94487"/>
            </a:xfrm>
            <a:prstGeom prst="rect">
              <a:avLst/>
            </a:prstGeom>
          </p:spPr>
        </p:pic>
      </p:grpSp>
      <p:grpSp>
        <p:nvGrpSpPr>
          <p:cNvPr id="34" name="object 34"/>
          <p:cNvGrpSpPr/>
          <p:nvPr/>
        </p:nvGrpSpPr>
        <p:grpSpPr>
          <a:xfrm>
            <a:off x="8661692" y="3595674"/>
            <a:ext cx="180340" cy="180340"/>
            <a:chOff x="8661692" y="3595674"/>
            <a:chExt cx="180340" cy="180340"/>
          </a:xfrm>
        </p:grpSpPr>
        <p:pic>
          <p:nvPicPr>
            <p:cNvPr id="35" name="object 35"/>
            <p:cNvPicPr/>
            <p:nvPr/>
          </p:nvPicPr>
          <p:blipFill>
            <a:blip r:embed="rId17" cstate="print"/>
            <a:stretch>
              <a:fillRect/>
            </a:stretch>
          </p:blipFill>
          <p:spPr>
            <a:xfrm>
              <a:off x="8661692" y="3595674"/>
              <a:ext cx="179997" cy="179997"/>
            </a:xfrm>
            <a:prstGeom prst="rect">
              <a:avLst/>
            </a:prstGeom>
          </p:spPr>
        </p:pic>
        <p:pic>
          <p:nvPicPr>
            <p:cNvPr id="36" name="object 36"/>
            <p:cNvPicPr/>
            <p:nvPr/>
          </p:nvPicPr>
          <p:blipFill>
            <a:blip r:embed="rId18" cstate="print"/>
            <a:stretch>
              <a:fillRect/>
            </a:stretch>
          </p:blipFill>
          <p:spPr>
            <a:xfrm>
              <a:off x="8705088" y="3639311"/>
              <a:ext cx="94488" cy="94487"/>
            </a:xfrm>
            <a:prstGeom prst="rect">
              <a:avLst/>
            </a:prstGeom>
          </p:spPr>
        </p:pic>
      </p:grpSp>
      <p:grpSp>
        <p:nvGrpSpPr>
          <p:cNvPr id="37" name="object 37"/>
          <p:cNvGrpSpPr/>
          <p:nvPr/>
        </p:nvGrpSpPr>
        <p:grpSpPr>
          <a:xfrm>
            <a:off x="8661692" y="5205095"/>
            <a:ext cx="180340" cy="180340"/>
            <a:chOff x="8661692" y="5205095"/>
            <a:chExt cx="180340" cy="180340"/>
          </a:xfrm>
        </p:grpSpPr>
        <p:pic>
          <p:nvPicPr>
            <p:cNvPr id="38" name="object 38"/>
            <p:cNvPicPr/>
            <p:nvPr/>
          </p:nvPicPr>
          <p:blipFill>
            <a:blip r:embed="rId10" cstate="print"/>
            <a:stretch>
              <a:fillRect/>
            </a:stretch>
          </p:blipFill>
          <p:spPr>
            <a:xfrm>
              <a:off x="8661692" y="5205095"/>
              <a:ext cx="179997" cy="179997"/>
            </a:xfrm>
            <a:prstGeom prst="rect">
              <a:avLst/>
            </a:prstGeom>
          </p:spPr>
        </p:pic>
        <p:pic>
          <p:nvPicPr>
            <p:cNvPr id="39" name="object 39"/>
            <p:cNvPicPr/>
            <p:nvPr/>
          </p:nvPicPr>
          <p:blipFill>
            <a:blip r:embed="rId19" cstate="print"/>
            <a:stretch>
              <a:fillRect/>
            </a:stretch>
          </p:blipFill>
          <p:spPr>
            <a:xfrm>
              <a:off x="8705088" y="5248656"/>
              <a:ext cx="94488" cy="94487"/>
            </a:xfrm>
            <a:prstGeom prst="rect">
              <a:avLst/>
            </a:prstGeom>
          </p:spPr>
        </p:pic>
      </p:grpSp>
      <p:sp>
        <p:nvSpPr>
          <p:cNvPr id="40" name="object 40"/>
          <p:cNvSpPr txBox="1"/>
          <p:nvPr/>
        </p:nvSpPr>
        <p:spPr>
          <a:xfrm>
            <a:off x="2187016" y="795244"/>
            <a:ext cx="8032115" cy="470000"/>
          </a:xfrm>
          <a:prstGeom prst="rect">
            <a:avLst/>
          </a:prstGeom>
        </p:spPr>
        <p:txBody>
          <a:bodyPr vert="horz" wrap="square" lIns="0" tIns="12065" rIns="0" bIns="0" rtlCol="0">
            <a:spAutoFit/>
          </a:bodyPr>
          <a:lstStyle/>
          <a:p>
            <a:pPr marL="12700" marR="5080" indent="20955">
              <a:lnSpc>
                <a:spcPct val="137400"/>
              </a:lnSpc>
              <a:spcBef>
                <a:spcPts val="95"/>
              </a:spcBef>
            </a:pPr>
            <a:r>
              <a:rPr sz="1150" dirty="0">
                <a:solidFill>
                  <a:srgbClr val="FFFFFF"/>
                </a:solidFill>
                <a:latin typeface="Helvetica" panose="020B0604020202020204" pitchFamily="34" charset="0"/>
                <a:cs typeface="Helvetica" panose="020B0604020202020204" pitchFamily="34" charset="0"/>
              </a:rPr>
              <a:t>Members</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of</a:t>
            </a:r>
            <a:r>
              <a:rPr sz="1150" spc="15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ADAPT’s</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Research</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&amp;</a:t>
            </a:r>
            <a:r>
              <a:rPr sz="1150" spc="14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Advisory</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platform</a:t>
            </a:r>
            <a:r>
              <a:rPr sz="1150" spc="14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have</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access</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to</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an</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entire</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suite</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of</a:t>
            </a:r>
            <a:r>
              <a:rPr sz="1150" spc="15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market</a:t>
            </a:r>
            <a:r>
              <a:rPr sz="1150" spc="15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leading</a:t>
            </a:r>
            <a:r>
              <a:rPr sz="1150" spc="15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content,</a:t>
            </a:r>
            <a:r>
              <a:rPr sz="1150" spc="150" dirty="0">
                <a:solidFill>
                  <a:srgbClr val="FFFFFF"/>
                </a:solidFill>
                <a:latin typeface="Helvetica" panose="020B0604020202020204" pitchFamily="34" charset="0"/>
                <a:cs typeface="Helvetica" panose="020B0604020202020204" pitchFamily="34" charset="0"/>
              </a:rPr>
              <a:t> </a:t>
            </a:r>
            <a:r>
              <a:rPr sz="1150" spc="-10" dirty="0">
                <a:solidFill>
                  <a:srgbClr val="FFFFFF"/>
                </a:solidFill>
                <a:latin typeface="Helvetica" panose="020B0604020202020204" pitchFamily="34" charset="0"/>
                <a:cs typeface="Helvetica" panose="020B0604020202020204" pitchFamily="34" charset="0"/>
              </a:rPr>
              <a:t>insights </a:t>
            </a:r>
            <a:r>
              <a:rPr sz="1150" dirty="0">
                <a:solidFill>
                  <a:srgbClr val="FFFFFF"/>
                </a:solidFill>
                <a:latin typeface="Helvetica" panose="020B0604020202020204" pitchFamily="34" charset="0"/>
                <a:cs typeface="Helvetica" panose="020B0604020202020204" pitchFamily="34" charset="0"/>
              </a:rPr>
              <a:t>and</a:t>
            </a:r>
            <a:r>
              <a:rPr sz="1150" spc="14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resources</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to</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help</a:t>
            </a:r>
            <a:r>
              <a:rPr sz="1150" spc="15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you</a:t>
            </a:r>
            <a:r>
              <a:rPr sz="1150" spc="13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execute</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in</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your</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role.</a:t>
            </a:r>
            <a:r>
              <a:rPr sz="1150" spc="15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For</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any</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assistance</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contact</a:t>
            </a:r>
            <a:r>
              <a:rPr sz="1150" spc="14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your</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Account</a:t>
            </a:r>
            <a:r>
              <a:rPr sz="1150" spc="15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Manager</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in</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the</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help</a:t>
            </a:r>
            <a:r>
              <a:rPr sz="1150" spc="145" dirty="0">
                <a:solidFill>
                  <a:srgbClr val="FFFFFF"/>
                </a:solidFill>
                <a:latin typeface="Helvetica" panose="020B0604020202020204" pitchFamily="34" charset="0"/>
                <a:cs typeface="Helvetica" panose="020B0604020202020204" pitchFamily="34" charset="0"/>
              </a:rPr>
              <a:t> </a:t>
            </a:r>
            <a:r>
              <a:rPr sz="1150" spc="-10" dirty="0">
                <a:solidFill>
                  <a:srgbClr val="FFFFFF"/>
                </a:solidFill>
                <a:latin typeface="Helvetica" panose="020B0604020202020204" pitchFamily="34" charset="0"/>
                <a:cs typeface="Helvetica" panose="020B0604020202020204" pitchFamily="34" charset="0"/>
              </a:rPr>
              <a:t>section.</a:t>
            </a:r>
            <a:endParaRPr sz="1150" dirty="0">
              <a:latin typeface="Helvetica" panose="020B0604020202020204" pitchFamily="34" charset="0"/>
              <a:cs typeface="Helvetica"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99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a:extLst>
            <a:ext uri="{FF2B5EF4-FFF2-40B4-BE49-F238E27FC236}">
              <a16:creationId xmlns:a16="http://schemas.microsoft.com/office/drawing/2014/main" id="{96467584-67DF-E8E1-B853-189D62B9A57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EE47218-51D5-1172-449D-D95EE59BCD7E}"/>
              </a:ext>
            </a:extLst>
          </p:cNvPr>
          <p:cNvSpPr/>
          <p:nvPr/>
        </p:nvSpPr>
        <p:spPr>
          <a:xfrm>
            <a:off x="700393" y="2721114"/>
            <a:ext cx="7635739"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Helvetica"/>
                <a:ea typeface="+mn-ea"/>
                <a:cs typeface="Helvetica"/>
              </a:rPr>
              <a:t>Demonstrating value</a:t>
            </a:r>
            <a:endParaRPr kumimoji="0" lang="en-US" sz="4000" b="1" i="0" u="none" strike="noStrike" kern="1200" cap="none" spc="0" normalizeH="0" baseline="0" noProof="0" dirty="0">
              <a:ln>
                <a:noFill/>
              </a:ln>
              <a:solidFill>
                <a:srgbClr val="000000"/>
              </a:solidFill>
              <a:effectLst/>
              <a:uLnTx/>
              <a:uFillTx/>
              <a:latin typeface="Helvetica"/>
              <a:ea typeface="+mn-ea"/>
              <a:cs typeface="Helvetica"/>
            </a:endParaRPr>
          </a:p>
        </p:txBody>
      </p:sp>
      <p:grpSp>
        <p:nvGrpSpPr>
          <p:cNvPr id="2" name="Group 1">
            <a:extLst>
              <a:ext uri="{FF2B5EF4-FFF2-40B4-BE49-F238E27FC236}">
                <a16:creationId xmlns:a16="http://schemas.microsoft.com/office/drawing/2014/main" id="{8DB9C0D0-015B-5574-624D-0A3E9790DE17}"/>
              </a:ext>
            </a:extLst>
          </p:cNvPr>
          <p:cNvGrpSpPr/>
          <p:nvPr/>
        </p:nvGrpSpPr>
        <p:grpSpPr>
          <a:xfrm>
            <a:off x="712795" y="6257523"/>
            <a:ext cx="2668365" cy="226977"/>
            <a:chOff x="712794" y="6196131"/>
            <a:chExt cx="3390094" cy="288369"/>
          </a:xfrm>
        </p:grpSpPr>
        <p:pic>
          <p:nvPicPr>
            <p:cNvPr id="7" name="Graphic 6">
              <a:extLst>
                <a:ext uri="{FF2B5EF4-FFF2-40B4-BE49-F238E27FC236}">
                  <a16:creationId xmlns:a16="http://schemas.microsoft.com/office/drawing/2014/main" id="{37B96B17-B618-4846-BA91-4B000D218C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794" y="6196131"/>
              <a:ext cx="164237" cy="288369"/>
            </a:xfrm>
            <a:prstGeom prst="rect">
              <a:avLst/>
            </a:prstGeom>
          </p:spPr>
        </p:pic>
        <p:pic>
          <p:nvPicPr>
            <p:cNvPr id="10" name="Graphic 9">
              <a:extLst>
                <a:ext uri="{FF2B5EF4-FFF2-40B4-BE49-F238E27FC236}">
                  <a16:creationId xmlns:a16="http://schemas.microsoft.com/office/drawing/2014/main" id="{537187C6-75C7-1057-9FA7-0C313C2E24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8056" y="6254584"/>
              <a:ext cx="3044832" cy="165803"/>
            </a:xfrm>
            <a:prstGeom prst="rect">
              <a:avLst/>
            </a:prstGeom>
          </p:spPr>
        </p:pic>
      </p:grpSp>
    </p:spTree>
    <p:extLst>
      <p:ext uri="{BB962C8B-B14F-4D97-AF65-F5344CB8AC3E}">
        <p14:creationId xmlns:p14="http://schemas.microsoft.com/office/powerpoint/2010/main" val="359202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7C7219-7030-D464-A952-F987A561D77B}"/>
              </a:ext>
            </a:extLst>
          </p:cNvPr>
          <p:cNvSpPr/>
          <p:nvPr/>
        </p:nvSpPr>
        <p:spPr>
          <a:xfrm>
            <a:off x="233208" y="149927"/>
            <a:ext cx="10600695" cy="43088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50" normalizeH="0" baseline="0" noProof="0" dirty="0">
                <a:ln>
                  <a:noFill/>
                </a:ln>
                <a:solidFill>
                  <a:srgbClr val="000000"/>
                </a:solidFill>
                <a:effectLst/>
                <a:uLnTx/>
                <a:uFillTx/>
                <a:latin typeface="Helvetica Neue" panose="02000503000000020004" pitchFamily="2"/>
                <a:ea typeface="+mn-ea"/>
                <a:cs typeface="Helvetica Neue" panose="02000503000000020004" pitchFamily="2"/>
              </a:rPr>
              <a:t>CIOs are </a:t>
            </a:r>
            <a:r>
              <a:rPr kumimoji="0" lang="en-US" sz="2200" b="1" i="0" u="none" strike="noStrike" kern="1200" cap="none" spc="-50" normalizeH="0" baseline="0" noProof="0" dirty="0" err="1">
                <a:ln>
                  <a:noFill/>
                </a:ln>
                <a:solidFill>
                  <a:srgbClr val="000000"/>
                </a:solidFill>
                <a:effectLst/>
                <a:uLnTx/>
                <a:uFillTx/>
                <a:latin typeface="Helvetica Neue" panose="02000503000000020004" pitchFamily="2"/>
                <a:ea typeface="+mn-ea"/>
                <a:cs typeface="Helvetica Neue" panose="02000503000000020004" pitchFamily="2"/>
              </a:rPr>
              <a:t>prioritising</a:t>
            </a:r>
            <a:r>
              <a:rPr kumimoji="0" lang="en-US" sz="2200" b="1" i="0" u="none" strike="noStrike" kern="1200" cap="none" spc="-50" normalizeH="0" baseline="0" noProof="0" dirty="0">
                <a:ln>
                  <a:noFill/>
                </a:ln>
                <a:solidFill>
                  <a:srgbClr val="000000"/>
                </a:solidFill>
                <a:effectLst/>
                <a:uLnTx/>
                <a:uFillTx/>
                <a:latin typeface="Helvetica Neue" panose="02000503000000020004" pitchFamily="2"/>
                <a:ea typeface="+mn-ea"/>
                <a:cs typeface="Helvetica Neue" panose="02000503000000020004" pitchFamily="2"/>
              </a:rPr>
              <a:t> cost </a:t>
            </a:r>
            <a:r>
              <a:rPr kumimoji="0" lang="en-US" sz="2200" b="1" i="0" u="none" strike="noStrike" kern="1200" cap="none" spc="-50" normalizeH="0" baseline="0" noProof="0" dirty="0" err="1">
                <a:ln>
                  <a:noFill/>
                </a:ln>
                <a:solidFill>
                  <a:srgbClr val="000000"/>
                </a:solidFill>
                <a:effectLst/>
                <a:uLnTx/>
                <a:uFillTx/>
                <a:latin typeface="Helvetica Neue" panose="02000503000000020004" pitchFamily="2"/>
                <a:ea typeface="+mn-ea"/>
                <a:cs typeface="Helvetica Neue" panose="02000503000000020004" pitchFamily="2"/>
              </a:rPr>
              <a:t>optimisation</a:t>
            </a:r>
            <a:r>
              <a:rPr kumimoji="0" lang="en-US" sz="2200" b="1" i="0" u="none" strike="noStrike" kern="1200" cap="none" spc="-50" normalizeH="0" baseline="0" noProof="0" dirty="0">
                <a:ln>
                  <a:noFill/>
                </a:ln>
                <a:solidFill>
                  <a:srgbClr val="000000"/>
                </a:solidFill>
                <a:effectLst/>
                <a:uLnTx/>
                <a:uFillTx/>
                <a:latin typeface="Helvetica Neue" panose="02000503000000020004" pitchFamily="2"/>
                <a:ea typeface="+mn-ea"/>
                <a:cs typeface="Helvetica Neue" panose="02000503000000020004" pitchFamily="2"/>
              </a:rPr>
              <a:t>, being effective and using data to do so</a:t>
            </a:r>
          </a:p>
        </p:txBody>
      </p:sp>
      <p:sp>
        <p:nvSpPr>
          <p:cNvPr id="46" name="TextBox 45">
            <a:extLst>
              <a:ext uri="{FF2B5EF4-FFF2-40B4-BE49-F238E27FC236}">
                <a16:creationId xmlns:a16="http://schemas.microsoft.com/office/drawing/2014/main" id="{D3C4619D-96DF-1A18-3A2C-6E5C468881F8}"/>
              </a:ext>
            </a:extLst>
          </p:cNvPr>
          <p:cNvSpPr txBox="1"/>
          <p:nvPr/>
        </p:nvSpPr>
        <p:spPr>
          <a:xfrm>
            <a:off x="1789471" y="6500712"/>
            <a:ext cx="10340158"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Helvetica Neue" panose="02000503000000020004" pitchFamily="2"/>
                <a:ea typeface="+mn-ea"/>
                <a:cs typeface="Helvetica Neue" panose="02000503000000020004" pitchFamily="2"/>
              </a:rPr>
              <a:t>Source: ADAPT CIO Edge Surveys in 2019 to 2024. Sample Size: 893 Australian CIOs</a:t>
            </a:r>
          </a:p>
        </p:txBody>
      </p:sp>
      <p:pic>
        <p:nvPicPr>
          <p:cNvPr id="5" name="Picture 4">
            <a:extLst>
              <a:ext uri="{FF2B5EF4-FFF2-40B4-BE49-F238E27FC236}">
                <a16:creationId xmlns:a16="http://schemas.microsoft.com/office/drawing/2014/main" id="{62DB2740-E90B-57A2-43BE-1720DBB9DFA7}"/>
              </a:ext>
            </a:extLst>
          </p:cNvPr>
          <p:cNvPicPr>
            <a:picLocks noChangeAspect="1"/>
          </p:cNvPicPr>
          <p:nvPr/>
        </p:nvPicPr>
        <p:blipFill>
          <a:blip r:embed="rId2"/>
          <a:stretch>
            <a:fillRect/>
          </a:stretch>
        </p:blipFill>
        <p:spPr>
          <a:xfrm>
            <a:off x="151885" y="846314"/>
            <a:ext cx="11888230" cy="5462489"/>
          </a:xfrm>
          <a:prstGeom prst="rect">
            <a:avLst/>
          </a:prstGeom>
        </p:spPr>
      </p:pic>
    </p:spTree>
    <p:extLst>
      <p:ext uri="{BB962C8B-B14F-4D97-AF65-F5344CB8AC3E}">
        <p14:creationId xmlns:p14="http://schemas.microsoft.com/office/powerpoint/2010/main" val="287187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AF436-F4B0-F5EF-F5E8-26A997630BE7}"/>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BDEA2268-E60D-6C88-E45F-E7A286924956}"/>
              </a:ext>
            </a:extLst>
          </p:cNvPr>
          <p:cNvSpPr/>
          <p:nvPr/>
        </p:nvSpPr>
        <p:spPr>
          <a:xfrm>
            <a:off x="233209" y="149927"/>
            <a:ext cx="10072326"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a:noFill/>
                </a:ln>
                <a:solidFill>
                  <a:srgbClr val="000000"/>
                </a:solidFill>
                <a:effectLst/>
                <a:uLnTx/>
                <a:uFillTx/>
                <a:latin typeface="Helvetica Neue" panose="02000503000000020004" pitchFamily="2"/>
                <a:ea typeface="+mn-ea"/>
                <a:cs typeface="Helvetica Neue" panose="02000503000000020004" pitchFamily="2"/>
              </a:rPr>
              <a:t>What are your operational priorities?</a:t>
            </a:r>
          </a:p>
        </p:txBody>
      </p:sp>
      <p:sp>
        <p:nvSpPr>
          <p:cNvPr id="15" name="TextBox 14">
            <a:extLst>
              <a:ext uri="{FF2B5EF4-FFF2-40B4-BE49-F238E27FC236}">
                <a16:creationId xmlns:a16="http://schemas.microsoft.com/office/drawing/2014/main" id="{9C967503-2326-D458-DCB3-078694B8EB34}"/>
              </a:ext>
            </a:extLst>
          </p:cNvPr>
          <p:cNvSpPr txBox="1"/>
          <p:nvPr/>
        </p:nvSpPr>
        <p:spPr>
          <a:xfrm>
            <a:off x="4404852" y="6500712"/>
            <a:ext cx="772477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Helvetica Neue" panose="02000503000000020004" pitchFamily="2"/>
                <a:ea typeface="+mn-ea"/>
                <a:cs typeface="Helvetica Neue" panose="02000503000000020004" pitchFamily="2"/>
              </a:rPr>
              <a:t>Source: ADAPT Costs Intelligence Study in Mar and Apr 2024. Sample Size: 20 Australian CIOs and CFOs</a:t>
            </a:r>
          </a:p>
        </p:txBody>
      </p:sp>
      <p:pic>
        <p:nvPicPr>
          <p:cNvPr id="2" name="Picture 1">
            <a:extLst>
              <a:ext uri="{FF2B5EF4-FFF2-40B4-BE49-F238E27FC236}">
                <a16:creationId xmlns:a16="http://schemas.microsoft.com/office/drawing/2014/main" id="{65017EC6-9497-3437-7A2F-E721C4535BDE}"/>
              </a:ext>
            </a:extLst>
          </p:cNvPr>
          <p:cNvPicPr>
            <a:picLocks noChangeAspect="1"/>
          </p:cNvPicPr>
          <p:nvPr/>
        </p:nvPicPr>
        <p:blipFill>
          <a:blip r:embed="rId3"/>
          <a:stretch>
            <a:fillRect/>
          </a:stretch>
        </p:blipFill>
        <p:spPr>
          <a:xfrm>
            <a:off x="127498" y="889240"/>
            <a:ext cx="11937003" cy="5438103"/>
          </a:xfrm>
          <a:prstGeom prst="rect">
            <a:avLst/>
          </a:prstGeom>
        </p:spPr>
      </p:pic>
    </p:spTree>
    <p:extLst>
      <p:ext uri="{BB962C8B-B14F-4D97-AF65-F5344CB8AC3E}">
        <p14:creationId xmlns:p14="http://schemas.microsoft.com/office/powerpoint/2010/main" val="154652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AF436-F4B0-F5EF-F5E8-26A997630BE7}"/>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BDEA2268-E60D-6C88-E45F-E7A286924956}"/>
              </a:ext>
            </a:extLst>
          </p:cNvPr>
          <p:cNvSpPr/>
          <p:nvPr/>
        </p:nvSpPr>
        <p:spPr>
          <a:xfrm>
            <a:off x="233209" y="149927"/>
            <a:ext cx="10072326"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a:noFill/>
                </a:ln>
                <a:solidFill>
                  <a:srgbClr val="000000"/>
                </a:solidFill>
                <a:effectLst/>
                <a:uLnTx/>
                <a:uFillTx/>
                <a:latin typeface="Helvetica Neue" panose="02000503000000020004" pitchFamily="2"/>
                <a:ea typeface="+mn-ea"/>
                <a:cs typeface="Helvetica Neue" panose="02000503000000020004" pitchFamily="2"/>
              </a:rPr>
              <a:t>When demonstrating value, what’s holding you back?</a:t>
            </a:r>
          </a:p>
        </p:txBody>
      </p:sp>
      <p:sp>
        <p:nvSpPr>
          <p:cNvPr id="15" name="TextBox 14">
            <a:extLst>
              <a:ext uri="{FF2B5EF4-FFF2-40B4-BE49-F238E27FC236}">
                <a16:creationId xmlns:a16="http://schemas.microsoft.com/office/drawing/2014/main" id="{9C967503-2326-D458-DCB3-078694B8EB34}"/>
              </a:ext>
            </a:extLst>
          </p:cNvPr>
          <p:cNvSpPr txBox="1"/>
          <p:nvPr/>
        </p:nvSpPr>
        <p:spPr>
          <a:xfrm>
            <a:off x="4640826" y="6500712"/>
            <a:ext cx="748880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Helvetica Neue" panose="02000503000000020004" pitchFamily="2"/>
                <a:ea typeface="+mn-ea"/>
                <a:cs typeface="Helvetica Neue" panose="02000503000000020004" pitchFamily="2"/>
              </a:rPr>
              <a:t>Source: ADAPT Costs Intelligence Study in Mar and Apr 2024. Sample Size: 20 Australian CIOs and CFOs</a:t>
            </a:r>
          </a:p>
        </p:txBody>
      </p:sp>
      <p:pic>
        <p:nvPicPr>
          <p:cNvPr id="2" name="Picture 1">
            <a:extLst>
              <a:ext uri="{FF2B5EF4-FFF2-40B4-BE49-F238E27FC236}">
                <a16:creationId xmlns:a16="http://schemas.microsoft.com/office/drawing/2014/main" id="{8D815D71-F8DC-2B7A-49E0-D0FA4FDEC613}"/>
              </a:ext>
            </a:extLst>
          </p:cNvPr>
          <p:cNvPicPr>
            <a:picLocks noChangeAspect="1"/>
          </p:cNvPicPr>
          <p:nvPr/>
        </p:nvPicPr>
        <p:blipFill>
          <a:blip r:embed="rId3"/>
          <a:stretch>
            <a:fillRect/>
          </a:stretch>
        </p:blipFill>
        <p:spPr>
          <a:xfrm>
            <a:off x="672861" y="985209"/>
            <a:ext cx="10846278" cy="5315065"/>
          </a:xfrm>
          <a:prstGeom prst="rect">
            <a:avLst/>
          </a:prstGeom>
        </p:spPr>
      </p:pic>
    </p:spTree>
    <p:extLst>
      <p:ext uri="{BB962C8B-B14F-4D97-AF65-F5344CB8AC3E}">
        <p14:creationId xmlns:p14="http://schemas.microsoft.com/office/powerpoint/2010/main" val="44002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a:extLst>
            <a:ext uri="{FF2B5EF4-FFF2-40B4-BE49-F238E27FC236}">
              <a16:creationId xmlns:a16="http://schemas.microsoft.com/office/drawing/2014/main" id="{96467584-67DF-E8E1-B853-189D62B9A57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EE47218-51D5-1172-449D-D95EE59BCD7E}"/>
              </a:ext>
            </a:extLst>
          </p:cNvPr>
          <p:cNvSpPr/>
          <p:nvPr/>
        </p:nvSpPr>
        <p:spPr>
          <a:xfrm>
            <a:off x="700393" y="2449756"/>
            <a:ext cx="7635739"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Helvetica"/>
                <a:ea typeface="+mn-ea"/>
                <a:cs typeface="Helvetica"/>
              </a:rPr>
              <a:t>Getting costs </a:t>
            </a:r>
            <a:br>
              <a:rPr kumimoji="0" lang="en-GB" sz="4000" b="1" i="0" u="none" strike="noStrike" kern="1200" cap="none" spc="0" normalizeH="0" baseline="0" noProof="0" dirty="0">
                <a:ln>
                  <a:noFill/>
                </a:ln>
                <a:solidFill>
                  <a:srgbClr val="000000"/>
                </a:solidFill>
                <a:effectLst/>
                <a:uLnTx/>
                <a:uFillTx/>
                <a:latin typeface="Helvetica"/>
                <a:ea typeface="+mn-ea"/>
                <a:cs typeface="Helvetica"/>
              </a:rPr>
            </a:br>
            <a:r>
              <a:rPr kumimoji="0" lang="en-GB" sz="4000" b="1" i="0" u="none" strike="noStrike" kern="1200" cap="none" spc="0" normalizeH="0" baseline="0" noProof="0" dirty="0">
                <a:ln>
                  <a:noFill/>
                </a:ln>
                <a:solidFill>
                  <a:srgbClr val="000000"/>
                </a:solidFill>
                <a:effectLst/>
                <a:uLnTx/>
                <a:uFillTx/>
                <a:latin typeface="Helvetica"/>
                <a:ea typeface="+mn-ea"/>
                <a:cs typeface="Helvetica"/>
              </a:rPr>
              <a:t>and value visibility</a:t>
            </a:r>
            <a:endParaRPr kumimoji="0" lang="en-US" sz="4000" b="1" i="0" u="none" strike="noStrike" kern="1200" cap="none" spc="0" normalizeH="0" baseline="0" noProof="0" dirty="0">
              <a:ln>
                <a:noFill/>
              </a:ln>
              <a:solidFill>
                <a:srgbClr val="000000"/>
              </a:solidFill>
              <a:effectLst/>
              <a:uLnTx/>
              <a:uFillTx/>
              <a:latin typeface="Helvetica"/>
              <a:ea typeface="+mn-ea"/>
              <a:cs typeface="Helvetica"/>
            </a:endParaRPr>
          </a:p>
        </p:txBody>
      </p:sp>
      <p:grpSp>
        <p:nvGrpSpPr>
          <p:cNvPr id="2" name="Group 1">
            <a:extLst>
              <a:ext uri="{FF2B5EF4-FFF2-40B4-BE49-F238E27FC236}">
                <a16:creationId xmlns:a16="http://schemas.microsoft.com/office/drawing/2014/main" id="{8DB9C0D0-015B-5574-624D-0A3E9790DE17}"/>
              </a:ext>
            </a:extLst>
          </p:cNvPr>
          <p:cNvGrpSpPr/>
          <p:nvPr/>
        </p:nvGrpSpPr>
        <p:grpSpPr>
          <a:xfrm>
            <a:off x="712795" y="6257523"/>
            <a:ext cx="2668365" cy="226977"/>
            <a:chOff x="712794" y="6196131"/>
            <a:chExt cx="3390094" cy="288369"/>
          </a:xfrm>
        </p:grpSpPr>
        <p:pic>
          <p:nvPicPr>
            <p:cNvPr id="7" name="Graphic 6">
              <a:extLst>
                <a:ext uri="{FF2B5EF4-FFF2-40B4-BE49-F238E27FC236}">
                  <a16:creationId xmlns:a16="http://schemas.microsoft.com/office/drawing/2014/main" id="{37B96B17-B618-4846-BA91-4B000D218C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794" y="6196131"/>
              <a:ext cx="164237" cy="288369"/>
            </a:xfrm>
            <a:prstGeom prst="rect">
              <a:avLst/>
            </a:prstGeom>
          </p:spPr>
        </p:pic>
        <p:pic>
          <p:nvPicPr>
            <p:cNvPr id="10" name="Graphic 9">
              <a:extLst>
                <a:ext uri="{FF2B5EF4-FFF2-40B4-BE49-F238E27FC236}">
                  <a16:creationId xmlns:a16="http://schemas.microsoft.com/office/drawing/2014/main" id="{537187C6-75C7-1057-9FA7-0C313C2E24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8056" y="6254584"/>
              <a:ext cx="3044832" cy="165803"/>
            </a:xfrm>
            <a:prstGeom prst="rect">
              <a:avLst/>
            </a:prstGeom>
          </p:spPr>
        </p:pic>
      </p:grpSp>
    </p:spTree>
    <p:extLst>
      <p:ext uri="{BB962C8B-B14F-4D97-AF65-F5344CB8AC3E}">
        <p14:creationId xmlns:p14="http://schemas.microsoft.com/office/powerpoint/2010/main" val="162702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AF436-F4B0-F5EF-F5E8-26A997630BE7}"/>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BDEA2268-E60D-6C88-E45F-E7A286924956}"/>
              </a:ext>
            </a:extLst>
          </p:cNvPr>
          <p:cNvSpPr/>
          <p:nvPr/>
        </p:nvSpPr>
        <p:spPr>
          <a:xfrm>
            <a:off x="233209" y="149927"/>
            <a:ext cx="10072326"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a:noFill/>
                </a:ln>
                <a:solidFill>
                  <a:srgbClr val="000000"/>
                </a:solidFill>
                <a:effectLst/>
                <a:uLnTx/>
                <a:uFillTx/>
                <a:latin typeface="Helvetica Neue" panose="02000503000000020004" pitchFamily="2"/>
                <a:ea typeface="+mn-ea"/>
                <a:cs typeface="Helvetica Neue" panose="02000503000000020004" pitchFamily="2"/>
              </a:rPr>
              <a:t>The focus for and ease of getting visibility of IT spend outside IT</a:t>
            </a:r>
          </a:p>
        </p:txBody>
      </p:sp>
      <p:sp>
        <p:nvSpPr>
          <p:cNvPr id="15" name="TextBox 14">
            <a:extLst>
              <a:ext uri="{FF2B5EF4-FFF2-40B4-BE49-F238E27FC236}">
                <a16:creationId xmlns:a16="http://schemas.microsoft.com/office/drawing/2014/main" id="{9C967503-2326-D458-DCB3-078694B8EB34}"/>
              </a:ext>
            </a:extLst>
          </p:cNvPr>
          <p:cNvSpPr txBox="1"/>
          <p:nvPr/>
        </p:nvSpPr>
        <p:spPr>
          <a:xfrm>
            <a:off x="4611329" y="6500712"/>
            <a:ext cx="751830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Helvetica Neue" panose="02000503000000020004" pitchFamily="2"/>
                <a:ea typeface="+mn-ea"/>
                <a:cs typeface="Helvetica Neue" panose="02000503000000020004" pitchFamily="2"/>
              </a:rPr>
              <a:t>Source: ADAPT Costs Intelligence Study in Mar and Apr 2024. Sample Size: 20 Australian CIOs and CFOs</a:t>
            </a:r>
          </a:p>
        </p:txBody>
      </p:sp>
      <p:pic>
        <p:nvPicPr>
          <p:cNvPr id="35" name="Picture 34">
            <a:extLst>
              <a:ext uri="{FF2B5EF4-FFF2-40B4-BE49-F238E27FC236}">
                <a16:creationId xmlns:a16="http://schemas.microsoft.com/office/drawing/2014/main" id="{E296B450-3259-1987-FD58-51DC866FD691}"/>
              </a:ext>
            </a:extLst>
          </p:cNvPr>
          <p:cNvPicPr>
            <a:picLocks noChangeAspect="1"/>
          </p:cNvPicPr>
          <p:nvPr/>
        </p:nvPicPr>
        <p:blipFill>
          <a:blip r:embed="rId3"/>
          <a:stretch>
            <a:fillRect/>
          </a:stretch>
        </p:blipFill>
        <p:spPr>
          <a:xfrm>
            <a:off x="154933" y="861479"/>
            <a:ext cx="11882134" cy="5572227"/>
          </a:xfrm>
          <a:prstGeom prst="rect">
            <a:avLst/>
          </a:prstGeom>
        </p:spPr>
      </p:pic>
    </p:spTree>
    <p:extLst>
      <p:ext uri="{BB962C8B-B14F-4D97-AF65-F5344CB8AC3E}">
        <p14:creationId xmlns:p14="http://schemas.microsoft.com/office/powerpoint/2010/main" val="403600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7C7219-7030-D464-A952-F987A561D77B}"/>
              </a:ext>
            </a:extLst>
          </p:cNvPr>
          <p:cNvSpPr/>
          <p:nvPr/>
        </p:nvSpPr>
        <p:spPr>
          <a:xfrm>
            <a:off x="233209" y="149927"/>
            <a:ext cx="10072326"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a:noFill/>
                </a:ln>
                <a:solidFill>
                  <a:srgbClr val="000000"/>
                </a:solidFill>
                <a:effectLst/>
                <a:uLnTx/>
                <a:uFillTx/>
                <a:latin typeface="Helvetica Neue" panose="02000503000000020004" pitchFamily="2"/>
                <a:ea typeface="+mn-ea"/>
                <a:cs typeface="Helvetica Neue" panose="02000503000000020004" pitchFamily="2"/>
              </a:rPr>
              <a:t>Are you effectively …</a:t>
            </a:r>
          </a:p>
        </p:txBody>
      </p:sp>
      <p:sp>
        <p:nvSpPr>
          <p:cNvPr id="46" name="TextBox 45">
            <a:extLst>
              <a:ext uri="{FF2B5EF4-FFF2-40B4-BE49-F238E27FC236}">
                <a16:creationId xmlns:a16="http://schemas.microsoft.com/office/drawing/2014/main" id="{D3C4619D-96DF-1A18-3A2C-6E5C468881F8}"/>
              </a:ext>
            </a:extLst>
          </p:cNvPr>
          <p:cNvSpPr txBox="1"/>
          <p:nvPr/>
        </p:nvSpPr>
        <p:spPr>
          <a:xfrm>
            <a:off x="894735" y="6500712"/>
            <a:ext cx="1123489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Helvetica Neue" panose="02000503000000020004" pitchFamily="2"/>
                <a:ea typeface="+mn-ea"/>
                <a:cs typeface="Helvetica Neue" panose="02000503000000020004" pitchFamily="2"/>
              </a:rPr>
              <a:t>Source: ADAPT CFO Edge Surveys in Nov 2022 and Nov 2023, Costs Intelligence Study in Mar and Apr 2024. Sample Size: 188 Australian CIOs and CFOs</a:t>
            </a:r>
          </a:p>
        </p:txBody>
      </p:sp>
      <p:pic>
        <p:nvPicPr>
          <p:cNvPr id="8" name="Picture 7">
            <a:extLst>
              <a:ext uri="{FF2B5EF4-FFF2-40B4-BE49-F238E27FC236}">
                <a16:creationId xmlns:a16="http://schemas.microsoft.com/office/drawing/2014/main" id="{4B1A6C10-4065-71D1-66E5-49BDDD2DC2E9}"/>
              </a:ext>
            </a:extLst>
          </p:cNvPr>
          <p:cNvPicPr>
            <a:picLocks noChangeAspect="1"/>
          </p:cNvPicPr>
          <p:nvPr/>
        </p:nvPicPr>
        <p:blipFill>
          <a:blip r:embed="rId2"/>
          <a:stretch>
            <a:fillRect/>
          </a:stretch>
        </p:blipFill>
        <p:spPr>
          <a:xfrm>
            <a:off x="185415" y="797022"/>
            <a:ext cx="11821169" cy="5681964"/>
          </a:xfrm>
          <a:prstGeom prst="rect">
            <a:avLst/>
          </a:prstGeom>
        </p:spPr>
      </p:pic>
    </p:spTree>
    <p:extLst>
      <p:ext uri="{BB962C8B-B14F-4D97-AF65-F5344CB8AC3E}">
        <p14:creationId xmlns:p14="http://schemas.microsoft.com/office/powerpoint/2010/main" val="187428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7C7219-7030-D464-A952-F987A561D77B}"/>
              </a:ext>
            </a:extLst>
          </p:cNvPr>
          <p:cNvSpPr/>
          <p:nvPr/>
        </p:nvSpPr>
        <p:spPr>
          <a:xfrm>
            <a:off x="233208" y="179423"/>
            <a:ext cx="10600695" cy="4001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50" normalizeH="0" baseline="0" noProof="0" dirty="0">
                <a:ln>
                  <a:noFill/>
                </a:ln>
                <a:solidFill>
                  <a:srgbClr val="000000"/>
                </a:solidFill>
                <a:effectLst/>
                <a:uLnTx/>
                <a:uFillTx/>
                <a:latin typeface="Helvetica Neue" panose="02000503000000020004" pitchFamily="2"/>
                <a:ea typeface="+mn-ea"/>
                <a:cs typeface="Helvetica Neue" panose="02000503000000020004" pitchFamily="2"/>
              </a:rPr>
              <a:t>Better process </a:t>
            </a:r>
            <a:r>
              <a:rPr kumimoji="0" lang="en-US" sz="2000" b="1" i="0" u="none" strike="noStrike" kern="1200" cap="none" spc="-50" normalizeH="0" baseline="0" noProof="0" dirty="0" err="1">
                <a:ln>
                  <a:noFill/>
                </a:ln>
                <a:solidFill>
                  <a:srgbClr val="000000"/>
                </a:solidFill>
                <a:effectLst/>
                <a:uLnTx/>
                <a:uFillTx/>
                <a:latin typeface="Helvetica Neue" panose="02000503000000020004" pitchFamily="2"/>
                <a:ea typeface="+mn-ea"/>
                <a:cs typeface="Helvetica Neue" panose="02000503000000020004" pitchFamily="2"/>
              </a:rPr>
              <a:t>digitisation</a:t>
            </a:r>
            <a:r>
              <a:rPr kumimoji="0" lang="en-US" sz="2000" b="1" i="0" u="none" strike="noStrike" kern="1200" cap="none" spc="-50" normalizeH="0" baseline="0" noProof="0" dirty="0">
                <a:ln>
                  <a:noFill/>
                </a:ln>
                <a:solidFill>
                  <a:srgbClr val="000000"/>
                </a:solidFill>
                <a:effectLst/>
                <a:uLnTx/>
                <a:uFillTx/>
                <a:latin typeface="Helvetica Neue" panose="02000503000000020004" pitchFamily="2"/>
                <a:ea typeface="+mn-ea"/>
                <a:cs typeface="Helvetica Neue" panose="02000503000000020004" pitchFamily="2"/>
              </a:rPr>
              <a:t> could save time and money – and create better visibility</a:t>
            </a:r>
          </a:p>
        </p:txBody>
      </p:sp>
      <p:sp>
        <p:nvSpPr>
          <p:cNvPr id="46" name="TextBox 45">
            <a:extLst>
              <a:ext uri="{FF2B5EF4-FFF2-40B4-BE49-F238E27FC236}">
                <a16:creationId xmlns:a16="http://schemas.microsoft.com/office/drawing/2014/main" id="{D3C4619D-96DF-1A18-3A2C-6E5C468881F8}"/>
              </a:ext>
            </a:extLst>
          </p:cNvPr>
          <p:cNvSpPr txBox="1"/>
          <p:nvPr/>
        </p:nvSpPr>
        <p:spPr>
          <a:xfrm>
            <a:off x="1789471" y="6500712"/>
            <a:ext cx="10340158"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Helvetica Neue" panose="02000503000000020004" pitchFamily="2"/>
                <a:ea typeface="+mn-ea"/>
                <a:cs typeface="Helvetica Neue" panose="02000503000000020004" pitchFamily="2"/>
              </a:rPr>
              <a:t>Source: ADAPT CIO and Digital Edge Surveys from Feb 2022 to Aug 2023. Sample size: 680 Australian CIOs and CDOs.</a:t>
            </a:r>
          </a:p>
        </p:txBody>
      </p:sp>
      <p:pic>
        <p:nvPicPr>
          <p:cNvPr id="6" name="Picture 5">
            <a:extLst>
              <a:ext uri="{FF2B5EF4-FFF2-40B4-BE49-F238E27FC236}">
                <a16:creationId xmlns:a16="http://schemas.microsoft.com/office/drawing/2014/main" id="{555B6249-74E8-3A6A-0ABA-A2629E0FE6E7}"/>
              </a:ext>
            </a:extLst>
          </p:cNvPr>
          <p:cNvPicPr>
            <a:picLocks noChangeAspect="1"/>
          </p:cNvPicPr>
          <p:nvPr/>
        </p:nvPicPr>
        <p:blipFill>
          <a:blip r:embed="rId2"/>
          <a:stretch>
            <a:fillRect/>
          </a:stretch>
        </p:blipFill>
        <p:spPr>
          <a:xfrm>
            <a:off x="63485" y="770011"/>
            <a:ext cx="12065030" cy="6023370"/>
          </a:xfrm>
          <a:prstGeom prst="rect">
            <a:avLst/>
          </a:prstGeom>
        </p:spPr>
      </p:pic>
    </p:spTree>
    <p:extLst>
      <p:ext uri="{BB962C8B-B14F-4D97-AF65-F5344CB8AC3E}">
        <p14:creationId xmlns:p14="http://schemas.microsoft.com/office/powerpoint/2010/main" val="381359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White">
  <a:themeElements>
    <a:clrScheme name="ADAPT">
      <a:dk1>
        <a:srgbClr val="000000"/>
      </a:dk1>
      <a:lt1>
        <a:srgbClr val="FFFFFF"/>
      </a:lt1>
      <a:dk2>
        <a:srgbClr val="44546A"/>
      </a:dk2>
      <a:lt2>
        <a:srgbClr val="E7E6E6"/>
      </a:lt2>
      <a:accent1>
        <a:srgbClr val="E7534F"/>
      </a:accent1>
      <a:accent2>
        <a:srgbClr val="F0919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ADAPT 1">
      <a:dk1>
        <a:srgbClr val="000000"/>
      </a:dk1>
      <a:lt1>
        <a:srgbClr val="FFFFFF"/>
      </a:lt1>
      <a:dk2>
        <a:srgbClr val="44546A"/>
      </a:dk2>
      <a:lt2>
        <a:srgbClr val="E7E6E6"/>
      </a:lt2>
      <a:accent1>
        <a:srgbClr val="E7534F"/>
      </a:accent1>
      <a:accent2>
        <a:srgbClr val="F09190"/>
      </a:accent2>
      <a:accent3>
        <a:srgbClr val="A5A5A5"/>
      </a:accent3>
      <a:accent4>
        <a:srgbClr val="000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Custom 2">
      <a:dk1>
        <a:srgbClr val="000000"/>
      </a:dk1>
      <a:lt1>
        <a:srgbClr val="FFFFFF"/>
      </a:lt1>
      <a:dk2>
        <a:srgbClr val="44546A"/>
      </a:dk2>
      <a:lt2>
        <a:srgbClr val="E7E6E6"/>
      </a:lt2>
      <a:accent1>
        <a:srgbClr val="E7534F"/>
      </a:accent1>
      <a:accent2>
        <a:srgbClr val="F09190"/>
      </a:accent2>
      <a:accent3>
        <a:srgbClr val="A5A5A5"/>
      </a:accent3>
      <a:accent4>
        <a:srgbClr val="000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Custom 2">
      <a:dk1>
        <a:srgbClr val="000000"/>
      </a:dk1>
      <a:lt1>
        <a:srgbClr val="FFFFFF"/>
      </a:lt1>
      <a:dk2>
        <a:srgbClr val="44546A"/>
      </a:dk2>
      <a:lt2>
        <a:srgbClr val="E7E6E6"/>
      </a:lt2>
      <a:accent1>
        <a:srgbClr val="E7534F"/>
      </a:accent1>
      <a:accent2>
        <a:srgbClr val="F09190"/>
      </a:accent2>
      <a:accent3>
        <a:srgbClr val="A5A5A5"/>
      </a:accent3>
      <a:accent4>
        <a:srgbClr val="000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ADAPT 1">
      <a:dk1>
        <a:srgbClr val="000000"/>
      </a:dk1>
      <a:lt1>
        <a:srgbClr val="FFFFFF"/>
      </a:lt1>
      <a:dk2>
        <a:srgbClr val="44546A"/>
      </a:dk2>
      <a:lt2>
        <a:srgbClr val="E7E6E6"/>
      </a:lt2>
      <a:accent1>
        <a:srgbClr val="E7534F"/>
      </a:accent1>
      <a:accent2>
        <a:srgbClr val="F09190"/>
      </a:accent2>
      <a:accent3>
        <a:srgbClr val="A5A5A5"/>
      </a:accent3>
      <a:accent4>
        <a:srgbClr val="000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ADAPT">
      <a:dk1>
        <a:srgbClr val="000000"/>
      </a:dk1>
      <a:lt1>
        <a:srgbClr val="FFFFFF"/>
      </a:lt1>
      <a:dk2>
        <a:srgbClr val="44546A"/>
      </a:dk2>
      <a:lt2>
        <a:srgbClr val="E7E6E6"/>
      </a:lt2>
      <a:accent1>
        <a:srgbClr val="E7534F"/>
      </a:accent1>
      <a:accent2>
        <a:srgbClr val="F0919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F0E2E35C7FC547A4E113B88C746E98" ma:contentTypeVersion="21" ma:contentTypeDescription="Create a new document." ma:contentTypeScope="" ma:versionID="1e8c820584e3827860043d09c3ad47ed">
  <xsd:schema xmlns:xsd="http://www.w3.org/2001/XMLSchema" xmlns:xs="http://www.w3.org/2001/XMLSchema" xmlns:p="http://schemas.microsoft.com/office/2006/metadata/properties" xmlns:ns2="6b548529-d317-4b85-942f-248fe0d44d93" xmlns:ns3="507dee17-6aae-496b-8a1e-0f1e47f95f1a" targetNamespace="http://schemas.microsoft.com/office/2006/metadata/properties" ma:root="true" ma:fieldsID="87737a2fdc7c5c43cd9aebeddcf0f08a" ns2:_="" ns3:_="">
    <xsd:import namespace="6b548529-d317-4b85-942f-248fe0d44d93"/>
    <xsd:import namespace="507dee17-6aae-496b-8a1e-0f1e47f95f1a"/>
    <xsd:element name="properties">
      <xsd:complexType>
        <xsd:sequence>
          <xsd:element name="documentManagement">
            <xsd:complexType>
              <xsd:all>
                <xsd:element ref="ns2:SharedWithUsers" minOccurs="0"/>
                <xsd:element ref="ns2:SharedWithDetails" minOccurs="0"/>
                <xsd:element ref="ns3:SearchTerm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GenerationTime" minOccurs="0"/>
                <xsd:element ref="ns3:MediaServiceEventHashCode" minOccurs="0"/>
                <xsd:element ref="ns3:MediaServiceOCR" minOccurs="0"/>
                <xsd:element ref="ns3:MediaLengthInSeconds" minOccurs="0"/>
                <xsd:element ref="ns3:Keychallenges" minOccurs="0"/>
                <xsd:element ref="ns3:Indsutry" minOccurs="0"/>
                <xsd:element ref="ns3:year"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548529-d317-4b85-942f-248fe0d44d9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485b663-2aff-4673-a82a-b12cb1024c9d}" ma:internalName="TaxCatchAll" ma:showField="CatchAllData" ma:web="6b548529-d317-4b85-942f-248fe0d44d9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7dee17-6aae-496b-8a1e-0f1e47f95f1a" elementFormDefault="qualified">
    <xsd:import namespace="http://schemas.microsoft.com/office/2006/documentManagement/types"/>
    <xsd:import namespace="http://schemas.microsoft.com/office/infopath/2007/PartnerControls"/>
    <xsd:element name="SearchTerms" ma:index="10" nillable="true" ma:displayName="Search Terms" ma:format="Dropdown" ma:internalName="SearchTerms">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Keychallenges" ma:index="20" nillable="true" ma:displayName="Key challenges" ma:format="Dropdown" ma:internalName="Keychallenges">
      <xsd:simpleType>
        <xsd:restriction base="dms:Note">
          <xsd:maxLength value="255"/>
        </xsd:restriction>
      </xsd:simpleType>
    </xsd:element>
    <xsd:element name="Indsutry" ma:index="21" nillable="true" ma:displayName="Indsutry" ma:format="Dropdown" ma:internalName="Indsutry">
      <xsd:complexType>
        <xsd:complexContent>
          <xsd:extension base="dms:MultiChoice">
            <xsd:sequence>
              <xsd:element name="Value" maxOccurs="unbounded" minOccurs="0" nillable="true">
                <xsd:simpleType>
                  <xsd:restriction base="dms:Choice">
                    <xsd:enumeration value="Retailing"/>
                    <xsd:enumeration value="Education"/>
                    <xsd:enumeration value="Government"/>
                  </xsd:restriction>
                </xsd:simpleType>
              </xsd:element>
            </xsd:sequence>
          </xsd:extension>
        </xsd:complexContent>
      </xsd:complexType>
    </xsd:element>
    <xsd:element name="year" ma:index="22" nillable="true" ma:displayName="year" ma:format="Dropdown" ma:internalName="year">
      <xsd:simpleType>
        <xsd:restriction base="dms:Choice">
          <xsd:enumeration value="2020"/>
          <xsd:enumeration value="2021"/>
          <xsd:enumeration value="Choice 3"/>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15abc23-978a-4c3a-9ac6-7569edd991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archTerms xmlns="507dee17-6aae-496b-8a1e-0f1e47f95f1a" xsi:nil="true"/>
    <Keychallenges xmlns="507dee17-6aae-496b-8a1e-0f1e47f95f1a" xsi:nil="true"/>
    <Indsutry xmlns="507dee17-6aae-496b-8a1e-0f1e47f95f1a" xsi:nil="true"/>
    <year xmlns="507dee17-6aae-496b-8a1e-0f1e47f95f1a" xsi:nil="true"/>
    <TaxCatchAll xmlns="6b548529-d317-4b85-942f-248fe0d44d93" xsi:nil="true"/>
    <lcf76f155ced4ddcb4097134ff3c332f xmlns="507dee17-6aae-496b-8a1e-0f1e47f95f1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404116-24F2-4813-9C27-5AAA6FEC2DDE}">
  <ds:schemaRefs>
    <ds:schemaRef ds:uri="http://schemas.microsoft.com/sharepoint/v3/contenttype/forms"/>
  </ds:schemaRefs>
</ds:datastoreItem>
</file>

<file path=customXml/itemProps2.xml><?xml version="1.0" encoding="utf-8"?>
<ds:datastoreItem xmlns:ds="http://schemas.openxmlformats.org/officeDocument/2006/customXml" ds:itemID="{94AFB2A8-3594-466C-B57E-10C546FA7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548529-d317-4b85-942f-248fe0d44d93"/>
    <ds:schemaRef ds:uri="507dee17-6aae-496b-8a1e-0f1e47f95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24D16A-1B1A-4B29-AAD3-846B24518FF2}">
  <ds:schemaRefs>
    <ds:schemaRef ds:uri="http://schemas.microsoft.com/office/infopath/2007/PartnerControls"/>
    <ds:schemaRef ds:uri="http://www.w3.org/XML/1998/namespace"/>
    <ds:schemaRef ds:uri="http://purl.org/dc/terms/"/>
    <ds:schemaRef ds:uri="http://purl.org/dc/elements/1.1/"/>
    <ds:schemaRef ds:uri="507dee17-6aae-496b-8a1e-0f1e47f95f1a"/>
    <ds:schemaRef ds:uri="http://purl.org/dc/dcmitype/"/>
    <ds:schemaRef ds:uri="http://schemas.microsoft.com/office/2006/documentManagement/types"/>
    <ds:schemaRef ds:uri="http://schemas.openxmlformats.org/package/2006/metadata/core-properties"/>
    <ds:schemaRef ds:uri="6b548529-d317-4b85-942f-248fe0d44d9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4895</TotalTime>
  <Words>927</Words>
  <Application>Microsoft Office PowerPoint</Application>
  <PresentationFormat>Widescreen</PresentationFormat>
  <Paragraphs>77</Paragraphs>
  <Slides>19</Slides>
  <Notes>14</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19</vt:i4>
      </vt:variant>
    </vt:vector>
  </HeadingPairs>
  <TitlesOfParts>
    <vt:vector size="32" baseType="lpstr">
      <vt:lpstr>Aptos</vt:lpstr>
      <vt:lpstr>Arial</vt:lpstr>
      <vt:lpstr>Calibri</vt:lpstr>
      <vt:lpstr>Calibri Light</vt:lpstr>
      <vt:lpstr>Helvetica</vt:lpstr>
      <vt:lpstr>Helvetica Light</vt:lpstr>
      <vt:lpstr>Helvetica Neue</vt:lpstr>
      <vt:lpstr>Title White</vt:lpstr>
      <vt:lpstr>2_office theme</vt:lpstr>
      <vt:lpstr>6_Office Theme</vt:lpstr>
      <vt:lpstr>7_Office Theme</vt:lpstr>
      <vt:lpstr>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resources you can access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Hill</dc:creator>
  <cp:lastModifiedBy>Nina Gan</cp:lastModifiedBy>
  <cp:revision>4</cp:revision>
  <dcterms:created xsi:type="dcterms:W3CDTF">2024-05-09T08:27:52Z</dcterms:created>
  <dcterms:modified xsi:type="dcterms:W3CDTF">2024-06-30T11:18:34Z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0x01010003F0E2E35C7FC547A4E113B88C746E98</vt:lpwstr>
  </property>
  <property fmtid="{D5CDD505-2E9C-101B-9397-08002B2CF9AE}" pid="3" name="MediaServiceImageTags">
    <vt:lpwstr/>
  </property>
</Properties>
</file>