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 id="2147483674" r:id="rId4"/>
    <p:sldMasterId id="2147483676" r:id="rId5"/>
    <p:sldMasterId id="2147483678" r:id="rId6"/>
    <p:sldMasterId id="2147483681" r:id="rId7"/>
    <p:sldMasterId id="2147483683" r:id="rId8"/>
    <p:sldMasterId id="2147483693" r:id="rId9"/>
    <p:sldMasterId id="2147483695" r:id="rId10"/>
    <p:sldMasterId id="2147483697" r:id="rId11"/>
    <p:sldMasterId id="2147483700" r:id="rId12"/>
    <p:sldMasterId id="2147483648" r:id="rId13"/>
  </p:sldMasterIdLst>
  <p:notesMasterIdLst>
    <p:notesMasterId r:id="rId39"/>
  </p:notesMasterIdLst>
  <p:sldIdLst>
    <p:sldId id="2147376415" r:id="rId14"/>
    <p:sldId id="2147376993" r:id="rId15"/>
    <p:sldId id="2147376669" r:id="rId16"/>
    <p:sldId id="259" r:id="rId17"/>
    <p:sldId id="261" r:id="rId18"/>
    <p:sldId id="2147376997" r:id="rId19"/>
    <p:sldId id="2147376994" r:id="rId20"/>
    <p:sldId id="264" r:id="rId21"/>
    <p:sldId id="354" r:id="rId22"/>
    <p:sldId id="2147377001" r:id="rId23"/>
    <p:sldId id="331" r:id="rId24"/>
    <p:sldId id="2147377005" r:id="rId25"/>
    <p:sldId id="2147376995" r:id="rId26"/>
    <p:sldId id="263" r:id="rId27"/>
    <p:sldId id="2147377004" r:id="rId28"/>
    <p:sldId id="336" r:id="rId29"/>
    <p:sldId id="2147377052" r:id="rId30"/>
    <p:sldId id="2147376676" r:id="rId31"/>
    <p:sldId id="2147377007" r:id="rId32"/>
    <p:sldId id="2147376752" r:id="rId33"/>
    <p:sldId id="2147376937" r:id="rId34"/>
    <p:sldId id="2147376943" r:id="rId35"/>
    <p:sldId id="2147376360" r:id="rId36"/>
    <p:sldId id="2147377053" r:id="rId37"/>
    <p:sldId id="214737635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C460F-8633-F25F-F510-A95225BBAA79}" name="Patricia Allen" initials="PA" userId="S::patricia.allen@adapt.com.au::d97f0a36-ce00-48a2-8b3a-af76816aadf7" providerId="AD"/>
  <p188:author id="{D1C2762C-6B19-D9F9-4051-A1F1A2E43031}" name="Francis Olivier" initials="FO" userId="S::francis.olivier@adapt.com.au::3631bac9-3f1b-472b-abd4-c5b32c1291ad" providerId="AD"/>
  <p188:author id="{6CC8DC2C-4EB4-D894-0758-82EBC581EB24}" name="Gabby Fredkin" initials="GF" userId="S::Gabby.Fredkin@adapt.com.au::5a2f5287-96fa-4437-a1cc-afe5909f7627" providerId="AD"/>
  <p188:author id="{F7D5FB91-EB2D-5B2D-3D63-9493A5115B83}" name="Honey Mari Gay" initials="HG" userId="S::Honey.Gay@adapt.com.au::0a0b5314-a49b-40b7-81a9-6a081b853566" providerId="AD"/>
  <p188:author id="{852AB9F4-E91B-8F9A-8AED-A4FA54B27FC5}" name="Nina Gan" initials="NG" userId="S::nina.gan@adapt.com.au::7d433501-6b2c-49e2-ba3a-80638d6cac7d" providerId="AD"/>
  <p188:author id="{562233F7-3F2B-9F4E-4CB8-BDB939904374}" name="Shane Hill" initials="SH" userId="S::shane.hill@adapt.com.au::d4177505-44cc-4b11-adbb-043f023ab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0A660-92C0-4A72-87B4-085078564CA3}" v="90" dt="2024-11-28T06:22:18.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8.xml"/><Relationship Id="rId19" Type="http://schemas.openxmlformats.org/officeDocument/2006/relationships/slide" Target="slides/slide6.xml"/><Relationship Id="rId31"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0" Type="http://schemas.openxmlformats.org/officeDocument/2006/relationships/slide" Target="slides/slide7.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A533-2E09-4F18-9A39-0796EB27C293}" type="datetimeFigureOut">
              <a:rPr lang="en-PH" smtClean="0"/>
              <a:t>02/12/2024</a:t>
            </a:fld>
            <a:endParaRPr lang="en-PH"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3E9E2-957A-4CB3-ABD5-B5271D8205C5}" type="slidenum">
              <a:rPr lang="en-PH" smtClean="0"/>
              <a:t>‹#›</a:t>
            </a:fld>
            <a:endParaRPr lang="en-PH" dirty="0"/>
          </a:p>
        </p:txBody>
      </p:sp>
    </p:spTree>
    <p:extLst>
      <p:ext uri="{BB962C8B-B14F-4D97-AF65-F5344CB8AC3E}">
        <p14:creationId xmlns:p14="http://schemas.microsoft.com/office/powerpoint/2010/main" val="178725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mj-lt"/>
              <a:buNone/>
            </a:pP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82170-454F-4374-A382-D0B66F568786}" type="slidenum">
              <a:rPr kumimoji="0" lang="en-PH" sz="1200" b="0" i="0" u="none" strike="noStrike" kern="1200" cap="none" spc="0" normalizeH="0" baseline="0" noProof="0" smtClean="0">
                <a:ln>
                  <a:noFill/>
                </a:ln>
                <a:solidFill>
                  <a:prstClr val="black"/>
                </a:solidFill>
                <a:effectLst/>
                <a:uLnTx/>
                <a:uFillTx/>
                <a:latin typeface="Helvetica Neue" panose="02000503000000020004" pitchFamily="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PH" sz="1200" b="0" i="0" u="none" strike="noStrike" kern="1200" cap="none" spc="0" normalizeH="0" baseline="0" noProof="0" dirty="0">
              <a:ln>
                <a:noFill/>
              </a:ln>
              <a:solidFill>
                <a:prstClr val="black"/>
              </a:solidFill>
              <a:effectLst/>
              <a:uLnTx/>
              <a:uFillTx/>
              <a:latin typeface="Helvetica Neue" panose="02000503000000020004" pitchFamily="2"/>
              <a:ea typeface="+mn-ea"/>
              <a:cs typeface="+mn-cs"/>
            </a:endParaRPr>
          </a:p>
        </p:txBody>
      </p:sp>
    </p:spTree>
    <p:extLst>
      <p:ext uri="{BB962C8B-B14F-4D97-AF65-F5344CB8AC3E}">
        <p14:creationId xmlns:p14="http://schemas.microsoft.com/office/powerpoint/2010/main" val="15606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03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4274-F106-5EC0-0A11-0853C6151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A6F06-5592-982B-4BDE-FDDA16DD95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3F0D2-4635-9D4D-F96A-C77474036207}"/>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87122AD6-E191-8AF5-25CA-659D7E3301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P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722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61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937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40E02-EC69-F95B-60B4-D85BF6666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08B77-4EAB-1B53-D809-5478527AB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FFF17-0BC2-424F-115D-F8CA0355AB46}"/>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C02D6853-0953-7107-20A4-2D316DAA7E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P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508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44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34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7913-DCE1-FE5B-B08D-CA428DFB2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AF11C-F3B1-E208-E368-C31C035F6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08C6B-F0AF-BD8E-33E7-69B7ABC563AC}"/>
              </a:ext>
            </a:extLst>
          </p:cNvPr>
          <p:cNvSpPr>
            <a:spLocks noGrp="1"/>
          </p:cNvSpPr>
          <p:nvPr>
            <p:ph type="body" idx="1"/>
          </p:nvPr>
        </p:nvSpPr>
        <p:spPr/>
        <p:txBody>
          <a:bodyPr/>
          <a:lstStyle/>
          <a:p>
            <a:pPr algn="l"/>
            <a:endParaRPr lang="en-AU" sz="1800" dirty="0"/>
          </a:p>
        </p:txBody>
      </p:sp>
      <p:sp>
        <p:nvSpPr>
          <p:cNvPr id="4" name="Slide Number Placeholder 3">
            <a:extLst>
              <a:ext uri="{FF2B5EF4-FFF2-40B4-BE49-F238E27FC236}">
                <a16:creationId xmlns:a16="http://schemas.microsoft.com/office/drawing/2014/main" id="{685AFDCA-7B1B-1136-AD3A-EA55A627DE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56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988A-A968-E0D9-C3F0-CEEC6C333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7A2A2-F4F3-72B5-0CA3-019D62AED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7B6C5-B571-9B91-B60C-FE8615F977FA}"/>
              </a:ext>
            </a:extLst>
          </p:cNvPr>
          <p:cNvSpPr>
            <a:spLocks noGrp="1"/>
          </p:cNvSpPr>
          <p:nvPr>
            <p:ph type="body" idx="1"/>
          </p:nvPr>
        </p:nvSpPr>
        <p:spPr/>
        <p:txBody>
          <a:bodyPr/>
          <a:lstStyle/>
          <a:p>
            <a:endParaRPr lang="en-PH" dirty="0"/>
          </a:p>
        </p:txBody>
      </p:sp>
      <p:sp>
        <p:nvSpPr>
          <p:cNvPr id="4" name="Slide Number Placeholder 3">
            <a:extLst>
              <a:ext uri="{FF2B5EF4-FFF2-40B4-BE49-F238E27FC236}">
                <a16:creationId xmlns:a16="http://schemas.microsoft.com/office/drawing/2014/main" id="{5E73A734-AF93-BCFA-B705-A9838DE8A0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P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07208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7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53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F5780-47F3-AF45-AA3F-DCA5F5579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420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4A1A0-4828-4556-A429-D8D1F97EC206}"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286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77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28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P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31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91EA0-010F-87E7-74D8-FF37C244F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E6333-17BB-CAB3-4F30-5F4F8C0F6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D00269-0BE6-AA07-A49D-AC53D82CABBB}"/>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5B0CEDE-98AD-6BCD-022B-5D2574A7E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30E9E-A432-A24D-90D7-D92D059518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43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8C083-4F47-4C71-8195-3D1BDA071E5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1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ACB6B-8C7D-424C-B401-8EFE03D5B0E3}"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PH"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4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268E4-3A00-49AA-A55C-52FB5533017A}" type="slidenum">
              <a:rPr kumimoji="0" lang="en-P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PH"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5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hello@adapt.com.au" TargetMode="External"/><Relationship Id="rId2" Type="http://schemas.openxmlformats.org/officeDocument/2006/relationships/hyperlink" Target="https://adapt.com.au/" TargetMode="External"/><Relationship Id="rId1" Type="http://schemas.openxmlformats.org/officeDocument/2006/relationships/slideMaster" Target="../slideMasters/slideMaster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8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92788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13119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77326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33879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3787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60797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 Black Bottom Right">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089F171C-4EC3-8F4E-92E9-8D30E47D0C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332907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11180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F1797BA-02C3-294E-9307-4E4954D0B9AB}"/>
              </a:ext>
            </a:extLst>
          </p:cNvPr>
          <p:cNvSpPr txBox="1"/>
          <p:nvPr userDrawn="1"/>
        </p:nvSpPr>
        <p:spPr>
          <a:xfrm>
            <a:off x="3436593" y="3536394"/>
            <a:ext cx="5318811" cy="3113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mn-cs"/>
              </a:rPr>
              <a:t>adapt.com.au    |   hello@adapt.com.au   |   +61 (2) 9435 3535 </a:t>
            </a:r>
            <a:endParaRPr kumimoji="0" lang="en-US" sz="105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mn-cs"/>
            </a:endParaRPr>
          </a:p>
        </p:txBody>
      </p:sp>
      <p:sp>
        <p:nvSpPr>
          <p:cNvPr id="13" name="Rectangle 12">
            <a:hlinkClick r:id="rId2"/>
            <a:extLst>
              <a:ext uri="{FF2B5EF4-FFF2-40B4-BE49-F238E27FC236}">
                <a16:creationId xmlns:a16="http://schemas.microsoft.com/office/drawing/2014/main" id="{94620284-A83B-9B4B-90E9-45F13E40290D}"/>
              </a:ext>
            </a:extLst>
          </p:cNvPr>
          <p:cNvSpPr/>
          <p:nvPr userDrawn="1"/>
        </p:nvSpPr>
        <p:spPr>
          <a:xfrm>
            <a:off x="4204010" y="3693976"/>
            <a:ext cx="870612" cy="116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hlinkClick r:id="rId3"/>
            <a:extLst>
              <a:ext uri="{FF2B5EF4-FFF2-40B4-BE49-F238E27FC236}">
                <a16:creationId xmlns:a16="http://schemas.microsoft.com/office/drawing/2014/main" id="{15C3CFD0-9987-6B4B-8F5D-34D52775C01B}"/>
              </a:ext>
            </a:extLst>
          </p:cNvPr>
          <p:cNvSpPr/>
          <p:nvPr userDrawn="1"/>
        </p:nvSpPr>
        <p:spPr>
          <a:xfrm>
            <a:off x="5307980" y="3709931"/>
            <a:ext cx="1243374" cy="93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hlinkClick r:id="rId2"/>
            <a:extLst>
              <a:ext uri="{FF2B5EF4-FFF2-40B4-BE49-F238E27FC236}">
                <a16:creationId xmlns:a16="http://schemas.microsoft.com/office/drawing/2014/main" id="{EDEDC1E4-70A7-8F4F-A758-E06AC7B199DE}"/>
              </a:ext>
            </a:extLst>
          </p:cNvPr>
          <p:cNvSpPr/>
          <p:nvPr userDrawn="1"/>
        </p:nvSpPr>
        <p:spPr>
          <a:xfrm>
            <a:off x="5386038" y="2921899"/>
            <a:ext cx="1510061" cy="31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logo&#10;&#10;Description automatically generated">
            <a:extLst>
              <a:ext uri="{FF2B5EF4-FFF2-40B4-BE49-F238E27FC236}">
                <a16:creationId xmlns:a16="http://schemas.microsoft.com/office/drawing/2014/main" id="{D21270FA-30E7-1E4C-9FBE-D95D27046CDD}"/>
              </a:ext>
            </a:extLst>
          </p:cNvPr>
          <p:cNvPicPr>
            <a:picLocks noChangeAspect="1"/>
          </p:cNvPicPr>
          <p:nvPr userDrawn="1"/>
        </p:nvPicPr>
        <p:blipFill>
          <a:blip r:embed="rId4"/>
          <a:stretch>
            <a:fillRect/>
          </a:stretch>
        </p:blipFill>
        <p:spPr>
          <a:xfrm>
            <a:off x="5382183" y="2894115"/>
            <a:ext cx="1427630" cy="347200"/>
          </a:xfrm>
          <a:prstGeom prst="rect">
            <a:avLst/>
          </a:prstGeom>
        </p:spPr>
      </p:pic>
      <p:pic>
        <p:nvPicPr>
          <p:cNvPr id="12" name="Graphic 11">
            <a:extLst>
              <a:ext uri="{FF2B5EF4-FFF2-40B4-BE49-F238E27FC236}">
                <a16:creationId xmlns:a16="http://schemas.microsoft.com/office/drawing/2014/main" id="{5DEC55C3-5A35-4ECE-8D11-95B0C41D811D}"/>
              </a:ext>
            </a:extLst>
          </p:cNvPr>
          <p:cNvPicPr>
            <a:picLocks noChangeAspect="1"/>
          </p:cNvPicPr>
          <p:nvPr userDrawn="1"/>
        </p:nvPicPr>
        <p:blipFill rotWithShape="1">
          <a:blip r:embed="rId5">
            <a:alphaModFix amt="30000"/>
            <a:extLst>
              <a:ext uri="{96DAC541-7B7A-43D3-8B79-37D633B846F1}">
                <asvg:svgBlip xmlns:asvg="http://schemas.microsoft.com/office/drawing/2016/SVG/main" r:embed="rId6"/>
              </a:ext>
            </a:extLst>
          </a:blip>
          <a:srcRect t="24316" r="18761" b="20587"/>
          <a:stretch/>
        </p:blipFill>
        <p:spPr>
          <a:xfrm>
            <a:off x="5869172" y="1"/>
            <a:ext cx="6322827" cy="6858000"/>
          </a:xfrm>
          <a:prstGeom prst="rect">
            <a:avLst/>
          </a:prstGeom>
        </p:spPr>
      </p:pic>
      <p:sp>
        <p:nvSpPr>
          <p:cNvPr id="16" name="Rectangle 15">
            <a:extLst>
              <a:ext uri="{FF2B5EF4-FFF2-40B4-BE49-F238E27FC236}">
                <a16:creationId xmlns:a16="http://schemas.microsoft.com/office/drawing/2014/main" id="{E9DE8F7A-85EF-452E-9B46-C11DCC83142A}"/>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3666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05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4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20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1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ck A">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3CEE6D4-1935-6D49-82F9-C2222109F933}"/>
              </a:ext>
            </a:extLst>
          </p:cNvPr>
          <p:cNvPicPr>
            <a:picLocks noChangeAspect="1"/>
          </p:cNvPicPr>
          <p:nvPr userDrawn="1"/>
        </p:nvPicPr>
        <p:blipFill>
          <a:blip r:embed="rId2"/>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391142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ck A">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F3CEE6D4-1935-6D49-82F9-C2222109F933}"/>
              </a:ext>
            </a:extLst>
          </p:cNvPr>
          <p:cNvPicPr>
            <a:picLocks noChangeAspect="1"/>
          </p:cNvPicPr>
          <p:nvPr userDrawn="1"/>
        </p:nvPicPr>
        <p:blipFill>
          <a:blip r:embed="rId2"/>
          <a:stretch>
            <a:fillRect/>
          </a:stretch>
        </p:blipFill>
        <p:spPr>
          <a:xfrm>
            <a:off x="11775891" y="6288776"/>
            <a:ext cx="269035" cy="432699"/>
          </a:xfrm>
          <a:prstGeom prst="rect">
            <a:avLst/>
          </a:prstGeom>
        </p:spPr>
      </p:pic>
    </p:spTree>
    <p:extLst>
      <p:ext uri="{BB962C8B-B14F-4D97-AF65-F5344CB8AC3E}">
        <p14:creationId xmlns:p14="http://schemas.microsoft.com/office/powerpoint/2010/main" val="410419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8102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44493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ver">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07CCF91-552E-4530-A8DE-432166D80762}"/>
              </a:ext>
            </a:extLst>
          </p:cNvPr>
          <p:cNvPicPr>
            <a:picLocks noChangeAspect="1"/>
          </p:cNvPicPr>
          <p:nvPr userDrawn="1"/>
        </p:nvPicPr>
        <p:blipFill rotWithShape="1">
          <a:blip r:embed="rId2">
            <a:alphaModFix amt="30000"/>
            <a:extLst>
              <a:ext uri="{96DAC541-7B7A-43D3-8B79-37D633B846F1}">
                <asvg:svgBlip xmlns:asvg="http://schemas.microsoft.com/office/drawing/2016/SVG/main" r:embed="rId3"/>
              </a:ext>
            </a:extLst>
          </a:blip>
          <a:srcRect t="24316" r="18761" b="20587"/>
          <a:stretch/>
        </p:blipFill>
        <p:spPr>
          <a:xfrm>
            <a:off x="5869172" y="1"/>
            <a:ext cx="6322827" cy="6858000"/>
          </a:xfrm>
          <a:prstGeom prst="rect">
            <a:avLst/>
          </a:prstGeom>
        </p:spPr>
      </p:pic>
      <p:sp>
        <p:nvSpPr>
          <p:cNvPr id="4" name="Rectangle 3">
            <a:extLst>
              <a:ext uri="{FF2B5EF4-FFF2-40B4-BE49-F238E27FC236}">
                <a16:creationId xmlns:a16="http://schemas.microsoft.com/office/drawing/2014/main" id="{792380EA-0317-41DD-8F50-D948FBDB08AF}"/>
              </a:ext>
            </a:extLst>
          </p:cNvPr>
          <p:cNvSpPr/>
          <p:nvPr userDrawn="1"/>
        </p:nvSpPr>
        <p:spPr>
          <a:xfrm>
            <a:off x="0" y="5689601"/>
            <a:ext cx="12191999" cy="1168400"/>
          </a:xfrm>
          <a:prstGeom prst="rect">
            <a:avLst/>
          </a:prstGeom>
          <a:gradFill>
            <a:gsLst>
              <a:gs pos="0">
                <a:schemeClr val="bg2">
                  <a:alpha val="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7349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E160564-F14C-5241-B55D-35BDCEB49F93}"/>
              </a:ext>
            </a:extLst>
          </p:cNvPr>
          <p:cNvPicPr>
            <a:picLocks noChangeAspect="1"/>
          </p:cNvPicPr>
          <p:nvPr userDrawn="1"/>
        </p:nvPicPr>
        <p:blipFill>
          <a:blip r:embed="rId3"/>
          <a:stretch>
            <a:fillRect/>
          </a:stretch>
        </p:blipFill>
        <p:spPr>
          <a:xfrm>
            <a:off x="10963223" y="244358"/>
            <a:ext cx="910019" cy="221316"/>
          </a:xfrm>
          <a:prstGeom prst="rect">
            <a:avLst/>
          </a:prstGeom>
        </p:spPr>
      </p:pic>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255633"/>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E160564-F14C-5241-B55D-35BDCEB49F93}"/>
              </a:ext>
            </a:extLst>
          </p:cNvPr>
          <p:cNvPicPr>
            <a:picLocks noChangeAspect="1"/>
          </p:cNvPicPr>
          <p:nvPr userDrawn="1"/>
        </p:nvPicPr>
        <p:blipFill>
          <a:blip r:embed="rId3"/>
          <a:stretch>
            <a:fillRect/>
          </a:stretch>
        </p:blipFill>
        <p:spPr>
          <a:xfrm>
            <a:off x="10963223" y="244358"/>
            <a:ext cx="910019" cy="221316"/>
          </a:xfrm>
          <a:prstGeom prst="rect">
            <a:avLst/>
          </a:prstGeom>
        </p:spPr>
      </p:pic>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39720"/>
      </p:ext>
    </p:extLst>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0"/>
            <a:ext cx="12188952" cy="2011679"/>
          </a:xfrm>
          <a:prstGeom prst="rect">
            <a:avLst/>
          </a:prstGeom>
        </p:spPr>
      </p:pic>
      <p:sp>
        <p:nvSpPr>
          <p:cNvPr id="17" name="bg object 17"/>
          <p:cNvSpPr/>
          <p:nvPr/>
        </p:nvSpPr>
        <p:spPr>
          <a:xfrm>
            <a:off x="0" y="0"/>
            <a:ext cx="12188825" cy="1590675"/>
          </a:xfrm>
          <a:custGeom>
            <a:avLst/>
            <a:gdLst/>
            <a:ahLst/>
            <a:cxnLst/>
            <a:rect l="l" t="t" r="r" b="b"/>
            <a:pathLst>
              <a:path w="12188825" h="1590675">
                <a:moveTo>
                  <a:pt x="0" y="1590484"/>
                </a:moveTo>
                <a:lnTo>
                  <a:pt x="0" y="0"/>
                </a:lnTo>
                <a:lnTo>
                  <a:pt x="12188418" y="0"/>
                </a:lnTo>
                <a:lnTo>
                  <a:pt x="12188418" y="1590484"/>
                </a:lnTo>
                <a:lnTo>
                  <a:pt x="0" y="1590484"/>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3395268" y="334771"/>
            <a:ext cx="5401462" cy="391159"/>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89AB2E8-09EF-274F-B62A-EB7747F50F3B}"/>
              </a:ext>
            </a:extLst>
          </p:cNvPr>
          <p:cNvCxnSpPr>
            <a:cxnSpLocks/>
          </p:cNvCxnSpPr>
          <p:nvPr userDrawn="1"/>
        </p:nvCxnSpPr>
        <p:spPr>
          <a:xfrm>
            <a:off x="328246" y="701172"/>
            <a:ext cx="115355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423378EC-0DAC-4542-8E39-BBA00E690B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5415" y="246109"/>
            <a:ext cx="891235" cy="216748"/>
          </a:xfrm>
          <a:prstGeom prst="rect">
            <a:avLst/>
          </a:prstGeom>
        </p:spPr>
      </p:pic>
    </p:spTree>
    <p:extLst>
      <p:ext uri="{BB962C8B-B14F-4D97-AF65-F5344CB8AC3E}">
        <p14:creationId xmlns:p14="http://schemas.microsoft.com/office/powerpoint/2010/main" val="1646325777"/>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566463"/>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809303"/>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902E6B-BC2D-C34D-A79E-67277E6BF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F152CB-FFAB-9B47-A998-9DB53808EF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B034C4-6C59-1449-9880-86572AF2C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96DD6-562B-5C4A-8359-64C5942DB8AC}" type="datetimeFigureOut">
              <a:rPr lang="en-US" smtClean="0"/>
              <a:t>12/2/2024</a:t>
            </a:fld>
            <a:endParaRPr lang="en-US" dirty="0"/>
          </a:p>
        </p:txBody>
      </p:sp>
      <p:sp>
        <p:nvSpPr>
          <p:cNvPr id="5" name="Footer Placeholder 4">
            <a:extLst>
              <a:ext uri="{FF2B5EF4-FFF2-40B4-BE49-F238E27FC236}">
                <a16:creationId xmlns:a16="http://schemas.microsoft.com/office/drawing/2014/main" id="{0561B323-675D-3541-96A4-C33DB4A717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B50F0E-9686-B84B-A9BE-93E129BEC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A61F1-CF47-C748-AB4B-CD3294508500}" type="slidenum">
              <a:rPr lang="en-US" smtClean="0"/>
              <a:t>‹#›</a:t>
            </a:fld>
            <a:endParaRPr lang="en-US" dirty="0"/>
          </a:p>
        </p:txBody>
      </p:sp>
    </p:spTree>
    <p:extLst>
      <p:ext uri="{BB962C8B-B14F-4D97-AF65-F5344CB8AC3E}">
        <p14:creationId xmlns:p14="http://schemas.microsoft.com/office/powerpoint/2010/main" val="310429417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801284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0E125-4E0C-A549-BC53-D4CDDCEE0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10C31D-D15F-0442-BDED-A7ADA058B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052DBB-DAF8-E243-8E08-75120C02F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04F3B-1EBC-D54B-A537-FACA58F5C230}" type="datetimeFigureOut">
              <a:rPr lang="en-US" smtClean="0"/>
              <a:t>12/2/2024</a:t>
            </a:fld>
            <a:endParaRPr lang="en-US" dirty="0"/>
          </a:p>
        </p:txBody>
      </p:sp>
      <p:sp>
        <p:nvSpPr>
          <p:cNvPr id="5" name="Footer Placeholder 4">
            <a:extLst>
              <a:ext uri="{FF2B5EF4-FFF2-40B4-BE49-F238E27FC236}">
                <a16:creationId xmlns:a16="http://schemas.microsoft.com/office/drawing/2014/main" id="{FDED9A11-4FB2-3448-9DD0-BA01DA990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021B4C-A3DF-0C41-9F5C-16F8ED81F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AE64D-0381-AC41-B531-042C60CB163F}" type="slidenum">
              <a:rPr lang="en-US" smtClean="0"/>
              <a:t>‹#›</a:t>
            </a:fld>
            <a:endParaRPr lang="en-US" dirty="0"/>
          </a:p>
        </p:txBody>
      </p:sp>
    </p:spTree>
    <p:extLst>
      <p:ext uri="{BB962C8B-B14F-4D97-AF65-F5344CB8AC3E}">
        <p14:creationId xmlns:p14="http://schemas.microsoft.com/office/powerpoint/2010/main" val="2151887801"/>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725534185"/>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CBBF5-1DBF-1247-8D81-D7116D36B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477E4C-063B-9E4D-9182-6B8699F16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3804963"/>
      </p:ext>
    </p:extLst>
  </p:cSld>
  <p:clrMap bg1="lt1" tx1="dk1" bg2="lt2" tx2="dk2" accent1="accent1" accent2="accent2" accent3="accent3" accent4="accent4" accent5="accent5" accent6="accent6" hlink="hlink" folHlink="folHlink"/>
  <p:sldLayoutIdLst>
    <p:sldLayoutId id="2147483698" r:id="rId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adapt.com.au/data-ai/data-storage-management-and-governance/expert-presentations/the-9-steps-what-a-ciso-needs-to-know-and-measure-in-privacy-ai-ethics-data-governance"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research.adapt.com.au/data-ai/data-storage-management-and-governance/expert-presentations/the-9-steps-for-digital-product-leaders-to-succeed-with-data-governa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adapt.com.au/digital-transformation/legacy-modernisation/data-insights/the-role-of-australian-cios-in-maintaining-growth-while-driving-modernisa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research.adapt.com.au/cloud-infrastructure/strategies-processes/data-insights/the-role-of-australian-infrastructure-leaders-in-driving-tech-modernis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research.adapt.com.au/finance/top-emerging-technologies/expert-presentations/mckinsey-how-to-get-attention-on-and-value-from-finop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hyperlink" Target="https://research.adapt.com.au/filter-types/market-trend-reports" TargetMode="External"/><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hyperlink" Target="mailto:success@adapt.com.au" TargetMode="External"/><Relationship Id="rId16"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hyperlink" Target="https://research.adapt.com.au/filter-types/expert-presentations/" TargetMode="External"/><Relationship Id="rId11" Type="http://schemas.openxmlformats.org/officeDocument/2006/relationships/image" Target="../media/image35.png"/><Relationship Id="rId5" Type="http://schemas.openxmlformats.org/officeDocument/2006/relationships/hyperlink" Target="https://research.adapt.com.au/data-insights/" TargetMode="External"/><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hyperlink" Target="https://research.adapt.com.au/filter-types/community-interviews" TargetMode="External"/><Relationship Id="rId9" Type="http://schemas.openxmlformats.org/officeDocument/2006/relationships/image" Target="../media/image33.pn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A picture containing logo&#10;&#10;Description automatically generated">
            <a:extLst>
              <a:ext uri="{FF2B5EF4-FFF2-40B4-BE49-F238E27FC236}">
                <a16:creationId xmlns:a16="http://schemas.microsoft.com/office/drawing/2014/main" id="{89D108BE-A716-50BA-B632-AA220EAA2DFE}"/>
              </a:ext>
            </a:extLst>
          </p:cNvPr>
          <p:cNvPicPr>
            <a:picLocks noChangeAspect="1"/>
          </p:cNvPicPr>
          <p:nvPr/>
        </p:nvPicPr>
        <p:blipFill>
          <a:blip r:embed="rId3"/>
          <a:stretch>
            <a:fillRect/>
          </a:stretch>
        </p:blipFill>
        <p:spPr>
          <a:xfrm>
            <a:off x="10699312" y="384188"/>
            <a:ext cx="1204823" cy="289589"/>
          </a:xfrm>
          <a:prstGeom prst="rect">
            <a:avLst/>
          </a:prstGeom>
        </p:spPr>
      </p:pic>
      <p:pic>
        <p:nvPicPr>
          <p:cNvPr id="6" name="Graphic 5">
            <a:extLst>
              <a:ext uri="{FF2B5EF4-FFF2-40B4-BE49-F238E27FC236}">
                <a16:creationId xmlns:a16="http://schemas.microsoft.com/office/drawing/2014/main" id="{9BD24284-C3EA-DFCD-B4D0-9993233944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643200" flipH="1">
            <a:off x="-734242" y="5021618"/>
            <a:ext cx="2223315" cy="2127246"/>
          </a:xfrm>
          <a:prstGeom prst="rect">
            <a:avLst/>
          </a:prstGeom>
        </p:spPr>
      </p:pic>
      <p:pic>
        <p:nvPicPr>
          <p:cNvPr id="7" name="Graphic 6">
            <a:extLst>
              <a:ext uri="{FF2B5EF4-FFF2-40B4-BE49-F238E27FC236}">
                <a16:creationId xmlns:a16="http://schemas.microsoft.com/office/drawing/2014/main" id="{C9AD54BD-BAF1-A258-B238-2B77C5290F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21280" flipH="1">
            <a:off x="10426805" y="4638583"/>
            <a:ext cx="2194607" cy="2699642"/>
          </a:xfrm>
          <a:prstGeom prst="rect">
            <a:avLst/>
          </a:prstGeom>
        </p:spPr>
      </p:pic>
      <p:grpSp>
        <p:nvGrpSpPr>
          <p:cNvPr id="13" name="Group 12">
            <a:extLst>
              <a:ext uri="{FF2B5EF4-FFF2-40B4-BE49-F238E27FC236}">
                <a16:creationId xmlns:a16="http://schemas.microsoft.com/office/drawing/2014/main" id="{5AF9C2F8-8191-48B4-3B02-648C25CD7CF6}"/>
              </a:ext>
            </a:extLst>
          </p:cNvPr>
          <p:cNvGrpSpPr/>
          <p:nvPr/>
        </p:nvGrpSpPr>
        <p:grpSpPr>
          <a:xfrm>
            <a:off x="2183465" y="1920304"/>
            <a:ext cx="2231753" cy="2880197"/>
            <a:chOff x="2620345" y="1920304"/>
            <a:chExt cx="2231753" cy="2880197"/>
          </a:xfrm>
        </p:grpSpPr>
        <p:sp>
          <p:nvSpPr>
            <p:cNvPr id="16" name="Round Single Corner Rectangle 24">
              <a:extLst>
                <a:ext uri="{FF2B5EF4-FFF2-40B4-BE49-F238E27FC236}">
                  <a16:creationId xmlns:a16="http://schemas.microsoft.com/office/drawing/2014/main" id="{8505842D-CC24-BF0B-4E16-B84F01010298}"/>
                </a:ext>
              </a:extLst>
            </p:cNvPr>
            <p:cNvSpPr/>
            <p:nvPr/>
          </p:nvSpPr>
          <p:spPr>
            <a:xfrm flipH="1">
              <a:off x="2620345" y="1920304"/>
              <a:ext cx="2075476" cy="2750508"/>
            </a:xfrm>
            <a:prstGeom prst="round1Rect">
              <a:avLst>
                <a:gd name="adj" fmla="val 19818"/>
              </a:avLst>
            </a:prstGeom>
            <a:noFill/>
            <a:ln w="9525">
              <a:solidFill>
                <a:srgbClr val="E75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57B7DA31-346E-6DA7-D419-5DB7AFF62200}"/>
                </a:ext>
              </a:extLst>
            </p:cNvPr>
            <p:cNvPicPr>
              <a:picLocks noChangeAspect="1"/>
            </p:cNvPicPr>
            <p:nvPr/>
          </p:nvPicPr>
          <p:blipFill>
            <a:blip r:embed="rId8">
              <a:extLst>
                <a:ext uri="{28A0092B-C50C-407E-A947-70E740481C1C}">
                  <a14:useLocalDpi xmlns:a14="http://schemas.microsoft.com/office/drawing/2010/main" val="0"/>
                </a:ext>
              </a:extLst>
            </a:blip>
            <a:srcRect l="3761" r="3761"/>
            <a:stretch/>
          </p:blipFill>
          <p:spPr>
            <a:xfrm>
              <a:off x="2776622" y="2049993"/>
              <a:ext cx="2075476" cy="2750508"/>
            </a:xfrm>
            <a:prstGeom prst="round2DiagRect">
              <a:avLst>
                <a:gd name="adj1" fmla="val 16667"/>
                <a:gd name="adj2" fmla="val 0"/>
              </a:avLst>
            </a:prstGeom>
            <a:ln w="3175" cap="sq">
              <a:noFill/>
              <a:miter lim="800000"/>
            </a:ln>
            <a:effectLst/>
          </p:spPr>
        </p:pic>
      </p:grpSp>
      <p:grpSp>
        <p:nvGrpSpPr>
          <p:cNvPr id="3" name="Group 2">
            <a:extLst>
              <a:ext uri="{FF2B5EF4-FFF2-40B4-BE49-F238E27FC236}">
                <a16:creationId xmlns:a16="http://schemas.microsoft.com/office/drawing/2014/main" id="{8AC5CF8A-39CF-654C-0211-F9031C323DC1}"/>
              </a:ext>
            </a:extLst>
          </p:cNvPr>
          <p:cNvGrpSpPr/>
          <p:nvPr/>
        </p:nvGrpSpPr>
        <p:grpSpPr>
          <a:xfrm>
            <a:off x="4916257" y="1959681"/>
            <a:ext cx="6620873" cy="2586952"/>
            <a:chOff x="4916257" y="1925814"/>
            <a:chExt cx="6620873" cy="2586952"/>
          </a:xfrm>
        </p:grpSpPr>
        <p:sp>
          <p:nvSpPr>
            <p:cNvPr id="2" name="TextBox 1">
              <a:extLst>
                <a:ext uri="{FF2B5EF4-FFF2-40B4-BE49-F238E27FC236}">
                  <a16:creationId xmlns:a16="http://schemas.microsoft.com/office/drawing/2014/main" id="{DCC89118-D0C1-65E5-5970-DC15924F61BC}"/>
                </a:ext>
              </a:extLst>
            </p:cNvPr>
            <p:cNvSpPr txBox="1"/>
            <p:nvPr/>
          </p:nvSpPr>
          <p:spPr>
            <a:xfrm>
              <a:off x="4916257" y="1925814"/>
              <a:ext cx="6620873" cy="1938992"/>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buClrTx/>
                <a:buSzTx/>
                <a:buFontTx/>
                <a:buNone/>
                <a:tabLst/>
                <a:defRPr/>
              </a:pPr>
              <a:r>
                <a:rPr kumimoji="0" lang="en-PH" sz="2400" b="1" i="0" u="none" strike="noStrike" kern="1200" cap="none" spc="0" normalizeH="0" baseline="0" noProof="0" dirty="0">
                  <a:ln>
                    <a:noFill/>
                  </a:ln>
                  <a:solidFill>
                    <a:srgbClr val="E7534F"/>
                  </a:solidFill>
                  <a:effectLst/>
                  <a:uLnTx/>
                  <a:uFillTx/>
                  <a:latin typeface="Helvetica Neue"/>
                  <a:ea typeface="+mn-ea"/>
                  <a:cs typeface="+mn-cs"/>
                </a:rPr>
                <a:t>ADAPT Persona Map</a:t>
              </a:r>
            </a:p>
            <a:p>
              <a:pPr algn="l">
                <a:defRPr/>
              </a:pPr>
              <a:r>
                <a:rPr lang="en-PH" sz="3200" b="1" spc="0" dirty="0">
                  <a:solidFill>
                    <a:schemeClr val="bg1"/>
                  </a:solidFill>
                  <a:latin typeface="Helvetica" panose="020B0403020202020204" pitchFamily="34" charset="0"/>
                </a:rPr>
                <a:t>CFOs adopting a strategic, </a:t>
              </a:r>
              <a:br>
                <a:rPr lang="en-PH" sz="3200" b="1" spc="0" dirty="0">
                  <a:solidFill>
                    <a:schemeClr val="bg1"/>
                  </a:solidFill>
                  <a:latin typeface="Helvetica" panose="020B0403020202020204" pitchFamily="34" charset="0"/>
                </a:rPr>
              </a:br>
              <a:r>
                <a:rPr lang="en-PH" sz="3200" b="1" spc="0" dirty="0">
                  <a:solidFill>
                    <a:schemeClr val="bg1"/>
                  </a:solidFill>
                  <a:latin typeface="Helvetica" panose="020B0403020202020204" pitchFamily="34" charset="0"/>
                </a:rPr>
                <a:t>data-driven approach to tech decisions while </a:t>
              </a:r>
              <a:r>
                <a:rPr lang="en-PH" sz="3200" b="1" spc="0" dirty="0" err="1">
                  <a:solidFill>
                    <a:schemeClr val="bg1"/>
                  </a:solidFill>
                  <a:latin typeface="Helvetica" panose="020B0403020202020204" pitchFamily="34" charset="0"/>
                </a:rPr>
                <a:t>optimising</a:t>
              </a:r>
              <a:r>
                <a:rPr lang="en-PH" sz="3200" b="1" spc="0" dirty="0">
                  <a:solidFill>
                    <a:schemeClr val="bg1"/>
                  </a:solidFill>
                  <a:latin typeface="Helvetica" panose="020B0403020202020204" pitchFamily="34" charset="0"/>
                </a:rPr>
                <a:t> costs</a:t>
              </a:r>
              <a:endParaRPr lang="en-PH" sz="3200" dirty="0">
                <a:solidFill>
                  <a:schemeClr val="bg1"/>
                </a:solidFill>
                <a:latin typeface="Helvetica" panose="020B0403020202020204" pitchFamily="34" charset="0"/>
              </a:endParaRPr>
            </a:p>
          </p:txBody>
        </p:sp>
        <p:grpSp>
          <p:nvGrpSpPr>
            <p:cNvPr id="18" name="Group 17">
              <a:extLst>
                <a:ext uri="{FF2B5EF4-FFF2-40B4-BE49-F238E27FC236}">
                  <a16:creationId xmlns:a16="http://schemas.microsoft.com/office/drawing/2014/main" id="{8FFC3A73-13C4-DCC5-DC08-3B361CAFD6BD}"/>
                </a:ext>
              </a:extLst>
            </p:cNvPr>
            <p:cNvGrpSpPr/>
            <p:nvPr/>
          </p:nvGrpSpPr>
          <p:grpSpPr>
            <a:xfrm>
              <a:off x="5007665" y="4051098"/>
              <a:ext cx="5614308" cy="461668"/>
              <a:chOff x="10668163" y="6174771"/>
              <a:chExt cx="9453712" cy="777388"/>
            </a:xfrm>
          </p:grpSpPr>
          <p:sp>
            <p:nvSpPr>
              <p:cNvPr id="19" name="Round Single Corner Rectangle 8">
                <a:extLst>
                  <a:ext uri="{FF2B5EF4-FFF2-40B4-BE49-F238E27FC236}">
                    <a16:creationId xmlns:a16="http://schemas.microsoft.com/office/drawing/2014/main" id="{29CEB549-55D6-E412-9CE4-1E31C1C2C18E}"/>
                  </a:ext>
                </a:extLst>
              </p:cNvPr>
              <p:cNvSpPr/>
              <p:nvPr/>
            </p:nvSpPr>
            <p:spPr>
              <a:xfrm flipV="1">
                <a:off x="10668163" y="6174771"/>
                <a:ext cx="8363494" cy="777379"/>
              </a:xfrm>
              <a:prstGeom prst="round1Rect">
                <a:avLst>
                  <a:gd name="adj" fmla="val 50000"/>
                </a:avLst>
              </a:prstGeom>
              <a:solidFill>
                <a:srgbClr val="E7534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a:ea typeface="+mn-ea"/>
                  <a:cs typeface="+mn-cs"/>
                </a:endParaRPr>
              </a:p>
            </p:txBody>
          </p:sp>
          <p:sp>
            <p:nvSpPr>
              <p:cNvPr id="20" name="Rectangle 19">
                <a:extLst>
                  <a:ext uri="{FF2B5EF4-FFF2-40B4-BE49-F238E27FC236}">
                    <a16:creationId xmlns:a16="http://schemas.microsoft.com/office/drawing/2014/main" id="{7870C745-DD6C-1F6A-F72E-A7AEFCAA32AC}"/>
                  </a:ext>
                </a:extLst>
              </p:cNvPr>
              <p:cNvSpPr/>
              <p:nvPr/>
            </p:nvSpPr>
            <p:spPr>
              <a:xfrm>
                <a:off x="10668166" y="6174784"/>
                <a:ext cx="3038193" cy="77737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Neue" panose="02000503000000020004" pitchFamily="2"/>
                  <a:ea typeface="+mn-ea"/>
                  <a:cs typeface="+mn-cs"/>
                </a:endParaRPr>
              </a:p>
            </p:txBody>
          </p:sp>
          <p:sp>
            <p:nvSpPr>
              <p:cNvPr id="21" name="TextBox 20">
                <a:extLst>
                  <a:ext uri="{FF2B5EF4-FFF2-40B4-BE49-F238E27FC236}">
                    <a16:creationId xmlns:a16="http://schemas.microsoft.com/office/drawing/2014/main" id="{8F41CEA6-B5F7-166C-2080-0F64E613B5FC}"/>
                  </a:ext>
                </a:extLst>
              </p:cNvPr>
              <p:cNvSpPr txBox="1"/>
              <p:nvPr/>
            </p:nvSpPr>
            <p:spPr>
              <a:xfrm>
                <a:off x="10800311" y="6284159"/>
                <a:ext cx="2754868" cy="544167"/>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500" b="1" i="0" u="none" strike="noStrike" kern="1200" cap="none" spc="0" normalizeH="0" baseline="0" noProof="0" dirty="0">
                    <a:ln>
                      <a:noFill/>
                    </a:ln>
                    <a:solidFill>
                      <a:srgbClr val="E7534F"/>
                    </a:solidFill>
                    <a:effectLst/>
                    <a:uLnTx/>
                    <a:uFillTx/>
                    <a:latin typeface="Helvetica Neue" panose="02000503000000020004" pitchFamily="2"/>
                    <a:ea typeface="+mn-ea"/>
                    <a:cs typeface="+mn-cs"/>
                  </a:rPr>
                  <a:t>Honey Mari Gay</a:t>
                </a:r>
              </a:p>
            </p:txBody>
          </p:sp>
          <p:sp>
            <p:nvSpPr>
              <p:cNvPr id="22" name="TextBox 21">
                <a:extLst>
                  <a:ext uri="{FF2B5EF4-FFF2-40B4-BE49-F238E27FC236}">
                    <a16:creationId xmlns:a16="http://schemas.microsoft.com/office/drawing/2014/main" id="{A99516C5-C825-EFEC-7B91-56521497E214}"/>
                  </a:ext>
                </a:extLst>
              </p:cNvPr>
              <p:cNvSpPr txBox="1"/>
              <p:nvPr/>
            </p:nvSpPr>
            <p:spPr>
              <a:xfrm>
                <a:off x="13811205" y="6266461"/>
                <a:ext cx="6310670" cy="570080"/>
              </a:xfrm>
              <a:prstGeom prst="rect">
                <a:avLst/>
              </a:prstGeom>
              <a:noFill/>
            </p:spPr>
            <p:txBody>
              <a:bodyPr wrap="square" lIns="91440" tIns="45720" rIns="91440" bIns="45720" rtlCol="0" anchor="t">
                <a:spAutoFit/>
              </a:bodyPr>
              <a:lstStyle>
                <a:defPPr>
                  <a:defRPr lang="en-US"/>
                </a:defPPr>
                <a:lvl1pPr algn="ctr">
                  <a:defRPr sz="3600" spc="-150">
                    <a:latin typeface="Helvetica Neue"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PH" sz="1600" b="0" i="0" u="none" strike="noStrike" kern="1200" cap="none" spc="0" normalizeH="0" baseline="0" noProof="0" dirty="0">
                    <a:ln>
                      <a:noFill/>
                    </a:ln>
                    <a:solidFill>
                      <a:prstClr val="white"/>
                    </a:solidFill>
                    <a:effectLst/>
                    <a:uLnTx/>
                    <a:uFillTx/>
                    <a:latin typeface="Helvetica Neue" panose="02000503000000020004" pitchFamily="2"/>
                    <a:ea typeface="+mn-ea"/>
                    <a:cs typeface="+mn-cs"/>
                  </a:rPr>
                  <a:t>Junior Data Analyst at </a:t>
                </a:r>
                <a:r>
                  <a:rPr kumimoji="0" lang="en-PH" sz="1600" b="1" i="0" u="none" strike="noStrike" kern="1200" cap="none" spc="0" normalizeH="0" baseline="0" noProof="0" dirty="0">
                    <a:ln>
                      <a:noFill/>
                    </a:ln>
                    <a:solidFill>
                      <a:prstClr val="white"/>
                    </a:solidFill>
                    <a:effectLst/>
                    <a:uLnTx/>
                    <a:uFillTx/>
                    <a:latin typeface="Helvetica Neue" panose="02000503000000020004" pitchFamily="2"/>
                    <a:ea typeface="+mn-ea"/>
                    <a:cs typeface="+mn-cs"/>
                  </a:rPr>
                  <a:t>ADAPT</a:t>
                </a:r>
                <a:endParaRPr kumimoji="0" lang="en-GB" sz="3200" b="1" i="0" u="none" strike="noStrike" kern="1200" cap="none" spc="0" normalizeH="0" baseline="0" noProof="0" dirty="0">
                  <a:ln>
                    <a:noFill/>
                  </a:ln>
                  <a:solidFill>
                    <a:prstClr val="white"/>
                  </a:solidFill>
                  <a:effectLst/>
                  <a:uLnTx/>
                  <a:uFillTx/>
                  <a:latin typeface="Helvetica Neue" panose="02000503000000020004" pitchFamily="2"/>
                  <a:ea typeface="+mn-ea"/>
                  <a:cs typeface="Helvetica Neue" panose="02000503000000020004" pitchFamily="2"/>
                </a:endParaRPr>
              </a:p>
            </p:txBody>
          </p:sp>
        </p:grpSp>
      </p:grpSp>
    </p:spTree>
    <p:extLst>
      <p:ext uri="{BB962C8B-B14F-4D97-AF65-F5344CB8AC3E}">
        <p14:creationId xmlns:p14="http://schemas.microsoft.com/office/powerpoint/2010/main" val="408652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643102" y="2431350"/>
            <a:ext cx="3771237" cy="2781980"/>
          </a:xfrm>
          <a:prstGeom prst="rect">
            <a:avLst/>
          </a:prstGeom>
          <a:noFill/>
        </p:spPr>
        <p:txBody>
          <a:bodyPr wrap="square" lIns="91440" tIns="45720" rIns="91440" bIns="45720" rtlCol="0" anchor="t">
            <a:spAutoFit/>
          </a:bodyPr>
          <a:lstStyle/>
          <a:p>
            <a:pPr>
              <a:lnSpc>
                <a:spcPct val="150000"/>
              </a:lnSpc>
              <a:spcAft>
                <a:spcPts val="600"/>
              </a:spcAft>
              <a:buClr>
                <a:srgbClr val="E7534F"/>
              </a:buClr>
              <a:defRPr/>
            </a:pPr>
            <a:r>
              <a:rPr lang="en-US" sz="1200" b="1" dirty="0">
                <a:solidFill>
                  <a:prstClr val="black"/>
                </a:solidFill>
                <a:latin typeface="Helvetica"/>
                <a:cs typeface="Helvetica"/>
              </a:rPr>
              <a:t>The top investment priority (IP) of Australian CFOs is expenditure management. This stems from the need to optimise costs.</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ESG reporting and compliance is the #2 IP.</a:t>
            </a: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Cyber risk management and mitigation has the highest impact on budget allocation for CFOs.</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The reduction in the R&amp;D budget indicates </a:t>
            </a:r>
            <a:br>
              <a:rPr lang="en-US" sz="1200" dirty="0">
                <a:solidFill>
                  <a:prstClr val="black"/>
                </a:solidFill>
                <a:latin typeface="Helvetica"/>
                <a:cs typeface="Helvetica"/>
              </a:rPr>
            </a:br>
            <a:r>
              <a:rPr lang="en-US" sz="1200" dirty="0">
                <a:solidFill>
                  <a:prstClr val="black"/>
                </a:solidFill>
                <a:latin typeface="Helvetica"/>
                <a:cs typeface="Helvetica"/>
              </a:rPr>
              <a:t>a stronger focus on short-term cost control instead of long-term innovation. </a:t>
            </a:r>
          </a:p>
        </p:txBody>
      </p:sp>
      <p:grpSp>
        <p:nvGrpSpPr>
          <p:cNvPr id="2" name="Group 1">
            <a:extLst>
              <a:ext uri="{FF2B5EF4-FFF2-40B4-BE49-F238E27FC236}">
                <a16:creationId xmlns:a16="http://schemas.microsoft.com/office/drawing/2014/main" id="{AA848627-DABB-AC47-DF8D-97A1B8C124AF}"/>
              </a:ext>
            </a:extLst>
          </p:cNvPr>
          <p:cNvGrpSpPr/>
          <p:nvPr/>
        </p:nvGrpSpPr>
        <p:grpSpPr>
          <a:xfrm>
            <a:off x="643103" y="1440426"/>
            <a:ext cx="4129258" cy="769442"/>
            <a:chOff x="819810" y="1621037"/>
            <a:chExt cx="4129258" cy="769442"/>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377123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Funding and investment</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482073" y="169333"/>
            <a:ext cx="0" cy="6567412"/>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98A455-8484-C20E-25BE-0AEB1706CDD0}"/>
              </a:ext>
            </a:extLst>
          </p:cNvPr>
          <p:cNvSpPr txBox="1"/>
          <p:nvPr/>
        </p:nvSpPr>
        <p:spPr>
          <a:xfrm>
            <a:off x="4624018" y="96502"/>
            <a:ext cx="7545399" cy="661629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Managing expenditures for better financial health</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Australian CFOs are focused on establishing a robust expenditure management system to reduce costs, optimise resources, and enhance spending visibility while preventing overspending. This remains a top investment priority, as it directly influences the organisation's financial health and growth potential.</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Investing in this area is closely linked to the impact of IT costs, reflecting the significant spending required to support technology initiatives.</a:t>
            </a:r>
          </a:p>
          <a:p>
            <a:pPr marR="0" lvl="0" algn="l" defTabSz="914400" rtl="0" eaLnBrk="1" fontAlgn="auto" latinLnBrk="0" hangingPunct="1">
              <a:lnSpc>
                <a:spcPct val="150000"/>
              </a:lnSpc>
              <a:spcBef>
                <a:spcPts val="0"/>
              </a:spcBef>
              <a:spcAft>
                <a:spcPts val="0"/>
              </a:spcAft>
              <a:buClr>
                <a:srgbClr val="E7534F"/>
              </a:buClr>
              <a:buSzTx/>
              <a:tabLst/>
              <a:defRPr/>
            </a:pPr>
            <a:r>
              <a:rPr lang="en-US" sz="1200" b="1" dirty="0">
                <a:solidFill>
                  <a:prstClr val="black"/>
                </a:solidFill>
                <a:latin typeface="Helvetica"/>
                <a:cs typeface="Helvetica"/>
              </a:rPr>
              <a:t>ESG compliance relates to governance and risk management practices</a:t>
            </a:r>
            <a:endParaRPr lang="en-US" sz="1200" b="1"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ADAPT insights reveal that 68% of CFOs demonstrate high maturity in financial risk management</a:t>
            </a:r>
            <a:r>
              <a:rPr lang="en-US" sz="1200" dirty="0">
                <a:solidFill>
                  <a:prstClr val="black"/>
                </a:solidFill>
                <a:latin typeface="Helvetica"/>
                <a:cs typeface="Helvetica"/>
              </a:rPr>
              <a:t>.</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spcAft>
                <a:spcPts val="1200"/>
              </a:spcAft>
              <a:buClr>
                <a:srgbClr val="E7534F"/>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With governance, risk, and compliance (GRC) having an equal budget impact as AI, the strong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emphasis on ESG reporting and compliance spending aligns with the need to mitigate financial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risks through AI and data governance.</a:t>
            </a:r>
            <a:endParaRPr lang="en-US" sz="12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Investing in cyber risk mitigation aligns with its impact on budget allocation</a:t>
            </a: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The increased funding reflects the growing maturity of CFOs in managing cyber risks. </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Enhancing cyber security infrastructure relevant to financial operations often requires substantial budgets, as infrastructure protection remains the largest expenditure area in IT security, according </a:t>
            </a:r>
            <a:br>
              <a:rPr lang="en-US" sz="1200" dirty="0">
                <a:solidFill>
                  <a:prstClr val="black"/>
                </a:solidFill>
                <a:latin typeface="Helvetica"/>
                <a:cs typeface="Helvetica"/>
              </a:rPr>
            </a:br>
            <a:r>
              <a:rPr lang="en-US" sz="1200" dirty="0">
                <a:solidFill>
                  <a:prstClr val="black"/>
                </a:solidFill>
                <a:latin typeface="Helvetica"/>
                <a:cs typeface="Helvetica"/>
              </a:rPr>
              <a:t>to CISOs. As a result, CFOs have identified cyber security as a top priority in budget adjustments.</a:t>
            </a: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Reducing R&amp;D budgets to optimise costs and focus more on AI</a:t>
            </a:r>
            <a:endParaRPr kumimoji="0" lang="en-US" sz="1200" i="0" u="none" strike="noStrike" kern="1200" cap="none" spc="0" normalizeH="0" baseline="0" noProof="0" dirty="0">
              <a:ln>
                <a:noFill/>
              </a:ln>
              <a:solidFill>
                <a:srgbClr val="000000"/>
              </a:solidFill>
              <a:effectLst/>
              <a:uLnTx/>
              <a:uFillTx/>
              <a:latin typeface="Helvetica"/>
              <a:ea typeface="+mn-ea"/>
              <a:cs typeface="Helvetica"/>
            </a:endParaRP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i="0" u="none" strike="noStrike" kern="1200" cap="none" spc="0" normalizeH="0" baseline="0" noProof="0" dirty="0">
                <a:ln>
                  <a:noFill/>
                </a:ln>
                <a:solidFill>
                  <a:srgbClr val="000000"/>
                </a:solidFill>
                <a:effectLst/>
                <a:uLnTx/>
                <a:uFillTx/>
                <a:latin typeface="Helvetica"/>
                <a:ea typeface="+mn-ea"/>
                <a:cs typeface="Helvetica"/>
              </a:rPr>
              <a:t>At the same time, R&amp;D budgets are being reduced to optimize costs and prioritise AI investments. </a:t>
            </a:r>
            <a:br>
              <a:rPr kumimoji="0" lang="en-US" sz="1200" i="0" u="none" strike="noStrike" kern="1200" cap="none" spc="0" normalizeH="0" baseline="0" noProof="0" dirty="0">
                <a:ln>
                  <a:noFill/>
                </a:ln>
                <a:solidFill>
                  <a:srgbClr val="000000"/>
                </a:solidFill>
                <a:effectLst/>
                <a:uLnTx/>
                <a:uFillTx/>
                <a:latin typeface="Helvetica"/>
                <a:ea typeface="+mn-ea"/>
                <a:cs typeface="Helvetica"/>
              </a:rPr>
            </a:br>
            <a:r>
              <a:rPr kumimoji="0" lang="en-US" sz="1200" i="0" u="none" strike="noStrike" kern="1200" cap="none" spc="0" normalizeH="0" baseline="0" noProof="0" dirty="0">
                <a:ln>
                  <a:noFill/>
                </a:ln>
                <a:solidFill>
                  <a:srgbClr val="000000"/>
                </a:solidFill>
                <a:effectLst/>
                <a:uLnTx/>
                <a:uFillTx/>
                <a:latin typeface="Helvetica"/>
                <a:ea typeface="+mn-ea"/>
                <a:cs typeface="Helvetica"/>
              </a:rPr>
              <a:t>This shift underscores CFOs' focus on cost optimisation, often at the expense of long-term </a:t>
            </a:r>
            <a:br>
              <a:rPr kumimoji="0" lang="en-US" sz="1200" i="0" u="none" strike="noStrike" kern="1200" cap="none" spc="0" normalizeH="0" baseline="0" noProof="0" dirty="0">
                <a:ln>
                  <a:noFill/>
                </a:ln>
                <a:solidFill>
                  <a:srgbClr val="000000"/>
                </a:solidFill>
                <a:effectLst/>
                <a:uLnTx/>
                <a:uFillTx/>
                <a:latin typeface="Helvetica"/>
                <a:ea typeface="+mn-ea"/>
                <a:cs typeface="Helvetica"/>
              </a:rPr>
            </a:br>
            <a:r>
              <a:rPr kumimoji="0" lang="en-US" sz="1200" i="0" u="none" strike="noStrike" kern="1200" cap="none" spc="0" normalizeH="0" baseline="0" noProof="0" dirty="0">
                <a:ln>
                  <a:noFill/>
                </a:ln>
                <a:solidFill>
                  <a:srgbClr val="000000"/>
                </a:solidFill>
                <a:effectLst/>
                <a:uLnTx/>
                <a:uFillTx/>
                <a:latin typeface="Helvetica"/>
                <a:ea typeface="+mn-ea"/>
                <a:cs typeface="Helvetica"/>
              </a:rPr>
              <a:t>R&amp;D initiatives. Furthermore, the hype surrounding AI has redirected innovation budgets. </a:t>
            </a:r>
            <a:br>
              <a:rPr kumimoji="0" lang="en-US" sz="1200" i="0" u="none" strike="noStrike" kern="1200" cap="none" spc="0" normalizeH="0" baseline="0" noProof="0" dirty="0">
                <a:ln>
                  <a:noFill/>
                </a:ln>
                <a:solidFill>
                  <a:srgbClr val="000000"/>
                </a:solidFill>
                <a:effectLst/>
                <a:uLnTx/>
                <a:uFillTx/>
                <a:latin typeface="Helvetica"/>
                <a:ea typeface="+mn-ea"/>
                <a:cs typeface="Helvetica"/>
              </a:rPr>
            </a:br>
            <a:r>
              <a:rPr kumimoji="0" lang="en-US" sz="1200" i="0" u="none" strike="noStrike" kern="1200" cap="none" spc="0" normalizeH="0" baseline="0" noProof="0" dirty="0">
                <a:ln>
                  <a:noFill/>
                </a:ln>
                <a:solidFill>
                  <a:srgbClr val="000000"/>
                </a:solidFill>
                <a:effectLst/>
                <a:uLnTx/>
                <a:uFillTx/>
                <a:latin typeface="Helvetica"/>
                <a:ea typeface="+mn-ea"/>
                <a:cs typeface="Helvetica"/>
              </a:rPr>
              <a:t>Effective deployment of AI technologies, such as generative AI, requires the right platforms, </a:t>
            </a:r>
            <a:br>
              <a:rPr kumimoji="0" lang="en-US" sz="1200" i="0" u="none" strike="noStrike" kern="1200" cap="none" spc="0" normalizeH="0" baseline="0" noProof="0" dirty="0">
                <a:ln>
                  <a:noFill/>
                </a:ln>
                <a:solidFill>
                  <a:srgbClr val="000000"/>
                </a:solidFill>
                <a:effectLst/>
                <a:uLnTx/>
                <a:uFillTx/>
                <a:latin typeface="Helvetica"/>
                <a:ea typeface="+mn-ea"/>
                <a:cs typeface="Helvetica"/>
              </a:rPr>
            </a:br>
            <a:r>
              <a:rPr kumimoji="0" lang="en-US" sz="1200" i="0" u="none" strike="noStrike" kern="1200" cap="none" spc="0" normalizeH="0" baseline="0" noProof="0" dirty="0">
                <a:ln>
                  <a:noFill/>
                </a:ln>
                <a:solidFill>
                  <a:srgbClr val="000000"/>
                </a:solidFill>
                <a:effectLst/>
                <a:uLnTx/>
                <a:uFillTx/>
                <a:latin typeface="Helvetica"/>
                <a:ea typeface="+mn-ea"/>
                <a:cs typeface="Helvetica"/>
              </a:rPr>
              <a:t>data, and skilled personnel to ensure scalability and impact</a:t>
            </a:r>
            <a:r>
              <a:rPr kumimoji="0" lang="en-US" sz="1200" dirty="0">
                <a:solidFill>
                  <a:prstClr val="black"/>
                </a:solidFill>
                <a:latin typeface="Helvetica"/>
                <a:ea typeface="+mn-ea"/>
                <a:cs typeface="Helvetica"/>
              </a:rPr>
              <a:t>.</a:t>
            </a:r>
            <a:endParaRPr kumimoji="0" lang="en-US" sz="1200" i="0" u="none" strike="noStrike" kern="1200" cap="none" spc="0" normalizeH="0" baseline="0" noProof="0" dirty="0">
              <a:ln>
                <a:noFill/>
              </a:ln>
              <a:solidFill>
                <a:srgbClr val="000000"/>
              </a:solidFill>
              <a:effectLst/>
              <a:uLnTx/>
              <a:uFillTx/>
              <a:latin typeface="Helvetica"/>
              <a:ea typeface="+mn-ea"/>
              <a:cs typeface="Helvetica"/>
            </a:endParaRPr>
          </a:p>
        </p:txBody>
      </p:sp>
    </p:spTree>
    <p:extLst>
      <p:ext uri="{BB962C8B-B14F-4D97-AF65-F5344CB8AC3E}">
        <p14:creationId xmlns:p14="http://schemas.microsoft.com/office/powerpoint/2010/main" val="294244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232805" y="146048"/>
            <a:ext cx="1062098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Finance is still most prepared to deliver on traditional competencies</a:t>
            </a:r>
          </a:p>
        </p:txBody>
      </p:sp>
      <p:sp>
        <p:nvSpPr>
          <p:cNvPr id="32" name="TextBox 31">
            <a:extLst>
              <a:ext uri="{FF2B5EF4-FFF2-40B4-BE49-F238E27FC236}">
                <a16:creationId xmlns:a16="http://schemas.microsoft.com/office/drawing/2014/main" id="{04CE4012-F763-4548-72D6-59ADC4426286}"/>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i="1" dirty="0">
                <a:solidFill>
                  <a:srgbClr val="7F7F7F"/>
                </a:solidFill>
                <a:latin typeface="Helvetica" panose="020B0403020202020204" pitchFamily="34" charset="0"/>
              </a:rPr>
              <a:t>Source: ADAPT CFO Edge Surveys in Nov 2023 and Nov 2024. Sample size: 166 Australian CFOs (86 in 2024)</a:t>
            </a:r>
          </a:p>
        </p:txBody>
      </p:sp>
      <p:grpSp>
        <p:nvGrpSpPr>
          <p:cNvPr id="6" name="Group 5">
            <a:extLst>
              <a:ext uri="{FF2B5EF4-FFF2-40B4-BE49-F238E27FC236}">
                <a16:creationId xmlns:a16="http://schemas.microsoft.com/office/drawing/2014/main" id="{096A52CF-C3A2-EE12-46CD-778CEF954A8E}"/>
              </a:ext>
            </a:extLst>
          </p:cNvPr>
          <p:cNvGrpSpPr/>
          <p:nvPr/>
        </p:nvGrpSpPr>
        <p:grpSpPr>
          <a:xfrm>
            <a:off x="7172776" y="1034904"/>
            <a:ext cx="3238566" cy="1123170"/>
            <a:chOff x="6486919" y="1500495"/>
            <a:chExt cx="4196360" cy="1099068"/>
          </a:xfrm>
        </p:grpSpPr>
        <p:sp>
          <p:nvSpPr>
            <p:cNvPr id="7" name="Rectangle 6">
              <a:extLst>
                <a:ext uri="{FF2B5EF4-FFF2-40B4-BE49-F238E27FC236}">
                  <a16:creationId xmlns:a16="http://schemas.microsoft.com/office/drawing/2014/main" id="{51BC3CE7-D4F7-61FD-4705-DF57708522A0}"/>
                </a:ext>
              </a:extLst>
            </p:cNvPr>
            <p:cNvSpPr/>
            <p:nvPr/>
          </p:nvSpPr>
          <p:spPr>
            <a:xfrm>
              <a:off x="6486919" y="1544939"/>
              <a:ext cx="4196360" cy="1054624"/>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B3D2489-B7B4-2D94-3B7F-CD333D50FD5B}"/>
                </a:ext>
              </a:extLst>
            </p:cNvPr>
            <p:cNvSpPr/>
            <p:nvPr/>
          </p:nvSpPr>
          <p:spPr>
            <a:xfrm>
              <a:off x="6486919" y="1500495"/>
              <a:ext cx="4196360" cy="1159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F7471BF0-D97B-2429-B0D0-E58C35DA3546}"/>
                </a:ext>
              </a:extLst>
            </p:cNvPr>
            <p:cNvSpPr txBox="1"/>
            <p:nvPr/>
          </p:nvSpPr>
          <p:spPr>
            <a:xfrm>
              <a:off x="6723546" y="1710845"/>
              <a:ext cx="3844140" cy="7228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a:ea typeface="+mn-ea"/>
                  <a:cs typeface="Helvetica"/>
                </a:rPr>
                <a:t>CFOs’ strategic role in tech decisions grew at a rate of </a:t>
              </a:r>
              <a:br>
                <a:rPr kumimoji="0" lang="en-US" sz="1400" b="1" i="0" u="none" strike="noStrike" kern="1200" cap="none" spc="0" normalizeH="0" baseline="0" noProof="0" dirty="0">
                  <a:ln>
                    <a:noFill/>
                  </a:ln>
                  <a:solidFill>
                    <a:srgbClr val="000000"/>
                  </a:solidFill>
                  <a:effectLst/>
                  <a:uLnTx/>
                  <a:uFillTx/>
                  <a:latin typeface="Helvetica"/>
                  <a:ea typeface="+mn-ea"/>
                  <a:cs typeface="Helvetica"/>
                </a:rPr>
              </a:br>
              <a:r>
                <a:rPr kumimoji="0" lang="en-US" sz="1400" b="1" i="0" u="none" strike="noStrike" kern="1200" cap="none" spc="0" normalizeH="0" baseline="0" noProof="0" dirty="0">
                  <a:ln>
                    <a:noFill/>
                  </a:ln>
                  <a:solidFill>
                    <a:srgbClr val="000000"/>
                  </a:solidFill>
                  <a:effectLst/>
                  <a:uLnTx/>
                  <a:uFillTx/>
                  <a:latin typeface="Helvetica"/>
                  <a:ea typeface="+mn-ea"/>
                  <a:cs typeface="Helvetica"/>
                </a:rPr>
                <a:t>29% over the past 12 months.</a:t>
              </a:r>
            </a:p>
          </p:txBody>
        </p:sp>
      </p:grpSp>
      <p:pic>
        <p:nvPicPr>
          <p:cNvPr id="3" name="Picture 2">
            <a:extLst>
              <a:ext uri="{FF2B5EF4-FFF2-40B4-BE49-F238E27FC236}">
                <a16:creationId xmlns:a16="http://schemas.microsoft.com/office/drawing/2014/main" id="{CEB4677C-2477-F831-41AA-FA1571D8A9C3}"/>
              </a:ext>
            </a:extLst>
          </p:cNvPr>
          <p:cNvPicPr>
            <a:picLocks noChangeAspect="1"/>
          </p:cNvPicPr>
          <p:nvPr/>
        </p:nvPicPr>
        <p:blipFill>
          <a:blip r:embed="rId3"/>
          <a:stretch>
            <a:fillRect/>
          </a:stretch>
        </p:blipFill>
        <p:spPr>
          <a:xfrm>
            <a:off x="188464" y="783597"/>
            <a:ext cx="11815072" cy="5572227"/>
          </a:xfrm>
          <a:prstGeom prst="rect">
            <a:avLst/>
          </a:prstGeom>
        </p:spPr>
      </p:pic>
    </p:spTree>
    <p:extLst>
      <p:ext uri="{BB962C8B-B14F-4D97-AF65-F5344CB8AC3E}">
        <p14:creationId xmlns:p14="http://schemas.microsoft.com/office/powerpoint/2010/main" val="24722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76D4-0C3B-0EB5-9CCD-F1F62984B86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041C006-E11D-F13C-18B2-DA6D28574BD9}"/>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6102C7-9B72-927B-272A-F44BE336BDB8}"/>
              </a:ext>
            </a:extLst>
          </p:cNvPr>
          <p:cNvSpPr txBox="1"/>
          <p:nvPr/>
        </p:nvSpPr>
        <p:spPr>
          <a:xfrm>
            <a:off x="643102" y="2201786"/>
            <a:ext cx="3771237" cy="36899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lang="en-US" sz="1200" b="1" dirty="0">
                <a:solidFill>
                  <a:prstClr val="black"/>
                </a:solidFill>
                <a:latin typeface="Helvetica"/>
                <a:cs typeface="Helvetica"/>
              </a:rPr>
              <a:t>Higher investment in business performance management aligns with the need to deliver better financial outcomes.</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CFOs tend to prioritise investing in AI </a:t>
            </a:r>
            <a:br>
              <a:rPr lang="en-US" sz="1200" dirty="0">
                <a:solidFill>
                  <a:prstClr val="black"/>
                </a:solidFill>
                <a:latin typeface="Helvetica"/>
                <a:cs typeface="Helvetica"/>
              </a:rPr>
            </a:br>
            <a:r>
              <a:rPr lang="en-US" sz="1200" dirty="0">
                <a:solidFill>
                  <a:prstClr val="black"/>
                </a:solidFill>
                <a:latin typeface="Helvetica"/>
                <a:cs typeface="Helvetica"/>
              </a:rPr>
              <a:t>governance more than other executives. </a:t>
            </a:r>
            <a:br>
              <a:rPr lang="en-US" sz="1200" dirty="0">
                <a:solidFill>
                  <a:prstClr val="black"/>
                </a:solidFill>
                <a:latin typeface="Helvetica"/>
                <a:cs typeface="Helvetica"/>
              </a:rPr>
            </a:br>
            <a:r>
              <a:rPr lang="en-US" sz="1200" dirty="0">
                <a:solidFill>
                  <a:prstClr val="black"/>
                </a:solidFill>
                <a:latin typeface="Helvetica"/>
                <a:cs typeface="Helvetica"/>
              </a:rPr>
              <a:t>Instead, other executives see the need </a:t>
            </a:r>
            <a:br>
              <a:rPr lang="en-US" sz="1200" dirty="0">
                <a:solidFill>
                  <a:prstClr val="black"/>
                </a:solidFill>
                <a:latin typeface="Helvetica"/>
                <a:cs typeface="Helvetica"/>
              </a:rPr>
            </a:br>
            <a:r>
              <a:rPr lang="en-US" sz="1200" dirty="0">
                <a:solidFill>
                  <a:prstClr val="black"/>
                </a:solidFill>
                <a:latin typeface="Helvetica"/>
                <a:cs typeface="Helvetica"/>
              </a:rPr>
              <a:t>for better data governance.</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The budget impact for people aligns </a:t>
            </a:r>
            <a:br>
              <a:rPr lang="en-US" sz="1200" dirty="0">
                <a:solidFill>
                  <a:prstClr val="black"/>
                </a:solidFill>
                <a:latin typeface="Helvetica"/>
                <a:cs typeface="Helvetica"/>
              </a:rPr>
            </a:br>
            <a:r>
              <a:rPr lang="en-US" sz="1200" dirty="0">
                <a:solidFill>
                  <a:prstClr val="black"/>
                </a:solidFill>
                <a:latin typeface="Helvetica"/>
                <a:cs typeface="Helvetica"/>
              </a:rPr>
              <a:t>with the #5 goal, #2 initiative and #8 IP.</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The first three areas of financial </a:t>
            </a:r>
            <a:br>
              <a:rPr lang="en-US" sz="1200" dirty="0">
                <a:solidFill>
                  <a:prstClr val="black"/>
                </a:solidFill>
                <a:latin typeface="Helvetica"/>
                <a:cs typeface="Helvetica"/>
              </a:rPr>
            </a:br>
            <a:r>
              <a:rPr lang="en-US" sz="1200" dirty="0">
                <a:solidFill>
                  <a:prstClr val="black"/>
                </a:solidFill>
                <a:latin typeface="Helvetica"/>
                <a:cs typeface="Helvetica"/>
              </a:rPr>
              <a:t>expectations align with the #2 and #4 IPs.</a:t>
            </a: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endParaRPr lang="en-US" sz="1200" dirty="0">
              <a:solidFill>
                <a:prstClr val="black"/>
              </a:solidFill>
              <a:latin typeface="Helvetica"/>
              <a:cs typeface="Helvetica"/>
            </a:endParaRPr>
          </a:p>
        </p:txBody>
      </p:sp>
      <p:grpSp>
        <p:nvGrpSpPr>
          <p:cNvPr id="2" name="Group 1">
            <a:extLst>
              <a:ext uri="{FF2B5EF4-FFF2-40B4-BE49-F238E27FC236}">
                <a16:creationId xmlns:a16="http://schemas.microsoft.com/office/drawing/2014/main" id="{86B002BF-1874-1AF8-5887-1996992019F7}"/>
              </a:ext>
            </a:extLst>
          </p:cNvPr>
          <p:cNvGrpSpPr/>
          <p:nvPr/>
        </p:nvGrpSpPr>
        <p:grpSpPr>
          <a:xfrm>
            <a:off x="643103" y="966293"/>
            <a:ext cx="4129258" cy="1138774"/>
            <a:chOff x="819810" y="1621037"/>
            <a:chExt cx="4129258" cy="1138774"/>
          </a:xfrm>
        </p:grpSpPr>
        <p:sp>
          <p:nvSpPr>
            <p:cNvPr id="3" name="Rectangle 2">
              <a:extLst>
                <a:ext uri="{FF2B5EF4-FFF2-40B4-BE49-F238E27FC236}">
                  <a16:creationId xmlns:a16="http://schemas.microsoft.com/office/drawing/2014/main" id="{8F031E96-A920-A52F-F39C-06A682C36304}"/>
                </a:ext>
              </a:extLst>
            </p:cNvPr>
            <p:cNvSpPr/>
            <p:nvPr/>
          </p:nvSpPr>
          <p:spPr>
            <a:xfrm>
              <a:off x="819811" y="1928814"/>
              <a:ext cx="3771235" cy="83099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Delivering financial expectations</a:t>
              </a:r>
            </a:p>
          </p:txBody>
        </p:sp>
        <p:sp>
          <p:nvSpPr>
            <p:cNvPr id="6" name="Rectangle 5">
              <a:extLst>
                <a:ext uri="{FF2B5EF4-FFF2-40B4-BE49-F238E27FC236}">
                  <a16:creationId xmlns:a16="http://schemas.microsoft.com/office/drawing/2014/main" id="{2854F9CB-4258-E3C3-B92D-0E08ABE3C362}"/>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EB245623-3FDD-72DB-6BE2-0076CC894CB9}"/>
              </a:ext>
            </a:extLst>
          </p:cNvPr>
          <p:cNvCxnSpPr>
            <a:cxnSpLocks/>
          </p:cNvCxnSpPr>
          <p:nvPr/>
        </p:nvCxnSpPr>
        <p:spPr>
          <a:xfrm flipV="1">
            <a:off x="4237695" y="199391"/>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F31BC7-B402-C40A-EBD4-D73D88A1EB01}"/>
              </a:ext>
            </a:extLst>
          </p:cNvPr>
          <p:cNvSpPr txBox="1"/>
          <p:nvPr/>
        </p:nvSpPr>
        <p:spPr>
          <a:xfrm>
            <a:off x="4462830" y="397849"/>
            <a:ext cx="7489565" cy="606230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Business performance management as a top 3 investment priority</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The need for modernised tech, streamlined processes and improved capabilities drives a stronger </a:t>
            </a:r>
            <a:br>
              <a:rPr lang="en-US" sz="1200" dirty="0">
                <a:solidFill>
                  <a:prstClr val="black"/>
                </a:solidFill>
                <a:latin typeface="Helvetica"/>
                <a:cs typeface="Helvetica"/>
              </a:rPr>
            </a:br>
            <a:r>
              <a:rPr lang="en-US" sz="1200" dirty="0">
                <a:solidFill>
                  <a:prstClr val="black"/>
                </a:solidFill>
                <a:latin typeface="Helvetica"/>
                <a:cs typeface="Helvetica"/>
              </a:rPr>
              <a:t>focus on business performance. This leads to better financial outcomes by improving experiences.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These include delivering value that meets customer expectations and strengthening operational efficiency through seamless operations and increased productivity.</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Maximising the value of AI and data through effective governance</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Organisations with strong AI governance tend to be more effective at mitigating AI-related risks </a:t>
            </a:r>
            <a:br>
              <a:rPr lang="en-US" sz="1200" dirty="0">
                <a:solidFill>
                  <a:prstClr val="black"/>
                </a:solidFill>
                <a:latin typeface="Helvetica"/>
                <a:cs typeface="Helvetica"/>
              </a:rPr>
            </a:br>
            <a:r>
              <a:rPr lang="en-US" sz="1200" dirty="0">
                <a:solidFill>
                  <a:prstClr val="black"/>
                </a:solidFill>
                <a:latin typeface="Helvetica"/>
                <a:cs typeface="Helvetica"/>
              </a:rPr>
              <a:t>and complying with ethical regulations. An </a:t>
            </a:r>
            <a:r>
              <a:rPr lang="en-US" sz="1200" dirty="0">
                <a:solidFill>
                  <a:srgbClr val="E7534F"/>
                </a:solidFill>
                <a:latin typeface="Helvetica"/>
                <a:ea typeface="Calibri" panose="020F0502020204030204"/>
                <a:cs typeface="Helvetica"/>
                <a:hlinkClick r:id="rId3">
                  <a:extLst>
                    <a:ext uri="{A12FA001-AC4F-418D-AE19-62706E023703}">
                      <ahyp:hlinkClr xmlns:ahyp="http://schemas.microsoft.com/office/drawing/2018/hyperlinkcolor" val="tx"/>
                    </a:ext>
                  </a:extLst>
                </a:hlinkClick>
              </a:rPr>
              <a:t>ADAPT Expert Presentation</a:t>
            </a:r>
            <a:r>
              <a:rPr lang="en-US" sz="1200" dirty="0">
                <a:solidFill>
                  <a:srgbClr val="E7534F"/>
                </a:solidFill>
                <a:latin typeface="Helvetica"/>
                <a:ea typeface="Calibri" panose="020F0502020204030204"/>
                <a:cs typeface="Helvetica"/>
              </a:rPr>
              <a:t> </a:t>
            </a:r>
            <a:r>
              <a:rPr lang="en-US" sz="1200" dirty="0">
                <a:solidFill>
                  <a:prstClr val="black"/>
                </a:solidFill>
                <a:latin typeface="Helvetica"/>
                <a:cs typeface="Helvetica"/>
              </a:rPr>
              <a:t>(Oct 2024) highlights the </a:t>
            </a:r>
            <a:br>
              <a:rPr lang="en-US" sz="1200" dirty="0">
                <a:solidFill>
                  <a:prstClr val="black"/>
                </a:solidFill>
                <a:latin typeface="Helvetica"/>
                <a:cs typeface="Helvetica"/>
              </a:rPr>
            </a:br>
            <a:r>
              <a:rPr lang="en-US" sz="1200" dirty="0">
                <a:solidFill>
                  <a:prstClr val="black"/>
                </a:solidFill>
                <a:latin typeface="Helvetica"/>
                <a:cs typeface="Helvetica"/>
              </a:rPr>
              <a:t>need to select appropriate frameworks and foster a data-centric culture to adhere to AI ethics.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Effective data governance is crucial for high data quality and adherence to compliance with data requirements. Organisations with a data-driven culture who prioritise privacy and long-term ethical decisions tend to generate significant financial returns. View an </a:t>
            </a:r>
            <a:r>
              <a:rPr lang="en-US" sz="1200" dirty="0">
                <a:solidFill>
                  <a:srgbClr val="E7534F"/>
                </a:solidFill>
                <a:latin typeface="Helvetica"/>
                <a:ea typeface="Calibri" panose="020F0502020204030204"/>
                <a:cs typeface="Helvetica"/>
                <a:hlinkClick r:id="rId4">
                  <a:extLst>
                    <a:ext uri="{A12FA001-AC4F-418D-AE19-62706E023703}">
                      <ahyp:hlinkClr xmlns:ahyp="http://schemas.microsoft.com/office/drawing/2018/hyperlinkcolor" val="tx"/>
                    </a:ext>
                  </a:extLst>
                </a:hlinkClick>
              </a:rPr>
              <a:t>ADAPT Expert Presentation</a:t>
            </a:r>
            <a:r>
              <a:rPr lang="en-US" sz="1200" dirty="0">
                <a:solidFill>
                  <a:srgbClr val="E7534F"/>
                </a:solidFill>
                <a:latin typeface="Helvetica"/>
                <a:ea typeface="Calibri" panose="020F0502020204030204"/>
                <a:cs typeface="Helvetica"/>
              </a:rPr>
              <a:t> </a:t>
            </a:r>
            <a:r>
              <a:rPr lang="en-US" sz="1200" dirty="0">
                <a:solidFill>
                  <a:prstClr val="black"/>
                </a:solidFill>
                <a:latin typeface="Helvetica"/>
                <a:cs typeface="Helvetica"/>
              </a:rPr>
              <a:t>(Oct 2024).</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Elevated budgets for talent retention and IT investment management</a:t>
            </a:r>
            <a:endParaRPr lang="en-US" sz="1200" b="1"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CFOs</a:t>
            </a:r>
            <a:r>
              <a:rPr lang="en-US" sz="1200" dirty="0">
                <a:solidFill>
                  <a:prstClr val="black"/>
                </a:solidFill>
                <a:latin typeface="Helvetica"/>
                <a:cs typeface="Helvetica"/>
              </a:rPr>
              <a:t> recognise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the need to invest in talent attraction and retention to effectively bridge workforce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skill gaps and cultural barriers (refer to slide 14).</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High data literacy is crucial for better decision-making in managing legacy systems and technical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debt reduction efforts. This helps CFOs develop strategic approaches and improve resource allocation.</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Finance is still the most prepared to deliver on traditional competencies</a:t>
            </a: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This indicates a greater focus on core financial responsibilities, limited resources (#1 barrier), </a:t>
            </a:r>
            <a:br>
              <a:rPr lang="en-US" sz="1200" dirty="0">
                <a:solidFill>
                  <a:prstClr val="black"/>
                </a:solidFill>
                <a:latin typeface="Helvetica"/>
                <a:cs typeface="Helvetica"/>
              </a:rPr>
            </a:br>
            <a:r>
              <a:rPr lang="en-US" sz="1200" dirty="0">
                <a:solidFill>
                  <a:prstClr val="black"/>
                </a:solidFill>
                <a:latin typeface="Helvetica"/>
                <a:cs typeface="Helvetica"/>
              </a:rPr>
              <a:t>and compliance with regulatory changes.</a:t>
            </a:r>
          </a:p>
        </p:txBody>
      </p:sp>
    </p:spTree>
    <p:extLst>
      <p:ext uri="{BB962C8B-B14F-4D97-AF65-F5344CB8AC3E}">
        <p14:creationId xmlns:p14="http://schemas.microsoft.com/office/powerpoint/2010/main" val="208401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587505" y="2427602"/>
            <a:ext cx="8575687" cy="1323439"/>
          </a:xfrm>
          <a:prstGeom prst="rect">
            <a:avLst/>
          </a:prstGeom>
        </p:spPr>
        <p:txBody>
          <a:bodyPr wrap="square">
            <a:spAutoFit/>
          </a:bodyPr>
          <a:lstStyle/>
          <a:p>
            <a:pPr>
              <a:defRPr/>
            </a:pPr>
            <a:r>
              <a:rPr kumimoji="0" lang="en-GB"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t>Execution barriers, </a:t>
            </a:r>
            <a:br>
              <a:rPr kumimoji="0" lang="en-GB"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br>
            <a:r>
              <a:rPr kumimoji="0" lang="en-GB"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t>FinOps and technical debt</a:t>
            </a:r>
            <a:endParaRPr kumimoji="0" lang="en-US" sz="4000" b="1" i="0" u="none" strike="noStrike" kern="1200" cap="none" spc="0" normalizeH="0" baseline="0" noProof="0" dirty="0">
              <a:ln>
                <a:noFill/>
              </a:ln>
              <a:solidFill>
                <a:srgbClr val="000000"/>
              </a:solidFill>
              <a:effectLst/>
              <a:uLnTx/>
              <a:uFillTx/>
              <a:latin typeface="Helvetica Neue" panose="02000503000000020004"/>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246477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300539" y="139249"/>
            <a:ext cx="10184581" cy="461665"/>
          </a:xfrm>
          <a:prstGeom prst="rect">
            <a:avLst/>
          </a:prstGeom>
        </p:spPr>
        <p:txBody>
          <a:bodyPr wrap="square" lIns="91440" tIns="45720" rIns="91440" bIns="45720" anchor="t">
            <a:spAutoFit/>
          </a:bodyPr>
          <a:lstStyle/>
          <a:p>
            <a:pPr>
              <a:defRPr/>
            </a:pPr>
            <a:r>
              <a:rPr lang="en-US" sz="2400" b="1" dirty="0">
                <a:solidFill>
                  <a:srgbClr val="000000"/>
                </a:solidFill>
                <a:latin typeface="Helvetica"/>
                <a:cs typeface="Helvetica"/>
              </a:rPr>
              <a:t>CFOs' main</a:t>
            </a:r>
            <a:r>
              <a:rPr kumimoji="0" lang="en-US" sz="2400" b="1" i="0" u="none" strike="noStrike" kern="1200" cap="none" spc="0" normalizeH="0" baseline="0" noProof="0" dirty="0">
                <a:ln>
                  <a:noFill/>
                </a:ln>
                <a:solidFill>
                  <a:srgbClr val="000000"/>
                </a:solidFill>
                <a:effectLst/>
                <a:uLnTx/>
                <a:uFillTx/>
                <a:latin typeface="Helvetica"/>
                <a:ea typeface="+mn-ea"/>
                <a:cs typeface="Helvetica"/>
              </a:rPr>
              <a:t> execution barriers in 2023 and 2024</a:t>
            </a:r>
          </a:p>
        </p:txBody>
      </p:sp>
      <p:sp>
        <p:nvSpPr>
          <p:cNvPr id="3" name="TextBox 2">
            <a:extLst>
              <a:ext uri="{FF2B5EF4-FFF2-40B4-BE49-F238E27FC236}">
                <a16:creationId xmlns:a16="http://schemas.microsoft.com/office/drawing/2014/main" id="{81ABFBAF-6A57-18CE-4A2B-D327A4DA27F1}"/>
              </a:ext>
            </a:extLst>
          </p:cNvPr>
          <p:cNvSpPr txBox="1"/>
          <p:nvPr/>
        </p:nvSpPr>
        <p:spPr>
          <a:xfrm>
            <a:off x="914400" y="6512287"/>
            <a:ext cx="11126019"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F7F7F"/>
                </a:solidFill>
                <a:effectLst/>
                <a:uLnTx/>
                <a:uFillTx/>
                <a:latin typeface="Helvetica" panose="020B0403020202020204" pitchFamily="34" charset="0"/>
                <a:ea typeface="+mn-ea"/>
                <a:cs typeface="Helvetica Neue" panose="02000503000000020004" pitchFamily="2"/>
              </a:rPr>
              <a:t>Source: ADAPT CFO Edge Surveys in Nov 2023 and Nov 2024. Sample size: 172 Australian CFOs (96 in 2024)</a:t>
            </a:r>
          </a:p>
        </p:txBody>
      </p:sp>
      <p:pic>
        <p:nvPicPr>
          <p:cNvPr id="8" name="Picture 7">
            <a:extLst>
              <a:ext uri="{FF2B5EF4-FFF2-40B4-BE49-F238E27FC236}">
                <a16:creationId xmlns:a16="http://schemas.microsoft.com/office/drawing/2014/main" id="{B6D9A341-255A-BE68-BC65-2A888EF66AFE}"/>
              </a:ext>
            </a:extLst>
          </p:cNvPr>
          <p:cNvPicPr>
            <a:picLocks noChangeAspect="1"/>
          </p:cNvPicPr>
          <p:nvPr/>
        </p:nvPicPr>
        <p:blipFill>
          <a:blip r:embed="rId3"/>
          <a:stretch>
            <a:fillRect/>
          </a:stretch>
        </p:blipFill>
        <p:spPr>
          <a:xfrm>
            <a:off x="346973" y="887895"/>
            <a:ext cx="11498053" cy="5432007"/>
          </a:xfrm>
          <a:prstGeom prst="rect">
            <a:avLst/>
          </a:prstGeom>
        </p:spPr>
      </p:pic>
    </p:spTree>
    <p:extLst>
      <p:ext uri="{BB962C8B-B14F-4D97-AF65-F5344CB8AC3E}">
        <p14:creationId xmlns:p14="http://schemas.microsoft.com/office/powerpoint/2010/main" val="164432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809D-2E38-C6E6-6E76-C775FB39BE8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D72BB9E-0053-C97D-8B3E-F95FFA9BA085}"/>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287E5A1-68F4-C06F-36D8-A0B405C11A29}"/>
              </a:ext>
            </a:extLst>
          </p:cNvPr>
          <p:cNvSpPr txBox="1"/>
          <p:nvPr/>
        </p:nvSpPr>
        <p:spPr>
          <a:xfrm>
            <a:off x="534272" y="2176509"/>
            <a:ext cx="3771237" cy="250498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lang="en-US" sz="1200" b="1" dirty="0">
                <a:solidFill>
                  <a:prstClr val="black"/>
                </a:solidFill>
                <a:latin typeface="Helvetica"/>
                <a:cs typeface="Helvetica"/>
              </a:rPr>
              <a:t>Similar to other executives, CFOs also </a:t>
            </a:r>
            <a:br>
              <a:rPr lang="en-US" sz="1200" b="1" dirty="0">
                <a:solidFill>
                  <a:prstClr val="black"/>
                </a:solidFill>
                <a:latin typeface="Helvetica"/>
                <a:cs typeface="Helvetica"/>
              </a:rPr>
            </a:br>
            <a:r>
              <a:rPr lang="en-US" sz="1200" b="1" dirty="0">
                <a:solidFill>
                  <a:prstClr val="black"/>
                </a:solidFill>
                <a:latin typeface="Helvetica"/>
                <a:cs typeface="Helvetica"/>
              </a:rPr>
              <a:t>struggle to secure sufficient funding to </a:t>
            </a:r>
            <a:br>
              <a:rPr lang="en-US" sz="1200" b="1" dirty="0">
                <a:solidFill>
                  <a:prstClr val="black"/>
                </a:solidFill>
                <a:latin typeface="Helvetica"/>
                <a:cs typeface="Helvetica"/>
              </a:rPr>
            </a:br>
            <a:r>
              <a:rPr lang="en-US" sz="1200" b="1" dirty="0">
                <a:solidFill>
                  <a:prstClr val="black"/>
                </a:solidFill>
                <a:latin typeface="Helvetica"/>
                <a:cs typeface="Helvetica"/>
              </a:rPr>
              <a:t>deliver financial expectations.</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The #2 execution barrier for CFOs is the </a:t>
            </a:r>
            <a:r>
              <a:rPr lang="en-US" sz="1200">
                <a:solidFill>
                  <a:prstClr val="black"/>
                </a:solidFill>
                <a:latin typeface="Helvetica"/>
                <a:cs typeface="Helvetica"/>
              </a:rPr>
              <a:t>ability </a:t>
            </a:r>
            <a:br>
              <a:rPr lang="en-US" sz="1200">
                <a:solidFill>
                  <a:prstClr val="black"/>
                </a:solidFill>
                <a:latin typeface="Helvetica"/>
                <a:cs typeface="Helvetica"/>
              </a:rPr>
            </a:br>
            <a:r>
              <a:rPr lang="en-US" sz="1200">
                <a:solidFill>
                  <a:prstClr val="black"/>
                </a:solidFill>
                <a:latin typeface="Helvetica"/>
                <a:cs typeface="Helvetica"/>
              </a:rPr>
              <a:t>to </a:t>
            </a:r>
            <a:r>
              <a:rPr lang="en-US" sz="1200" dirty="0">
                <a:solidFill>
                  <a:prstClr val="black"/>
                </a:solidFill>
                <a:latin typeface="Helvetica"/>
                <a:cs typeface="Helvetica"/>
              </a:rPr>
              <a:t>manage competing business priorities.</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Like CDOs, CFOs struggle to manage strategic sourcing and vendor management issues.</a:t>
            </a: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endParaRPr lang="en-US" sz="1200" dirty="0">
              <a:solidFill>
                <a:prstClr val="black"/>
              </a:solidFill>
              <a:latin typeface="Helvetica"/>
              <a:cs typeface="Helvetica"/>
            </a:endParaRPr>
          </a:p>
        </p:txBody>
      </p:sp>
      <p:grpSp>
        <p:nvGrpSpPr>
          <p:cNvPr id="2" name="Group 1">
            <a:extLst>
              <a:ext uri="{FF2B5EF4-FFF2-40B4-BE49-F238E27FC236}">
                <a16:creationId xmlns:a16="http://schemas.microsoft.com/office/drawing/2014/main" id="{169DD57D-EBC6-6996-83D3-3F8189FBF668}"/>
              </a:ext>
            </a:extLst>
          </p:cNvPr>
          <p:cNvGrpSpPr/>
          <p:nvPr/>
        </p:nvGrpSpPr>
        <p:grpSpPr>
          <a:xfrm>
            <a:off x="534272" y="1230453"/>
            <a:ext cx="4129258" cy="769442"/>
            <a:chOff x="819810" y="1621037"/>
            <a:chExt cx="4129258" cy="769442"/>
          </a:xfrm>
        </p:grpSpPr>
        <p:sp>
          <p:nvSpPr>
            <p:cNvPr id="3" name="Rectangle 2">
              <a:extLst>
                <a:ext uri="{FF2B5EF4-FFF2-40B4-BE49-F238E27FC236}">
                  <a16:creationId xmlns:a16="http://schemas.microsoft.com/office/drawing/2014/main" id="{1DC0F1F4-62FE-3EC3-DB09-11A2B2C70A47}"/>
                </a:ext>
              </a:extLst>
            </p:cNvPr>
            <p:cNvSpPr/>
            <p:nvPr/>
          </p:nvSpPr>
          <p:spPr>
            <a:xfrm>
              <a:off x="819811" y="1928814"/>
              <a:ext cx="377123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Execution barriers</a:t>
              </a:r>
            </a:p>
          </p:txBody>
        </p:sp>
        <p:sp>
          <p:nvSpPr>
            <p:cNvPr id="6" name="Rectangle 5">
              <a:extLst>
                <a:ext uri="{FF2B5EF4-FFF2-40B4-BE49-F238E27FC236}">
                  <a16:creationId xmlns:a16="http://schemas.microsoft.com/office/drawing/2014/main" id="{A5043C95-3BAF-C9E3-1888-571369F314C0}"/>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930E18C-6592-A1A6-89F0-F0B7688C3E90}"/>
              </a:ext>
            </a:extLst>
          </p:cNvPr>
          <p:cNvCxnSpPr>
            <a:cxnSpLocks/>
          </p:cNvCxnSpPr>
          <p:nvPr/>
        </p:nvCxnSpPr>
        <p:spPr>
          <a:xfrm flipV="1">
            <a:off x="4414339" y="279323"/>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1AC7769-DE02-30E5-1557-2DECE333ECBE}"/>
              </a:ext>
            </a:extLst>
          </p:cNvPr>
          <p:cNvSpPr txBox="1"/>
          <p:nvPr/>
        </p:nvSpPr>
        <p:spPr>
          <a:xfrm>
            <a:off x="4632000" y="336293"/>
            <a:ext cx="7236000" cy="61854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Insufficient funding is driven by the budget impact of IT and cyber risk mitigation</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CFOs' funding constraints are linked to budget reallocations for cyber risk mitigation, </a:t>
            </a:r>
            <a:br>
              <a:rPr lang="en-US" sz="1200" dirty="0">
                <a:solidFill>
                  <a:prstClr val="black"/>
                </a:solidFill>
                <a:latin typeface="Helvetica"/>
                <a:cs typeface="Helvetica"/>
              </a:rPr>
            </a:br>
            <a:r>
              <a:rPr lang="en-US" sz="1200" dirty="0">
                <a:solidFill>
                  <a:prstClr val="black"/>
                </a:solidFill>
                <a:latin typeface="Helvetica"/>
                <a:cs typeface="Helvetica"/>
              </a:rPr>
              <a:t>IT management (refer to slide 10), and the growing priority placed on IT expenditures. </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Modernising legacy systems often requires significant resources and efforts which can be </a:t>
            </a:r>
            <a:br>
              <a:rPr lang="en-US" sz="1200" dirty="0">
                <a:solidFill>
                  <a:prstClr val="black"/>
                </a:solidFill>
                <a:latin typeface="Helvetica"/>
                <a:cs typeface="Helvetica"/>
              </a:rPr>
            </a:br>
            <a:r>
              <a:rPr lang="en-US" sz="1200" dirty="0">
                <a:solidFill>
                  <a:prstClr val="black"/>
                </a:solidFill>
                <a:latin typeface="Helvetica"/>
                <a:cs typeface="Helvetica"/>
              </a:rPr>
              <a:t>costly and complex. When there is not enough time to execute, complexity may delay efforts </a:t>
            </a:r>
            <a:br>
              <a:rPr lang="en-US" sz="1200" dirty="0">
                <a:solidFill>
                  <a:prstClr val="black"/>
                </a:solidFill>
                <a:latin typeface="Helvetica"/>
                <a:cs typeface="Helvetica"/>
              </a:rPr>
            </a:br>
            <a:r>
              <a:rPr lang="en-US" sz="1200" dirty="0">
                <a:solidFill>
                  <a:prstClr val="black"/>
                </a:solidFill>
                <a:latin typeface="Helvetica"/>
                <a:cs typeface="Helvetica"/>
              </a:rPr>
              <a:t>to reduce tech debt.</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Additional sources are explored in two ADAPT Persona Map reports one for </a:t>
            </a:r>
            <a:r>
              <a:rPr lang="en-US" sz="1200" dirty="0">
                <a:solidFill>
                  <a:srgbClr val="E7534F"/>
                </a:solidFill>
                <a:latin typeface="Helvetica"/>
                <a:ea typeface="Calibri" panose="020F0502020204030204"/>
                <a:cs typeface="Helvetica"/>
                <a:hlinkClick r:id="rId3">
                  <a:extLst>
                    <a:ext uri="{A12FA001-AC4F-418D-AE19-62706E023703}">
                      <ahyp:hlinkClr xmlns:ahyp="http://schemas.microsoft.com/office/drawing/2018/hyperlinkcolor" val="tx"/>
                    </a:ext>
                  </a:extLst>
                </a:hlinkClick>
              </a:rPr>
              <a:t>CIO</a:t>
            </a:r>
            <a:r>
              <a:rPr lang="en-US" sz="1200" dirty="0">
                <a:solidFill>
                  <a:srgbClr val="E7534F"/>
                </a:solidFill>
                <a:latin typeface="Helvetica"/>
                <a:ea typeface="Calibri" panose="020F0502020204030204"/>
                <a:cs typeface="Helvetica"/>
              </a:rPr>
              <a:t>s</a:t>
            </a:r>
            <a:r>
              <a:rPr lang="en-US" sz="1200" dirty="0">
                <a:solidFill>
                  <a:prstClr val="black"/>
                </a:solidFill>
                <a:latin typeface="Helvetica"/>
                <a:cs typeface="Helvetica"/>
              </a:rPr>
              <a:t> </a:t>
            </a:r>
            <a:br>
              <a:rPr lang="en-US" sz="1200" dirty="0">
                <a:solidFill>
                  <a:prstClr val="black"/>
                </a:solidFill>
                <a:latin typeface="Helvetica"/>
                <a:cs typeface="Helvetica"/>
              </a:rPr>
            </a:br>
            <a:r>
              <a:rPr lang="en-US" sz="1200" dirty="0">
                <a:solidFill>
                  <a:prstClr val="black"/>
                </a:solidFill>
                <a:latin typeface="Helvetica"/>
                <a:cs typeface="Helvetica"/>
              </a:rPr>
              <a:t>and the other for </a:t>
            </a:r>
            <a:r>
              <a:rPr lang="en-US" sz="1200" dirty="0">
                <a:solidFill>
                  <a:srgbClr val="E7534F"/>
                </a:solidFill>
                <a:latin typeface="Helvetica"/>
                <a:cs typeface="Helvetica"/>
                <a:hlinkClick r:id="rId4">
                  <a:extLst>
                    <a:ext uri="{A12FA001-AC4F-418D-AE19-62706E023703}">
                      <ahyp:hlinkClr xmlns:ahyp="http://schemas.microsoft.com/office/drawing/2018/hyperlinkcolor" val="tx"/>
                    </a:ext>
                  </a:extLst>
                </a:hlinkClick>
              </a:rPr>
              <a:t>infrastructure</a:t>
            </a:r>
            <a:r>
              <a:rPr lang="en-US" sz="1200" dirty="0">
                <a:solidFill>
                  <a:srgbClr val="E7534F"/>
                </a:solidFill>
                <a:latin typeface="Helvetica"/>
                <a:ea typeface="Calibri" panose="020F0502020204030204"/>
                <a:cs typeface="Helvetica"/>
                <a:hlinkClick r:id="rId4">
                  <a:extLst>
                    <a:ext uri="{A12FA001-AC4F-418D-AE19-62706E023703}">
                      <ahyp:hlinkClr xmlns:ahyp="http://schemas.microsoft.com/office/drawing/2018/hyperlinkcolor" val="tx"/>
                    </a:ext>
                  </a:extLst>
                </a:hlinkClick>
              </a:rPr>
              <a:t> leader</a:t>
            </a:r>
            <a:r>
              <a:rPr lang="en-US" sz="1200" dirty="0">
                <a:solidFill>
                  <a:srgbClr val="E7534F"/>
                </a:solidFill>
                <a:latin typeface="Helvetica"/>
                <a:ea typeface="Calibri" panose="020F0502020204030204"/>
                <a:cs typeface="Helvetica"/>
              </a:rPr>
              <a:t>s</a:t>
            </a:r>
            <a:r>
              <a:rPr lang="en-US" sz="1200" dirty="0">
                <a:solidFill>
                  <a:prstClr val="black"/>
                </a:solidFill>
                <a:latin typeface="Helvetica"/>
                <a:cs typeface="Helvetica"/>
              </a:rPr>
              <a:t>.</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Getting more support from other executives for better resource allocation and prioritisation</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Budget impact changes may create prioritisation challenges, particularly with the need to </a:t>
            </a:r>
            <a:br>
              <a:rPr lang="en-US" sz="1200" dirty="0">
                <a:solidFill>
                  <a:prstClr val="black"/>
                </a:solidFill>
                <a:latin typeface="Helvetica"/>
                <a:cs typeface="Helvetica"/>
              </a:rPr>
            </a:br>
            <a:r>
              <a:rPr lang="en-US" sz="1200" dirty="0" err="1">
                <a:solidFill>
                  <a:prstClr val="black"/>
                </a:solidFill>
                <a:latin typeface="Helvetica"/>
                <a:cs typeface="Helvetica"/>
              </a:rPr>
              <a:t>optimise</a:t>
            </a:r>
            <a:r>
              <a:rPr lang="en-US" sz="1200" dirty="0">
                <a:solidFill>
                  <a:prstClr val="black"/>
                </a:solidFill>
                <a:latin typeface="Helvetica"/>
                <a:cs typeface="Helvetica"/>
              </a:rPr>
              <a:t> costs. Organisational change management can also lead to conflicts when </a:t>
            </a:r>
            <a:br>
              <a:rPr lang="en-US" sz="1200" dirty="0">
                <a:solidFill>
                  <a:prstClr val="black"/>
                </a:solidFill>
                <a:latin typeface="Helvetica"/>
                <a:cs typeface="Helvetica"/>
              </a:rPr>
            </a:br>
            <a:r>
              <a:rPr lang="en-US" sz="1200" dirty="0">
                <a:solidFill>
                  <a:prstClr val="black"/>
                </a:solidFill>
                <a:latin typeface="Helvetica"/>
                <a:cs typeface="Helvetica"/>
              </a:rPr>
              <a:t>allocating resources for new initiatives.</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Competing business priorities arise from addressing staff shortages, skills gaps, and resistance </a:t>
            </a:r>
            <a:br>
              <a:rPr lang="en-US" sz="1200" dirty="0">
                <a:solidFill>
                  <a:prstClr val="black"/>
                </a:solidFill>
                <a:latin typeface="Helvetica"/>
                <a:cs typeface="Helvetica"/>
              </a:rPr>
            </a:br>
            <a:r>
              <a:rPr lang="en-US" sz="1200" dirty="0">
                <a:solidFill>
                  <a:prstClr val="black"/>
                </a:solidFill>
                <a:latin typeface="Helvetica"/>
                <a:cs typeface="Helvetica"/>
              </a:rPr>
              <a:t>to change, while managing the costs of talent attraction and retention.</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Therefore, fostering a data-driven culture is essential to align financial and organisational goals. </a:t>
            </a:r>
            <a:br>
              <a:rPr lang="en-US" sz="1200" dirty="0">
                <a:solidFill>
                  <a:prstClr val="black"/>
                </a:solidFill>
                <a:latin typeface="Helvetica"/>
                <a:cs typeface="Helvetica"/>
              </a:rPr>
            </a:br>
            <a:r>
              <a:rPr lang="en-US" sz="1200" dirty="0">
                <a:solidFill>
                  <a:prstClr val="black"/>
                </a:solidFill>
                <a:latin typeface="Helvetica"/>
                <a:cs typeface="Helvetica"/>
              </a:rPr>
              <a:t>The success of this strategy is significantly enhanced with greater support from other executives.</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Strategic sourcing and vendor management challenges</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Organisations that struggle with vendor management often lack visibility into vendor performance and compliance. According to ADAPT survey data, CFOs prioritise vendors that offer reliable deployment commitments at optimised costs.</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Building the right partnership model with vendors is crucial to addressing these challenges.</a:t>
            </a:r>
          </a:p>
        </p:txBody>
      </p:sp>
    </p:spTree>
    <p:extLst>
      <p:ext uri="{BB962C8B-B14F-4D97-AF65-F5344CB8AC3E}">
        <p14:creationId xmlns:p14="http://schemas.microsoft.com/office/powerpoint/2010/main" val="307091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300539" y="191204"/>
            <a:ext cx="6882581"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Maturity of FinOps areas</a:t>
            </a:r>
          </a:p>
        </p:txBody>
      </p:sp>
      <p:sp>
        <p:nvSpPr>
          <p:cNvPr id="32" name="TextBox 31">
            <a:extLst>
              <a:ext uri="{FF2B5EF4-FFF2-40B4-BE49-F238E27FC236}">
                <a16:creationId xmlns:a16="http://schemas.microsoft.com/office/drawing/2014/main" id="{04CE4012-F763-4548-72D6-59ADC4426286}"/>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i="1" dirty="0">
                <a:solidFill>
                  <a:srgbClr val="000000">
                    <a:lumMod val="50000"/>
                    <a:lumOff val="50000"/>
                  </a:srgbClr>
                </a:solidFill>
                <a:latin typeface="Helvetica Neue" panose="02000503000000020004"/>
              </a:rPr>
              <a:t>Source: ADAPT CFO Edge Surveys in Nov 2023 and Nov 2024. Sample size: 143 Australian CFOs (67 in 2024)</a:t>
            </a:r>
          </a:p>
        </p:txBody>
      </p:sp>
      <p:grpSp>
        <p:nvGrpSpPr>
          <p:cNvPr id="14" name="Group 13">
            <a:extLst>
              <a:ext uri="{FF2B5EF4-FFF2-40B4-BE49-F238E27FC236}">
                <a16:creationId xmlns:a16="http://schemas.microsoft.com/office/drawing/2014/main" id="{41599BEF-FD06-6413-DE9E-048E82DD17FE}"/>
              </a:ext>
            </a:extLst>
          </p:cNvPr>
          <p:cNvGrpSpPr/>
          <p:nvPr/>
        </p:nvGrpSpPr>
        <p:grpSpPr>
          <a:xfrm>
            <a:off x="7773270" y="1207357"/>
            <a:ext cx="3004589" cy="1333634"/>
            <a:chOff x="6486919" y="1500495"/>
            <a:chExt cx="3893185" cy="1099068"/>
          </a:xfrm>
        </p:grpSpPr>
        <p:sp>
          <p:nvSpPr>
            <p:cNvPr id="15" name="Rectangle 14">
              <a:extLst>
                <a:ext uri="{FF2B5EF4-FFF2-40B4-BE49-F238E27FC236}">
                  <a16:creationId xmlns:a16="http://schemas.microsoft.com/office/drawing/2014/main" id="{A6C5FE08-682C-FDCD-7115-962591DA8BE4}"/>
                </a:ext>
              </a:extLst>
            </p:cNvPr>
            <p:cNvSpPr/>
            <p:nvPr/>
          </p:nvSpPr>
          <p:spPr>
            <a:xfrm>
              <a:off x="6486919" y="1544939"/>
              <a:ext cx="3893185" cy="1054624"/>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0665A19A-4E8E-2934-6272-CD5335FDF3B5}"/>
                </a:ext>
              </a:extLst>
            </p:cNvPr>
            <p:cNvSpPr/>
            <p:nvPr/>
          </p:nvSpPr>
          <p:spPr>
            <a:xfrm>
              <a:off x="6486919" y="1500495"/>
              <a:ext cx="3893185" cy="1159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TextBox 16">
              <a:extLst>
                <a:ext uri="{FF2B5EF4-FFF2-40B4-BE49-F238E27FC236}">
                  <a16:creationId xmlns:a16="http://schemas.microsoft.com/office/drawing/2014/main" id="{980D8832-FE5E-6416-716C-93A32FB5F4F0}"/>
                </a:ext>
              </a:extLst>
            </p:cNvPr>
            <p:cNvSpPr txBox="1"/>
            <p:nvPr/>
          </p:nvSpPr>
          <p:spPr>
            <a:xfrm>
              <a:off x="6723546" y="1710845"/>
              <a:ext cx="3564405" cy="7862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a:ea typeface="+mn-ea"/>
                  <a:cs typeface="Helvetica"/>
                </a:rPr>
                <a:t>Organisations are finding it increasingly challenging to elevate their maturity across </a:t>
              </a:r>
              <a:br>
                <a:rPr kumimoji="0" lang="en-US" sz="1400" b="1" i="0" u="none" strike="noStrike" kern="1200" cap="none" spc="0" normalizeH="0" baseline="0" noProof="0" dirty="0">
                  <a:ln>
                    <a:noFill/>
                  </a:ln>
                  <a:solidFill>
                    <a:srgbClr val="000000"/>
                  </a:solidFill>
                  <a:effectLst/>
                  <a:uLnTx/>
                  <a:uFillTx/>
                  <a:latin typeface="Helvetica"/>
                  <a:ea typeface="+mn-ea"/>
                  <a:cs typeface="Helvetica"/>
                </a:rPr>
              </a:br>
              <a:r>
                <a:rPr kumimoji="0" lang="en-US" sz="1400" b="1" i="0" u="none" strike="noStrike" kern="1200" cap="none" spc="0" normalizeH="0" baseline="0" noProof="0" dirty="0">
                  <a:ln>
                    <a:noFill/>
                  </a:ln>
                  <a:solidFill>
                    <a:srgbClr val="000000"/>
                  </a:solidFill>
                  <a:effectLst/>
                  <a:uLnTx/>
                  <a:uFillTx/>
                  <a:latin typeface="Helvetica"/>
                  <a:ea typeface="+mn-ea"/>
                  <a:cs typeface="Helvetica"/>
                </a:rPr>
                <a:t>all areas of FinOps.</a:t>
              </a:r>
            </a:p>
          </p:txBody>
        </p:sp>
      </p:grpSp>
      <p:sp>
        <p:nvSpPr>
          <p:cNvPr id="2" name="TextBox 1">
            <a:extLst>
              <a:ext uri="{FF2B5EF4-FFF2-40B4-BE49-F238E27FC236}">
                <a16:creationId xmlns:a16="http://schemas.microsoft.com/office/drawing/2014/main" id="{FBDF84A5-5BF1-C1F2-2A7A-6C1C98DEE3C8}"/>
              </a:ext>
            </a:extLst>
          </p:cNvPr>
          <p:cNvSpPr txBox="1"/>
          <p:nvPr/>
        </p:nvSpPr>
        <p:spPr>
          <a:xfrm>
            <a:off x="519177" y="951578"/>
            <a:ext cx="1793620" cy="317395"/>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GB" sz="1400" i="0" u="none" strike="noStrike" kern="1200" cap="none" spc="0" normalizeH="0" baseline="0" noProof="0" dirty="0">
                <a:ln>
                  <a:noFill/>
                </a:ln>
                <a:effectLst/>
                <a:uLnTx/>
                <a:uFillTx/>
                <a:latin typeface="Helvetica" pitchFamily="2" charset="0"/>
                <a:ea typeface="+mn-ea"/>
                <a:cs typeface="+mn-cs"/>
                <a:rtl val="0"/>
              </a:rPr>
              <a:t>2023</a:t>
            </a:r>
          </a:p>
        </p:txBody>
      </p:sp>
      <p:sp>
        <p:nvSpPr>
          <p:cNvPr id="3" name="Rectangle 2">
            <a:extLst>
              <a:ext uri="{FF2B5EF4-FFF2-40B4-BE49-F238E27FC236}">
                <a16:creationId xmlns:a16="http://schemas.microsoft.com/office/drawing/2014/main" id="{6E63BA6C-68E6-0DDE-F4A2-251FC7CCD7DA}"/>
              </a:ext>
            </a:extLst>
          </p:cNvPr>
          <p:cNvSpPr>
            <a:spLocks noChangeAspect="1"/>
          </p:cNvSpPr>
          <p:nvPr/>
        </p:nvSpPr>
        <p:spPr>
          <a:xfrm>
            <a:off x="337032" y="1031026"/>
            <a:ext cx="176331" cy="176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4795750-1C7E-D0AD-1454-65806F54E259}"/>
              </a:ext>
            </a:extLst>
          </p:cNvPr>
          <p:cNvSpPr txBox="1"/>
          <p:nvPr/>
        </p:nvSpPr>
        <p:spPr>
          <a:xfrm>
            <a:off x="1515741" y="951578"/>
            <a:ext cx="2180627" cy="319831"/>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400" i="0" u="none" strike="noStrike" kern="1200" cap="none" spc="0" normalizeH="0" baseline="0" noProof="0" dirty="0">
                <a:ln>
                  <a:noFill/>
                </a:ln>
                <a:effectLst/>
                <a:uLnTx/>
                <a:uFillTx/>
                <a:latin typeface="Helvetica" pitchFamily="2" charset="0"/>
                <a:ea typeface="+mn-ea"/>
                <a:cs typeface="+mn-cs"/>
                <a:rtl val="0"/>
              </a:rPr>
              <a:t>2024</a:t>
            </a:r>
            <a:endParaRPr kumimoji="0" lang="en-GB" sz="1400" i="0" u="none" strike="noStrike" kern="1200" cap="none" spc="0" normalizeH="0" baseline="0" noProof="0" dirty="0">
              <a:ln>
                <a:noFill/>
              </a:ln>
              <a:effectLst/>
              <a:uLnTx/>
              <a:uFillTx/>
              <a:latin typeface="Helvetica" pitchFamily="2" charset="0"/>
              <a:ea typeface="+mn-ea"/>
              <a:cs typeface="+mn-cs"/>
              <a:rtl val="0"/>
            </a:endParaRPr>
          </a:p>
        </p:txBody>
      </p:sp>
      <p:sp>
        <p:nvSpPr>
          <p:cNvPr id="5" name="Rectangle 4">
            <a:extLst>
              <a:ext uri="{FF2B5EF4-FFF2-40B4-BE49-F238E27FC236}">
                <a16:creationId xmlns:a16="http://schemas.microsoft.com/office/drawing/2014/main" id="{17831173-22D9-D62D-FF94-6FAF0125B93C}"/>
              </a:ext>
            </a:extLst>
          </p:cNvPr>
          <p:cNvSpPr>
            <a:spLocks noChangeAspect="1"/>
          </p:cNvSpPr>
          <p:nvPr/>
        </p:nvSpPr>
        <p:spPr>
          <a:xfrm>
            <a:off x="1333597" y="1031026"/>
            <a:ext cx="176331" cy="176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EAA9356-0572-9955-FA51-D352D94D52CC}"/>
              </a:ext>
            </a:extLst>
          </p:cNvPr>
          <p:cNvPicPr>
            <a:picLocks noChangeAspect="1"/>
          </p:cNvPicPr>
          <p:nvPr/>
        </p:nvPicPr>
        <p:blipFill>
          <a:blip r:embed="rId3"/>
          <a:stretch>
            <a:fillRect/>
          </a:stretch>
        </p:blipFill>
        <p:spPr>
          <a:xfrm>
            <a:off x="228091" y="1402009"/>
            <a:ext cx="11735817" cy="4797968"/>
          </a:xfrm>
          <a:prstGeom prst="rect">
            <a:avLst/>
          </a:prstGeom>
        </p:spPr>
      </p:pic>
    </p:spTree>
    <p:extLst>
      <p:ext uri="{BB962C8B-B14F-4D97-AF65-F5344CB8AC3E}">
        <p14:creationId xmlns:p14="http://schemas.microsoft.com/office/powerpoint/2010/main" val="1241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88D0DA-6C89-F5E8-BBE7-A0D38D69CFE2}"/>
              </a:ext>
            </a:extLst>
          </p:cNvPr>
          <p:cNvSpPr/>
          <p:nvPr/>
        </p:nvSpPr>
        <p:spPr>
          <a:xfrm>
            <a:off x="228357" y="117114"/>
            <a:ext cx="10937483" cy="442172"/>
          </a:xfrm>
          <a:prstGeom prst="rect">
            <a:avLst/>
          </a:prstGeom>
        </p:spPr>
        <p:txBody>
          <a:bodyPr wrap="square" lIns="91440" tIns="45720" rIns="91440" bIns="45720" anchor="t">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FFFF"/>
                </a:solidFill>
                <a:effectLst/>
                <a:uLnTx/>
                <a:uFillTx/>
                <a:latin typeface="Helvetica"/>
                <a:ea typeface="+mn-ea"/>
                <a:cs typeface="Helvetica"/>
              </a:rPr>
              <a:t>Top critical barriers when managing the costs and value of cloud in 2023 and 2024 </a:t>
            </a:r>
          </a:p>
        </p:txBody>
      </p:sp>
      <p:sp>
        <p:nvSpPr>
          <p:cNvPr id="11" name="TextBox 10">
            <a:extLst>
              <a:ext uri="{FF2B5EF4-FFF2-40B4-BE49-F238E27FC236}">
                <a16:creationId xmlns:a16="http://schemas.microsoft.com/office/drawing/2014/main" id="{4CCCC68F-6D77-ED3F-2B71-9BA75AB7D2A4}"/>
              </a:ext>
            </a:extLst>
          </p:cNvPr>
          <p:cNvSpPr txBox="1"/>
          <p:nvPr/>
        </p:nvSpPr>
        <p:spPr>
          <a:xfrm>
            <a:off x="1263316" y="6500712"/>
            <a:ext cx="10866313"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50000"/>
                  </a:srgbClr>
                </a:solidFill>
                <a:effectLst/>
                <a:uLnTx/>
                <a:uFillTx/>
                <a:latin typeface="Helvetica" panose="020B0604020202020204" pitchFamily="34" charset="0"/>
                <a:ea typeface="+mn-ea"/>
                <a:cs typeface="Helvetica" panose="020B0604020202020204" pitchFamily="34" charset="0"/>
              </a:rPr>
              <a:t>Source: ADAPT CFO Edge Surveys in Nov 2023 and Nov 2024. Sample size: 140 Australian CFOs (66 in 2024)</a:t>
            </a:r>
          </a:p>
        </p:txBody>
      </p:sp>
      <p:grpSp>
        <p:nvGrpSpPr>
          <p:cNvPr id="8" name="Group 7">
            <a:extLst>
              <a:ext uri="{FF2B5EF4-FFF2-40B4-BE49-F238E27FC236}">
                <a16:creationId xmlns:a16="http://schemas.microsoft.com/office/drawing/2014/main" id="{1F9C6BAC-AE78-5F88-0E1D-9A51269C460A}"/>
              </a:ext>
            </a:extLst>
          </p:cNvPr>
          <p:cNvGrpSpPr/>
          <p:nvPr/>
        </p:nvGrpSpPr>
        <p:grpSpPr>
          <a:xfrm>
            <a:off x="7927274" y="1034410"/>
            <a:ext cx="3238566" cy="993908"/>
            <a:chOff x="6486919" y="1500495"/>
            <a:chExt cx="4196360" cy="819095"/>
          </a:xfrm>
        </p:grpSpPr>
        <p:sp>
          <p:nvSpPr>
            <p:cNvPr id="9" name="Rectangle 8">
              <a:extLst>
                <a:ext uri="{FF2B5EF4-FFF2-40B4-BE49-F238E27FC236}">
                  <a16:creationId xmlns:a16="http://schemas.microsoft.com/office/drawing/2014/main" id="{952121B0-771E-B68D-CE83-BA0B51D464E9}"/>
                </a:ext>
              </a:extLst>
            </p:cNvPr>
            <p:cNvSpPr/>
            <p:nvPr/>
          </p:nvSpPr>
          <p:spPr>
            <a:xfrm>
              <a:off x="6486919" y="1544940"/>
              <a:ext cx="4196360" cy="774650"/>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67979616-7AB5-C9AF-A4B5-FEBAB28C348E}"/>
                </a:ext>
              </a:extLst>
            </p:cNvPr>
            <p:cNvSpPr/>
            <p:nvPr/>
          </p:nvSpPr>
          <p:spPr>
            <a:xfrm>
              <a:off x="6486919" y="1500495"/>
              <a:ext cx="4196360" cy="11597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006E6043-E5FE-A2F8-2E61-9AF51DB4B679}"/>
                </a:ext>
              </a:extLst>
            </p:cNvPr>
            <p:cNvSpPr txBox="1"/>
            <p:nvPr/>
          </p:nvSpPr>
          <p:spPr>
            <a:xfrm>
              <a:off x="6723546" y="1653754"/>
              <a:ext cx="3844140" cy="6087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a:ea typeface="+mn-ea"/>
                  <a:cs typeface="Helvetica"/>
                </a:rPr>
                <a:t>Cloud value expectations are often unrealistic due to a lack </a:t>
              </a:r>
              <a:br>
                <a:rPr kumimoji="0" lang="en-US" sz="1400" b="1" i="0" u="none" strike="noStrike" kern="1200" cap="none" spc="0" normalizeH="0" baseline="0" noProof="0" dirty="0">
                  <a:ln>
                    <a:noFill/>
                  </a:ln>
                  <a:solidFill>
                    <a:srgbClr val="000000"/>
                  </a:solidFill>
                  <a:effectLst/>
                  <a:uLnTx/>
                  <a:uFillTx/>
                  <a:latin typeface="Helvetica"/>
                  <a:ea typeface="+mn-ea"/>
                  <a:cs typeface="Helvetica"/>
                </a:rPr>
              </a:br>
              <a:r>
                <a:rPr kumimoji="0" lang="en-US" sz="1400" b="1" i="0" u="none" strike="noStrike" kern="1200" cap="none" spc="0" normalizeH="0" baseline="0" noProof="0" dirty="0">
                  <a:ln>
                    <a:noFill/>
                  </a:ln>
                  <a:solidFill>
                    <a:srgbClr val="000000"/>
                  </a:solidFill>
                  <a:effectLst/>
                  <a:uLnTx/>
                  <a:uFillTx/>
                  <a:latin typeface="Helvetica"/>
                  <a:ea typeface="+mn-ea"/>
                  <a:cs typeface="Helvetica"/>
                </a:rPr>
                <a:t>of technical and cost visibility.</a:t>
              </a:r>
            </a:p>
          </p:txBody>
        </p:sp>
      </p:grpSp>
      <p:sp>
        <p:nvSpPr>
          <p:cNvPr id="3" name="TextBox 2">
            <a:extLst>
              <a:ext uri="{FF2B5EF4-FFF2-40B4-BE49-F238E27FC236}">
                <a16:creationId xmlns:a16="http://schemas.microsoft.com/office/drawing/2014/main" id="{B68BEAE3-D6EA-F4F1-40BD-212446C62CF0}"/>
              </a:ext>
            </a:extLst>
          </p:cNvPr>
          <p:cNvSpPr txBox="1"/>
          <p:nvPr/>
        </p:nvSpPr>
        <p:spPr>
          <a:xfrm>
            <a:off x="519177" y="951578"/>
            <a:ext cx="1793620" cy="317395"/>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bg1"/>
                </a:solidFill>
                <a:effectLst/>
                <a:uLnTx/>
                <a:uFillTx/>
                <a:latin typeface="Helvetica" pitchFamily="2" charset="0"/>
                <a:ea typeface="+mn-ea"/>
                <a:cs typeface="+mn-cs"/>
                <a:rtl val="0"/>
              </a:rPr>
              <a:t>2023</a:t>
            </a:r>
          </a:p>
        </p:txBody>
      </p:sp>
      <p:sp>
        <p:nvSpPr>
          <p:cNvPr id="4" name="Rectangle 3">
            <a:extLst>
              <a:ext uri="{FF2B5EF4-FFF2-40B4-BE49-F238E27FC236}">
                <a16:creationId xmlns:a16="http://schemas.microsoft.com/office/drawing/2014/main" id="{1C191929-584A-4EDC-B3E5-23E4EBF1A1F9}"/>
              </a:ext>
            </a:extLst>
          </p:cNvPr>
          <p:cNvSpPr>
            <a:spLocks noChangeAspect="1"/>
          </p:cNvSpPr>
          <p:nvPr/>
        </p:nvSpPr>
        <p:spPr>
          <a:xfrm>
            <a:off x="337032" y="1031026"/>
            <a:ext cx="176331" cy="17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A52C89D-BABE-EDC8-E8AC-0284241E8FD9}"/>
              </a:ext>
            </a:extLst>
          </p:cNvPr>
          <p:cNvSpPr>
            <a:spLocks noChangeAspect="1"/>
          </p:cNvSpPr>
          <p:nvPr/>
        </p:nvSpPr>
        <p:spPr>
          <a:xfrm>
            <a:off x="1333597" y="1031026"/>
            <a:ext cx="176331" cy="176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B1F57B3-5DF7-2A55-FC35-F9F970BC82AB}"/>
              </a:ext>
            </a:extLst>
          </p:cNvPr>
          <p:cNvSpPr txBox="1"/>
          <p:nvPr/>
        </p:nvSpPr>
        <p:spPr>
          <a:xfrm>
            <a:off x="1515741" y="951578"/>
            <a:ext cx="2180627" cy="319831"/>
          </a:xfrm>
          <a:prstGeom prst="rect">
            <a:avLst/>
          </a:prstGeom>
          <a:noFill/>
        </p:spPr>
        <p:txBody>
          <a:bodyPr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Helvetica" pitchFamily="2" charset="0"/>
                <a:ea typeface="+mn-ea"/>
                <a:cs typeface="+mn-cs"/>
                <a:rtl val="0"/>
              </a:rPr>
              <a:t>2024</a:t>
            </a:r>
            <a:endParaRPr kumimoji="0" lang="en-GB" sz="1400" i="0" u="none" strike="noStrike" kern="1200" cap="none" spc="0" normalizeH="0" baseline="0" noProof="0" dirty="0">
              <a:ln>
                <a:noFill/>
              </a:ln>
              <a:solidFill>
                <a:schemeClr val="bg1"/>
              </a:solidFill>
              <a:effectLst/>
              <a:uLnTx/>
              <a:uFillTx/>
              <a:latin typeface="Helvetica" pitchFamily="2" charset="0"/>
              <a:ea typeface="+mn-ea"/>
              <a:cs typeface="+mn-cs"/>
              <a:rtl val="0"/>
            </a:endParaRPr>
          </a:p>
        </p:txBody>
      </p:sp>
      <p:pic>
        <p:nvPicPr>
          <p:cNvPr id="5" name="Picture 4">
            <a:extLst>
              <a:ext uri="{FF2B5EF4-FFF2-40B4-BE49-F238E27FC236}">
                <a16:creationId xmlns:a16="http://schemas.microsoft.com/office/drawing/2014/main" id="{2F8664B5-57A5-1215-F51C-B7D17C7E0F98}"/>
              </a:ext>
            </a:extLst>
          </p:cNvPr>
          <p:cNvPicPr>
            <a:picLocks noChangeAspect="1"/>
          </p:cNvPicPr>
          <p:nvPr/>
        </p:nvPicPr>
        <p:blipFill>
          <a:blip r:embed="rId3"/>
          <a:stretch>
            <a:fillRect/>
          </a:stretch>
        </p:blipFill>
        <p:spPr>
          <a:xfrm>
            <a:off x="197609" y="1484640"/>
            <a:ext cx="11796782" cy="4797968"/>
          </a:xfrm>
          <a:prstGeom prst="rect">
            <a:avLst/>
          </a:prstGeom>
        </p:spPr>
      </p:pic>
    </p:spTree>
    <p:extLst>
      <p:ext uri="{BB962C8B-B14F-4D97-AF65-F5344CB8AC3E}">
        <p14:creationId xmlns:p14="http://schemas.microsoft.com/office/powerpoint/2010/main" val="1310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2A058-8AB7-90E0-72C5-B7D33DC74DC6}"/>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C2426DF-925B-266E-80EA-6598F1825740}"/>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lumMod val="50000"/>
                    <a:lumOff val="50000"/>
                  </a:srgbClr>
                </a:solidFill>
                <a:effectLst/>
                <a:uLnTx/>
                <a:uFillTx/>
                <a:latin typeface="Helvetica Neue" panose="02000503000000020004"/>
                <a:ea typeface="+mn-ea"/>
                <a:cs typeface="Helvetica Neue" panose="02000503000000020004" pitchFamily="2"/>
              </a:rPr>
              <a:t>ADAPT CFO Edge Survey in Nov 2024. Sample size: 68 Australian CFOs</a:t>
            </a:r>
          </a:p>
        </p:txBody>
      </p:sp>
      <p:sp>
        <p:nvSpPr>
          <p:cNvPr id="21" name="Rectangle 20">
            <a:extLst>
              <a:ext uri="{FF2B5EF4-FFF2-40B4-BE49-F238E27FC236}">
                <a16:creationId xmlns:a16="http://schemas.microsoft.com/office/drawing/2014/main" id="{E9B3FF6A-38C4-FBEC-BCBA-47418F0C184C}"/>
              </a:ext>
            </a:extLst>
          </p:cNvPr>
          <p:cNvSpPr/>
          <p:nvPr/>
        </p:nvSpPr>
        <p:spPr>
          <a:xfrm>
            <a:off x="233209" y="149927"/>
            <a:ext cx="10072326"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Maturity of technical debt areas</a:t>
            </a:r>
          </a:p>
        </p:txBody>
      </p:sp>
      <p:pic>
        <p:nvPicPr>
          <p:cNvPr id="3" name="Picture 2">
            <a:extLst>
              <a:ext uri="{FF2B5EF4-FFF2-40B4-BE49-F238E27FC236}">
                <a16:creationId xmlns:a16="http://schemas.microsoft.com/office/drawing/2014/main" id="{DA6DE8E9-F202-2626-53FB-21444B53DF1F}"/>
              </a:ext>
            </a:extLst>
          </p:cNvPr>
          <p:cNvPicPr>
            <a:picLocks noChangeAspect="1"/>
          </p:cNvPicPr>
          <p:nvPr/>
        </p:nvPicPr>
        <p:blipFill>
          <a:blip r:embed="rId3"/>
          <a:stretch>
            <a:fillRect/>
          </a:stretch>
        </p:blipFill>
        <p:spPr>
          <a:xfrm>
            <a:off x="191512" y="958968"/>
            <a:ext cx="11808975" cy="5541744"/>
          </a:xfrm>
          <a:prstGeom prst="rect">
            <a:avLst/>
          </a:prstGeom>
        </p:spPr>
      </p:pic>
    </p:spTree>
    <p:extLst>
      <p:ext uri="{BB962C8B-B14F-4D97-AF65-F5344CB8AC3E}">
        <p14:creationId xmlns:p14="http://schemas.microsoft.com/office/powerpoint/2010/main" val="333201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88309-4033-8992-B18B-9088EAEBA06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11493A2-8CCA-D686-214B-7954FF15E973}"/>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A21BE24-27FF-28D3-B64E-367593F0E43B}"/>
              </a:ext>
            </a:extLst>
          </p:cNvPr>
          <p:cNvSpPr txBox="1"/>
          <p:nvPr/>
        </p:nvSpPr>
        <p:spPr>
          <a:xfrm>
            <a:off x="643102" y="2677141"/>
            <a:ext cx="3771237" cy="34129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200" b="1" i="0" u="none" strike="noStrike" kern="1200" cap="none" spc="0" normalizeH="0" baseline="0" noProof="0" dirty="0">
                <a:ln>
                  <a:noFill/>
                </a:ln>
                <a:solidFill>
                  <a:srgbClr val="000000"/>
                </a:solidFill>
                <a:effectLst/>
                <a:uLnTx/>
                <a:uFillTx/>
                <a:latin typeface="Helvetica" panose="020B0403020202020204" pitchFamily="34" charset="0"/>
                <a:ea typeface="+mn-ea"/>
                <a:cs typeface="+mn-cs"/>
              </a:rPr>
              <a:t>CFOs are becoming more immature </a:t>
            </a:r>
            <a:br>
              <a:rPr kumimoji="0" lang="en-US" sz="1200" b="1" i="0" u="none" strike="noStrike" kern="1200" cap="none" spc="0" normalizeH="0" baseline="0" noProof="0" dirty="0">
                <a:ln>
                  <a:noFill/>
                </a:ln>
                <a:solidFill>
                  <a:srgbClr val="000000"/>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000000"/>
                </a:solidFill>
                <a:effectLst/>
                <a:uLnTx/>
                <a:uFillTx/>
                <a:latin typeface="Helvetica" panose="020B0403020202020204" pitchFamily="34" charset="0"/>
                <a:ea typeface="+mn-ea"/>
                <a:cs typeface="+mn-cs"/>
              </a:rPr>
              <a:t>in every FinOps area</a:t>
            </a:r>
            <a:r>
              <a:rPr lang="en-US" sz="1200" b="1" dirty="0">
                <a:solidFill>
                  <a:prstClr val="black"/>
                </a:solidFill>
                <a:latin typeface="Helvetica"/>
                <a:cs typeface="Helvetica"/>
              </a:rPr>
              <a:t>.</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Executives are yet to grasp how FinOps </a:t>
            </a:r>
            <a:br>
              <a:rPr lang="en-US" sz="1200" dirty="0">
                <a:solidFill>
                  <a:prstClr val="black"/>
                </a:solidFill>
                <a:latin typeface="Helvetica"/>
                <a:cs typeface="Helvetica"/>
              </a:rPr>
            </a:br>
            <a:r>
              <a:rPr lang="en-US" sz="1200" dirty="0">
                <a:solidFill>
                  <a:prstClr val="black"/>
                </a:solidFill>
                <a:latin typeface="Helvetica"/>
                <a:cs typeface="Helvetica"/>
              </a:rPr>
              <a:t>can address cloud cost and visibility issues.</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Despite becoming more evidence-based, some CFOs struggle to derive reliable data insights.</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While some CFOs believe they can mostly identify operational risks, more efforts are needed to reduce tech debt costs.</a:t>
            </a:r>
          </a:p>
          <a:p>
            <a:pPr marL="171450" indent="-171450">
              <a:lnSpc>
                <a:spcPct val="150000"/>
              </a:lnSpc>
              <a:spcAft>
                <a:spcPts val="600"/>
              </a:spcAft>
              <a:buClr>
                <a:srgbClr val="E7534F"/>
              </a:buClr>
              <a:buFont typeface="Arial" panose="020B0604020202020204" pitchFamily="34" charset="0"/>
              <a:buChar char="•"/>
              <a:defRPr/>
            </a:pPr>
            <a:r>
              <a:rPr lang="en-US" sz="1200" dirty="0">
                <a:solidFill>
                  <a:prstClr val="black"/>
                </a:solidFill>
                <a:latin typeface="Helvetica"/>
                <a:cs typeface="Helvetica"/>
              </a:rPr>
              <a:t>Some CFOs say they are most effective at demonstrating the value of FinOps.</a:t>
            </a:r>
          </a:p>
        </p:txBody>
      </p:sp>
      <p:grpSp>
        <p:nvGrpSpPr>
          <p:cNvPr id="2" name="Group 1">
            <a:extLst>
              <a:ext uri="{FF2B5EF4-FFF2-40B4-BE49-F238E27FC236}">
                <a16:creationId xmlns:a16="http://schemas.microsoft.com/office/drawing/2014/main" id="{71646BFA-357E-4450-0F38-E85174A8DD8F}"/>
              </a:ext>
            </a:extLst>
          </p:cNvPr>
          <p:cNvGrpSpPr/>
          <p:nvPr/>
        </p:nvGrpSpPr>
        <p:grpSpPr>
          <a:xfrm>
            <a:off x="643103" y="966293"/>
            <a:ext cx="4129258" cy="1508106"/>
            <a:chOff x="819810" y="1621037"/>
            <a:chExt cx="4129258" cy="1508106"/>
          </a:xfrm>
        </p:grpSpPr>
        <p:sp>
          <p:nvSpPr>
            <p:cNvPr id="3" name="Rectangle 2">
              <a:extLst>
                <a:ext uri="{FF2B5EF4-FFF2-40B4-BE49-F238E27FC236}">
                  <a16:creationId xmlns:a16="http://schemas.microsoft.com/office/drawing/2014/main" id="{A030FD9F-39B8-892C-4B22-07834AA5FEA2}"/>
                </a:ext>
              </a:extLst>
            </p:cNvPr>
            <p:cNvSpPr/>
            <p:nvPr/>
          </p:nvSpPr>
          <p:spPr>
            <a:xfrm>
              <a:off x="819811" y="1928814"/>
              <a:ext cx="3771235"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Helvetica"/>
                  <a:cs typeface="Helvetica"/>
                </a:rPr>
                <a:t>Challenges to elevate maturity in FinOps and technical debt areas</a:t>
              </a:r>
              <a:endParaRPr kumimoji="0" lang="en-US" sz="2400" b="1" i="0" u="none" strike="noStrike" kern="1200" cap="none" spc="0" normalizeH="0" baseline="0" noProof="0" dirty="0">
                <a:ln>
                  <a:noFill/>
                </a:ln>
                <a:solidFill>
                  <a:prstClr val="black"/>
                </a:solidFill>
                <a:effectLst/>
                <a:uLnTx/>
                <a:uFillTx/>
                <a:latin typeface="Helvetica"/>
                <a:ea typeface="+mn-ea"/>
                <a:cs typeface="Helvetica"/>
              </a:endParaRPr>
            </a:p>
          </p:txBody>
        </p:sp>
        <p:sp>
          <p:nvSpPr>
            <p:cNvPr id="6" name="Rectangle 5">
              <a:extLst>
                <a:ext uri="{FF2B5EF4-FFF2-40B4-BE49-F238E27FC236}">
                  <a16:creationId xmlns:a16="http://schemas.microsoft.com/office/drawing/2014/main" id="{34481409-BAB6-6ED9-A38E-3DCE95F49515}"/>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651D0521-A5B4-A12A-B264-5A4E67828381}"/>
              </a:ext>
            </a:extLst>
          </p:cNvPr>
          <p:cNvCxnSpPr>
            <a:cxnSpLocks/>
          </p:cNvCxnSpPr>
          <p:nvPr/>
        </p:nvCxnSpPr>
        <p:spPr>
          <a:xfrm flipV="1">
            <a:off x="4533394" y="279323"/>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B97E818-F573-C38F-7917-D0B072291A2B}"/>
              </a:ext>
            </a:extLst>
          </p:cNvPr>
          <p:cNvSpPr txBox="1"/>
          <p:nvPr/>
        </p:nvSpPr>
        <p:spPr>
          <a:xfrm>
            <a:off x="4710938" y="244747"/>
            <a:ext cx="7399093" cy="63393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lang="en-US" sz="1200" b="1" dirty="0">
                <a:solidFill>
                  <a:prstClr val="black"/>
                </a:solidFill>
                <a:latin typeface="Helvetica"/>
                <a:cs typeface="Helvetica"/>
              </a:rPr>
              <a:t>Cloud cost visibility and cloud financial literacy</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The lack of cloud cost visibility stems from organisations' inability to effectively track costs. </a:t>
            </a:r>
            <a:br>
              <a:rPr lang="en-US" sz="1200" dirty="0">
                <a:solidFill>
                  <a:prstClr val="black"/>
                </a:solidFill>
                <a:latin typeface="Helvetica"/>
                <a:cs typeface="Helvetica"/>
              </a:rPr>
            </a:br>
            <a:r>
              <a:rPr lang="en-US" sz="1200" dirty="0">
                <a:solidFill>
                  <a:prstClr val="black"/>
                </a:solidFill>
                <a:latin typeface="Helvetica"/>
                <a:cs typeface="Helvetica"/>
              </a:rPr>
              <a:t>ADAPT insights show that visibility into technology costs and value has decreased over the </a:t>
            </a:r>
            <a:br>
              <a:rPr lang="en-US" sz="1200" dirty="0">
                <a:solidFill>
                  <a:prstClr val="black"/>
                </a:solidFill>
                <a:latin typeface="Helvetica"/>
                <a:cs typeface="Helvetica"/>
              </a:rPr>
            </a:br>
            <a:r>
              <a:rPr lang="en-US" sz="1200" dirty="0">
                <a:solidFill>
                  <a:prstClr val="black"/>
                </a:solidFill>
                <a:latin typeface="Helvetica"/>
                <a:cs typeface="Helvetica"/>
              </a:rPr>
              <a:t>past two years, according to CFOs.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Challenges in cloud financial literacy arise from insufficient collaboration. ADAPT insights also reveal that effective collaboration between IT and finance enhances cloud financial literacy by a factor of 1.8x. </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Forecasting and modeling cloud costs with reliable data</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While the decision-makers are increasingly evidence-based, with an average of 61%, </a:t>
            </a:r>
            <a:br>
              <a:rPr lang="en-US" sz="1200" dirty="0">
                <a:solidFill>
                  <a:prstClr val="black"/>
                </a:solidFill>
                <a:latin typeface="Helvetica"/>
                <a:cs typeface="Helvetica"/>
              </a:rPr>
            </a:br>
            <a:r>
              <a:rPr lang="en-US" sz="1200" dirty="0">
                <a:solidFill>
                  <a:prstClr val="black"/>
                </a:solidFill>
                <a:latin typeface="Helvetica"/>
                <a:cs typeface="Helvetica"/>
              </a:rPr>
              <a:t>some organisations struggle to use reliable data for forecasting and modelling cloud costs. </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The lack of technical and cost visibility often leads to unrealistic cloud value expectations.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As a result, CFOs are heavily investing in financial forecasting (refer to slide 8).</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Technical debt reduction</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Only 19% of organisations report being mature in reducing tech debt costs. CFOs need to focus </a:t>
            </a:r>
            <a:br>
              <a:rPr lang="en-US" sz="1200" dirty="0">
                <a:solidFill>
                  <a:prstClr val="black"/>
                </a:solidFill>
                <a:latin typeface="Helvetica"/>
                <a:cs typeface="Helvetica"/>
              </a:rPr>
            </a:br>
            <a:r>
              <a:rPr lang="en-US" sz="1200" dirty="0">
                <a:solidFill>
                  <a:prstClr val="black"/>
                </a:solidFill>
                <a:latin typeface="Helvetica"/>
                <a:cs typeface="Helvetica"/>
              </a:rPr>
              <a:t>more on defining, benchmarking, and calculating the impact of tech debt. Gaining executive consensus and creating an incremental migration plan are also critical in reducing tech debt costs.</a:t>
            </a:r>
          </a:p>
          <a:p>
            <a:pPr marR="0" lvl="0" algn="l" defTabSz="914400" rtl="0" eaLnBrk="1" fontAlgn="auto" latinLnBrk="0" hangingPunct="1">
              <a:lnSpc>
                <a:spcPct val="150000"/>
              </a:lnSpc>
              <a:spcBef>
                <a:spcPts val="0"/>
              </a:spcBef>
              <a:buClr>
                <a:srgbClr val="E7534F"/>
              </a:buClr>
              <a:buSzTx/>
              <a:tabLst/>
              <a:defRPr/>
            </a:pPr>
            <a:r>
              <a:rPr lang="en-US" sz="1200" b="1" dirty="0">
                <a:solidFill>
                  <a:prstClr val="black"/>
                </a:solidFill>
                <a:latin typeface="Helvetica"/>
                <a:cs typeface="Helvetica"/>
              </a:rPr>
              <a:t>Demonstrating the value of FinOps to gain executive support</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CFOs face challenges in demonstrating the value of FinOps due to difficulties in achieving </a:t>
            </a:r>
            <a:br>
              <a:rPr lang="en-US" sz="1200" dirty="0">
                <a:solidFill>
                  <a:prstClr val="black"/>
                </a:solidFill>
                <a:latin typeface="Helvetica"/>
                <a:cs typeface="Helvetica"/>
              </a:rPr>
            </a:br>
            <a:r>
              <a:rPr lang="en-US" sz="1200" dirty="0">
                <a:solidFill>
                  <a:prstClr val="black"/>
                </a:solidFill>
                <a:latin typeface="Helvetica"/>
                <a:cs typeface="Helvetica"/>
              </a:rPr>
              <a:t>cross-functional alignment. Empowering collaboration between finance, IT, and product teams </a:t>
            </a:r>
            <a:br>
              <a:rPr lang="en-US" sz="1200" dirty="0">
                <a:solidFill>
                  <a:prstClr val="black"/>
                </a:solidFill>
                <a:latin typeface="Helvetica"/>
                <a:cs typeface="Helvetica"/>
              </a:rPr>
            </a:br>
            <a:r>
              <a:rPr lang="en-US" sz="1200" dirty="0">
                <a:solidFill>
                  <a:prstClr val="black"/>
                </a:solidFill>
                <a:latin typeface="Helvetica"/>
                <a:cs typeface="Helvetica"/>
              </a:rPr>
              <a:t>is essential for effectively managing cloud costs in FinOps.</a:t>
            </a:r>
          </a:p>
          <a:p>
            <a:pPr marL="171450" marR="0" lvl="0" indent="-171450" algn="l" defTabSz="914400" rtl="0" eaLnBrk="1" fontAlgn="auto" latinLnBrk="0" hangingPunct="1">
              <a:lnSpc>
                <a:spcPct val="150000"/>
              </a:lnSpc>
              <a:spcBef>
                <a:spcPts val="0"/>
              </a:spcBef>
              <a:buClr>
                <a:srgbClr val="E7534F"/>
              </a:buClr>
              <a:buSzTx/>
              <a:buFont typeface="Arial" panose="020B0604020202020204" pitchFamily="34" charset="0"/>
              <a:buChar char="•"/>
              <a:tabLst/>
              <a:defRPr/>
            </a:pPr>
            <a:r>
              <a:rPr lang="en-US" sz="1200" dirty="0">
                <a:solidFill>
                  <a:prstClr val="black"/>
                </a:solidFill>
                <a:latin typeface="Helvetica"/>
                <a:cs typeface="Helvetica"/>
              </a:rPr>
              <a:t>View an </a:t>
            </a:r>
            <a:r>
              <a:rPr lang="en-US" sz="1200" dirty="0">
                <a:solidFill>
                  <a:srgbClr val="E7534F"/>
                </a:solidFill>
                <a:latin typeface="Helvetica"/>
                <a:ea typeface="Calibri" panose="020F0502020204030204"/>
                <a:cs typeface="Helvetica"/>
                <a:hlinkClick r:id="rId3">
                  <a:extLst>
                    <a:ext uri="{A12FA001-AC4F-418D-AE19-62706E023703}">
                      <ahyp:hlinkClr xmlns:ahyp="http://schemas.microsoft.com/office/drawing/2018/hyperlinkcolor" val="tx"/>
                    </a:ext>
                  </a:extLst>
                </a:hlinkClick>
              </a:rPr>
              <a:t>ADAPT Expert Presentation</a:t>
            </a:r>
            <a:r>
              <a:rPr lang="en-US" sz="1200" dirty="0">
                <a:solidFill>
                  <a:srgbClr val="E7534F"/>
                </a:solidFill>
                <a:latin typeface="Helvetica"/>
                <a:ea typeface="Calibri" panose="020F0502020204030204"/>
                <a:cs typeface="Helvetica"/>
              </a:rPr>
              <a:t> </a:t>
            </a:r>
            <a:r>
              <a:rPr lang="en-US" sz="1200" dirty="0">
                <a:solidFill>
                  <a:prstClr val="black"/>
                </a:solidFill>
                <a:latin typeface="Helvetica"/>
                <a:cs typeface="Helvetica"/>
              </a:rPr>
              <a:t>(Aug 2024) on the importance of FinOps to gain </a:t>
            </a:r>
            <a:br>
              <a:rPr lang="en-US" sz="1200" dirty="0">
                <a:solidFill>
                  <a:prstClr val="black"/>
                </a:solidFill>
                <a:latin typeface="Helvetica"/>
                <a:cs typeface="Helvetica"/>
              </a:rPr>
            </a:br>
            <a:r>
              <a:rPr lang="en-US" sz="1200" dirty="0">
                <a:solidFill>
                  <a:prstClr val="black"/>
                </a:solidFill>
                <a:latin typeface="Helvetica"/>
                <a:cs typeface="Helvetica"/>
              </a:rPr>
              <a:t>cloud cost visibility.</a:t>
            </a:r>
          </a:p>
        </p:txBody>
      </p:sp>
    </p:spTree>
    <p:extLst>
      <p:ext uri="{BB962C8B-B14F-4D97-AF65-F5344CB8AC3E}">
        <p14:creationId xmlns:p14="http://schemas.microsoft.com/office/powerpoint/2010/main" val="87385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643101" y="1609450"/>
            <a:ext cx="3593620" cy="480041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In 2024, the </a:t>
            </a:r>
            <a:r>
              <a:rPr lang="en-US" sz="1200" b="1" dirty="0">
                <a:solidFill>
                  <a:prstClr val="black"/>
                </a:solidFill>
                <a:latin typeface="Helvetica"/>
                <a:cs typeface="Helvetica"/>
              </a:rPr>
              <a:t>top 2 </a:t>
            </a:r>
            <a:r>
              <a:rPr kumimoji="0" lang="en-US" sz="1200" b="1" i="0" u="none" strike="noStrike" kern="1200" cap="none" spc="0" normalizeH="0" baseline="0" noProof="0" dirty="0">
                <a:ln>
                  <a:noFill/>
                </a:ln>
                <a:solidFill>
                  <a:prstClr val="black"/>
                </a:solidFill>
                <a:effectLst/>
                <a:uLnTx/>
                <a:uFillTx/>
                <a:latin typeface="Helvetica"/>
                <a:ea typeface="+mn-ea"/>
                <a:cs typeface="Helvetica"/>
              </a:rPr>
              <a:t>goals of Australian CFOs </a:t>
            </a:r>
            <a:br>
              <a:rPr kumimoji="0" lang="en-US" sz="1200" b="1" i="0" u="none" strike="noStrike" kern="1200" cap="none" spc="0" normalizeH="0" baseline="0" noProof="0" dirty="0">
                <a:ln>
                  <a:noFill/>
                </a:ln>
                <a:solidFill>
                  <a:prstClr val="black"/>
                </a:solidFill>
                <a:effectLst/>
                <a:uLnTx/>
                <a:uFillTx/>
                <a:latin typeface="Helvetica"/>
                <a:ea typeface="+mn-ea"/>
                <a:cs typeface="Helvetica"/>
              </a:rPr>
            </a:br>
            <a:r>
              <a:rPr kumimoji="0" lang="en-US" sz="1200" b="1" i="0" u="none" strike="noStrike" kern="1200" cap="none" spc="0" normalizeH="0" baseline="0" noProof="0" dirty="0">
                <a:ln>
                  <a:noFill/>
                </a:ln>
                <a:solidFill>
                  <a:prstClr val="black"/>
                </a:solidFill>
                <a:effectLst/>
                <a:uLnTx/>
                <a:uFillTx/>
                <a:latin typeface="Helvetica"/>
                <a:ea typeface="+mn-ea"/>
                <a:cs typeface="Helvetica"/>
              </a:rPr>
              <a:t>are to </a:t>
            </a:r>
            <a:r>
              <a:rPr kumimoji="0" lang="en-PH" sz="1200" b="1" i="0" u="none" strike="noStrike" kern="1200" cap="none" spc="0" normalizeH="0" baseline="0" noProof="0" dirty="0">
                <a:ln>
                  <a:noFill/>
                </a:ln>
                <a:solidFill>
                  <a:prstClr val="black"/>
                </a:solidFill>
                <a:effectLst/>
                <a:uLnTx/>
                <a:uFillTx/>
                <a:latin typeface="Helvetica"/>
                <a:ea typeface="+mn-ea"/>
                <a:cs typeface="Helvetica"/>
              </a:rPr>
              <a:t>optimise costs and boost revenues</a:t>
            </a:r>
            <a:r>
              <a:rPr kumimoji="0" lang="en-AU" sz="1200" b="1" i="0" u="none" strike="noStrike" kern="1200" cap="none" spc="0" normalizeH="0" baseline="0" noProof="0" dirty="0">
                <a:ln>
                  <a:noFill/>
                </a:ln>
                <a:solidFill>
                  <a:prstClr val="black"/>
                </a:solidFill>
                <a:effectLst/>
                <a:uLnTx/>
                <a:uFillTx/>
                <a:latin typeface="Helvetica"/>
                <a:ea typeface="+mn-ea"/>
                <a:cs typeface="Helvetica"/>
              </a:rPr>
              <a:t>.</a:t>
            </a:r>
            <a:r>
              <a:rPr kumimoji="0" lang="en-US" sz="1200" b="1" i="0" u="none" strike="noStrike" kern="1200" cap="none" spc="0" normalizeH="0" baseline="0" noProof="0" dirty="0">
                <a:ln>
                  <a:noFill/>
                </a:ln>
                <a:solidFill>
                  <a:prstClr val="black"/>
                </a:solidFill>
                <a:effectLst/>
                <a:uLnTx/>
                <a:uFillTx/>
                <a:latin typeface="Helvetica"/>
                <a:ea typeface="+mn-ea"/>
                <a:cs typeface="Helvetica"/>
              </a:rPr>
              <a:t> </a:t>
            </a: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Eight of the top 10 initiatives focus on modernising tech, with the remaining </a:t>
            </a:r>
            <a:br>
              <a:rPr lang="en-US" sz="1200" dirty="0">
                <a:solidFill>
                  <a:prstClr val="black"/>
                </a:solidFill>
                <a:latin typeface="Helvetica"/>
                <a:cs typeface="Helvetica"/>
              </a:rPr>
            </a:br>
            <a:r>
              <a:rPr lang="en-US" sz="1200" dirty="0">
                <a:solidFill>
                  <a:prstClr val="black"/>
                </a:solidFill>
                <a:latin typeface="Helvetica"/>
                <a:cs typeface="Helvetica"/>
              </a:rPr>
              <a:t>two focused on cost optimisation and </a:t>
            </a:r>
            <a:br>
              <a:rPr lang="en-US" sz="1200" dirty="0">
                <a:solidFill>
                  <a:prstClr val="black"/>
                </a:solidFill>
                <a:latin typeface="Helvetica"/>
                <a:cs typeface="Helvetica"/>
              </a:rPr>
            </a:br>
            <a:r>
              <a:rPr lang="en-US" sz="1200" dirty="0">
                <a:solidFill>
                  <a:prstClr val="black"/>
                </a:solidFill>
                <a:latin typeface="Helvetica"/>
                <a:cs typeface="Helvetica"/>
              </a:rPr>
              <a:t>vendor management.</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Expenditure management is the top </a:t>
            </a:r>
            <a:br>
              <a:rPr lang="en-US" sz="1200" dirty="0">
                <a:solidFill>
                  <a:prstClr val="black"/>
                </a:solidFill>
                <a:latin typeface="Helvetica"/>
                <a:cs typeface="Helvetica"/>
              </a:rPr>
            </a:br>
            <a:r>
              <a:rPr lang="en-US" sz="1200" dirty="0">
                <a:solidFill>
                  <a:prstClr val="black"/>
                </a:solidFill>
                <a:latin typeface="Helvetica"/>
                <a:cs typeface="Helvetica"/>
              </a:rPr>
              <a:t>investment priority. ESG reporting </a:t>
            </a:r>
            <a:br>
              <a:rPr lang="en-US" sz="1200" dirty="0">
                <a:solidFill>
                  <a:prstClr val="black"/>
                </a:solidFill>
                <a:latin typeface="Helvetica"/>
                <a:cs typeface="Helvetica"/>
              </a:rPr>
            </a:br>
            <a:r>
              <a:rPr lang="en-US" sz="1200" dirty="0">
                <a:solidFill>
                  <a:prstClr val="black"/>
                </a:solidFill>
                <a:latin typeface="Helvetica"/>
                <a:cs typeface="Helvetica"/>
              </a:rPr>
              <a:t>and compliance is number 2.</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spcAft>
                <a:spcPts val="600"/>
              </a:spcAft>
              <a:buClr>
                <a:srgbClr val="E7534F"/>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In terms of budget impact, cyber security significantly overshadows governance,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risk management, and compliance (GRC),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while AI dominates the innovation budget.</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Despite these budget impacts, the primary execution barrier for CFOs remains a lack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of funding.</a:t>
            </a:r>
            <a:endParaRPr lang="en-US" sz="1200" b="0" i="0" u="none" strike="noStrike" kern="1200" cap="none" spc="0" normalizeH="0" baseline="0" noProof="0" dirty="0">
              <a:ln>
                <a:noFill/>
              </a:ln>
              <a:solidFill>
                <a:prstClr val="black"/>
              </a:solidFill>
              <a:effectLst/>
              <a:uLnTx/>
              <a:uFillTx/>
              <a:latin typeface="Helvetica"/>
              <a:cs typeface="Helvetica"/>
            </a:endParaRPr>
          </a:p>
        </p:txBody>
      </p:sp>
      <p:grpSp>
        <p:nvGrpSpPr>
          <p:cNvPr id="2" name="Group 1">
            <a:extLst>
              <a:ext uri="{FF2B5EF4-FFF2-40B4-BE49-F238E27FC236}">
                <a16:creationId xmlns:a16="http://schemas.microsoft.com/office/drawing/2014/main" id="{AA848627-DABB-AC47-DF8D-97A1B8C124AF}"/>
              </a:ext>
            </a:extLst>
          </p:cNvPr>
          <p:cNvGrpSpPr/>
          <p:nvPr/>
        </p:nvGrpSpPr>
        <p:grpSpPr>
          <a:xfrm>
            <a:off x="643103" y="641173"/>
            <a:ext cx="4129258" cy="769442"/>
            <a:chOff x="819810" y="1621037"/>
            <a:chExt cx="4129258" cy="769442"/>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412925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Key takeaways</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328161" y="274866"/>
            <a:ext cx="0" cy="6308267"/>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98A455-8484-C20E-25BE-0AEB1706CDD0}"/>
              </a:ext>
            </a:extLst>
          </p:cNvPr>
          <p:cNvSpPr txBox="1"/>
          <p:nvPr/>
        </p:nvSpPr>
        <p:spPr>
          <a:xfrm>
            <a:off x="4730332" y="213424"/>
            <a:ext cx="7210327" cy="664457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1200"/>
              </a:spcAft>
              <a:buClr>
                <a:srgbClr val="E7534F"/>
              </a:buClr>
              <a:buSzTx/>
              <a:buFontTx/>
              <a:buNone/>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In this report, you’ll find insights into how Australian CFOs deliver value by becoming more strategic and data-driven in tech decisions at an optimised cost. The key areas of focus in this report are:</a:t>
            </a:r>
            <a:endParaRPr lang="en-US" sz="12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Improved strategic, data-driven decisions are crucial to optimise costs and increase revenues</a:t>
            </a:r>
            <a:endParaRPr kumimoji="0" lang="en-US" sz="1200" b="0" i="0" u="none" strike="noStrike" kern="1200" cap="none" spc="0" normalizeH="0" baseline="0" noProof="0" dirty="0">
              <a:ln>
                <a:noFill/>
              </a:ln>
              <a:solidFill>
                <a:prstClr val="black"/>
              </a:solidFill>
              <a:effectLst/>
              <a:uLnTx/>
              <a:uFillTx/>
              <a:latin typeface="Helvetica"/>
              <a:ea typeface="+mn-ea"/>
              <a:cs typeface="Helvetica"/>
            </a:endParaRP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lang="en-US" sz="1200" b="0" i="0" u="none" strike="noStrike" kern="1200" cap="none" spc="0" normalizeH="0" baseline="0" noProof="0" dirty="0">
                <a:ln>
                  <a:noFill/>
                </a:ln>
                <a:solidFill>
                  <a:prstClr val="black"/>
                </a:solidFill>
                <a:effectLst/>
                <a:uLnTx/>
                <a:uFillTx/>
                <a:latin typeface="Helvetica"/>
                <a:cs typeface="Helvetica"/>
              </a:rPr>
              <a:t>This leads to delivering better modernisation outcomes by aligning with technology initiatives.</a:t>
            </a: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Strategic tech decisions enables CFOs to invest in cost-effective technology while maintaining quality. High data literacy is also essential for managing legacy tech and debt cost reduction.</a:t>
            </a:r>
            <a:endParaRPr lang="en-US" sz="1200" b="0" i="0" u="none" strike="noStrike" kern="1200" cap="none" spc="0" normalizeH="0" baseline="0" noProof="0" dirty="0">
              <a:ln>
                <a:noFill/>
              </a:ln>
              <a:solidFill>
                <a:prstClr val="black"/>
              </a:solidFill>
              <a:effectLst/>
              <a:uLnTx/>
              <a:uFillTx/>
              <a:latin typeface="Helvetica"/>
              <a:cs typeface="Helvetica"/>
            </a:endParaRP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Greater investment in financial strategy and risk management areas</a:t>
            </a:r>
            <a:endParaRPr lang="en-US" sz="1200" b="1"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To maintain tighter control over spending, investing in robust expenditure management is crucial. </a:t>
            </a:r>
            <a:endParaRPr lang="en-US" sz="1200" b="0"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lang="en-US" sz="1200" b="0" i="0" u="none" strike="noStrike" kern="1200" cap="none" spc="0" normalizeH="0" baseline="0" noProof="0" dirty="0">
                <a:ln>
                  <a:noFill/>
                </a:ln>
                <a:solidFill>
                  <a:prstClr val="black"/>
                </a:solidFill>
                <a:effectLst/>
                <a:uLnTx/>
                <a:uFillTx/>
                <a:latin typeface="Helvetica"/>
                <a:cs typeface="Helvetica"/>
              </a:rPr>
              <a:t>Effective governance </a:t>
            </a:r>
            <a:r>
              <a:rPr lang="en-US" sz="1200" dirty="0">
                <a:solidFill>
                  <a:prstClr val="black"/>
                </a:solidFill>
                <a:latin typeface="Helvetica"/>
                <a:cs typeface="Helvetica"/>
              </a:rPr>
              <a:t>is essential for better compliance while maximising AI and data value.</a:t>
            </a:r>
          </a:p>
          <a:p>
            <a:pPr marL="171450" indent="-171450">
              <a:lnSpc>
                <a:spcPct val="150000"/>
              </a:lnSpc>
              <a:spcAft>
                <a:spcPts val="1200"/>
              </a:spcAft>
              <a:buClr>
                <a:srgbClr val="E7534F"/>
              </a:buClr>
              <a:buFont typeface="Arial" panose="020B0604020202020204" pitchFamily="34" charset="0"/>
              <a:buChar char="•"/>
              <a:defRPr/>
            </a:pPr>
            <a:r>
              <a:rPr lang="en-US" sz="1200" b="0" i="0" u="none" strike="noStrike" kern="1200" cap="none" spc="0" normalizeH="0" baseline="0" noProof="0" dirty="0">
                <a:ln>
                  <a:noFill/>
                </a:ln>
                <a:solidFill>
                  <a:prstClr val="black"/>
                </a:solidFill>
                <a:effectLst/>
                <a:uLnTx/>
                <a:uFillTx/>
                <a:latin typeface="Helvetica"/>
                <a:cs typeface="Helvetica"/>
              </a:rPr>
              <a:t>CFOs also require sustainable finance practices to elevate maturity in managing financial risks.</a:t>
            </a:r>
          </a:p>
          <a:p>
            <a:pPr>
              <a:lnSpc>
                <a:spcPct val="150000"/>
              </a:lnSpc>
              <a:buClr>
                <a:srgbClr val="E7534F"/>
              </a:buClr>
              <a:defRPr/>
            </a:pPr>
            <a:r>
              <a:rPr lang="en-US" sz="1200" b="1" i="0" u="none" strike="noStrike" kern="1200" cap="none" spc="0" normalizeH="0" baseline="0" noProof="0" dirty="0">
                <a:ln>
                  <a:noFill/>
                </a:ln>
                <a:solidFill>
                  <a:prstClr val="black"/>
                </a:solidFill>
                <a:effectLst/>
                <a:uLnTx/>
                <a:uFillTx/>
                <a:latin typeface="Helvetica"/>
                <a:cs typeface="Helvetica"/>
              </a:rPr>
              <a:t>Bigger budgets are needed to maintain cyber security infrastructure for finance operations</a:t>
            </a:r>
          </a:p>
          <a:p>
            <a:pPr marL="171450" indent="-171450">
              <a:lnSpc>
                <a:spcPct val="150000"/>
              </a:lnSpc>
              <a:buClr>
                <a:srgbClr val="E7534F"/>
              </a:buClr>
              <a:buFont typeface="Arial" panose="020B0604020202020204" pitchFamily="34" charset="0"/>
              <a:buChar char="•"/>
              <a:defRPr/>
            </a:pPr>
            <a:r>
              <a:rPr lang="en-US" sz="1200" i="0" u="none" strike="noStrike" kern="1200" cap="none" spc="0" normalizeH="0" baseline="0" noProof="0" dirty="0">
                <a:ln>
                  <a:noFill/>
                </a:ln>
                <a:solidFill>
                  <a:prstClr val="black"/>
                </a:solidFill>
                <a:effectLst/>
                <a:uLnTx/>
                <a:uFillTx/>
                <a:latin typeface="Helvetica"/>
                <a:cs typeface="Helvetica"/>
              </a:rPr>
              <a:t>Both IT and people budgets are substantial, reflecting the need to drive technology </a:t>
            </a:r>
            <a:br>
              <a:rPr lang="en-US" sz="1200" i="0" u="none" strike="noStrike" kern="1200" cap="none" spc="0" normalizeH="0" baseline="0" noProof="0" dirty="0">
                <a:ln>
                  <a:noFill/>
                </a:ln>
                <a:solidFill>
                  <a:prstClr val="black"/>
                </a:solidFill>
                <a:effectLst/>
                <a:uLnTx/>
                <a:uFillTx/>
                <a:latin typeface="Helvetica"/>
                <a:cs typeface="Helvetica"/>
              </a:rPr>
            </a:br>
            <a:r>
              <a:rPr lang="en-US" sz="1200" i="0" u="none" strike="noStrike" kern="1200" cap="none" spc="0" normalizeH="0" baseline="0" noProof="0" dirty="0">
                <a:ln>
                  <a:noFill/>
                </a:ln>
                <a:solidFill>
                  <a:prstClr val="black"/>
                </a:solidFill>
                <a:effectLst/>
                <a:uLnTx/>
                <a:uFillTx/>
                <a:latin typeface="Helvetica"/>
                <a:cs typeface="Helvetica"/>
              </a:rPr>
              <a:t>initiatives and retain top financial talent.</a:t>
            </a:r>
          </a:p>
          <a:p>
            <a:pPr marL="171450" indent="-171450">
              <a:lnSpc>
                <a:spcPct val="150000"/>
              </a:lnSpc>
              <a:spcAft>
                <a:spcPts val="1200"/>
              </a:spcAft>
              <a:buClr>
                <a:srgbClr val="E7534F"/>
              </a:buClr>
              <a:buFont typeface="Arial" panose="020B0604020202020204" pitchFamily="34" charset="0"/>
              <a:buChar char="•"/>
              <a:defRPr/>
            </a:pPr>
            <a:r>
              <a:rPr lang="en-US" sz="1200" dirty="0">
                <a:solidFill>
                  <a:prstClr val="black"/>
                </a:solidFill>
                <a:latin typeface="Helvetica"/>
                <a:cs typeface="Helvetica"/>
              </a:rPr>
              <a:t>The allocation for AI suggests a stronger focus on immediate AI deployment </a:t>
            </a:r>
            <a:br>
              <a:rPr lang="en-US" sz="1200" dirty="0">
                <a:solidFill>
                  <a:prstClr val="black"/>
                </a:solidFill>
                <a:latin typeface="Helvetica"/>
                <a:cs typeface="Helvetica"/>
              </a:rPr>
            </a:br>
            <a:r>
              <a:rPr lang="en-US" sz="1200" dirty="0">
                <a:solidFill>
                  <a:prstClr val="black"/>
                </a:solidFill>
                <a:latin typeface="Helvetica"/>
                <a:cs typeface="Helvetica"/>
              </a:rPr>
              <a:t>rather than on long-term innovation initiatives.</a:t>
            </a:r>
          </a:p>
          <a:p>
            <a:pPr>
              <a:lnSpc>
                <a:spcPct val="150000"/>
              </a:lnSpc>
              <a:buClr>
                <a:srgbClr val="E7534F"/>
              </a:buClr>
              <a:defRPr/>
            </a:pPr>
            <a:r>
              <a:rPr lang="en-US" sz="1200" b="1" i="0" u="none" strike="noStrike" kern="1200" cap="none" spc="0" normalizeH="0" baseline="0" noProof="0" dirty="0">
                <a:ln>
                  <a:noFill/>
                </a:ln>
                <a:solidFill>
                  <a:prstClr val="black"/>
                </a:solidFill>
                <a:effectLst/>
                <a:uLnTx/>
                <a:uFillTx/>
                <a:latin typeface="Helvetica"/>
                <a:cs typeface="Helvetica"/>
              </a:rPr>
              <a:t>Legacy systems and tech debt costs inhibit the ability to secure enough funding</a:t>
            </a:r>
          </a:p>
          <a:p>
            <a:pPr marL="171450" indent="-171450">
              <a:lnSpc>
                <a:spcPct val="150000"/>
              </a:lnSpc>
              <a:buClr>
                <a:srgbClr val="E7534F"/>
              </a:buClr>
              <a:buFont typeface="Arial" panose="020B0604020202020204" pitchFamily="34" charset="0"/>
              <a:buChar char="•"/>
              <a:defRPr/>
            </a:pPr>
            <a:r>
              <a:rPr lang="en-US" sz="1200" i="0" u="none" strike="noStrike" kern="1200" cap="none" spc="0" normalizeH="0" baseline="0" noProof="0" dirty="0">
                <a:ln>
                  <a:noFill/>
                </a:ln>
                <a:solidFill>
                  <a:prstClr val="black"/>
                </a:solidFill>
                <a:effectLst/>
                <a:uLnTx/>
                <a:uFillTx/>
                <a:latin typeface="Helvetica"/>
                <a:cs typeface="Helvetica"/>
              </a:rPr>
              <a:t>Budget changes may introduce prioritisation challenges, emphasising the need </a:t>
            </a:r>
            <a:br>
              <a:rPr lang="en-US" sz="1200" i="0" u="none" strike="noStrike" kern="1200" cap="none" spc="0" normalizeH="0" baseline="0" noProof="0" dirty="0">
                <a:ln>
                  <a:noFill/>
                </a:ln>
                <a:solidFill>
                  <a:prstClr val="black"/>
                </a:solidFill>
                <a:effectLst/>
                <a:uLnTx/>
                <a:uFillTx/>
                <a:latin typeface="Helvetica"/>
                <a:cs typeface="Helvetica"/>
              </a:rPr>
            </a:br>
            <a:r>
              <a:rPr lang="en-US" sz="1200" i="0" u="none" strike="noStrike" kern="1200" cap="none" spc="0" normalizeH="0" baseline="0" noProof="0" dirty="0">
                <a:ln>
                  <a:noFill/>
                </a:ln>
                <a:solidFill>
                  <a:prstClr val="black"/>
                </a:solidFill>
                <a:effectLst/>
                <a:uLnTx/>
                <a:uFillTx/>
                <a:latin typeface="Helvetica"/>
                <a:cs typeface="Helvetica"/>
              </a:rPr>
              <a:t>for cost optimisation.</a:t>
            </a:r>
          </a:p>
          <a:p>
            <a:pPr marL="171450" indent="-171450">
              <a:lnSpc>
                <a:spcPct val="150000"/>
              </a:lnSpc>
              <a:spcAft>
                <a:spcPts val="1200"/>
              </a:spcAft>
              <a:buClr>
                <a:srgbClr val="E7534F"/>
              </a:buClr>
              <a:buFont typeface="Arial" panose="020B0604020202020204" pitchFamily="34" charset="0"/>
              <a:buChar char="•"/>
              <a:defRPr/>
            </a:pPr>
            <a:r>
              <a:rPr lang="en-US" sz="1200" i="0" u="none" strike="noStrike" kern="1200" cap="none" spc="0" normalizeH="0" baseline="0" noProof="0" dirty="0">
                <a:ln>
                  <a:noFill/>
                </a:ln>
                <a:solidFill>
                  <a:prstClr val="black"/>
                </a:solidFill>
                <a:effectLst/>
                <a:uLnTx/>
                <a:uFillTx/>
                <a:latin typeface="Helvetica"/>
                <a:cs typeface="Helvetica"/>
              </a:rPr>
              <a:t>Enhanced visibility into technology costs and value is essential for reducing tech debt. </a:t>
            </a:r>
            <a:br>
              <a:rPr lang="en-US" sz="1200" i="0" u="none" strike="noStrike" kern="1200" cap="none" spc="0" normalizeH="0" baseline="0" noProof="0" dirty="0">
                <a:ln>
                  <a:noFill/>
                </a:ln>
                <a:solidFill>
                  <a:prstClr val="black"/>
                </a:solidFill>
                <a:effectLst/>
                <a:uLnTx/>
                <a:uFillTx/>
                <a:latin typeface="Helvetica"/>
                <a:cs typeface="Helvetica"/>
              </a:rPr>
            </a:br>
            <a:r>
              <a:rPr lang="en-US" sz="1200" i="0" u="none" strike="noStrike" kern="1200" cap="none" spc="0" normalizeH="0" baseline="0" noProof="0" dirty="0">
                <a:ln>
                  <a:noFill/>
                </a:ln>
                <a:solidFill>
                  <a:prstClr val="black"/>
                </a:solidFill>
                <a:effectLst/>
                <a:uLnTx/>
                <a:uFillTx/>
                <a:latin typeface="Helvetica"/>
                <a:cs typeface="Helvetica"/>
              </a:rPr>
              <a:t>Additionally, stronger collaboration among finance, IT, and product teams is vital to </a:t>
            </a:r>
            <a:br>
              <a:rPr lang="en-US" sz="1200" i="0" u="none" strike="noStrike" kern="1200" cap="none" spc="0" normalizeH="0" baseline="0" noProof="0" dirty="0">
                <a:ln>
                  <a:noFill/>
                </a:ln>
                <a:solidFill>
                  <a:prstClr val="black"/>
                </a:solidFill>
                <a:effectLst/>
                <a:uLnTx/>
                <a:uFillTx/>
                <a:latin typeface="Helvetica"/>
                <a:cs typeface="Helvetica"/>
              </a:rPr>
            </a:br>
            <a:r>
              <a:rPr lang="en-US" sz="1200" i="0" u="none" strike="noStrike" kern="1200" cap="none" spc="0" normalizeH="0" baseline="0" noProof="0" dirty="0">
                <a:ln>
                  <a:noFill/>
                </a:ln>
                <a:solidFill>
                  <a:prstClr val="black"/>
                </a:solidFill>
                <a:effectLst/>
                <a:uLnTx/>
                <a:uFillTx/>
                <a:latin typeface="Helvetica"/>
                <a:cs typeface="Helvetica"/>
              </a:rPr>
              <a:t>effectively manage cloud costs and maximise value.</a:t>
            </a:r>
          </a:p>
        </p:txBody>
      </p:sp>
    </p:spTree>
    <p:extLst>
      <p:ext uri="{BB962C8B-B14F-4D97-AF65-F5344CB8AC3E}">
        <p14:creationId xmlns:p14="http://schemas.microsoft.com/office/powerpoint/2010/main" val="166950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9AA224-B3D6-454F-BA67-157502803D6E}"/>
              </a:ext>
            </a:extLst>
          </p:cNvPr>
          <p:cNvSpPr/>
          <p:nvPr/>
        </p:nvSpPr>
        <p:spPr>
          <a:xfrm>
            <a:off x="621370" y="2721114"/>
            <a:ext cx="7635739" cy="707886"/>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t>Survey demographics</a:t>
            </a:r>
          </a:p>
        </p:txBody>
      </p:sp>
      <p:grpSp>
        <p:nvGrpSpPr>
          <p:cNvPr id="2" name="Group 1">
            <a:extLst>
              <a:ext uri="{FF2B5EF4-FFF2-40B4-BE49-F238E27FC236}">
                <a16:creationId xmlns:a16="http://schemas.microsoft.com/office/drawing/2014/main" id="{72937538-3319-4E1D-8AB6-CE534D2FF1F9}"/>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F280F95E-FE72-4884-8482-94A2613A5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AE3C39FC-4BAA-415A-BDBA-18E2A5B1C2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1633005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49BFB-E3EB-C243-87B5-487BC7D0170B}"/>
              </a:ext>
            </a:extLst>
          </p:cNvPr>
          <p:cNvSpPr/>
          <p:nvPr/>
        </p:nvSpPr>
        <p:spPr>
          <a:xfrm>
            <a:off x="493956" y="217667"/>
            <a:ext cx="7151125" cy="461665"/>
          </a:xfrm>
          <a:prstGeom prst="rect">
            <a:avLst/>
          </a:prstGeom>
        </p:spPr>
        <p:txBody>
          <a:bodyPr wrap="non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Neue" panose="02000503000000020004"/>
                <a:ea typeface="+mn-ea"/>
                <a:cs typeface="Helvetica"/>
              </a:rPr>
              <a:t>Survey demographics: Australian CFOs in 2024</a:t>
            </a:r>
            <a:endParaRPr kumimoji="0" lang="en-AU" sz="2400" b="1" i="0" u="none" strike="noStrike" kern="1200" cap="none" spc="0" normalizeH="0" baseline="0" noProof="0" dirty="0">
              <a:ln>
                <a:noFill/>
              </a:ln>
              <a:solidFill>
                <a:srgbClr val="000000"/>
              </a:solidFill>
              <a:effectLst/>
              <a:uLnTx/>
              <a:uFillTx/>
              <a:latin typeface="Helvetica Neue" panose="02000503000000020004"/>
              <a:ea typeface="+mn-ea"/>
              <a:cs typeface="Helvetica"/>
            </a:endParaRPr>
          </a:p>
        </p:txBody>
      </p:sp>
      <p:cxnSp>
        <p:nvCxnSpPr>
          <p:cNvPr id="70" name="Straight Connector 69">
            <a:extLst>
              <a:ext uri="{FF2B5EF4-FFF2-40B4-BE49-F238E27FC236}">
                <a16:creationId xmlns:a16="http://schemas.microsoft.com/office/drawing/2014/main" id="{4B110C6C-3024-A34D-BA04-AE8666E58863}"/>
              </a:ext>
            </a:extLst>
          </p:cNvPr>
          <p:cNvCxnSpPr>
            <a:cxnSpLocks/>
          </p:cNvCxnSpPr>
          <p:nvPr/>
        </p:nvCxnSpPr>
        <p:spPr>
          <a:xfrm>
            <a:off x="606056" y="754239"/>
            <a:ext cx="1116773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0672E22B-8A9C-789D-4743-7997DCA64CB0}"/>
              </a:ext>
            </a:extLst>
          </p:cNvPr>
          <p:cNvPicPr>
            <a:picLocks noChangeAspect="1"/>
          </p:cNvPicPr>
          <p:nvPr/>
        </p:nvPicPr>
        <p:blipFill>
          <a:blip r:embed="rId3"/>
          <a:stretch>
            <a:fillRect/>
          </a:stretch>
        </p:blipFill>
        <p:spPr>
          <a:xfrm>
            <a:off x="279912" y="530101"/>
            <a:ext cx="11632176" cy="5797798"/>
          </a:xfrm>
          <a:prstGeom prst="rect">
            <a:avLst/>
          </a:prstGeom>
        </p:spPr>
      </p:pic>
    </p:spTree>
    <p:extLst>
      <p:ext uri="{BB962C8B-B14F-4D97-AF65-F5344CB8AC3E}">
        <p14:creationId xmlns:p14="http://schemas.microsoft.com/office/powerpoint/2010/main" val="339241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8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517813" y="1630613"/>
            <a:ext cx="3851381" cy="41567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100" b="1" i="0" u="none" strike="noStrike" kern="1200" cap="none" spc="0" normalizeH="0" baseline="0" noProof="0" dirty="0">
                <a:ln>
                  <a:noFill/>
                </a:ln>
                <a:solidFill>
                  <a:prstClr val="black"/>
                </a:solidFill>
                <a:effectLst/>
                <a:uLnTx/>
                <a:uFillTx/>
                <a:latin typeface="Helvetica"/>
                <a:ea typeface="+mn-ea"/>
                <a:cs typeface="Helvetica"/>
              </a:rPr>
              <a:t>Why does sample size matter?</a:t>
            </a:r>
          </a:p>
          <a:p>
            <a:pPr marL="0" marR="0" lvl="0" indent="0" algn="l" defTabSz="914400" rtl="0" eaLnBrk="1" fontAlgn="auto" latinLnBrk="0" hangingPunct="1">
              <a:lnSpc>
                <a:spcPct val="150000"/>
              </a:lnSpc>
              <a:spcBef>
                <a:spcPts val="0"/>
              </a:spcBef>
              <a:spcAft>
                <a:spcPts val="1800"/>
              </a:spcAft>
              <a:buClr>
                <a:srgbClr val="E7534F"/>
              </a:buClr>
              <a:buSzTx/>
              <a:buFontTx/>
              <a:buNone/>
              <a:tabLst/>
              <a:defRPr/>
            </a:pPr>
            <a:r>
              <a:rPr kumimoji="0" lang="en-GB" sz="1100" b="0" i="0" u="none" strike="noStrike" kern="1200" cap="none" spc="0" normalizeH="0" baseline="0" noProof="0" dirty="0">
                <a:ln>
                  <a:noFill/>
                </a:ln>
                <a:solidFill>
                  <a:prstClr val="black"/>
                </a:solidFill>
                <a:effectLst/>
                <a:uLnTx/>
                <a:uFillTx/>
                <a:latin typeface="Helvetica"/>
                <a:ea typeface="+mn-ea"/>
                <a:cs typeface="Helvetica"/>
              </a:rPr>
              <a:t>Each set of statistics is unique with measures, </a:t>
            </a:r>
            <a:br>
              <a:rPr kumimoji="0" lang="en-GB" sz="1100" b="0" i="0" u="none" strike="noStrike" kern="1200" cap="none" spc="0" normalizeH="0" baseline="0" noProof="0" dirty="0">
                <a:ln>
                  <a:noFill/>
                </a:ln>
                <a:solidFill>
                  <a:prstClr val="black"/>
                </a:solidFill>
                <a:effectLst/>
                <a:uLnTx/>
                <a:uFillTx/>
                <a:latin typeface="Helvetica"/>
                <a:ea typeface="+mn-ea"/>
                <a:cs typeface="Helvetica"/>
              </a:rPr>
            </a:br>
            <a:r>
              <a:rPr kumimoji="0" lang="en-GB" sz="1100" b="0" i="0" u="none" strike="noStrike" kern="1200" cap="none" spc="0" normalizeH="0" baseline="0" noProof="0" dirty="0">
                <a:ln>
                  <a:noFill/>
                </a:ln>
                <a:solidFill>
                  <a:prstClr val="black"/>
                </a:solidFill>
                <a:effectLst/>
                <a:uLnTx/>
                <a:uFillTx/>
                <a:latin typeface="Helvetica"/>
                <a:ea typeface="+mn-ea"/>
                <a:cs typeface="Helvetica"/>
              </a:rPr>
              <a:t>distribution, variance and sample size. </a:t>
            </a:r>
            <a:r>
              <a:rPr kumimoji="0" lang="en-US" sz="1100" b="0" i="0" u="none" strike="noStrike" kern="1200" cap="none" spc="0" normalizeH="0" baseline="0" noProof="0" dirty="0">
                <a:ln>
                  <a:noFill/>
                </a:ln>
                <a:solidFill>
                  <a:prstClr val="black"/>
                </a:solidFill>
                <a:effectLst/>
                <a:uLnTx/>
                <a:uFillTx/>
                <a:latin typeface="Helvetica"/>
                <a:ea typeface="+mn-ea"/>
                <a:cs typeface="Helvetica"/>
              </a:rPr>
              <a:t>It is generally accepted in statistics that as sample size increases, analysts make fewer assumptions about the data, resulting in statistics that more accurately represent the truth</a:t>
            </a:r>
            <a:r>
              <a:rPr kumimoji="0" lang="en-GB" sz="1100" b="0" i="0" u="none" strike="noStrike" kern="1200" cap="none" spc="0" normalizeH="0" baseline="0" noProof="0" dirty="0">
                <a:ln>
                  <a:noFill/>
                </a:ln>
                <a:solidFill>
                  <a:prstClr val="black"/>
                </a:solidFill>
                <a:effectLst/>
                <a:uLnTx/>
                <a:uFillTx/>
                <a:latin typeface="Helvetica"/>
                <a:ea typeface="+mn-ea"/>
                <a:cs typeface="Helvetica"/>
              </a:rPr>
              <a:t>.</a:t>
            </a:r>
          </a:p>
          <a:p>
            <a:pPr marL="0" marR="0" lvl="0" indent="0" algn="l" defTabSz="914400" rtl="0" eaLnBrk="1" fontAlgn="auto" latinLnBrk="0" hangingPunct="1">
              <a:lnSpc>
                <a:spcPct val="150000"/>
              </a:lnSpc>
              <a:spcBef>
                <a:spcPts val="0"/>
              </a:spcBef>
              <a:spcAft>
                <a:spcPts val="1800"/>
              </a:spcAft>
              <a:buClr>
                <a:srgbClr val="E7534F"/>
              </a:buClr>
              <a:buSzTx/>
              <a:buFontTx/>
              <a:buNone/>
              <a:tabLst/>
              <a:defRPr/>
            </a:pPr>
            <a:r>
              <a:rPr kumimoji="0" lang="en-GB" sz="1100" b="0" i="0" u="none" strike="noStrike" kern="1200" cap="none" spc="0" normalizeH="0" baseline="0" noProof="0" dirty="0">
                <a:ln>
                  <a:noFill/>
                </a:ln>
                <a:solidFill>
                  <a:prstClr val="black"/>
                </a:solidFill>
                <a:effectLst/>
                <a:uLnTx/>
                <a:uFillTx/>
                <a:latin typeface="Helvetica"/>
                <a:ea typeface="+mn-ea"/>
                <a:cs typeface="Helvetica"/>
              </a:rPr>
              <a:t>ADAPT endeavours to provide transparency of sample size, whereby we provide a source on data slides with </a:t>
            </a:r>
            <a:br>
              <a:rPr kumimoji="0" lang="en-GB" sz="1100" b="0" i="0" u="none" strike="noStrike" kern="1200" cap="none" spc="0" normalizeH="0" baseline="0" noProof="0" dirty="0">
                <a:ln>
                  <a:noFill/>
                </a:ln>
                <a:solidFill>
                  <a:prstClr val="black"/>
                </a:solidFill>
                <a:effectLst/>
                <a:uLnTx/>
                <a:uFillTx/>
                <a:latin typeface="Helvetica"/>
                <a:ea typeface="+mn-ea"/>
                <a:cs typeface="Helvetica"/>
              </a:rPr>
            </a:br>
            <a:r>
              <a:rPr kumimoji="0" lang="en-GB" sz="1100" b="0" i="0" u="none" strike="noStrike" kern="1200" cap="none" spc="0" normalizeH="0" baseline="0" noProof="0" dirty="0">
                <a:ln>
                  <a:noFill/>
                </a:ln>
                <a:solidFill>
                  <a:prstClr val="black"/>
                </a:solidFill>
                <a:effectLst/>
                <a:uLnTx/>
                <a:uFillTx/>
                <a:latin typeface="Helvetica"/>
                <a:ea typeface="+mn-ea"/>
                <a:cs typeface="Helvetica"/>
              </a:rPr>
              <a:t>the number of respondents and the survey where those respondents come from. In data and insights slide decks, ADAPT usually provides some insight on the breakdown </a:t>
            </a:r>
            <a:br>
              <a:rPr kumimoji="0" lang="en-GB" sz="1100" b="0" i="0" u="none" strike="noStrike" kern="1200" cap="none" spc="0" normalizeH="0" baseline="0" noProof="0" dirty="0">
                <a:ln>
                  <a:noFill/>
                </a:ln>
                <a:solidFill>
                  <a:prstClr val="black"/>
                </a:solidFill>
                <a:effectLst/>
                <a:uLnTx/>
                <a:uFillTx/>
                <a:latin typeface="Helvetica"/>
                <a:ea typeface="+mn-ea"/>
                <a:cs typeface="Helvetica"/>
              </a:rPr>
            </a:br>
            <a:r>
              <a:rPr kumimoji="0" lang="en-GB" sz="1100" b="0" i="0" u="none" strike="noStrike" kern="1200" cap="none" spc="0" normalizeH="0" baseline="0" noProof="0" dirty="0">
                <a:ln>
                  <a:noFill/>
                </a:ln>
                <a:solidFill>
                  <a:prstClr val="black"/>
                </a:solidFill>
                <a:effectLst/>
                <a:uLnTx/>
                <a:uFillTx/>
                <a:latin typeface="Helvetica"/>
                <a:ea typeface="+mn-ea"/>
                <a:cs typeface="Helvetica"/>
              </a:rPr>
              <a:t>of the demographics at the end of the slide deck. </a:t>
            </a:r>
          </a:p>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GB" sz="1100" b="0" i="0" u="none" strike="noStrike" kern="1200" cap="none" spc="0" normalizeH="0" baseline="0" noProof="0" dirty="0">
                <a:ln>
                  <a:noFill/>
                </a:ln>
                <a:solidFill>
                  <a:prstClr val="black"/>
                </a:solidFill>
                <a:effectLst/>
                <a:uLnTx/>
                <a:uFillTx/>
                <a:latin typeface="Helvetica"/>
                <a:ea typeface="+mn-ea"/>
                <a:cs typeface="Helvetica"/>
              </a:rPr>
              <a:t>To protect privacy, ADAPT does not release lists </a:t>
            </a:r>
            <a:br>
              <a:rPr kumimoji="0" lang="en-GB" sz="1100" b="0" i="0" u="none" strike="noStrike" kern="1200" cap="none" spc="0" normalizeH="0" baseline="0" noProof="0" dirty="0">
                <a:ln>
                  <a:noFill/>
                </a:ln>
                <a:solidFill>
                  <a:prstClr val="black"/>
                </a:solidFill>
                <a:effectLst/>
                <a:uLnTx/>
                <a:uFillTx/>
                <a:latin typeface="Helvetica"/>
                <a:ea typeface="+mn-ea"/>
                <a:cs typeface="Helvetica"/>
              </a:rPr>
            </a:br>
            <a:r>
              <a:rPr kumimoji="0" lang="en-GB" sz="1100" b="0" i="0" u="none" strike="noStrike" kern="1200" cap="none" spc="0" normalizeH="0" baseline="0" noProof="0" dirty="0">
                <a:ln>
                  <a:noFill/>
                </a:ln>
                <a:solidFill>
                  <a:prstClr val="black"/>
                </a:solidFill>
                <a:effectLst/>
                <a:uLnTx/>
                <a:uFillTx/>
                <a:latin typeface="Helvetica"/>
                <a:ea typeface="+mn-ea"/>
                <a:cs typeface="Helvetica"/>
              </a:rPr>
              <a:t>of individual respondents to surveys. </a:t>
            </a:r>
          </a:p>
        </p:txBody>
      </p:sp>
      <p:grpSp>
        <p:nvGrpSpPr>
          <p:cNvPr id="2" name="Group 1">
            <a:extLst>
              <a:ext uri="{FF2B5EF4-FFF2-40B4-BE49-F238E27FC236}">
                <a16:creationId xmlns:a16="http://schemas.microsoft.com/office/drawing/2014/main" id="{AA848627-DABB-AC47-DF8D-97A1B8C124AF}"/>
              </a:ext>
            </a:extLst>
          </p:cNvPr>
          <p:cNvGrpSpPr/>
          <p:nvPr/>
        </p:nvGrpSpPr>
        <p:grpSpPr>
          <a:xfrm>
            <a:off x="517813" y="783413"/>
            <a:ext cx="4129258" cy="769442"/>
            <a:chOff x="819810" y="1621037"/>
            <a:chExt cx="4129258" cy="769442"/>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412925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Notes on sample sizes</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mn-ea"/>
                  <a:cs typeface="Helvetica"/>
                </a:rPr>
                <a:t>ADAPT Data Analytics: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525529" y="274866"/>
            <a:ext cx="0" cy="6308267"/>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3507BBF-85F0-78E1-7859-65B4C199DE36}"/>
              </a:ext>
            </a:extLst>
          </p:cNvPr>
          <p:cNvSpPr txBox="1"/>
          <p:nvPr/>
        </p:nvSpPr>
        <p:spPr>
          <a:xfrm>
            <a:off x="4636911" y="199473"/>
            <a:ext cx="7504706" cy="44337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dirty="0">
                <a:ln>
                  <a:noFill/>
                </a:ln>
                <a:solidFill>
                  <a:prstClr val="black"/>
                </a:solidFill>
                <a:effectLst/>
                <a:uLnTx/>
                <a:uFillTx/>
                <a:latin typeface="Helvetica"/>
                <a:ea typeface="+mn-ea"/>
                <a:cs typeface="Helvetica"/>
              </a:rPr>
              <a:t>For sector, segment and persona comparisons</a:t>
            </a:r>
          </a:p>
          <a:p>
            <a:pPr marL="0" marR="0" lvl="0" indent="0" algn="l" defTabSz="914400" rtl="0" eaLnBrk="1" fontAlgn="auto" latinLnBrk="0" hangingPunct="1">
              <a:lnSpc>
                <a:spcPct val="150000"/>
              </a:lnSpc>
              <a:spcBef>
                <a:spcPts val="0"/>
              </a:spcBef>
              <a:spcAft>
                <a:spcPts val="1200"/>
              </a:spcAft>
              <a:buClr>
                <a:srgbClr val="E7534F"/>
              </a:buClr>
              <a:buSzTx/>
              <a:buFontTx/>
              <a:buNone/>
              <a:tabLst/>
              <a:defRPr/>
            </a:pPr>
            <a:r>
              <a:rPr kumimoji="0" lang="en-US" sz="1100" b="0" i="0" u="none" strike="noStrike" kern="1200" cap="none" spc="0" normalizeH="0" baseline="0" noProof="0" dirty="0">
                <a:ln>
                  <a:noFill/>
                </a:ln>
                <a:solidFill>
                  <a:prstClr val="black"/>
                </a:solidFill>
                <a:effectLst/>
                <a:uLnTx/>
                <a:uFillTx/>
                <a:latin typeface="Helvetica"/>
                <a:ea typeface="+mn-ea"/>
                <a:cs typeface="Helvetica"/>
              </a:rPr>
              <a:t>Central limit theorem a fundamental concept in statistics that determines when a sample size is large enough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to be considered reliable. There are different formulas and some debate amongst statisticians about the appropriate sample size. For industry comparisons or other subset analyses, a sample size of ( n &gt; 20 ) is generally considered acceptable for drawing meaningful insights. This threshold aligns with common statistical practices, where a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sample size of 20 to 30 is generally the minimum needed to assume a normal distribution of the data.</a:t>
            </a: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dirty="0">
                <a:ln>
                  <a:noFill/>
                </a:ln>
                <a:solidFill>
                  <a:prstClr val="black"/>
                </a:solidFill>
                <a:effectLst/>
                <a:uLnTx/>
                <a:uFillTx/>
                <a:latin typeface="Helvetica"/>
                <a:ea typeface="+mn-ea"/>
                <a:cs typeface="Helvetica"/>
              </a:rPr>
              <a:t>Sample sizes below 20, but equal to or greater than 15</a:t>
            </a:r>
            <a:endParaRPr kumimoji="0" lang="en-US" sz="1100" b="0" i="0" u="none" strike="noStrike" kern="1200" cap="none" spc="0" normalizeH="0" baseline="0" noProof="0" dirty="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50000"/>
              </a:lnSpc>
              <a:spcBef>
                <a:spcPts val="0"/>
              </a:spcBef>
              <a:spcAft>
                <a:spcPts val="1200"/>
              </a:spcAft>
              <a:buClr>
                <a:srgbClr val="E7534F"/>
              </a:buClr>
              <a:buSzTx/>
              <a:buFontTx/>
              <a:buNone/>
              <a:tabLst/>
              <a:defRPr/>
            </a:pPr>
            <a:r>
              <a:rPr kumimoji="0" lang="en-US" sz="1100" b="0" i="0" u="none" strike="noStrike" kern="1200" cap="none" spc="0" normalizeH="0" baseline="0" noProof="0" dirty="0">
                <a:ln>
                  <a:noFill/>
                </a:ln>
                <a:solidFill>
                  <a:prstClr val="black"/>
                </a:solidFill>
                <a:effectLst/>
                <a:uLnTx/>
                <a:uFillTx/>
                <a:latin typeface="Helvetica"/>
                <a:ea typeface="+mn-ea"/>
                <a:cs typeface="Helvetica"/>
              </a:rPr>
              <a:t>When the sample size is between 15 and 20, while not fully representative, it can still offer valuable insights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into trends. These statistics should be viewed as indicative, highlighting general directions in industry efforts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or barriers to investment but treated with some caution due to the smaller number of observations. </a:t>
            </a:r>
            <a:endParaRPr kumimoji="0" lang="en-US" sz="1100" b="1" i="0" u="none" strike="noStrike" kern="1200" cap="none" spc="0" normalizeH="0" baseline="0" noProof="0" dirty="0">
              <a:ln>
                <a:noFill/>
              </a:ln>
              <a:solidFill>
                <a:prstClr val="black"/>
              </a:solidFill>
              <a:effectLst/>
              <a:uLnTx/>
              <a:uFillTx/>
              <a:latin typeface="Helvetica"/>
              <a:ea typeface="+mn-ea"/>
              <a:cs typeface="Helvetica"/>
            </a:endParaRPr>
          </a:p>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100" b="1" i="0" u="none" strike="noStrike" kern="1200" cap="none" spc="0" normalizeH="0" baseline="0" noProof="0" dirty="0">
                <a:ln>
                  <a:noFill/>
                </a:ln>
                <a:solidFill>
                  <a:prstClr val="black"/>
                </a:solidFill>
                <a:effectLst/>
                <a:uLnTx/>
                <a:uFillTx/>
                <a:latin typeface="Helvetica"/>
                <a:ea typeface="+mn-ea"/>
                <a:cs typeface="Helvetica"/>
              </a:rPr>
              <a:t>Sample sizes less than 15, but greater or equal to 10</a:t>
            </a:r>
          </a:p>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kumimoji="0" lang="en-US" sz="1100" b="0" i="0" u="none" strike="noStrike" kern="1200" cap="none" spc="0" normalizeH="0" baseline="0" noProof="0" dirty="0">
                <a:ln>
                  <a:noFill/>
                </a:ln>
                <a:solidFill>
                  <a:prstClr val="black"/>
                </a:solidFill>
                <a:effectLst/>
                <a:uLnTx/>
                <a:uFillTx/>
                <a:latin typeface="Helvetica"/>
                <a:ea typeface="+mn-ea"/>
                <a:cs typeface="Helvetica"/>
              </a:rPr>
              <a:t>For samples between 10 and 15, the data provides a snapshot guideline only. While such small samples can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show early trends, it's important to recognise that this does not guarantee future respondents will reflect the same trends. For instance, while 100% of respondents in a sample of 10 might invest in AI, it would be unrealistic to assume this pattern will hold as the sample size grows. However, if the sample size increases to 20, it is unlikely </a:t>
            </a:r>
            <a:br>
              <a:rPr kumimoji="0" lang="en-US" sz="1100" b="0" i="0" u="none" strike="noStrike" kern="1200" cap="none" spc="0" normalizeH="0" baseline="0" noProof="0" dirty="0">
                <a:ln>
                  <a:noFill/>
                </a:ln>
                <a:solidFill>
                  <a:prstClr val="black"/>
                </a:solidFill>
                <a:effectLst/>
                <a:uLnTx/>
                <a:uFillTx/>
                <a:latin typeface="Helvetica"/>
                <a:ea typeface="+mn-ea"/>
                <a:cs typeface="Helvetica"/>
              </a:rPr>
            </a:br>
            <a:r>
              <a:rPr kumimoji="0" lang="en-US" sz="1100" b="0" i="0" u="none" strike="noStrike" kern="1200" cap="none" spc="0" normalizeH="0" baseline="0" noProof="0" dirty="0">
                <a:ln>
                  <a:noFill/>
                </a:ln>
                <a:solidFill>
                  <a:prstClr val="black"/>
                </a:solidFill>
                <a:effectLst/>
                <a:uLnTx/>
                <a:uFillTx/>
                <a:latin typeface="Helvetica"/>
                <a:ea typeface="+mn-ea"/>
                <a:cs typeface="Helvetica"/>
              </a:rPr>
              <a:t>that the trend will change drastically, and the next 10 respondents will have no investment.</a:t>
            </a:r>
            <a:endParaRPr kumimoji="0" lang="en-GB" sz="1100" b="0" i="0" u="none" strike="noStrike" kern="1200" cap="none" spc="0" normalizeH="0" baseline="0" noProof="0" dirty="0">
              <a:ln>
                <a:noFill/>
              </a:ln>
              <a:solidFill>
                <a:prstClr val="black"/>
              </a:solidFill>
              <a:effectLst/>
              <a:uLnTx/>
              <a:uFillTx/>
              <a:latin typeface="Helvetica"/>
              <a:ea typeface="+mn-ea"/>
              <a:cs typeface="Helvetica"/>
            </a:endParaRPr>
          </a:p>
        </p:txBody>
      </p:sp>
      <p:pic>
        <p:nvPicPr>
          <p:cNvPr id="1026" name="Picture 2" descr="Output image">
            <a:extLst>
              <a:ext uri="{FF2B5EF4-FFF2-40B4-BE49-F238E27FC236}">
                <a16:creationId xmlns:a16="http://schemas.microsoft.com/office/drawing/2014/main" id="{D892AF15-2132-86E8-5C67-A1936113F1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6501" y="4761268"/>
            <a:ext cx="3442247" cy="193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3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8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4C42335-3FD8-4EDA-2E5C-1E6001BA24EF}"/>
              </a:ext>
            </a:extLst>
          </p:cNvPr>
          <p:cNvSpPr/>
          <p:nvPr/>
        </p:nvSpPr>
        <p:spPr>
          <a:xfrm>
            <a:off x="643103" y="986390"/>
            <a:ext cx="2763287"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About ADAPT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3" name="Graphic 2">
            <a:extLst>
              <a:ext uri="{FF2B5EF4-FFF2-40B4-BE49-F238E27FC236}">
                <a16:creationId xmlns:a16="http://schemas.microsoft.com/office/drawing/2014/main" id="{F1C1DFBE-8AAE-184B-85F3-C420829F21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448" y="4100174"/>
            <a:ext cx="1102737" cy="266595"/>
          </a:xfrm>
          <a:prstGeom prst="rect">
            <a:avLst/>
          </a:prstGeom>
        </p:spPr>
      </p:pic>
      <p:cxnSp>
        <p:nvCxnSpPr>
          <p:cNvPr id="12" name="Straight Connector 11">
            <a:extLst>
              <a:ext uri="{FF2B5EF4-FFF2-40B4-BE49-F238E27FC236}">
                <a16:creationId xmlns:a16="http://schemas.microsoft.com/office/drawing/2014/main" id="{4DF16FEA-89C2-7EF9-2A3F-98C32E5C8F99}"/>
              </a:ext>
            </a:extLst>
          </p:cNvPr>
          <p:cNvCxnSpPr>
            <a:cxnSpLocks/>
          </p:cNvCxnSpPr>
          <p:nvPr/>
        </p:nvCxnSpPr>
        <p:spPr>
          <a:xfrm>
            <a:off x="736304" y="5004079"/>
            <a:ext cx="1113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914B63C-7808-584A-C0F5-F8C7596A708F}"/>
              </a:ext>
            </a:extLst>
          </p:cNvPr>
          <p:cNvSpPr/>
          <p:nvPr/>
        </p:nvSpPr>
        <p:spPr>
          <a:xfrm>
            <a:off x="643103" y="4510264"/>
            <a:ext cx="2903965" cy="33380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Helvetica Neue" panose="02000503000000020004" pitchFamily="2"/>
                <a:ea typeface="+mn-ea"/>
                <a:cs typeface="+mn-cs"/>
              </a:rPr>
              <a:t>adapt.com.au   |   hello@adapt.com.au  </a:t>
            </a:r>
          </a:p>
        </p:txBody>
      </p:sp>
      <p:sp>
        <p:nvSpPr>
          <p:cNvPr id="2" name="TextBox 1">
            <a:extLst>
              <a:ext uri="{FF2B5EF4-FFF2-40B4-BE49-F238E27FC236}">
                <a16:creationId xmlns:a16="http://schemas.microsoft.com/office/drawing/2014/main" id="{A5D71141-9890-C21A-07E0-7CA9BFD79C8C}"/>
              </a:ext>
            </a:extLst>
          </p:cNvPr>
          <p:cNvSpPr txBox="1"/>
          <p:nvPr/>
        </p:nvSpPr>
        <p:spPr>
          <a:xfrm>
            <a:off x="643103" y="1419222"/>
            <a:ext cx="7897996" cy="199965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t>ADAPT is a specialist Research &amp; Advisory firm providing local market insights and benchmarking data </a:t>
            </a:r>
            <a:b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t>to Australia and New Zealand’s senior technology and business community.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t>Since 2011, we’ve been empowering the leaders of the region’s top enterprise and government organisations </a:t>
            </a:r>
            <a:b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br>
            <a:r>
              <a:rPr kumimoji="0" lang="en-US"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rPr>
              <a:t>to stay at the forefront of modern trends and build for the future. Our industry leading conferences, private roundtable events and custom research projects equip business leaders with the knowledge, relationships, inspiration and tools they need to make better strategic decisions.</a:t>
            </a:r>
            <a:endParaRPr kumimoji="0" lang="en-AU" sz="1200" b="0" i="0" u="none" strike="noStrike" kern="1200" cap="none" spc="0" normalizeH="0" baseline="0" noProof="0" dirty="0">
              <a:ln>
                <a:noFill/>
              </a:ln>
              <a:solidFill>
                <a:srgbClr val="000000"/>
              </a:solidFill>
              <a:effectLst/>
              <a:uLnTx/>
              <a:uFillTx/>
              <a:latin typeface="Helvetica" panose="020B0403020202020204" pitchFamily="34" charset="0"/>
              <a:ea typeface="+mn-ea"/>
              <a:cs typeface="Helvetica"/>
            </a:endParaRPr>
          </a:p>
        </p:txBody>
      </p:sp>
      <p:sp>
        <p:nvSpPr>
          <p:cNvPr id="7" name="TextBox 6">
            <a:extLst>
              <a:ext uri="{FF2B5EF4-FFF2-40B4-BE49-F238E27FC236}">
                <a16:creationId xmlns:a16="http://schemas.microsoft.com/office/drawing/2014/main" id="{15FED3C1-DC81-FA3E-F2A5-917737CFEFF8}"/>
              </a:ext>
            </a:extLst>
          </p:cNvPr>
          <p:cNvSpPr txBox="1"/>
          <p:nvPr/>
        </p:nvSpPr>
        <p:spPr>
          <a:xfrm>
            <a:off x="653150" y="5117644"/>
            <a:ext cx="11254145" cy="1569660"/>
          </a:xfrm>
          <a:prstGeom prst="rect">
            <a:avLst/>
          </a:prstGeom>
          <a:noFill/>
        </p:spPr>
        <p:txBody>
          <a:bodyPr wrap="square" lIns="91440" tIns="45720" rIns="91440" bIns="45720" rtlCol="0" anchor="t">
            <a:spAutoFit/>
          </a:bodyPr>
          <a:lstStyle>
            <a:defPPr>
              <a:defRPr lang="en-US"/>
            </a:defPPr>
            <a:lvl1pPr>
              <a:lnSpc>
                <a:spcPts val="2340"/>
              </a:lnSpc>
              <a:defRPr sz="1400">
                <a:latin typeface="Helvetica Light" panose="020B0403020202020204" pitchFamily="34" charset="0"/>
                <a:cs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Data Validation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Results contained in this report (Report) are based on survey responses as provided by our clients and publicly available information. ADAPT does not subject the data contained in the Report to audit or review procedures or any other testing to validate the accuracy or reasonableness of the data provided by the participating clients. While we do not manipulate the survey responses, we do make an effort to identify outlier data or conflicting results that could lead to misinterpretations before the preparation of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Intended Use of the Report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The Report is designed to help technology executives in Australia and New Zealand make independent decisions regarding financial, resourcing and operational performance matters. The information and data contained in the Report are provided as is and are for information purposes only. They are not intended or implied to be recommendations and in no event will ADAPT be liable for any decisions or actions taken in reliance of the results obtained through the use of the information and/or data contained in the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Research MSA and Privacy Policy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Helvetica" panose="020B0403020202020204" pitchFamily="34" charset="0"/>
                <a:ea typeface="+mn-ea"/>
                <a:cs typeface="Helvetica"/>
              </a:rPr>
              <a:t>The Report and any other information provided by ADAPT is subject to the Research and Advisory Master Services Agreement and the ADAPT Privacy Policy.</a:t>
            </a:r>
          </a:p>
        </p:txBody>
      </p:sp>
    </p:spTree>
    <p:extLst>
      <p:ext uri="{BB962C8B-B14F-4D97-AF65-F5344CB8AC3E}">
        <p14:creationId xmlns:p14="http://schemas.microsoft.com/office/powerpoint/2010/main" val="3133465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a16="http://schemas.microsoft.com/office/drawing/2014/main" id="{1E3A960A-C979-FCAC-62CA-B155F263DF82}"/>
              </a:ext>
            </a:extLst>
          </p:cNvPr>
          <p:cNvSpPr/>
          <p:nvPr/>
        </p:nvSpPr>
        <p:spPr>
          <a:xfrm>
            <a:off x="-3568" y="0"/>
            <a:ext cx="12191990" cy="1590478"/>
          </a:xfrm>
          <a:prstGeom prst="roundRect">
            <a:avLst>
              <a:gd name="adj" fmla="val 0"/>
            </a:avLst>
          </a:prstGeom>
          <a:solidFill>
            <a:schemeClr val="tx1"/>
          </a:solidFill>
          <a:ln>
            <a:noFill/>
          </a:ln>
          <a:effectLst>
            <a:outerShdw blurRad="317500" dist="38100" dir="5400000" sx="104000" sy="104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latin typeface="Helvetica" panose="020B0604020202020204" pitchFamily="34" charset="0"/>
                <a:cs typeface="Helvetica" panose="020B0604020202020204" pitchFamily="34" charset="0"/>
              </a:rPr>
              <a:t>Additional</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resources</a:t>
            </a:r>
            <a:r>
              <a:rPr spc="-15"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you</a:t>
            </a:r>
            <a:r>
              <a:rPr spc="-20" dirty="0">
                <a:latin typeface="Helvetica" panose="020B0604020202020204" pitchFamily="34" charset="0"/>
                <a:cs typeface="Helvetica" panose="020B0604020202020204" pitchFamily="34" charset="0"/>
              </a:rPr>
              <a:t> </a:t>
            </a:r>
            <a:r>
              <a:rPr dirty="0">
                <a:latin typeface="Helvetica" panose="020B0604020202020204" pitchFamily="34" charset="0"/>
                <a:cs typeface="Helvetica" panose="020B0604020202020204" pitchFamily="34" charset="0"/>
              </a:rPr>
              <a:t>can</a:t>
            </a:r>
            <a:r>
              <a:rPr spc="-20" dirty="0">
                <a:latin typeface="Helvetica" panose="020B0604020202020204" pitchFamily="34" charset="0"/>
                <a:cs typeface="Helvetica" panose="020B0604020202020204" pitchFamily="34" charset="0"/>
              </a:rPr>
              <a:t> </a:t>
            </a:r>
            <a:r>
              <a:rPr spc="-10" dirty="0">
                <a:latin typeface="Helvetica" panose="020B0604020202020204" pitchFamily="34" charset="0"/>
                <a:cs typeface="Helvetica" panose="020B0604020202020204" pitchFamily="34" charset="0"/>
              </a:rPr>
              <a:t>access</a:t>
            </a:r>
          </a:p>
        </p:txBody>
      </p:sp>
      <p:sp>
        <p:nvSpPr>
          <p:cNvPr id="3" name="object 3"/>
          <p:cNvSpPr txBox="1"/>
          <p:nvPr/>
        </p:nvSpPr>
        <p:spPr>
          <a:xfrm>
            <a:off x="8950287" y="1900427"/>
            <a:ext cx="2425700" cy="1005205"/>
          </a:xfrm>
          <a:prstGeom prst="rect">
            <a:avLst/>
          </a:prstGeom>
        </p:spPr>
        <p:txBody>
          <a:bodyPr vert="horz" wrap="square" lIns="0" tIns="12700" rIns="0" bIns="0" rtlCol="0">
            <a:spAutoFit/>
          </a:bodyPr>
          <a:lstStyle/>
          <a:p>
            <a:pPr marL="12700" marR="101028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400" b="1" spc="-8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400" b="1"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to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Through</a:t>
            </a:r>
            <a:r>
              <a:rPr sz="1200" spc="-5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live</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4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market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briefings</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Q&amp;A</a:t>
            </a:r>
            <a:r>
              <a:rPr sz="1200"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sessions</a:t>
            </a:r>
            <a:endParaRPr sz="1200" dirty="0">
              <a:solidFill>
                <a:schemeClr val="tx1"/>
              </a:solidFill>
              <a:latin typeface="Helvetica" panose="020B0604020202020204" pitchFamily="34" charset="0"/>
              <a:cs typeface="Helvetica" panose="020B0604020202020204" pitchFamily="34" charset="0"/>
            </a:endParaRPr>
          </a:p>
        </p:txBody>
      </p:sp>
      <p:sp>
        <p:nvSpPr>
          <p:cNvPr id="4" name="object 4"/>
          <p:cNvSpPr txBox="1"/>
          <p:nvPr/>
        </p:nvSpPr>
        <p:spPr>
          <a:xfrm>
            <a:off x="8950287" y="3543300"/>
            <a:ext cx="2340610" cy="993140"/>
          </a:xfrm>
          <a:prstGeom prst="rect">
            <a:avLst/>
          </a:prstGeom>
        </p:spPr>
        <p:txBody>
          <a:bodyPr vert="horz" wrap="square" lIns="0" tIns="12700" rIns="0" bIns="0" rtlCol="0">
            <a:spAutoFit/>
          </a:bodyPr>
          <a:lstStyle/>
          <a:p>
            <a:pPr marL="12700" marR="809625">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Bespoke</a:t>
            </a:r>
            <a:r>
              <a:rPr sz="1400" b="1" spc="-9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Receive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custom</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cuts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analysis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proprietary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5" name="object 5"/>
          <p:cNvSpPr txBox="1"/>
          <p:nvPr/>
        </p:nvSpPr>
        <p:spPr>
          <a:xfrm>
            <a:off x="8950287" y="5164835"/>
            <a:ext cx="2402840" cy="1227455"/>
          </a:xfrm>
          <a:prstGeom prst="rect">
            <a:avLst/>
          </a:prstGeom>
        </p:spPr>
        <p:txBody>
          <a:bodyPr vert="horz" wrap="square" lIns="0" tIns="12700" rIns="0" bIns="0" rtlCol="0">
            <a:spAutoFit/>
          </a:bodyPr>
          <a:lstStyle/>
          <a:p>
            <a:pPr marL="12700" marR="102235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400" b="1" spc="-3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Leverage</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a:t>
            </a:r>
            <a:r>
              <a:rPr sz="1200"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200" spc="7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briefing</a:t>
            </a:r>
            <a:r>
              <a:rPr sz="1200" spc="7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ADAPT</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analyst</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help</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validate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4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strategies.</a:t>
            </a:r>
            <a:endParaRPr sz="1200" dirty="0">
              <a:solidFill>
                <a:schemeClr val="tx1"/>
              </a:solidFill>
              <a:latin typeface="Helvetica" panose="020B0604020202020204" pitchFamily="34" charset="0"/>
              <a:cs typeface="Helvetica" panose="020B0604020202020204" pitchFamily="34" charset="0"/>
            </a:endParaRPr>
          </a:p>
        </p:txBody>
      </p:sp>
      <p:sp>
        <p:nvSpPr>
          <p:cNvPr id="6" name="object 6"/>
          <p:cNvSpPr txBox="1"/>
          <p:nvPr/>
        </p:nvSpPr>
        <p:spPr>
          <a:xfrm>
            <a:off x="4852250" y="1825582"/>
            <a:ext cx="2310550" cy="1029064"/>
          </a:xfrm>
          <a:prstGeom prst="rect">
            <a:avLst/>
          </a:prstGeom>
        </p:spPr>
        <p:txBody>
          <a:bodyPr vert="horz" wrap="square" lIns="0" tIns="31750" rIns="0" bIns="0" rtlCol="0">
            <a:spAutoFit/>
          </a:bodyPr>
          <a:lstStyle/>
          <a:p>
            <a:pPr marL="12700" marR="5080">
              <a:lnSpc>
                <a:spcPct val="133200"/>
              </a:lnSpc>
              <a:spcBef>
                <a:spcPts val="250"/>
              </a:spcBef>
            </a:pPr>
            <a:r>
              <a:rPr sz="1400" b="1"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Market</a:t>
            </a:r>
            <a:r>
              <a:rPr sz="1400" b="1" spc="-4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a:t>
            </a:r>
            <a:r>
              <a:rPr sz="1400" b="1"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Reports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Access</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a:t>
            </a:r>
            <a:r>
              <a:rPr sz="1200" spc="3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library</a:t>
            </a:r>
            <a:r>
              <a:rPr sz="1200" spc="3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fact-</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based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actionable</a:t>
            </a:r>
            <a:r>
              <a:rPr sz="1200" spc="4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insights,</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deep</a:t>
            </a:r>
            <a:r>
              <a:rPr sz="1200" spc="6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dives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on</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ANZ</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business</a:t>
            </a:r>
            <a:r>
              <a:rPr sz="1200" spc="-2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&amp;</a:t>
            </a:r>
            <a:r>
              <a:rPr sz="1200" spc="-1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IT</a:t>
            </a:r>
            <a:r>
              <a:rPr sz="1200" spc="-25"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trends.</a:t>
            </a:r>
            <a:endParaRPr sz="1200" dirty="0">
              <a:solidFill>
                <a:schemeClr val="tx1"/>
              </a:solidFill>
              <a:latin typeface="Helvetica" panose="020B0604020202020204" pitchFamily="34" charset="0"/>
              <a:cs typeface="Helvetica" panose="020B0604020202020204" pitchFamily="34" charset="0"/>
            </a:endParaRPr>
          </a:p>
        </p:txBody>
      </p:sp>
      <p:sp>
        <p:nvSpPr>
          <p:cNvPr id="7" name="object 7"/>
          <p:cNvSpPr txBox="1"/>
          <p:nvPr/>
        </p:nvSpPr>
        <p:spPr>
          <a:xfrm>
            <a:off x="945305" y="5164835"/>
            <a:ext cx="2710180" cy="1227455"/>
          </a:xfrm>
          <a:prstGeom prst="rect">
            <a:avLst/>
          </a:prstGeom>
        </p:spPr>
        <p:txBody>
          <a:bodyPr vert="horz" wrap="square" lIns="0" tIns="12700" rIns="0" bIns="0" rtlCol="0">
            <a:spAutoFit/>
          </a:bodyPr>
          <a:lstStyle/>
          <a:p>
            <a:pPr marL="12700" marR="114935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Premier</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 Community</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175"/>
              </a:spcBef>
            </a:pP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Unlock</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access</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to</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our</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exclusive</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network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Australia’s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leading</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technology</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executives.</a:t>
            </a:r>
            <a:endParaRPr sz="1200" dirty="0">
              <a:solidFill>
                <a:schemeClr val="tx1"/>
              </a:solidFill>
              <a:latin typeface="Helvetica" panose="020B0604020202020204" pitchFamily="34" charset="0"/>
              <a:cs typeface="Helvetica" panose="020B0604020202020204" pitchFamily="34" charset="0"/>
            </a:endParaRPr>
          </a:p>
        </p:txBody>
      </p:sp>
      <p:sp>
        <p:nvSpPr>
          <p:cNvPr id="8" name="object 8"/>
          <p:cNvSpPr txBox="1"/>
          <p:nvPr/>
        </p:nvSpPr>
        <p:spPr>
          <a:xfrm>
            <a:off x="4852250" y="5164835"/>
            <a:ext cx="2667000" cy="1227455"/>
          </a:xfrm>
          <a:prstGeom prst="rect">
            <a:avLst/>
          </a:prstGeom>
        </p:spPr>
        <p:txBody>
          <a:bodyPr vert="horz" wrap="square" lIns="0" tIns="12700" rIns="0" bIns="0" rtlCol="0">
            <a:spAutoFit/>
          </a:bodyPr>
          <a:lstStyle/>
          <a:p>
            <a:pPr marL="12700" marR="272415">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Dedicated</a:t>
            </a:r>
            <a:r>
              <a:rPr sz="1400" b="1" spc="-6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400" b="1"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Impact</a:t>
            </a:r>
            <a:r>
              <a:rPr sz="1400" b="1" spc="-6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Assessments</a:t>
            </a:r>
            <a:endParaRPr sz="1400" dirty="0">
              <a:solidFill>
                <a:schemeClr val="tx1"/>
              </a:solidFill>
              <a:latin typeface="Helvetica" panose="020B0604020202020204" pitchFamily="34" charset="0"/>
              <a:cs typeface="Helvetica" panose="020B0604020202020204" pitchFamily="34" charset="0"/>
            </a:endParaRPr>
          </a:p>
          <a:p>
            <a:pPr marL="12700" marR="5080" algn="just">
              <a:lnSpc>
                <a:spcPct val="131700"/>
              </a:lnSpc>
              <a:spcBef>
                <a:spcPts val="175"/>
              </a:spcBef>
            </a:pP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Account</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Manager</a:t>
            </a:r>
            <a:r>
              <a:rPr sz="1200" spc="-1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will</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ensure</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and</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team</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are getting</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the</a:t>
            </a:r>
            <a:r>
              <a:rPr sz="1200" spc="-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most</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out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of</a:t>
            </a:r>
            <a:r>
              <a:rPr sz="1200" spc="-2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your</a:t>
            </a:r>
            <a:r>
              <a:rPr sz="1200" spc="-25"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subscription.</a:t>
            </a:r>
            <a:endParaRPr sz="1200" dirty="0">
              <a:solidFill>
                <a:schemeClr val="tx1"/>
              </a:solidFill>
              <a:latin typeface="Helvetica" panose="020B0604020202020204" pitchFamily="34" charset="0"/>
              <a:cs typeface="Helvetica" panose="020B0604020202020204" pitchFamily="34" charset="0"/>
            </a:endParaRPr>
          </a:p>
        </p:txBody>
      </p:sp>
      <p:sp>
        <p:nvSpPr>
          <p:cNvPr id="9" name="object 9"/>
          <p:cNvSpPr txBox="1"/>
          <p:nvPr/>
        </p:nvSpPr>
        <p:spPr>
          <a:xfrm>
            <a:off x="945305" y="1900427"/>
            <a:ext cx="2940895" cy="1005205"/>
          </a:xfrm>
          <a:prstGeom prst="rect">
            <a:avLst/>
          </a:prstGeom>
        </p:spPr>
        <p:txBody>
          <a:bodyPr vert="horz" wrap="square" lIns="0" tIns="12700" rIns="0" bIns="0" rtlCol="0">
            <a:spAutoFit/>
          </a:bodyPr>
          <a:lstStyle/>
          <a:p>
            <a:pPr marL="12700" marR="109347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Community</a:t>
            </a:r>
            <a:r>
              <a:rPr sz="1400" b="1" spc="-3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2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Studies</a:t>
            </a:r>
            <a:r>
              <a:rPr sz="1400" b="1" spc="-3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&amp;</a:t>
            </a:r>
            <a:r>
              <a:rPr sz="1400" b="1"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Interviews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1700"/>
              </a:lnSpc>
              <a:spcBef>
                <a:spcPts val="320"/>
              </a:spcBef>
            </a:pP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Case studies</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detailing</a:t>
            </a:r>
            <a:r>
              <a:rPr sz="1200" spc="1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the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successes</a:t>
            </a:r>
            <a:r>
              <a:rPr sz="1200" spc="5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br>
              <a:rPr lang="en-PH" sz="1200" spc="5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b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challenges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of</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projects</a:t>
            </a:r>
            <a:r>
              <a:rPr sz="1200" spc="4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and</a:t>
            </a:r>
            <a:r>
              <a:rPr sz="1200" spc="45"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initiatives.</a:t>
            </a:r>
            <a:endParaRPr sz="1200" dirty="0">
              <a:solidFill>
                <a:schemeClr val="tx1"/>
              </a:solidFill>
              <a:latin typeface="Helvetica" panose="020B0604020202020204" pitchFamily="34" charset="0"/>
              <a:cs typeface="Helvetica" panose="020B0604020202020204" pitchFamily="34" charset="0"/>
            </a:endParaRPr>
          </a:p>
        </p:txBody>
      </p:sp>
      <p:sp>
        <p:nvSpPr>
          <p:cNvPr id="10" name="object 10"/>
          <p:cNvSpPr txBox="1"/>
          <p:nvPr/>
        </p:nvSpPr>
        <p:spPr>
          <a:xfrm>
            <a:off x="945305" y="3543300"/>
            <a:ext cx="2774950" cy="993140"/>
          </a:xfrm>
          <a:prstGeom prst="rect">
            <a:avLst/>
          </a:prstGeom>
        </p:spPr>
        <p:txBody>
          <a:bodyPr vert="horz" wrap="square" lIns="0" tIns="12700" rIns="0" bIns="0" rtlCol="0">
            <a:spAutoFit/>
          </a:bodyPr>
          <a:lstStyle/>
          <a:p>
            <a:pPr marL="12700" marR="1464310">
              <a:lnSpc>
                <a:spcPct val="107100"/>
              </a:lnSpc>
              <a:spcBef>
                <a:spcPts val="100"/>
              </a:spcBef>
            </a:pP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&amp;</a:t>
            </a:r>
            <a:r>
              <a:rPr sz="1400" b="1"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Insights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Elevate</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your</a:t>
            </a:r>
            <a:r>
              <a:rPr sz="1200" spc="-1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business</a:t>
            </a:r>
            <a:r>
              <a:rPr sz="1200" spc="-1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cases</a:t>
            </a:r>
            <a:r>
              <a:rPr sz="1200" spc="-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with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downloadable</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market</a:t>
            </a:r>
            <a:r>
              <a:rPr sz="1200" spc="3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and</a:t>
            </a:r>
            <a:r>
              <a:rPr sz="1200" spc="3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industry</a:t>
            </a:r>
            <a:r>
              <a:rPr sz="1200" spc="25"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data.</a:t>
            </a:r>
            <a:endParaRPr sz="1200" dirty="0">
              <a:solidFill>
                <a:schemeClr val="tx1"/>
              </a:solidFill>
              <a:latin typeface="Helvetica" panose="020B0604020202020204" pitchFamily="34" charset="0"/>
              <a:cs typeface="Helvetica" panose="020B0604020202020204" pitchFamily="34" charset="0"/>
            </a:endParaRPr>
          </a:p>
        </p:txBody>
      </p:sp>
      <p:sp>
        <p:nvSpPr>
          <p:cNvPr id="11" name="object 11"/>
          <p:cNvSpPr txBox="1"/>
          <p:nvPr/>
        </p:nvSpPr>
        <p:spPr>
          <a:xfrm>
            <a:off x="4852250" y="3543300"/>
            <a:ext cx="3020695" cy="993140"/>
          </a:xfrm>
          <a:prstGeom prst="rect">
            <a:avLst/>
          </a:prstGeom>
        </p:spPr>
        <p:txBody>
          <a:bodyPr vert="horz" wrap="square" lIns="0" tIns="12700" rIns="0" bIns="0" rtlCol="0">
            <a:spAutoFit/>
          </a:bodyPr>
          <a:lstStyle/>
          <a:p>
            <a:pPr marL="12700" marR="1699260">
              <a:lnSpc>
                <a:spcPct val="107100"/>
              </a:lnSpc>
              <a:spcBef>
                <a:spcPts val="100"/>
              </a:spcBef>
            </a:pPr>
            <a:r>
              <a:rPr sz="1400" b="1"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Industry</a:t>
            </a:r>
            <a:r>
              <a:rPr sz="1400" b="1" spc="-4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400" b="1"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Expert Presentations</a:t>
            </a:r>
            <a:endParaRPr sz="1400" dirty="0">
              <a:solidFill>
                <a:schemeClr val="tx1"/>
              </a:solidFill>
              <a:latin typeface="Helvetica" panose="020B0604020202020204" pitchFamily="34" charset="0"/>
              <a:cs typeface="Helvetica" panose="020B0604020202020204" pitchFamily="34" charset="0"/>
            </a:endParaRPr>
          </a:p>
          <a:p>
            <a:pPr marL="12700" marR="5080">
              <a:lnSpc>
                <a:spcPct val="133300"/>
              </a:lnSpc>
              <a:spcBef>
                <a:spcPts val="175"/>
              </a:spcBef>
            </a:pP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Watch keynotes</a:t>
            </a:r>
            <a:r>
              <a:rPr sz="1200" spc="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or read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distilled</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1-page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executive</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summaries</a:t>
            </a:r>
            <a:r>
              <a:rPr sz="1200" spc="-1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from</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our</a:t>
            </a:r>
            <a:r>
              <a:rPr sz="1200" spc="-25"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Edge</a:t>
            </a:r>
            <a:r>
              <a:rPr sz="1200" spc="-2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 </a:t>
            </a:r>
            <a:r>
              <a:rPr sz="1200" spc="-10" dirty="0">
                <a:solidFill>
                  <a:schemeClr val="tx1"/>
                </a:solidFill>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Events.</a:t>
            </a:r>
            <a:endParaRPr sz="1200" dirty="0">
              <a:solidFill>
                <a:schemeClr val="tx1"/>
              </a:solidFill>
              <a:latin typeface="Helvetica" panose="020B0604020202020204" pitchFamily="34" charset="0"/>
              <a:cs typeface="Helvetica" panose="020B0604020202020204" pitchFamily="34" charset="0"/>
            </a:endParaRPr>
          </a:p>
        </p:txBody>
      </p:sp>
      <p:sp>
        <p:nvSpPr>
          <p:cNvPr id="12" name="object 12"/>
          <p:cNvSpPr txBox="1"/>
          <p:nvPr/>
        </p:nvSpPr>
        <p:spPr>
          <a:xfrm>
            <a:off x="9245866" y="6590467"/>
            <a:ext cx="2788285" cy="170815"/>
          </a:xfrm>
          <a:prstGeom prst="rect">
            <a:avLst/>
          </a:prstGeom>
        </p:spPr>
        <p:txBody>
          <a:bodyPr vert="horz" wrap="square" lIns="0" tIns="12700" rIns="0" bIns="0" rtlCol="0">
            <a:spAutoFit/>
          </a:bodyPr>
          <a:lstStyle/>
          <a:p>
            <a:pPr marL="12700">
              <a:lnSpc>
                <a:spcPct val="100000"/>
              </a:lnSpc>
              <a:spcBef>
                <a:spcPts val="100"/>
              </a:spcBef>
            </a:pPr>
            <a:r>
              <a:rPr sz="950" i="1" spc="-25" dirty="0">
                <a:solidFill>
                  <a:srgbClr val="3B3838"/>
                </a:solidFill>
                <a:latin typeface="Arial"/>
                <a:cs typeface="Arial"/>
              </a:rPr>
              <a:t>*Inclusions</a:t>
            </a:r>
            <a:r>
              <a:rPr sz="950" i="1" spc="-5" dirty="0">
                <a:solidFill>
                  <a:srgbClr val="3B3838"/>
                </a:solidFill>
                <a:latin typeface="Arial"/>
                <a:cs typeface="Arial"/>
              </a:rPr>
              <a:t> </a:t>
            </a:r>
            <a:r>
              <a:rPr sz="950" i="1" spc="-40" dirty="0">
                <a:solidFill>
                  <a:srgbClr val="3B3838"/>
                </a:solidFill>
                <a:latin typeface="Arial"/>
                <a:cs typeface="Arial"/>
              </a:rPr>
              <a:t>may</a:t>
            </a:r>
            <a:r>
              <a:rPr sz="950" i="1" spc="-5" dirty="0">
                <a:solidFill>
                  <a:srgbClr val="3B3838"/>
                </a:solidFill>
                <a:latin typeface="Arial"/>
                <a:cs typeface="Arial"/>
              </a:rPr>
              <a:t> </a:t>
            </a:r>
            <a:r>
              <a:rPr sz="950" i="1" spc="-25" dirty="0">
                <a:solidFill>
                  <a:srgbClr val="3B3838"/>
                </a:solidFill>
                <a:latin typeface="Arial"/>
                <a:cs typeface="Arial"/>
              </a:rPr>
              <a:t>vary</a:t>
            </a:r>
            <a:r>
              <a:rPr sz="950" i="1" spc="-5" dirty="0">
                <a:solidFill>
                  <a:srgbClr val="3B3838"/>
                </a:solidFill>
                <a:latin typeface="Arial"/>
                <a:cs typeface="Arial"/>
              </a:rPr>
              <a:t> </a:t>
            </a:r>
            <a:r>
              <a:rPr sz="950" i="1" spc="-10" dirty="0">
                <a:solidFill>
                  <a:srgbClr val="3B3838"/>
                </a:solidFill>
                <a:latin typeface="Arial"/>
                <a:cs typeface="Arial"/>
              </a:rPr>
              <a:t>depending</a:t>
            </a:r>
            <a:r>
              <a:rPr sz="950" i="1" spc="-5" dirty="0">
                <a:solidFill>
                  <a:srgbClr val="3B3838"/>
                </a:solidFill>
                <a:latin typeface="Arial"/>
                <a:cs typeface="Arial"/>
              </a:rPr>
              <a:t> </a:t>
            </a:r>
            <a:r>
              <a:rPr sz="950" i="1" spc="-20" dirty="0">
                <a:solidFill>
                  <a:srgbClr val="3B3838"/>
                </a:solidFill>
                <a:latin typeface="Arial"/>
                <a:cs typeface="Arial"/>
              </a:rPr>
              <a:t>on</a:t>
            </a:r>
            <a:r>
              <a:rPr sz="950" i="1" dirty="0">
                <a:solidFill>
                  <a:srgbClr val="3B3838"/>
                </a:solidFill>
                <a:latin typeface="Arial"/>
                <a:cs typeface="Arial"/>
              </a:rPr>
              <a:t> </a:t>
            </a:r>
            <a:r>
              <a:rPr sz="950" i="1" spc="-20" dirty="0">
                <a:solidFill>
                  <a:srgbClr val="3B3838"/>
                </a:solidFill>
                <a:latin typeface="Arial"/>
                <a:cs typeface="Arial"/>
              </a:rPr>
              <a:t>subscription</a:t>
            </a:r>
            <a:r>
              <a:rPr sz="950" i="1" spc="-5" dirty="0">
                <a:solidFill>
                  <a:srgbClr val="3B3838"/>
                </a:solidFill>
                <a:latin typeface="Arial"/>
                <a:cs typeface="Arial"/>
              </a:rPr>
              <a:t> </a:t>
            </a:r>
            <a:r>
              <a:rPr sz="950" i="1" spc="-10" dirty="0">
                <a:solidFill>
                  <a:srgbClr val="3B3838"/>
                </a:solidFill>
                <a:latin typeface="Arial"/>
                <a:cs typeface="Arial"/>
              </a:rPr>
              <a:t>level.</a:t>
            </a:r>
            <a:endParaRPr sz="950">
              <a:latin typeface="Arial"/>
              <a:cs typeface="Arial"/>
            </a:endParaRPr>
          </a:p>
        </p:txBody>
      </p:sp>
      <p:grpSp>
        <p:nvGrpSpPr>
          <p:cNvPr id="13" name="object 13"/>
          <p:cNvGrpSpPr/>
          <p:nvPr/>
        </p:nvGrpSpPr>
        <p:grpSpPr>
          <a:xfrm>
            <a:off x="656730" y="1947100"/>
            <a:ext cx="8185150" cy="180340"/>
            <a:chOff x="656730" y="1947100"/>
            <a:chExt cx="8185150" cy="180340"/>
          </a:xfrm>
        </p:grpSpPr>
        <p:pic>
          <p:nvPicPr>
            <p:cNvPr id="14" name="object 14"/>
            <p:cNvPicPr/>
            <p:nvPr/>
          </p:nvPicPr>
          <p:blipFill>
            <a:blip r:embed="rId7" cstate="print"/>
            <a:stretch>
              <a:fillRect/>
            </a:stretch>
          </p:blipFill>
          <p:spPr>
            <a:xfrm>
              <a:off x="656730" y="1947100"/>
              <a:ext cx="179999" cy="179997"/>
            </a:xfrm>
            <a:prstGeom prst="rect">
              <a:avLst/>
            </a:prstGeom>
          </p:spPr>
        </p:pic>
        <p:pic>
          <p:nvPicPr>
            <p:cNvPr id="15" name="object 15"/>
            <p:cNvPicPr/>
            <p:nvPr/>
          </p:nvPicPr>
          <p:blipFill>
            <a:blip r:embed="rId8" cstate="print"/>
            <a:stretch>
              <a:fillRect/>
            </a:stretch>
          </p:blipFill>
          <p:spPr>
            <a:xfrm>
              <a:off x="701040" y="1990344"/>
              <a:ext cx="94487" cy="94487"/>
            </a:xfrm>
            <a:prstGeom prst="rect">
              <a:avLst/>
            </a:prstGeom>
          </p:spPr>
        </p:pic>
        <p:pic>
          <p:nvPicPr>
            <p:cNvPr id="16" name="object 16"/>
            <p:cNvPicPr/>
            <p:nvPr/>
          </p:nvPicPr>
          <p:blipFill>
            <a:blip r:embed="rId7" cstate="print"/>
            <a:stretch>
              <a:fillRect/>
            </a:stretch>
          </p:blipFill>
          <p:spPr>
            <a:xfrm>
              <a:off x="4567643" y="1947100"/>
              <a:ext cx="180009" cy="179997"/>
            </a:xfrm>
            <a:prstGeom prst="rect">
              <a:avLst/>
            </a:prstGeom>
          </p:spPr>
        </p:pic>
        <p:pic>
          <p:nvPicPr>
            <p:cNvPr id="17" name="object 17"/>
            <p:cNvPicPr/>
            <p:nvPr/>
          </p:nvPicPr>
          <p:blipFill>
            <a:blip r:embed="rId9" cstate="print"/>
            <a:stretch>
              <a:fillRect/>
            </a:stretch>
          </p:blipFill>
          <p:spPr>
            <a:xfrm>
              <a:off x="4611624" y="1990344"/>
              <a:ext cx="94487" cy="94487"/>
            </a:xfrm>
            <a:prstGeom prst="rect">
              <a:avLst/>
            </a:prstGeom>
          </p:spPr>
        </p:pic>
        <p:pic>
          <p:nvPicPr>
            <p:cNvPr id="18" name="object 18"/>
            <p:cNvPicPr/>
            <p:nvPr/>
          </p:nvPicPr>
          <p:blipFill>
            <a:blip r:embed="rId10" cstate="print"/>
            <a:stretch>
              <a:fillRect/>
            </a:stretch>
          </p:blipFill>
          <p:spPr>
            <a:xfrm>
              <a:off x="8661691" y="1947100"/>
              <a:ext cx="179997" cy="179997"/>
            </a:xfrm>
            <a:prstGeom prst="rect">
              <a:avLst/>
            </a:prstGeom>
          </p:spPr>
        </p:pic>
        <p:pic>
          <p:nvPicPr>
            <p:cNvPr id="19" name="object 19"/>
            <p:cNvPicPr/>
            <p:nvPr/>
          </p:nvPicPr>
          <p:blipFill>
            <a:blip r:embed="rId11" cstate="print"/>
            <a:stretch>
              <a:fillRect/>
            </a:stretch>
          </p:blipFill>
          <p:spPr>
            <a:xfrm>
              <a:off x="8705087" y="1990344"/>
              <a:ext cx="94488" cy="94487"/>
            </a:xfrm>
            <a:prstGeom prst="rect">
              <a:avLst/>
            </a:prstGeom>
          </p:spPr>
        </p:pic>
      </p:grpSp>
      <p:grpSp>
        <p:nvGrpSpPr>
          <p:cNvPr id="20" name="object 20"/>
          <p:cNvGrpSpPr/>
          <p:nvPr/>
        </p:nvGrpSpPr>
        <p:grpSpPr>
          <a:xfrm>
            <a:off x="656730" y="3595674"/>
            <a:ext cx="180340" cy="180340"/>
            <a:chOff x="656730" y="3595674"/>
            <a:chExt cx="180340" cy="180340"/>
          </a:xfrm>
        </p:grpSpPr>
        <p:pic>
          <p:nvPicPr>
            <p:cNvPr id="21" name="object 21"/>
            <p:cNvPicPr/>
            <p:nvPr/>
          </p:nvPicPr>
          <p:blipFill>
            <a:blip r:embed="rId12" cstate="print"/>
            <a:stretch>
              <a:fillRect/>
            </a:stretch>
          </p:blipFill>
          <p:spPr>
            <a:xfrm>
              <a:off x="656730" y="3595674"/>
              <a:ext cx="179999" cy="179997"/>
            </a:xfrm>
            <a:prstGeom prst="rect">
              <a:avLst/>
            </a:prstGeom>
          </p:spPr>
        </p:pic>
        <p:pic>
          <p:nvPicPr>
            <p:cNvPr id="22" name="object 22"/>
            <p:cNvPicPr/>
            <p:nvPr/>
          </p:nvPicPr>
          <p:blipFill>
            <a:blip r:embed="rId13" cstate="print"/>
            <a:stretch>
              <a:fillRect/>
            </a:stretch>
          </p:blipFill>
          <p:spPr>
            <a:xfrm>
              <a:off x="701040" y="3639311"/>
              <a:ext cx="94487" cy="94487"/>
            </a:xfrm>
            <a:prstGeom prst="rect">
              <a:avLst/>
            </a:prstGeom>
          </p:spPr>
        </p:pic>
      </p:grpSp>
      <p:grpSp>
        <p:nvGrpSpPr>
          <p:cNvPr id="23" name="object 23"/>
          <p:cNvGrpSpPr/>
          <p:nvPr/>
        </p:nvGrpSpPr>
        <p:grpSpPr>
          <a:xfrm>
            <a:off x="656730" y="5205095"/>
            <a:ext cx="180340" cy="180340"/>
            <a:chOff x="656730" y="5205095"/>
            <a:chExt cx="180340" cy="180340"/>
          </a:xfrm>
        </p:grpSpPr>
        <p:pic>
          <p:nvPicPr>
            <p:cNvPr id="24" name="object 24"/>
            <p:cNvPicPr/>
            <p:nvPr/>
          </p:nvPicPr>
          <p:blipFill>
            <a:blip r:embed="rId7" cstate="print"/>
            <a:stretch>
              <a:fillRect/>
            </a:stretch>
          </p:blipFill>
          <p:spPr>
            <a:xfrm>
              <a:off x="656730" y="5205095"/>
              <a:ext cx="179999" cy="179997"/>
            </a:xfrm>
            <a:prstGeom prst="rect">
              <a:avLst/>
            </a:prstGeom>
          </p:spPr>
        </p:pic>
        <p:pic>
          <p:nvPicPr>
            <p:cNvPr id="25" name="object 25"/>
            <p:cNvPicPr/>
            <p:nvPr/>
          </p:nvPicPr>
          <p:blipFill>
            <a:blip r:embed="rId14" cstate="print"/>
            <a:stretch>
              <a:fillRect/>
            </a:stretch>
          </p:blipFill>
          <p:spPr>
            <a:xfrm>
              <a:off x="701040" y="5248656"/>
              <a:ext cx="94487" cy="94487"/>
            </a:xfrm>
            <a:prstGeom prst="rect">
              <a:avLst/>
            </a:prstGeom>
          </p:spPr>
        </p:pic>
      </p:grpSp>
      <p:sp>
        <p:nvSpPr>
          <p:cNvPr id="26" name="object 26"/>
          <p:cNvSpPr/>
          <p:nvPr/>
        </p:nvSpPr>
        <p:spPr>
          <a:xfrm>
            <a:off x="-6" y="3269208"/>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sp>
        <p:nvSpPr>
          <p:cNvPr id="27" name="object 27"/>
          <p:cNvSpPr/>
          <p:nvPr/>
        </p:nvSpPr>
        <p:spPr>
          <a:xfrm>
            <a:off x="-6" y="4861115"/>
            <a:ext cx="12192635" cy="0"/>
          </a:xfrm>
          <a:custGeom>
            <a:avLst/>
            <a:gdLst/>
            <a:ahLst/>
            <a:cxnLst/>
            <a:rect l="l" t="t" r="r" b="b"/>
            <a:pathLst>
              <a:path w="12192635">
                <a:moveTo>
                  <a:pt x="12192006" y="0"/>
                </a:moveTo>
                <a:lnTo>
                  <a:pt x="0" y="1"/>
                </a:lnTo>
              </a:path>
            </a:pathLst>
          </a:custGeom>
          <a:ln w="6350">
            <a:solidFill>
              <a:srgbClr val="D0CECE"/>
            </a:solidFill>
          </a:ln>
        </p:spPr>
        <p:txBody>
          <a:bodyPr wrap="square" lIns="0" tIns="0" rIns="0" bIns="0" rtlCol="0"/>
          <a:lstStyle/>
          <a:p>
            <a:endParaRPr/>
          </a:p>
        </p:txBody>
      </p:sp>
      <p:grpSp>
        <p:nvGrpSpPr>
          <p:cNvPr id="28" name="object 28"/>
          <p:cNvGrpSpPr/>
          <p:nvPr/>
        </p:nvGrpSpPr>
        <p:grpSpPr>
          <a:xfrm>
            <a:off x="4567644" y="3595674"/>
            <a:ext cx="180340" cy="180340"/>
            <a:chOff x="4567644" y="3595674"/>
            <a:chExt cx="180340" cy="180340"/>
          </a:xfrm>
        </p:grpSpPr>
        <p:pic>
          <p:nvPicPr>
            <p:cNvPr id="29" name="object 29"/>
            <p:cNvPicPr/>
            <p:nvPr/>
          </p:nvPicPr>
          <p:blipFill>
            <a:blip r:embed="rId12" cstate="print"/>
            <a:stretch>
              <a:fillRect/>
            </a:stretch>
          </p:blipFill>
          <p:spPr>
            <a:xfrm>
              <a:off x="4567644" y="3595674"/>
              <a:ext cx="180009" cy="179997"/>
            </a:xfrm>
            <a:prstGeom prst="rect">
              <a:avLst/>
            </a:prstGeom>
          </p:spPr>
        </p:pic>
        <p:pic>
          <p:nvPicPr>
            <p:cNvPr id="30" name="object 30"/>
            <p:cNvPicPr/>
            <p:nvPr/>
          </p:nvPicPr>
          <p:blipFill>
            <a:blip r:embed="rId15" cstate="print"/>
            <a:stretch>
              <a:fillRect/>
            </a:stretch>
          </p:blipFill>
          <p:spPr>
            <a:xfrm>
              <a:off x="4611624" y="3639311"/>
              <a:ext cx="94487" cy="94487"/>
            </a:xfrm>
            <a:prstGeom prst="rect">
              <a:avLst/>
            </a:prstGeom>
          </p:spPr>
        </p:pic>
      </p:grpSp>
      <p:grpSp>
        <p:nvGrpSpPr>
          <p:cNvPr id="31" name="object 31"/>
          <p:cNvGrpSpPr/>
          <p:nvPr/>
        </p:nvGrpSpPr>
        <p:grpSpPr>
          <a:xfrm>
            <a:off x="4567644" y="5205095"/>
            <a:ext cx="180340" cy="180340"/>
            <a:chOff x="4567644" y="5205095"/>
            <a:chExt cx="180340" cy="180340"/>
          </a:xfrm>
        </p:grpSpPr>
        <p:pic>
          <p:nvPicPr>
            <p:cNvPr id="32" name="object 32"/>
            <p:cNvPicPr/>
            <p:nvPr/>
          </p:nvPicPr>
          <p:blipFill>
            <a:blip r:embed="rId7" cstate="print"/>
            <a:stretch>
              <a:fillRect/>
            </a:stretch>
          </p:blipFill>
          <p:spPr>
            <a:xfrm>
              <a:off x="4567644" y="5205095"/>
              <a:ext cx="180009" cy="179997"/>
            </a:xfrm>
            <a:prstGeom prst="rect">
              <a:avLst/>
            </a:prstGeom>
          </p:spPr>
        </p:pic>
        <p:pic>
          <p:nvPicPr>
            <p:cNvPr id="33" name="object 33"/>
            <p:cNvPicPr/>
            <p:nvPr/>
          </p:nvPicPr>
          <p:blipFill>
            <a:blip r:embed="rId16" cstate="print"/>
            <a:stretch>
              <a:fillRect/>
            </a:stretch>
          </p:blipFill>
          <p:spPr>
            <a:xfrm>
              <a:off x="4611624" y="5248656"/>
              <a:ext cx="94487" cy="94487"/>
            </a:xfrm>
            <a:prstGeom prst="rect">
              <a:avLst/>
            </a:prstGeom>
          </p:spPr>
        </p:pic>
      </p:grpSp>
      <p:grpSp>
        <p:nvGrpSpPr>
          <p:cNvPr id="34" name="object 34"/>
          <p:cNvGrpSpPr/>
          <p:nvPr/>
        </p:nvGrpSpPr>
        <p:grpSpPr>
          <a:xfrm>
            <a:off x="8661692" y="3595674"/>
            <a:ext cx="180340" cy="180340"/>
            <a:chOff x="8661692" y="3595674"/>
            <a:chExt cx="180340" cy="180340"/>
          </a:xfrm>
        </p:grpSpPr>
        <p:pic>
          <p:nvPicPr>
            <p:cNvPr id="35" name="object 35"/>
            <p:cNvPicPr/>
            <p:nvPr/>
          </p:nvPicPr>
          <p:blipFill>
            <a:blip r:embed="rId17" cstate="print"/>
            <a:stretch>
              <a:fillRect/>
            </a:stretch>
          </p:blipFill>
          <p:spPr>
            <a:xfrm>
              <a:off x="8661692" y="3595674"/>
              <a:ext cx="179997" cy="179997"/>
            </a:xfrm>
            <a:prstGeom prst="rect">
              <a:avLst/>
            </a:prstGeom>
          </p:spPr>
        </p:pic>
        <p:pic>
          <p:nvPicPr>
            <p:cNvPr id="36" name="object 36"/>
            <p:cNvPicPr/>
            <p:nvPr/>
          </p:nvPicPr>
          <p:blipFill>
            <a:blip r:embed="rId18" cstate="print"/>
            <a:stretch>
              <a:fillRect/>
            </a:stretch>
          </p:blipFill>
          <p:spPr>
            <a:xfrm>
              <a:off x="8705088" y="3639311"/>
              <a:ext cx="94488" cy="94487"/>
            </a:xfrm>
            <a:prstGeom prst="rect">
              <a:avLst/>
            </a:prstGeom>
          </p:spPr>
        </p:pic>
      </p:grpSp>
      <p:grpSp>
        <p:nvGrpSpPr>
          <p:cNvPr id="37" name="object 37"/>
          <p:cNvGrpSpPr/>
          <p:nvPr/>
        </p:nvGrpSpPr>
        <p:grpSpPr>
          <a:xfrm>
            <a:off x="8661692" y="5205095"/>
            <a:ext cx="180340" cy="180340"/>
            <a:chOff x="8661692" y="5205095"/>
            <a:chExt cx="180340" cy="180340"/>
          </a:xfrm>
        </p:grpSpPr>
        <p:pic>
          <p:nvPicPr>
            <p:cNvPr id="38" name="object 38"/>
            <p:cNvPicPr/>
            <p:nvPr/>
          </p:nvPicPr>
          <p:blipFill>
            <a:blip r:embed="rId10" cstate="print"/>
            <a:stretch>
              <a:fillRect/>
            </a:stretch>
          </p:blipFill>
          <p:spPr>
            <a:xfrm>
              <a:off x="8661692" y="5205095"/>
              <a:ext cx="179997" cy="179997"/>
            </a:xfrm>
            <a:prstGeom prst="rect">
              <a:avLst/>
            </a:prstGeom>
          </p:spPr>
        </p:pic>
        <p:pic>
          <p:nvPicPr>
            <p:cNvPr id="39" name="object 39"/>
            <p:cNvPicPr/>
            <p:nvPr/>
          </p:nvPicPr>
          <p:blipFill>
            <a:blip r:embed="rId19" cstate="print"/>
            <a:stretch>
              <a:fillRect/>
            </a:stretch>
          </p:blipFill>
          <p:spPr>
            <a:xfrm>
              <a:off x="8705088" y="5248656"/>
              <a:ext cx="94488" cy="94487"/>
            </a:xfrm>
            <a:prstGeom prst="rect">
              <a:avLst/>
            </a:prstGeom>
          </p:spPr>
        </p:pic>
      </p:grpSp>
      <p:sp>
        <p:nvSpPr>
          <p:cNvPr id="40" name="object 40"/>
          <p:cNvSpPr txBox="1"/>
          <p:nvPr/>
        </p:nvSpPr>
        <p:spPr>
          <a:xfrm>
            <a:off x="2187016" y="795244"/>
            <a:ext cx="8032115" cy="470000"/>
          </a:xfrm>
          <a:prstGeom prst="rect">
            <a:avLst/>
          </a:prstGeom>
        </p:spPr>
        <p:txBody>
          <a:bodyPr vert="horz" wrap="square" lIns="0" tIns="12065" rIns="0" bIns="0" rtlCol="0">
            <a:spAutoFit/>
          </a:bodyPr>
          <a:lstStyle/>
          <a:p>
            <a:pPr marL="12700" marR="5080" indent="20955">
              <a:lnSpc>
                <a:spcPct val="137400"/>
              </a:lnSpc>
              <a:spcBef>
                <a:spcPts val="95"/>
              </a:spcBef>
            </a:pPr>
            <a:r>
              <a:rPr sz="1150" dirty="0">
                <a:solidFill>
                  <a:srgbClr val="FFFFFF"/>
                </a:solidFill>
                <a:latin typeface="Helvetica" panose="020B0604020202020204" pitchFamily="34" charset="0"/>
                <a:cs typeface="Helvetica" panose="020B0604020202020204" pitchFamily="34" charset="0"/>
              </a:rPr>
              <a:t>Members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ADAPT’s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Research</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&amp;</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Advisory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platform</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have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access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entire</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suite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of</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market</a:t>
            </a:r>
            <a:r>
              <a:rPr sz="1150" spc="15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leading</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content,</a:t>
            </a:r>
            <a:r>
              <a:rPr sz="1150" spc="150"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insights </a:t>
            </a:r>
            <a:r>
              <a:rPr sz="1150" dirty="0">
                <a:solidFill>
                  <a:srgbClr val="FFFFFF"/>
                </a:solidFill>
                <a:latin typeface="Helvetica" panose="020B0604020202020204" pitchFamily="34" charset="0"/>
                <a:cs typeface="Helvetica" panose="020B0604020202020204" pitchFamily="34" charset="0"/>
              </a:rPr>
              <a:t>and</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resources</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to</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a:t>
            </a:r>
            <a:r>
              <a:rPr sz="1150" spc="13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execute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role.</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For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any</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assistance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contact</a:t>
            </a:r>
            <a:r>
              <a:rPr sz="1150" spc="14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your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Account</a:t>
            </a:r>
            <a:r>
              <a:rPr sz="1150" spc="15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Manager</a:t>
            </a:r>
            <a:r>
              <a:rPr sz="1150" spc="140"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in</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the</a:t>
            </a:r>
            <a:r>
              <a:rPr sz="1150" spc="135" dirty="0">
                <a:solidFill>
                  <a:srgbClr val="FFFFFF"/>
                </a:solidFill>
                <a:latin typeface="Helvetica" panose="020B0604020202020204" pitchFamily="34" charset="0"/>
                <a:cs typeface="Helvetica" panose="020B0604020202020204" pitchFamily="34" charset="0"/>
              </a:rPr>
              <a:t> </a:t>
            </a:r>
            <a:r>
              <a:rPr sz="1150" dirty="0">
                <a:solidFill>
                  <a:srgbClr val="FFFFFF"/>
                </a:solidFill>
                <a:latin typeface="Helvetica" panose="020B0604020202020204" pitchFamily="34" charset="0"/>
                <a:cs typeface="Helvetica" panose="020B0604020202020204" pitchFamily="34" charset="0"/>
              </a:rPr>
              <a:t>help</a:t>
            </a:r>
            <a:r>
              <a:rPr sz="1150" spc="145" dirty="0">
                <a:solidFill>
                  <a:srgbClr val="FFFFFF"/>
                </a:solidFill>
                <a:latin typeface="Helvetica" panose="020B0604020202020204" pitchFamily="34" charset="0"/>
                <a:cs typeface="Helvetica" panose="020B0604020202020204" pitchFamily="34" charset="0"/>
              </a:rPr>
              <a:t> </a:t>
            </a:r>
            <a:r>
              <a:rPr sz="1150" spc="-10" dirty="0">
                <a:solidFill>
                  <a:srgbClr val="FFFFFF"/>
                </a:solidFill>
                <a:latin typeface="Helvetica" panose="020B0604020202020204" pitchFamily="34" charset="0"/>
                <a:cs typeface="Helvetica" panose="020B0604020202020204" pitchFamily="34" charset="0"/>
              </a:rPr>
              <a:t>section.</a:t>
            </a:r>
            <a:endParaRPr sz="115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674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9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721114"/>
            <a:ext cx="7635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t>Goals and initiatives</a:t>
            </a:r>
            <a:endParaRPr kumimoji="0" lang="en-US" sz="4000" b="1" i="0" u="none" strike="noStrike" kern="1200" cap="none" spc="0" normalizeH="0" baseline="0" noProof="0" dirty="0">
              <a:ln>
                <a:noFill/>
              </a:ln>
              <a:solidFill>
                <a:srgbClr val="000000"/>
              </a:solidFill>
              <a:effectLst/>
              <a:uLnTx/>
              <a:uFillTx/>
              <a:latin typeface="Helvetica Neue" panose="02000503000000020004"/>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359202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300539" y="191204"/>
            <a:ext cx="10184581" cy="461665"/>
          </a:xfrm>
          <a:prstGeom prst="rect">
            <a:avLst/>
          </a:prstGeom>
        </p:spPr>
        <p:txBody>
          <a:bodyPr wrap="square" lIns="91440" tIns="45720" rIns="91440" bIns="45720" anchor="t">
            <a:spAutoFit/>
          </a:bodyPr>
          <a:lstStyle/>
          <a:p>
            <a:pPr>
              <a:defRPr/>
            </a:pPr>
            <a:r>
              <a:rPr lang="en-US" sz="2400" b="1" dirty="0">
                <a:solidFill>
                  <a:srgbClr val="000000"/>
                </a:solidFill>
                <a:latin typeface="Helvetica"/>
                <a:cs typeface="Helvetica"/>
              </a:rPr>
              <a:t>CFOs' organisational</a:t>
            </a:r>
            <a:r>
              <a:rPr kumimoji="0" lang="en-US" sz="2400" b="1" i="0" u="none" strike="noStrike" kern="1200" cap="none" spc="0" normalizeH="0" baseline="0" noProof="0" dirty="0">
                <a:ln>
                  <a:noFill/>
                </a:ln>
                <a:solidFill>
                  <a:srgbClr val="000000"/>
                </a:solidFill>
                <a:effectLst/>
                <a:uLnTx/>
                <a:uFillTx/>
                <a:latin typeface="Helvetica"/>
                <a:ea typeface="+mn-ea"/>
                <a:cs typeface="Helvetica"/>
              </a:rPr>
              <a:t> </a:t>
            </a:r>
            <a:r>
              <a:rPr lang="en-US" sz="2400" b="1" dirty="0">
                <a:solidFill>
                  <a:srgbClr val="000000"/>
                </a:solidFill>
                <a:latin typeface="Helvetica"/>
                <a:cs typeface="Helvetica"/>
              </a:rPr>
              <a:t>goals</a:t>
            </a:r>
            <a:r>
              <a:rPr kumimoji="0" lang="en-US" sz="2400" b="1" i="0" u="none" strike="noStrike" kern="1200" cap="none" spc="0" normalizeH="0" baseline="0" noProof="0" dirty="0">
                <a:ln>
                  <a:noFill/>
                </a:ln>
                <a:solidFill>
                  <a:srgbClr val="000000"/>
                </a:solidFill>
                <a:effectLst/>
                <a:uLnTx/>
                <a:uFillTx/>
                <a:latin typeface="Helvetica"/>
                <a:ea typeface="+mn-ea"/>
                <a:cs typeface="Helvetica"/>
              </a:rPr>
              <a:t> in </a:t>
            </a:r>
            <a:r>
              <a:rPr lang="en-US" sz="2400" b="1" dirty="0">
                <a:solidFill>
                  <a:srgbClr val="000000"/>
                </a:solidFill>
                <a:latin typeface="Helvetica"/>
                <a:cs typeface="Helvetica"/>
              </a:rPr>
              <a:t>2024</a:t>
            </a:r>
            <a:endParaRPr lang="en-US" sz="2400" b="1" i="0" u="none" strike="noStrike" kern="1200" cap="none" spc="0" normalizeH="0" baseline="0" noProof="0" dirty="0">
              <a:ln>
                <a:noFill/>
              </a:ln>
              <a:solidFill>
                <a:srgbClr val="000000"/>
              </a:solidFill>
              <a:effectLst/>
              <a:uLnTx/>
              <a:uFillTx/>
              <a:latin typeface="Helvetica"/>
              <a:cs typeface="Helvetica"/>
            </a:endParaRPr>
          </a:p>
        </p:txBody>
      </p:sp>
      <p:sp>
        <p:nvSpPr>
          <p:cNvPr id="32" name="TextBox 31">
            <a:extLst>
              <a:ext uri="{FF2B5EF4-FFF2-40B4-BE49-F238E27FC236}">
                <a16:creationId xmlns:a16="http://schemas.microsoft.com/office/drawing/2014/main" id="{04CE4012-F763-4548-72D6-59ADC4426286}"/>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lumMod val="65000"/>
                    <a:lumOff val="35000"/>
                  </a:srgbClr>
                </a:solidFill>
                <a:effectLst/>
                <a:uLnTx/>
                <a:uFillTx/>
                <a:latin typeface="Helvetica"/>
                <a:ea typeface="+mn-ea"/>
                <a:cs typeface="Helvetica Neue" panose="02000503000000020004" pitchFamily="2"/>
              </a:rPr>
              <a:t>ADAPT CFO Edge Survey in Nov 2024. Sample size: 98 Australian CFOs</a:t>
            </a:r>
          </a:p>
        </p:txBody>
      </p:sp>
      <p:pic>
        <p:nvPicPr>
          <p:cNvPr id="2" name="Picture 1">
            <a:extLst>
              <a:ext uri="{FF2B5EF4-FFF2-40B4-BE49-F238E27FC236}">
                <a16:creationId xmlns:a16="http://schemas.microsoft.com/office/drawing/2014/main" id="{F876CB1F-1008-2453-EFCC-06C7EC766ECC}"/>
              </a:ext>
            </a:extLst>
          </p:cNvPr>
          <p:cNvPicPr>
            <a:picLocks noChangeAspect="1"/>
          </p:cNvPicPr>
          <p:nvPr/>
        </p:nvPicPr>
        <p:blipFill>
          <a:blip r:embed="rId3"/>
          <a:stretch>
            <a:fillRect/>
          </a:stretch>
        </p:blipFill>
        <p:spPr>
          <a:xfrm>
            <a:off x="581690" y="652869"/>
            <a:ext cx="11028620" cy="6084335"/>
          </a:xfrm>
          <a:prstGeom prst="rect">
            <a:avLst/>
          </a:prstGeom>
        </p:spPr>
      </p:pic>
    </p:spTree>
    <p:extLst>
      <p:ext uri="{BB962C8B-B14F-4D97-AF65-F5344CB8AC3E}">
        <p14:creationId xmlns:p14="http://schemas.microsoft.com/office/powerpoint/2010/main" val="63863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300539" y="191204"/>
            <a:ext cx="10184581" cy="461665"/>
          </a:xfrm>
          <a:prstGeom prst="rect">
            <a:avLst/>
          </a:prstGeom>
        </p:spPr>
        <p:txBody>
          <a:bodyPr wrap="square" lIns="91440" tIns="45720" rIns="91440" bIns="45720" anchor="t">
            <a:spAutoFit/>
          </a:bodyPr>
          <a:lstStyle/>
          <a:p>
            <a:pPr>
              <a:defRPr/>
            </a:pPr>
            <a:r>
              <a:rPr lang="en-US" sz="2400" b="1" dirty="0">
                <a:solidFill>
                  <a:srgbClr val="000000"/>
                </a:solidFill>
                <a:latin typeface="Helvetica"/>
                <a:cs typeface="Helvetica"/>
              </a:rPr>
              <a:t>CFOs' organisational</a:t>
            </a:r>
            <a:r>
              <a:rPr kumimoji="0" lang="en-US" sz="2400" b="1" i="0" u="none" strike="noStrike" kern="1200" cap="none" spc="0" normalizeH="0" baseline="0" noProof="0" dirty="0">
                <a:ln>
                  <a:noFill/>
                </a:ln>
                <a:solidFill>
                  <a:srgbClr val="000000"/>
                </a:solidFill>
                <a:effectLst/>
                <a:uLnTx/>
                <a:uFillTx/>
                <a:latin typeface="Helvetica"/>
                <a:ea typeface="+mn-ea"/>
                <a:cs typeface="Helvetica"/>
              </a:rPr>
              <a:t> initiatives in 2024</a:t>
            </a:r>
          </a:p>
        </p:txBody>
      </p:sp>
      <p:sp>
        <p:nvSpPr>
          <p:cNvPr id="32" name="TextBox 31">
            <a:extLst>
              <a:ext uri="{FF2B5EF4-FFF2-40B4-BE49-F238E27FC236}">
                <a16:creationId xmlns:a16="http://schemas.microsoft.com/office/drawing/2014/main" id="{04CE4012-F763-4548-72D6-59ADC4426286}"/>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50000"/>
                  </a:srgbClr>
                </a:solidFill>
                <a:effectLst/>
                <a:uLnTx/>
                <a:uFillTx/>
                <a:latin typeface="Helvetica" panose="020B0403020202020204" pitchFamily="34" charset="0"/>
                <a:ea typeface="+mn-ea"/>
                <a:cs typeface="Helvetica Neue" panose="02000503000000020004" pitchFamily="2"/>
              </a:rPr>
              <a:t>ADAPT CFO Edge Survey in Nov 2024. Sample size: 95 Australian CFOs</a:t>
            </a:r>
          </a:p>
        </p:txBody>
      </p:sp>
      <p:pic>
        <p:nvPicPr>
          <p:cNvPr id="3" name="Picture 2">
            <a:extLst>
              <a:ext uri="{FF2B5EF4-FFF2-40B4-BE49-F238E27FC236}">
                <a16:creationId xmlns:a16="http://schemas.microsoft.com/office/drawing/2014/main" id="{19165086-7BED-3E3E-E279-C668F3D32302}"/>
              </a:ext>
            </a:extLst>
          </p:cNvPr>
          <p:cNvPicPr>
            <a:picLocks noChangeAspect="1"/>
          </p:cNvPicPr>
          <p:nvPr/>
        </p:nvPicPr>
        <p:blipFill>
          <a:blip r:embed="rId3"/>
          <a:stretch>
            <a:fillRect/>
          </a:stretch>
        </p:blipFill>
        <p:spPr>
          <a:xfrm>
            <a:off x="829663" y="711673"/>
            <a:ext cx="11028620" cy="6084335"/>
          </a:xfrm>
          <a:prstGeom prst="rect">
            <a:avLst/>
          </a:prstGeom>
        </p:spPr>
      </p:pic>
    </p:spTree>
    <p:extLst>
      <p:ext uri="{BB962C8B-B14F-4D97-AF65-F5344CB8AC3E}">
        <p14:creationId xmlns:p14="http://schemas.microsoft.com/office/powerpoint/2010/main" val="324177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027D8D-55DA-4389-ABB4-4CD284B863BF}"/>
              </a:ext>
            </a:extLst>
          </p:cNvPr>
          <p:cNvSpPr/>
          <p:nvPr/>
        </p:nvSpPr>
        <p:spPr>
          <a:xfrm>
            <a:off x="0" y="0"/>
            <a:ext cx="293499" cy="6858000"/>
          </a:xfrm>
          <a:prstGeom prst="rect">
            <a:avLst/>
          </a:prstGeom>
          <a:solidFill>
            <a:srgbClr val="E75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6A975B-FF5C-3D7F-1FA7-B6720A20A049}"/>
              </a:ext>
            </a:extLst>
          </p:cNvPr>
          <p:cNvSpPr txBox="1"/>
          <p:nvPr/>
        </p:nvSpPr>
        <p:spPr>
          <a:xfrm>
            <a:off x="643102" y="2838795"/>
            <a:ext cx="3771237" cy="278198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
                <a:srgbClr val="E7534F"/>
              </a:buClr>
              <a:buSzTx/>
              <a:buFontTx/>
              <a:buNone/>
              <a:tabLst/>
              <a:defRPr/>
            </a:pPr>
            <a:r>
              <a:rPr lang="en-US" sz="1200" b="1" dirty="0">
                <a:solidFill>
                  <a:prstClr val="black"/>
                </a:solidFill>
                <a:latin typeface="Helvetica"/>
                <a:cs typeface="Helvetica"/>
              </a:rPr>
              <a:t>The top goal of Australian CFOs in 2024 </a:t>
            </a:r>
            <a:br>
              <a:rPr lang="en-US" sz="1200" b="1" dirty="0">
                <a:solidFill>
                  <a:prstClr val="black"/>
                </a:solidFill>
                <a:latin typeface="Helvetica"/>
                <a:cs typeface="Helvetica"/>
              </a:rPr>
            </a:br>
            <a:r>
              <a:rPr lang="en-US" sz="1200" b="1" dirty="0">
                <a:solidFill>
                  <a:prstClr val="black"/>
                </a:solidFill>
                <a:latin typeface="Helvetica"/>
                <a:cs typeface="Helvetica"/>
              </a:rPr>
              <a:t>is to optimise costs. </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Better alignment of organisational goals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and tech initiatives comes from driving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strategic and data-driven tech decisions</a:t>
            </a:r>
            <a:r>
              <a:rPr lang="en-US" sz="1200" dirty="0">
                <a:solidFill>
                  <a:prstClr val="black"/>
                </a:solidFill>
                <a:latin typeface="Helvetica"/>
                <a:cs typeface="Helvetica"/>
              </a:rPr>
              <a:t>. </a:t>
            </a:r>
          </a:p>
          <a:p>
            <a:pPr marL="171450" indent="-171450">
              <a:lnSpc>
                <a:spcPct val="150000"/>
              </a:lnSpc>
              <a:spcAft>
                <a:spcPts val="600"/>
              </a:spcAft>
              <a:buClr>
                <a:srgbClr val="E7534F"/>
              </a:buClr>
              <a:buFont typeface="Arial" panose="020B0604020202020204" pitchFamily="34" charset="0"/>
              <a:buChar char="•"/>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Eight of the top 10 initiatives</a:t>
            </a:r>
            <a:r>
              <a:rPr lang="en-US" sz="1200" dirty="0">
                <a:solidFill>
                  <a:prstClr val="black"/>
                </a:solidFill>
                <a:latin typeface="Helvetica"/>
                <a:cs typeface="Helvetica"/>
              </a:rPr>
              <a:t> focus on tech modernisation and simplification.</a:t>
            </a:r>
          </a:p>
          <a:p>
            <a:pPr marL="171450" marR="0" lvl="0" indent="-171450" algn="l" defTabSz="914400" rtl="0" eaLnBrk="1" fontAlgn="auto" latinLnBrk="0" hangingPunct="1">
              <a:lnSpc>
                <a:spcPct val="150000"/>
              </a:lnSpc>
              <a:spcBef>
                <a:spcPts val="0"/>
              </a:spcBef>
              <a:spcAft>
                <a:spcPts val="6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CFOs prioritise strategic sourcing and vendor management more than other tech executives.</a:t>
            </a:r>
          </a:p>
        </p:txBody>
      </p:sp>
      <p:grpSp>
        <p:nvGrpSpPr>
          <p:cNvPr id="2" name="Group 1">
            <a:extLst>
              <a:ext uri="{FF2B5EF4-FFF2-40B4-BE49-F238E27FC236}">
                <a16:creationId xmlns:a16="http://schemas.microsoft.com/office/drawing/2014/main" id="{AA848627-DABB-AC47-DF8D-97A1B8C124AF}"/>
              </a:ext>
            </a:extLst>
          </p:cNvPr>
          <p:cNvGrpSpPr/>
          <p:nvPr/>
        </p:nvGrpSpPr>
        <p:grpSpPr>
          <a:xfrm>
            <a:off x="643103" y="966293"/>
            <a:ext cx="4129258" cy="1508106"/>
            <a:chOff x="819810" y="1621037"/>
            <a:chExt cx="4129258" cy="1508106"/>
          </a:xfrm>
        </p:grpSpPr>
        <p:sp>
          <p:nvSpPr>
            <p:cNvPr id="3" name="Rectangle 2">
              <a:extLst>
                <a:ext uri="{FF2B5EF4-FFF2-40B4-BE49-F238E27FC236}">
                  <a16:creationId xmlns:a16="http://schemas.microsoft.com/office/drawing/2014/main" id="{FCDB4BEB-E898-C416-1F0D-8AA44DED8E6F}"/>
                </a:ext>
              </a:extLst>
            </p:cNvPr>
            <p:cNvSpPr/>
            <p:nvPr/>
          </p:nvSpPr>
          <p:spPr>
            <a:xfrm>
              <a:off x="819811" y="1928814"/>
              <a:ext cx="3771235" cy="120032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Helvetica"/>
                  <a:ea typeface="+mn-ea"/>
                  <a:cs typeface="Helvetica"/>
                </a:rPr>
                <a:t>Optimising costs while being strategic and data-driven</a:t>
              </a:r>
            </a:p>
          </p:txBody>
        </p:sp>
        <p:sp>
          <p:nvSpPr>
            <p:cNvPr id="6" name="Rectangle 5">
              <a:extLst>
                <a:ext uri="{FF2B5EF4-FFF2-40B4-BE49-F238E27FC236}">
                  <a16:creationId xmlns:a16="http://schemas.microsoft.com/office/drawing/2014/main" id="{24C42335-3FD8-4EDA-2E5C-1E6001BA24EF}"/>
                </a:ext>
              </a:extLst>
            </p:cNvPr>
            <p:cNvSpPr/>
            <p:nvPr/>
          </p:nvSpPr>
          <p:spPr>
            <a:xfrm>
              <a:off x="819810" y="1621037"/>
              <a:ext cx="4129258"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7534F"/>
                  </a:solidFill>
                  <a:effectLst/>
                  <a:uLnTx/>
                  <a:uFillTx/>
                  <a:latin typeface="Helvetica"/>
                  <a:ea typeface="Calibri" panose="020F0502020204030204"/>
                  <a:cs typeface="Helvetica"/>
                </a:rPr>
                <a:t>Persona Mapping: CFO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cxnSp>
        <p:nvCxnSpPr>
          <p:cNvPr id="7" name="Straight Connector 6">
            <a:extLst>
              <a:ext uri="{FF2B5EF4-FFF2-40B4-BE49-F238E27FC236}">
                <a16:creationId xmlns:a16="http://schemas.microsoft.com/office/drawing/2014/main" id="{2ADEBE6F-5D02-53EE-8361-6BE34D1E7F6C}"/>
              </a:ext>
            </a:extLst>
          </p:cNvPr>
          <p:cNvCxnSpPr>
            <a:cxnSpLocks/>
          </p:cNvCxnSpPr>
          <p:nvPr/>
        </p:nvCxnSpPr>
        <p:spPr>
          <a:xfrm flipV="1">
            <a:off x="4414339" y="197795"/>
            <a:ext cx="0" cy="6480000"/>
          </a:xfrm>
          <a:prstGeom prst="line">
            <a:avLst/>
          </a:prstGeom>
          <a:ln w="635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98A455-8484-C20E-25BE-0AEB1706CDD0}"/>
              </a:ext>
            </a:extLst>
          </p:cNvPr>
          <p:cNvSpPr txBox="1"/>
          <p:nvPr/>
        </p:nvSpPr>
        <p:spPr>
          <a:xfrm>
            <a:off x="4593417" y="197795"/>
            <a:ext cx="7402955" cy="64624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
                <a:srgbClr val="E7534F"/>
              </a:buClr>
              <a:buSzTx/>
              <a:buFontTx/>
              <a:buNone/>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Optimising costs while becoming strategic and data-driven in tech decisions</a:t>
            </a: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Australian CFOs aim for cost optimisation to boost revenue growth. This indicates a greater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need to maximise return on IT investment. </a:t>
            </a:r>
            <a:endParaRPr lang="en-US" sz="1200" b="0" i="0" u="none" strike="noStrike" kern="1200" cap="none" spc="0" normalizeH="0" baseline="0" noProof="0" dirty="0">
              <a:ln>
                <a:noFill/>
              </a:ln>
              <a:solidFill>
                <a:prstClr val="black"/>
              </a:solidFill>
              <a:effectLst/>
              <a:uLnTx/>
              <a:uFillTx/>
              <a:latin typeface="Helvetica"/>
              <a:cs typeface="Helvetica"/>
            </a:endParaRPr>
          </a:p>
          <a:p>
            <a:pPr marL="182245" marR="0" lvl="0" indent="-182245"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Helvetica"/>
                <a:ea typeface="+mn-ea"/>
                <a:cs typeface="Helvetica"/>
              </a:rPr>
              <a:t>To deliver value, there is a high priority to modernise legacy tech, improve operational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effectiveness, maintain </a:t>
            </a:r>
            <a:r>
              <a:rPr lang="en-US" sz="1200" dirty="0">
                <a:solidFill>
                  <a:prstClr val="black"/>
                </a:solidFill>
                <a:latin typeface="Helvetica"/>
                <a:cs typeface="Helvetica"/>
              </a:rPr>
              <a:t>talent</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automate key processes and attract new customers. A strong AI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kumimoji="0" lang="en-US" sz="1200" b="0" i="0" u="none" strike="noStrike" kern="1200" cap="none" spc="0" normalizeH="0" baseline="0" noProof="0" dirty="0">
                <a:ln>
                  <a:noFill/>
                </a:ln>
                <a:solidFill>
                  <a:prstClr val="black"/>
                </a:solidFill>
                <a:effectLst/>
                <a:uLnTx/>
                <a:uFillTx/>
                <a:latin typeface="Helvetica"/>
                <a:ea typeface="+mn-ea"/>
                <a:cs typeface="Helvetica"/>
              </a:rPr>
              <a:t>strategy is also essential for enhancing operational efficiency and enabling data-driven decisions </a:t>
            </a:r>
            <a:br>
              <a:rPr kumimoji="0" lang="en-US" sz="1200" b="0" i="0" u="none" strike="noStrike" kern="1200" cap="none" spc="0" normalizeH="0" baseline="0" noProof="0" dirty="0">
                <a:ln>
                  <a:noFill/>
                </a:ln>
                <a:solidFill>
                  <a:prstClr val="black"/>
                </a:solidFill>
                <a:effectLst/>
                <a:uLnTx/>
                <a:uFillTx/>
                <a:latin typeface="Helvetica"/>
                <a:ea typeface="+mn-ea"/>
                <a:cs typeface="Helvetica"/>
              </a:rPr>
            </a:br>
            <a:r>
              <a:rPr lang="en-US" sz="1200" dirty="0">
                <a:solidFill>
                  <a:prstClr val="black"/>
                </a:solidFill>
                <a:latin typeface="Helvetica"/>
                <a:cs typeface="Helvetica"/>
              </a:rPr>
              <a:t>while</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 optimising costs.</a:t>
            </a:r>
            <a:endParaRPr lang="en-US" sz="1200" dirty="0">
              <a:solidFill>
                <a:prstClr val="black"/>
              </a:solidFill>
              <a:latin typeface="Helvetica"/>
              <a:cs typeface="Helvetica"/>
            </a:endParaRPr>
          </a:p>
          <a:p>
            <a:pPr marL="182245" marR="0" lvl="0" indent="-182245"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lang="en-US" sz="1200" dirty="0">
                <a:solidFill>
                  <a:prstClr val="black"/>
                </a:solidFill>
                <a:latin typeface="Helvetica"/>
                <a:cs typeface="Helvetica"/>
              </a:rPr>
              <a:t>As CFOs become more strategic and data-driven, this enables a better alignment </a:t>
            </a:r>
            <a:br>
              <a:rPr lang="en-US" sz="1200" dirty="0">
                <a:solidFill>
                  <a:prstClr val="black"/>
                </a:solidFill>
                <a:latin typeface="Helvetica"/>
                <a:cs typeface="Helvetica"/>
              </a:rPr>
            </a:br>
            <a:r>
              <a:rPr lang="en-US" sz="1200" dirty="0">
                <a:solidFill>
                  <a:prstClr val="black"/>
                </a:solidFill>
                <a:latin typeface="Helvetica"/>
                <a:cs typeface="Helvetica"/>
              </a:rPr>
              <a:t>of organisational goals and technology initiatives</a:t>
            </a:r>
            <a:r>
              <a:rPr kumimoji="0" lang="en-US" sz="1200" b="0" i="0" u="none" strike="noStrike" kern="1200" cap="none" spc="0" normalizeH="0" baseline="0" noProof="0" dirty="0">
                <a:ln>
                  <a:noFill/>
                </a:ln>
                <a:solidFill>
                  <a:prstClr val="black"/>
                </a:solidFill>
                <a:effectLst/>
                <a:uLnTx/>
                <a:uFillTx/>
                <a:latin typeface="Helvetica"/>
                <a:ea typeface="+mn-ea"/>
                <a:cs typeface="Helvetica"/>
              </a:rPr>
              <a:t>.</a:t>
            </a:r>
            <a:endParaRPr lang="en-US" sz="1200" b="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0"/>
              </a:spcAft>
              <a:buClr>
                <a:srgbClr val="E7534F"/>
              </a:buClr>
              <a:buSzTx/>
              <a:tabLst/>
              <a:defRPr/>
            </a:pPr>
            <a:r>
              <a:rPr kumimoji="0" lang="en-PH" sz="1200" b="1" i="0" u="none" strike="noStrike" kern="1200" cap="none" spc="0" normalizeH="0" baseline="0" noProof="0" dirty="0">
                <a:ln>
                  <a:noFill/>
                </a:ln>
                <a:solidFill>
                  <a:prstClr val="black"/>
                </a:solidFill>
                <a:effectLst/>
                <a:uLnTx/>
                <a:uFillTx/>
                <a:latin typeface="Helvetica"/>
                <a:ea typeface="+mn-ea"/>
                <a:cs typeface="Helvetica"/>
              </a:rPr>
              <a:t>Balancing cost optimisation with technology-based initiatives </a:t>
            </a:r>
            <a:endParaRPr kumimoji="0" lang="en-US" sz="1200" b="1" i="0" u="none" strike="noStrike" kern="1200" cap="none" spc="0" normalizeH="0" baseline="0" noProof="0" dirty="0">
              <a:ln>
                <a:noFill/>
              </a:ln>
              <a:solidFill>
                <a:prstClr val="black"/>
              </a:solidFill>
              <a:effectLst/>
              <a:uLnTx/>
              <a:uFillTx/>
              <a:latin typeface="Helvetica"/>
              <a:ea typeface="+mn-ea"/>
              <a:cs typeface="Helvetica"/>
            </a:endParaRP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a:ea typeface="+mn-ea"/>
                <a:cs typeface="Helvetica"/>
              </a:rPr>
              <a:t>While 81% of organisations claim it’s difficult to reduce technical debt, CFOs must strike </a:t>
            </a:r>
            <a:br>
              <a:rPr kumimoji="0" lang="en-US" sz="1200" i="0" u="none" strike="noStrike" kern="1200" cap="none" spc="0" normalizeH="0" baseline="0" noProof="0" dirty="0">
                <a:ln>
                  <a:noFill/>
                </a:ln>
                <a:solidFill>
                  <a:prstClr val="black"/>
                </a:solidFill>
                <a:effectLst/>
                <a:uLnTx/>
                <a:uFillTx/>
                <a:latin typeface="Helvetica"/>
                <a:ea typeface="+mn-ea"/>
                <a:cs typeface="Helvetica"/>
              </a:rPr>
            </a:br>
            <a:r>
              <a:rPr kumimoji="0" lang="en-US" sz="1200" i="0" u="none" strike="noStrike" kern="1200" cap="none" spc="0" normalizeH="0" baseline="0" noProof="0" dirty="0">
                <a:ln>
                  <a:noFill/>
                </a:ln>
                <a:solidFill>
                  <a:prstClr val="black"/>
                </a:solidFill>
                <a:effectLst/>
                <a:uLnTx/>
                <a:uFillTx/>
                <a:latin typeface="Helvetica"/>
                <a:ea typeface="+mn-ea"/>
                <a:cs typeface="Helvetica"/>
              </a:rPr>
              <a:t>a balance between modernising tech and delivering financial expectations</a:t>
            </a:r>
            <a:r>
              <a:rPr lang="en-US" sz="1200" dirty="0">
                <a:solidFill>
                  <a:prstClr val="black"/>
                </a:solidFill>
                <a:latin typeface="Helvetica"/>
                <a:cs typeface="Helvetica"/>
              </a:rPr>
              <a:t> (refer to slide 11).</a:t>
            </a:r>
            <a:endParaRPr lang="en-US" sz="120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a:ea typeface="+mn-ea"/>
                <a:cs typeface="Helvetica"/>
              </a:rPr>
              <a:t>This </a:t>
            </a:r>
            <a:r>
              <a:rPr lang="en-US" sz="1200" dirty="0">
                <a:solidFill>
                  <a:prstClr val="black"/>
                </a:solidFill>
                <a:latin typeface="Helvetica"/>
                <a:cs typeface="Helvetica"/>
              </a:rPr>
              <a:t>helps </a:t>
            </a:r>
            <a:r>
              <a:rPr kumimoji="0" lang="en-US" sz="1200" i="0" u="none" strike="noStrike" kern="1200" cap="none" spc="0" normalizeH="0" baseline="0" noProof="0" dirty="0">
                <a:ln>
                  <a:noFill/>
                </a:ln>
                <a:solidFill>
                  <a:prstClr val="black"/>
                </a:solidFill>
                <a:effectLst/>
                <a:uLnTx/>
                <a:uFillTx/>
                <a:latin typeface="Helvetica"/>
                <a:ea typeface="+mn-ea"/>
                <a:cs typeface="Helvetica"/>
              </a:rPr>
              <a:t>organisations drive tech initiatives while managing expenditures. </a:t>
            </a:r>
            <a:r>
              <a:rPr lang="en-US" sz="1200" dirty="0">
                <a:solidFill>
                  <a:prstClr val="black"/>
                </a:solidFill>
                <a:latin typeface="Helvetica"/>
                <a:cs typeface="Helvetica"/>
              </a:rPr>
              <a:t>Upskilling and </a:t>
            </a:r>
            <a:br>
              <a:rPr lang="en-US" sz="1200" dirty="0">
                <a:solidFill>
                  <a:prstClr val="black"/>
                </a:solidFill>
                <a:latin typeface="Helvetica"/>
                <a:cs typeface="Helvetica"/>
              </a:rPr>
            </a:br>
            <a:r>
              <a:rPr lang="en-US" sz="1200" dirty="0">
                <a:solidFill>
                  <a:prstClr val="black"/>
                </a:solidFill>
                <a:latin typeface="Helvetica"/>
                <a:cs typeface="Helvetica"/>
              </a:rPr>
              <a:t>retaining top talent is also crucial to enable expertise and flexibility</a:t>
            </a:r>
            <a:r>
              <a:rPr kumimoji="0" lang="en-US" sz="1200" i="0" u="none" strike="noStrike" kern="1200" cap="none" spc="0" normalizeH="0" baseline="0" noProof="0" dirty="0">
                <a:ln>
                  <a:noFill/>
                </a:ln>
                <a:solidFill>
                  <a:prstClr val="black"/>
                </a:solidFill>
                <a:effectLst/>
                <a:uLnTx/>
                <a:uFillTx/>
                <a:latin typeface="Helvetica"/>
                <a:ea typeface="+mn-ea"/>
                <a:cs typeface="Helvetica"/>
              </a:rPr>
              <a:t>.</a:t>
            </a:r>
            <a:endParaRPr lang="en-US" sz="1200"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1200"/>
              </a:spcAft>
              <a:buClr>
                <a:srgbClr val="E7534F"/>
              </a:buClr>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a:ea typeface="+mn-ea"/>
                <a:cs typeface="Helvetica"/>
              </a:rPr>
              <a:t>Creating new operating models can drive cost optimisation by investing in cost-effective technology. This includes </a:t>
            </a:r>
            <a:r>
              <a:rPr lang="en-US" sz="1200" dirty="0">
                <a:solidFill>
                  <a:prstClr val="black"/>
                </a:solidFill>
                <a:latin typeface="Helvetica"/>
                <a:cs typeface="Helvetica"/>
              </a:rPr>
              <a:t>automation/</a:t>
            </a:r>
            <a:r>
              <a:rPr kumimoji="0" lang="en-US" sz="1200" i="0" u="none" strike="noStrike" kern="1200" cap="none" spc="0" normalizeH="0" baseline="0" noProof="0" dirty="0">
                <a:ln>
                  <a:noFill/>
                </a:ln>
                <a:solidFill>
                  <a:prstClr val="black"/>
                </a:solidFill>
                <a:effectLst/>
                <a:uLnTx/>
                <a:uFillTx/>
                <a:latin typeface="Helvetica"/>
                <a:ea typeface="+mn-ea"/>
                <a:cs typeface="Helvetica"/>
              </a:rPr>
              <a:t>AI, modernised systems and infrastructure, and data analytics platforms.</a:t>
            </a:r>
            <a:endParaRPr lang="en-US" sz="1200" i="0" u="none" strike="noStrike" kern="1200" cap="none" spc="0" normalizeH="0" baseline="0" noProof="0" dirty="0">
              <a:ln>
                <a:noFill/>
              </a:ln>
              <a:solidFill>
                <a:prstClr val="black"/>
              </a:solidFill>
              <a:effectLst/>
              <a:uLnTx/>
              <a:uFillTx/>
              <a:latin typeface="Helvetica"/>
              <a:cs typeface="Helvetica"/>
            </a:endParaRPr>
          </a:p>
          <a:p>
            <a:pPr marR="0" lvl="0" algn="l" defTabSz="914400" rtl="0" eaLnBrk="1" fontAlgn="auto" latinLnBrk="0" hangingPunct="1">
              <a:lnSpc>
                <a:spcPct val="150000"/>
              </a:lnSpc>
              <a:spcBef>
                <a:spcPts val="0"/>
              </a:spcBef>
              <a:spcAft>
                <a:spcPts val="0"/>
              </a:spcAft>
              <a:buClr>
                <a:srgbClr val="E7534F"/>
              </a:buClr>
              <a:buSzTx/>
              <a:tabLst/>
              <a:defRPr/>
            </a:pPr>
            <a:r>
              <a:rPr kumimoji="0" lang="en-US" sz="1200" b="1" i="0" u="none" strike="noStrike" kern="1200" cap="none" spc="0" normalizeH="0" baseline="0" noProof="0" dirty="0">
                <a:ln>
                  <a:noFill/>
                </a:ln>
                <a:solidFill>
                  <a:prstClr val="black"/>
                </a:solidFill>
                <a:effectLst/>
                <a:uLnTx/>
                <a:uFillTx/>
                <a:latin typeface="Helvetica"/>
                <a:ea typeface="+mn-ea"/>
                <a:cs typeface="Helvetica"/>
              </a:rPr>
              <a:t>Strategic sourcing vendor management as a top initiative</a:t>
            </a:r>
            <a:endParaRPr lang="en-US" sz="1200" b="1" i="0" u="none" strike="noStrike" kern="1200" cap="none" spc="0" normalizeH="0" baseline="0" noProof="0" dirty="0">
              <a:ln>
                <a:noFill/>
              </a:ln>
              <a:solidFill>
                <a:prstClr val="black"/>
              </a:solidFill>
              <a:effectLst/>
              <a:uLnTx/>
              <a:uFillTx/>
              <a:latin typeface="Helvetica"/>
              <a:cs typeface="Helvetica"/>
            </a:endParaRPr>
          </a:p>
          <a:p>
            <a:pPr marL="171450" marR="0" lvl="0" indent="-171450" algn="l" defTabSz="914400" rtl="0" eaLnBrk="1" fontAlgn="auto" latinLnBrk="0" hangingPunct="1">
              <a:lnSpc>
                <a:spcPct val="150000"/>
              </a:lnSpc>
              <a:spcBef>
                <a:spcPts val="0"/>
              </a:spcBef>
              <a:spcAft>
                <a:spcPts val="0"/>
              </a:spcAft>
              <a:buClr>
                <a:srgbClr val="E7534F"/>
              </a:buClr>
              <a:buSzTx/>
              <a:buFont typeface="Arial" panose="020B0604020202020204" pitchFamily="34" charset="0"/>
              <a:buChar char="•"/>
              <a:tabLst/>
              <a:defRPr/>
            </a:pPr>
            <a:r>
              <a:rPr kumimoji="0" lang="en-US" sz="1200" i="0" u="none" strike="noStrike" kern="1200" cap="none" spc="0" normalizeH="0" baseline="0" noProof="0" dirty="0">
                <a:ln>
                  <a:noFill/>
                </a:ln>
                <a:solidFill>
                  <a:prstClr val="black"/>
                </a:solidFill>
                <a:effectLst/>
                <a:uLnTx/>
                <a:uFillTx/>
                <a:latin typeface="Helvetica"/>
                <a:ea typeface="+mn-ea"/>
                <a:cs typeface="Helvetica"/>
              </a:rPr>
              <a:t>This aligns with the need to address vendor management challenges (ranked as the #9 barrier) </a:t>
            </a:r>
            <a:br>
              <a:rPr kumimoji="0" lang="en-US" sz="1200" i="0" u="none" strike="noStrike" kern="1200" cap="none" spc="0" normalizeH="0" baseline="0" noProof="0" dirty="0">
                <a:ln>
                  <a:noFill/>
                </a:ln>
                <a:solidFill>
                  <a:prstClr val="black"/>
                </a:solidFill>
                <a:effectLst/>
                <a:uLnTx/>
                <a:uFillTx/>
                <a:latin typeface="Helvetica"/>
                <a:ea typeface="+mn-ea"/>
                <a:cs typeface="Helvetica"/>
              </a:rPr>
            </a:br>
            <a:r>
              <a:rPr kumimoji="0" lang="en-US" sz="1200" i="0" u="none" strike="noStrike" kern="1200" cap="none" spc="0" normalizeH="0" baseline="0" noProof="0" dirty="0">
                <a:ln>
                  <a:noFill/>
                </a:ln>
                <a:solidFill>
                  <a:prstClr val="black"/>
                </a:solidFill>
                <a:effectLst/>
                <a:uLnTx/>
                <a:uFillTx/>
                <a:latin typeface="Helvetica"/>
                <a:ea typeface="+mn-ea"/>
                <a:cs typeface="Helvetica"/>
              </a:rPr>
              <a:t>and ensure vendor compliance. Greater alignment between vendor capabilities and modernisation goals is crucial for delivering cost-effective technology solutions without compromising quality.</a:t>
            </a:r>
            <a:endParaRPr lang="en-US" sz="1200" i="0" u="none" strike="noStrike" kern="1200" cap="none" spc="0" normalizeH="0" baseline="0" noProof="0" dirty="0">
              <a:ln>
                <a:noFill/>
              </a:ln>
              <a:solidFill>
                <a:prstClr val="black"/>
              </a:solidFill>
              <a:effectLst/>
              <a:uLnTx/>
              <a:uFillTx/>
              <a:latin typeface="Helvetica"/>
              <a:cs typeface="Helvetica"/>
            </a:endParaRPr>
          </a:p>
          <a:p>
            <a:pPr marL="171450" indent="-171450">
              <a:lnSpc>
                <a:spcPct val="150000"/>
              </a:lnSpc>
              <a:buClr>
                <a:srgbClr val="E7534F"/>
              </a:buClr>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Helvetica"/>
                <a:ea typeface="+mn-ea"/>
                <a:cs typeface="Helvetica"/>
              </a:rPr>
              <a:t>Additionally, CFOs aim to connect strategic sourcing with organisational sustainability </a:t>
            </a:r>
            <a:br>
              <a:rPr kumimoji="0" lang="en-US" sz="1200" i="0" u="none" strike="noStrike" kern="1200" cap="none" spc="0" normalizeH="0" baseline="0" noProof="0" dirty="0">
                <a:ln>
                  <a:noFill/>
                </a:ln>
                <a:solidFill>
                  <a:prstClr val="black"/>
                </a:solidFill>
                <a:effectLst/>
                <a:uLnTx/>
                <a:uFillTx/>
                <a:latin typeface="Helvetica"/>
                <a:ea typeface="+mn-ea"/>
                <a:cs typeface="Helvetica"/>
              </a:rPr>
            </a:br>
            <a:r>
              <a:rPr kumimoji="0" lang="en-US" sz="1200" i="0" u="none" strike="noStrike" kern="1200" cap="none" spc="0" normalizeH="0" baseline="0" noProof="0" dirty="0">
                <a:ln>
                  <a:noFill/>
                </a:ln>
                <a:solidFill>
                  <a:prstClr val="black"/>
                </a:solidFill>
                <a:effectLst/>
                <a:uLnTx/>
                <a:uFillTx/>
                <a:latin typeface="Helvetica"/>
                <a:ea typeface="+mn-ea"/>
                <a:cs typeface="Helvetica"/>
              </a:rPr>
              <a:t>and governance commitments. This relates to priorities #2, #5, and #10 on the investment agenda</a:t>
            </a:r>
            <a:r>
              <a:rPr lang="en-US" sz="1200" dirty="0">
                <a:solidFill>
                  <a:prstClr val="black"/>
                </a:solidFill>
                <a:latin typeface="Helvetica"/>
                <a:cs typeface="Helvetica"/>
              </a:rPr>
              <a:t>.</a:t>
            </a:r>
            <a:endParaRPr lang="en-US" sz="1200" i="0" u="none" strike="noStrike" kern="1200" cap="none" spc="0" normalizeH="0" baseline="0" noProof="0" dirty="0">
              <a:ln>
                <a:noFill/>
              </a:ln>
              <a:solidFill>
                <a:prstClr val="black"/>
              </a:solidFill>
              <a:effectLst/>
              <a:uLnTx/>
              <a:uFillTx/>
              <a:latin typeface="Helvetica"/>
              <a:cs typeface="Helvetica"/>
            </a:endParaRPr>
          </a:p>
        </p:txBody>
      </p:sp>
    </p:spTree>
    <p:extLst>
      <p:ext uri="{BB962C8B-B14F-4D97-AF65-F5344CB8AC3E}">
        <p14:creationId xmlns:p14="http://schemas.microsoft.com/office/powerpoint/2010/main" val="796326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6E6"/>
        </a:solidFill>
        <a:effectLst/>
      </p:bgPr>
    </p:bg>
    <p:spTree>
      <p:nvGrpSpPr>
        <p:cNvPr id="1" name="">
          <a:extLst>
            <a:ext uri="{FF2B5EF4-FFF2-40B4-BE49-F238E27FC236}">
              <a16:creationId xmlns:a16="http://schemas.microsoft.com/office/drawing/2014/main" id="{96467584-67DF-E8E1-B853-189D62B9A57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EE47218-51D5-1172-449D-D95EE59BCD7E}"/>
              </a:ext>
            </a:extLst>
          </p:cNvPr>
          <p:cNvSpPr/>
          <p:nvPr/>
        </p:nvSpPr>
        <p:spPr>
          <a:xfrm>
            <a:off x="700393" y="2721114"/>
            <a:ext cx="7635739"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Helvetica Neue" panose="02000503000000020004"/>
                <a:ea typeface="+mn-ea"/>
                <a:cs typeface="Helvetica"/>
              </a:rPr>
              <a:t>Funding and investment</a:t>
            </a:r>
            <a:endParaRPr kumimoji="0" lang="en-US" sz="4000" b="1" i="0" u="none" strike="noStrike" kern="1200" cap="none" spc="0" normalizeH="0" baseline="0" noProof="0" dirty="0">
              <a:ln>
                <a:noFill/>
              </a:ln>
              <a:solidFill>
                <a:srgbClr val="000000"/>
              </a:solidFill>
              <a:effectLst/>
              <a:uLnTx/>
              <a:uFillTx/>
              <a:latin typeface="Helvetica Neue" panose="02000503000000020004"/>
              <a:ea typeface="+mn-ea"/>
              <a:cs typeface="Helvetica"/>
            </a:endParaRPr>
          </a:p>
        </p:txBody>
      </p:sp>
      <p:grpSp>
        <p:nvGrpSpPr>
          <p:cNvPr id="2" name="Group 1">
            <a:extLst>
              <a:ext uri="{FF2B5EF4-FFF2-40B4-BE49-F238E27FC236}">
                <a16:creationId xmlns:a16="http://schemas.microsoft.com/office/drawing/2014/main" id="{8DB9C0D0-015B-5574-624D-0A3E9790DE17}"/>
              </a:ext>
            </a:extLst>
          </p:cNvPr>
          <p:cNvGrpSpPr/>
          <p:nvPr/>
        </p:nvGrpSpPr>
        <p:grpSpPr>
          <a:xfrm>
            <a:off x="712795" y="6257523"/>
            <a:ext cx="2668365" cy="226977"/>
            <a:chOff x="712794" y="6196131"/>
            <a:chExt cx="3390094" cy="288369"/>
          </a:xfrm>
        </p:grpSpPr>
        <p:pic>
          <p:nvPicPr>
            <p:cNvPr id="7" name="Graphic 6">
              <a:extLst>
                <a:ext uri="{FF2B5EF4-FFF2-40B4-BE49-F238E27FC236}">
                  <a16:creationId xmlns:a16="http://schemas.microsoft.com/office/drawing/2014/main" id="{37B96B17-B618-4846-BA91-4B000D218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794" y="6196131"/>
              <a:ext cx="164237" cy="288369"/>
            </a:xfrm>
            <a:prstGeom prst="rect">
              <a:avLst/>
            </a:prstGeom>
          </p:spPr>
        </p:pic>
        <p:pic>
          <p:nvPicPr>
            <p:cNvPr id="10" name="Graphic 9">
              <a:extLst>
                <a:ext uri="{FF2B5EF4-FFF2-40B4-BE49-F238E27FC236}">
                  <a16:creationId xmlns:a16="http://schemas.microsoft.com/office/drawing/2014/main" id="{537187C6-75C7-1057-9FA7-0C313C2E24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8056" y="6254584"/>
              <a:ext cx="3044832" cy="165803"/>
            </a:xfrm>
            <a:prstGeom prst="rect">
              <a:avLst/>
            </a:prstGeom>
          </p:spPr>
        </p:pic>
      </p:grpSp>
    </p:spTree>
    <p:extLst>
      <p:ext uri="{BB962C8B-B14F-4D97-AF65-F5344CB8AC3E}">
        <p14:creationId xmlns:p14="http://schemas.microsoft.com/office/powerpoint/2010/main" val="104546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D2E14ED-A645-4A63-8EA7-B27635961C53}"/>
              </a:ext>
            </a:extLst>
          </p:cNvPr>
          <p:cNvSpPr txBox="1"/>
          <p:nvPr/>
        </p:nvSpPr>
        <p:spPr>
          <a:xfrm>
            <a:off x="5622202" y="6500712"/>
            <a:ext cx="6507427"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lumMod val="50000"/>
                  </a:srgbClr>
                </a:solidFill>
                <a:effectLst/>
                <a:uLnTx/>
                <a:uFillTx/>
                <a:latin typeface="Helvetica" panose="020B0403020202020204" pitchFamily="34" charset="0"/>
                <a:ea typeface="+mn-ea"/>
                <a:cs typeface="Helvetica Neue" panose="02000503000000020004" pitchFamily="2"/>
              </a:rPr>
              <a:t>ADAPT CFO Edge Survey in Nov 2024. Sample size: 96 Australian CFOs</a:t>
            </a:r>
          </a:p>
        </p:txBody>
      </p:sp>
      <p:sp>
        <p:nvSpPr>
          <p:cNvPr id="21" name="Rectangle 20">
            <a:extLst>
              <a:ext uri="{FF2B5EF4-FFF2-40B4-BE49-F238E27FC236}">
                <a16:creationId xmlns:a16="http://schemas.microsoft.com/office/drawing/2014/main" id="{315EB784-3F6E-6442-967A-FF23F0830091}"/>
              </a:ext>
            </a:extLst>
          </p:cNvPr>
          <p:cNvSpPr/>
          <p:nvPr/>
        </p:nvSpPr>
        <p:spPr>
          <a:xfrm>
            <a:off x="233209" y="149927"/>
            <a:ext cx="10072326" cy="461665"/>
          </a:xfrm>
          <a:prstGeom prst="rect">
            <a:avLst/>
          </a:prstGeom>
        </p:spPr>
        <p:txBody>
          <a:bodyPr wrap="square" lIns="91440" tIns="45720" rIns="91440" bIns="45720" anchor="t">
            <a:spAutoFit/>
          </a:bodyPr>
          <a:lstStyle/>
          <a:p>
            <a:pPr>
              <a:defRPr/>
            </a:pPr>
            <a:r>
              <a:rPr kumimoji="0" lang="en-US" sz="2400" b="1" i="0" u="none" strike="noStrike" kern="1200" cap="none" spc="-50" normalizeH="0" baseline="0" noProof="0" dirty="0">
                <a:ln>
                  <a:noFill/>
                </a:ln>
                <a:solidFill>
                  <a:srgbClr val="FFFFFF"/>
                </a:solidFill>
                <a:effectLst/>
                <a:uLnTx/>
                <a:uFillTx/>
                <a:latin typeface="Helvetica Neue"/>
                <a:cs typeface="Helvetica Neue" panose="02000503000000020004" pitchFamily="2"/>
              </a:rPr>
              <a:t>CFOs</a:t>
            </a:r>
            <a:r>
              <a:rPr lang="en-US" sz="2400" b="1" spc="-50" dirty="0">
                <a:solidFill>
                  <a:srgbClr val="FFFFFF"/>
                </a:solidFill>
                <a:latin typeface="Helvetica Neue"/>
                <a:cs typeface="Helvetica Neue" panose="02000503000000020004" pitchFamily="2"/>
              </a:rPr>
              <a:t>'</a:t>
            </a:r>
            <a:r>
              <a:rPr kumimoji="0" lang="en-US" sz="2400" b="1" i="0" u="none" strike="noStrike" kern="1200" cap="none" spc="-50" normalizeH="0" baseline="0" noProof="0" dirty="0">
                <a:ln>
                  <a:noFill/>
                </a:ln>
                <a:solidFill>
                  <a:srgbClr val="FFFFFF"/>
                </a:solidFill>
                <a:effectLst/>
                <a:uLnTx/>
                <a:uFillTx/>
                <a:latin typeface="Helvetica Neue"/>
                <a:cs typeface="Helvetica Neue" panose="02000503000000020004" pitchFamily="2"/>
              </a:rPr>
              <a:t> </a:t>
            </a:r>
            <a:r>
              <a:rPr lang="en-US" sz="2400" b="1" spc="-50" dirty="0">
                <a:solidFill>
                  <a:srgbClr val="FFFFFF"/>
                </a:solidFill>
                <a:latin typeface="Helvetica Neue"/>
                <a:cs typeface="Helvetica Neue" panose="02000503000000020004" pitchFamily="2"/>
              </a:rPr>
              <a:t>investment priorities </a:t>
            </a:r>
            <a:r>
              <a:rPr kumimoji="0" lang="en-US" sz="2400" b="1" i="0" u="none" strike="noStrike" kern="1200" cap="none" spc="-50" normalizeH="0" baseline="0" noProof="0" dirty="0">
                <a:ln>
                  <a:noFill/>
                </a:ln>
                <a:solidFill>
                  <a:srgbClr val="FFFFFF"/>
                </a:solidFill>
                <a:effectLst/>
                <a:uLnTx/>
                <a:uFillTx/>
                <a:latin typeface="Helvetica Neue"/>
                <a:cs typeface="Helvetica Neue" panose="02000503000000020004" pitchFamily="2"/>
              </a:rPr>
              <a:t>in the next 12 months</a:t>
            </a:r>
          </a:p>
        </p:txBody>
      </p:sp>
      <p:pic>
        <p:nvPicPr>
          <p:cNvPr id="2" name="Picture 1">
            <a:extLst>
              <a:ext uri="{FF2B5EF4-FFF2-40B4-BE49-F238E27FC236}">
                <a16:creationId xmlns:a16="http://schemas.microsoft.com/office/drawing/2014/main" id="{31D13BC4-1F6B-2905-F807-A728BFAF3674}"/>
              </a:ext>
            </a:extLst>
          </p:cNvPr>
          <p:cNvPicPr>
            <a:picLocks noChangeAspect="1"/>
          </p:cNvPicPr>
          <p:nvPr/>
        </p:nvPicPr>
        <p:blipFill>
          <a:blip r:embed="rId3"/>
          <a:stretch>
            <a:fillRect/>
          </a:stretch>
        </p:blipFill>
        <p:spPr>
          <a:xfrm>
            <a:off x="337829" y="1056575"/>
            <a:ext cx="11516342" cy="4999153"/>
          </a:xfrm>
          <a:prstGeom prst="rect">
            <a:avLst/>
          </a:prstGeom>
        </p:spPr>
      </p:pic>
    </p:spTree>
    <p:extLst>
      <p:ext uri="{BB962C8B-B14F-4D97-AF65-F5344CB8AC3E}">
        <p14:creationId xmlns:p14="http://schemas.microsoft.com/office/powerpoint/2010/main" val="122157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7EB2509-22A5-436B-8FA4-8B6DC2C9602E}"/>
              </a:ext>
            </a:extLst>
          </p:cNvPr>
          <p:cNvSpPr/>
          <p:nvPr/>
        </p:nvSpPr>
        <p:spPr>
          <a:xfrm>
            <a:off x="258974" y="121929"/>
            <a:ext cx="10184581"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a:ea typeface="+mn-ea"/>
                <a:cs typeface="Helvetica"/>
              </a:rPr>
              <a:t>Macroecomic impact on budget allocation </a:t>
            </a:r>
          </a:p>
        </p:txBody>
      </p:sp>
      <p:sp>
        <p:nvSpPr>
          <p:cNvPr id="32" name="TextBox 31">
            <a:extLst>
              <a:ext uri="{FF2B5EF4-FFF2-40B4-BE49-F238E27FC236}">
                <a16:creationId xmlns:a16="http://schemas.microsoft.com/office/drawing/2014/main" id="{04CE4012-F763-4548-72D6-59ADC4426286}"/>
              </a:ext>
            </a:extLst>
          </p:cNvPr>
          <p:cNvSpPr txBox="1"/>
          <p:nvPr/>
        </p:nvSpPr>
        <p:spPr>
          <a:xfrm>
            <a:off x="4206240" y="6500712"/>
            <a:ext cx="7834179" cy="261610"/>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i="1" dirty="0">
                <a:solidFill>
                  <a:srgbClr val="7F7F7F"/>
                </a:solidFill>
                <a:latin typeface="Helvetica" panose="020B0403020202020204" pitchFamily="34" charset="0"/>
              </a:rPr>
              <a:t>ADAPT CFO Edge Survey in Nov 2024. Sample size: 76 Australian CFOs</a:t>
            </a:r>
          </a:p>
        </p:txBody>
      </p:sp>
      <p:grpSp>
        <p:nvGrpSpPr>
          <p:cNvPr id="18" name="Group 17">
            <a:extLst>
              <a:ext uri="{FF2B5EF4-FFF2-40B4-BE49-F238E27FC236}">
                <a16:creationId xmlns:a16="http://schemas.microsoft.com/office/drawing/2014/main" id="{853FE51F-1D61-5CF9-2B1F-D968C9369A9D}"/>
              </a:ext>
            </a:extLst>
          </p:cNvPr>
          <p:cNvGrpSpPr/>
          <p:nvPr/>
        </p:nvGrpSpPr>
        <p:grpSpPr>
          <a:xfrm>
            <a:off x="9729215" y="1912017"/>
            <a:ext cx="2117641" cy="2204994"/>
            <a:chOff x="9729215" y="1537945"/>
            <a:chExt cx="2117641" cy="2204994"/>
          </a:xfrm>
        </p:grpSpPr>
        <p:sp>
          <p:nvSpPr>
            <p:cNvPr id="12" name="Rectangle 11">
              <a:extLst>
                <a:ext uri="{FF2B5EF4-FFF2-40B4-BE49-F238E27FC236}">
                  <a16:creationId xmlns:a16="http://schemas.microsoft.com/office/drawing/2014/main" id="{BA0B6325-EF8D-757F-7850-14538766070A}"/>
                </a:ext>
              </a:extLst>
            </p:cNvPr>
            <p:cNvSpPr/>
            <p:nvPr/>
          </p:nvSpPr>
          <p:spPr>
            <a:xfrm>
              <a:off x="9729215" y="1583364"/>
              <a:ext cx="2117641" cy="2159575"/>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D38DA927-C20F-935B-424C-A0821AFB5B89}"/>
                </a:ext>
              </a:extLst>
            </p:cNvPr>
            <p:cNvSpPr/>
            <p:nvPr/>
          </p:nvSpPr>
          <p:spPr>
            <a:xfrm>
              <a:off x="9729215" y="1537945"/>
              <a:ext cx="2117641" cy="11851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1ADBB496-9283-497A-8FA7-38EFF825F822}"/>
                </a:ext>
              </a:extLst>
            </p:cNvPr>
            <p:cNvSpPr txBox="1"/>
            <p:nvPr/>
          </p:nvSpPr>
          <p:spPr>
            <a:xfrm>
              <a:off x="9848626" y="1789484"/>
              <a:ext cx="1939898" cy="181588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en-US" sz="1400" b="1" dirty="0">
                  <a:solidFill>
                    <a:srgbClr val="000000"/>
                  </a:solidFill>
                  <a:latin typeface="Helvetica"/>
                  <a:cs typeface="Helvetica"/>
                </a:rPr>
                <a:t>T</a:t>
              </a:r>
              <a:r>
                <a:rPr kumimoji="0" lang="en-US" sz="1400" b="1" i="0" u="none" strike="noStrike" kern="1200" cap="none" spc="0" normalizeH="0" baseline="0" noProof="0" dirty="0">
                  <a:ln>
                    <a:noFill/>
                  </a:ln>
                  <a:solidFill>
                    <a:srgbClr val="000000"/>
                  </a:solidFill>
                  <a:effectLst/>
                  <a:uLnTx/>
                  <a:uFillTx/>
                  <a:latin typeface="Helvetica"/>
                  <a:ea typeface="+mn-ea"/>
                  <a:cs typeface="Helvetica"/>
                </a:rPr>
                <a:t>he hype around </a:t>
              </a:r>
              <a:br>
                <a:rPr kumimoji="0" lang="en-US" sz="1400" b="1" i="0" u="none" strike="noStrike" kern="1200" cap="none" spc="0" normalizeH="0" baseline="0" noProof="0" dirty="0">
                  <a:ln>
                    <a:noFill/>
                  </a:ln>
                  <a:solidFill>
                    <a:srgbClr val="000000"/>
                  </a:solidFill>
                  <a:effectLst/>
                  <a:uLnTx/>
                  <a:uFillTx/>
                  <a:latin typeface="Helvetica"/>
                  <a:ea typeface="+mn-ea"/>
                  <a:cs typeface="Helvetica"/>
                </a:rPr>
              </a:br>
              <a:r>
                <a:rPr kumimoji="0" lang="en-US" sz="1400" b="1" i="0" u="none" strike="noStrike" kern="1200" cap="none" spc="0" normalizeH="0" baseline="0" noProof="0" dirty="0">
                  <a:ln>
                    <a:noFill/>
                  </a:ln>
                  <a:solidFill>
                    <a:srgbClr val="000000"/>
                  </a:solidFill>
                  <a:effectLst/>
                  <a:uLnTx/>
                  <a:uFillTx/>
                  <a:latin typeface="Helvetica"/>
                  <a:ea typeface="+mn-ea"/>
                  <a:cs typeface="Helvetica"/>
                </a:rPr>
                <a:t>AI has resulted in the reduction of funds required for the research and development of innovative products and services.</a:t>
              </a:r>
            </a:p>
          </p:txBody>
        </p:sp>
      </p:grpSp>
      <p:pic>
        <p:nvPicPr>
          <p:cNvPr id="2" name="Picture 1">
            <a:extLst>
              <a:ext uri="{FF2B5EF4-FFF2-40B4-BE49-F238E27FC236}">
                <a16:creationId xmlns:a16="http://schemas.microsoft.com/office/drawing/2014/main" id="{404279E3-59AB-32A2-9D0E-DC37CA985B03}"/>
              </a:ext>
            </a:extLst>
          </p:cNvPr>
          <p:cNvPicPr>
            <a:picLocks noChangeAspect="1"/>
          </p:cNvPicPr>
          <p:nvPr/>
        </p:nvPicPr>
        <p:blipFill>
          <a:blip r:embed="rId3"/>
          <a:stretch>
            <a:fillRect/>
          </a:stretch>
        </p:blipFill>
        <p:spPr>
          <a:xfrm>
            <a:off x="372304" y="1164542"/>
            <a:ext cx="9297206" cy="5127180"/>
          </a:xfrm>
          <a:prstGeom prst="rect">
            <a:avLst/>
          </a:prstGeom>
        </p:spPr>
      </p:pic>
    </p:spTree>
    <p:extLst>
      <p:ext uri="{BB962C8B-B14F-4D97-AF65-F5344CB8AC3E}">
        <p14:creationId xmlns:p14="http://schemas.microsoft.com/office/powerpoint/2010/main" val="203171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White">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Custom Design">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ADAPT">
      <a:dk1>
        <a:srgbClr val="000000"/>
      </a:dk1>
      <a:lt1>
        <a:srgbClr val="FFFFFF"/>
      </a:lt1>
      <a:dk2>
        <a:srgbClr val="44546A"/>
      </a:dk2>
      <a:lt2>
        <a:srgbClr val="E7E6E6"/>
      </a:lt2>
      <a:accent1>
        <a:srgbClr val="E7534F"/>
      </a:accent1>
      <a:accent2>
        <a:srgbClr val="F0919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ADAPT 1">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2">
      <a:dk1>
        <a:srgbClr val="000000"/>
      </a:dk1>
      <a:lt1>
        <a:srgbClr val="FFFFFF"/>
      </a:lt1>
      <a:dk2>
        <a:srgbClr val="44546A"/>
      </a:dk2>
      <a:lt2>
        <a:srgbClr val="E7E6E6"/>
      </a:lt2>
      <a:accent1>
        <a:srgbClr val="E7534F"/>
      </a:accent1>
      <a:accent2>
        <a:srgbClr val="F09190"/>
      </a:accent2>
      <a:accent3>
        <a:srgbClr val="A5A5A5"/>
      </a:accent3>
      <a:accent4>
        <a:srgbClr val="000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F0E2E35C7FC547A4E113B88C746E98" ma:contentTypeVersion="21" ma:contentTypeDescription="Create a new document." ma:contentTypeScope="" ma:versionID="1e8c820584e3827860043d09c3ad47ed">
  <xsd:schema xmlns:xsd="http://www.w3.org/2001/XMLSchema" xmlns:xs="http://www.w3.org/2001/XMLSchema" xmlns:p="http://schemas.microsoft.com/office/2006/metadata/properties" xmlns:ns2="6b548529-d317-4b85-942f-248fe0d44d93" xmlns:ns3="507dee17-6aae-496b-8a1e-0f1e47f95f1a" targetNamespace="http://schemas.microsoft.com/office/2006/metadata/properties" ma:root="true" ma:fieldsID="87737a2fdc7c5c43cd9aebeddcf0f08a" ns2:_="" ns3:_="">
    <xsd:import namespace="6b548529-d317-4b85-942f-248fe0d44d93"/>
    <xsd:import namespace="507dee17-6aae-496b-8a1e-0f1e47f95f1a"/>
    <xsd:element name="properties">
      <xsd:complexType>
        <xsd:sequence>
          <xsd:element name="documentManagement">
            <xsd:complexType>
              <xsd:all>
                <xsd:element ref="ns2:SharedWithUsers" minOccurs="0"/>
                <xsd:element ref="ns2:SharedWithDetails" minOccurs="0"/>
                <xsd:element ref="ns3:SearchTerm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Keychallenges" minOccurs="0"/>
                <xsd:element ref="ns3:Indsutry" minOccurs="0"/>
                <xsd:element ref="ns3:year"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548529-d317-4b85-942f-248fe0d44d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485b663-2aff-4673-a82a-b12cb1024c9d}" ma:internalName="TaxCatchAll" ma:showField="CatchAllData" ma:web="6b548529-d317-4b85-942f-248fe0d44d9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7dee17-6aae-496b-8a1e-0f1e47f95f1a" elementFormDefault="qualified">
    <xsd:import namespace="http://schemas.microsoft.com/office/2006/documentManagement/types"/>
    <xsd:import namespace="http://schemas.microsoft.com/office/infopath/2007/PartnerControls"/>
    <xsd:element name="SearchTerms" ma:index="10" nillable="true" ma:displayName="Search Terms" ma:format="Dropdown" ma:internalName="SearchTerms">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Keychallenges" ma:index="20" nillable="true" ma:displayName="Key challenges" ma:format="Dropdown" ma:internalName="Keychallenges">
      <xsd:simpleType>
        <xsd:restriction base="dms:Note">
          <xsd:maxLength value="255"/>
        </xsd:restriction>
      </xsd:simpleType>
    </xsd:element>
    <xsd:element name="Indsutry" ma:index="21" nillable="true" ma:displayName="Indsutry" ma:format="Dropdown" ma:internalName="Indsutry">
      <xsd:complexType>
        <xsd:complexContent>
          <xsd:extension base="dms:MultiChoice">
            <xsd:sequence>
              <xsd:element name="Value" maxOccurs="unbounded" minOccurs="0" nillable="true">
                <xsd:simpleType>
                  <xsd:restriction base="dms:Choice">
                    <xsd:enumeration value="Retailing"/>
                    <xsd:enumeration value="Education"/>
                    <xsd:enumeration value="Government"/>
                  </xsd:restriction>
                </xsd:simpleType>
              </xsd:element>
            </xsd:sequence>
          </xsd:extension>
        </xsd:complexContent>
      </xsd:complexType>
    </xsd:element>
    <xsd:element name="year" ma:index="22" nillable="true" ma:displayName="year" ma:format="Dropdown" ma:internalName="year">
      <xsd:simpleType>
        <xsd:restriction base="dms:Choice">
          <xsd:enumeration value="2020"/>
          <xsd:enumeration value="2021"/>
          <xsd:enumeration value="Choice 3"/>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5abc23-978a-4c3a-9ac6-7569edd991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6FE326-2ABB-4DF4-AC89-5AB4D8290404}">
  <ds:schemaRefs>
    <ds:schemaRef ds:uri="http://schemas.microsoft.com/sharepoint/v3/contenttype/forms"/>
  </ds:schemaRefs>
</ds:datastoreItem>
</file>

<file path=customXml/itemProps2.xml><?xml version="1.0" encoding="utf-8"?>
<ds:datastoreItem xmlns:ds="http://schemas.openxmlformats.org/officeDocument/2006/customXml" ds:itemID="{C03D18C5-0CF5-4786-AB7A-12888CDF6191}">
  <ds:schemaRefs>
    <ds:schemaRef ds:uri="507dee17-6aae-496b-8a1e-0f1e47f95f1a"/>
    <ds:schemaRef ds:uri="6b548529-d317-4b85-942f-248fe0d44d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2924</TotalTime>
  <Words>3497</Words>
  <Application>Microsoft Office PowerPoint</Application>
  <PresentationFormat>Widescreen</PresentationFormat>
  <Paragraphs>209</Paragraphs>
  <Slides>25</Slides>
  <Notes>22</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25</vt:i4>
      </vt:variant>
    </vt:vector>
  </HeadingPairs>
  <TitlesOfParts>
    <vt:vector size="43" baseType="lpstr">
      <vt:lpstr>Aptos</vt:lpstr>
      <vt:lpstr>Arial</vt:lpstr>
      <vt:lpstr>Calibri</vt:lpstr>
      <vt:lpstr>Calibri Light</vt:lpstr>
      <vt:lpstr>Helvetica</vt:lpstr>
      <vt:lpstr>Helvetica Light</vt:lpstr>
      <vt:lpstr>Helvetica Neue</vt:lpstr>
      <vt:lpstr>Title White</vt:lpstr>
      <vt:lpstr>3_Custom Design</vt:lpstr>
      <vt:lpstr>1_Custom Design</vt:lpstr>
      <vt:lpstr>4_Custom Design</vt:lpstr>
      <vt:lpstr>2_Office Theme</vt:lpstr>
      <vt:lpstr>6_Office Theme</vt:lpstr>
      <vt:lpstr>3_Office Theme</vt:lpstr>
      <vt:lpstr>office theme</vt:lpstr>
      <vt:lpstr>7_Office Theme</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you can access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Nina Gan</cp:lastModifiedBy>
  <cp:revision>12</cp:revision>
  <dcterms:created xsi:type="dcterms:W3CDTF">2024-10-15T00:47:18Z</dcterms:created>
  <dcterms:modified xsi:type="dcterms:W3CDTF">2024-12-02T03:11:06Z</dcterms:modified>
</cp:coreProperties>
</file>