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5" r:id="rId5"/>
    <p:sldMasterId id="2147483685" r:id="rId6"/>
    <p:sldMasterId id="2147483687" r:id="rId7"/>
    <p:sldMasterId id="2147483689" r:id="rId8"/>
    <p:sldMasterId id="2147483691" r:id="rId9"/>
    <p:sldMasterId id="2147483694" r:id="rId10"/>
    <p:sldMasterId id="2147483696" r:id="rId11"/>
    <p:sldMasterId id="2147483648" r:id="rId12"/>
  </p:sldMasterIdLst>
  <p:notesMasterIdLst>
    <p:notesMasterId r:id="rId34"/>
  </p:notesMasterIdLst>
  <p:sldIdLst>
    <p:sldId id="2147376415" r:id="rId13"/>
    <p:sldId id="2147376399" r:id="rId14"/>
    <p:sldId id="2147376964" r:id="rId15"/>
    <p:sldId id="2147377011" r:id="rId16"/>
    <p:sldId id="332" r:id="rId17"/>
    <p:sldId id="2147377005" r:id="rId18"/>
    <p:sldId id="2147377001" r:id="rId19"/>
    <p:sldId id="348" r:id="rId20"/>
    <p:sldId id="2147376769" r:id="rId21"/>
    <p:sldId id="2147377013" r:id="rId22"/>
    <p:sldId id="2147377007" r:id="rId23"/>
    <p:sldId id="2147377003" r:id="rId24"/>
    <p:sldId id="2147377118" r:id="rId25"/>
    <p:sldId id="2147377119" r:id="rId26"/>
    <p:sldId id="2147377008" r:id="rId27"/>
    <p:sldId id="2147376752" r:id="rId28"/>
    <p:sldId id="2147376937" r:id="rId29"/>
    <p:sldId id="2147376954" r:id="rId30"/>
    <p:sldId id="2147376360" r:id="rId31"/>
    <p:sldId id="2147377012" r:id="rId32"/>
    <p:sldId id="21473763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C460F-8633-F25F-F510-A95225BBAA79}" name="Patricia Allen" initials="PA" userId="S::patricia.allen@adapt.com.au::d97f0a36-ce00-48a2-8b3a-af76816aadf7" providerId="AD"/>
  <p188:author id="{D1C2762C-6B19-D9F9-4051-A1F1A2E43031}" name="Francis Olivier" initials="FO" userId="S::francis.olivier@adapt.com.au::3631bac9-3f1b-472b-abd4-c5b32c1291ad" providerId="AD"/>
  <p188:author id="{6CC8DC2C-4EB4-D894-0758-82EBC581EB24}" name="Gabby Fredkin" initials="GF" userId="S::Gabby.Fredkin@adapt.com.au::5a2f5287-96fa-4437-a1cc-afe5909f7627" providerId="AD"/>
  <p188:author id="{FA29265B-F6A7-8CF0-3B33-C47AE155A32E}" name="Jim Berry" initials="" userId="S::jim.berry@adapt.com.au::3c22c57b-eb33-462e-9edb-0cfa491155d7" providerId="AD"/>
  <p188:author id="{F7D5FB91-EB2D-5B2D-3D63-9493A5115B83}" name="Honey Mari Gay" initials="HG" userId="S::Honey.Gay@adapt.com.au::0a0b5314-a49b-40b7-81a9-6a081b853566" providerId="AD"/>
  <p188:author id="{1AF504E0-1E9B-2D86-8FF5-15DF4FF0C0C3}" name="Byron Connolly" initials="BC" userId="S::byron.connolly@adapt.com.au::40d50a91-c53d-4684-87b4-108a0ecccc60" providerId="AD"/>
  <p188:author id="{562233F7-3F2B-9F4E-4CB8-BDB939904374}" name="Shane Hill" initials="SH" userId="S::shane.hill@adapt.com.au::d4177505-44cc-4b11-adbb-043f023ab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595959"/>
    <a:srgbClr val="E7534F"/>
    <a:srgbClr val="F0919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8/10/relationships/authors" Target="author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901F5-DAF8-4177-81C8-84B4F1DD8467}" type="datetimeFigureOut">
              <a:rPr lang="en-PH" smtClean="0"/>
              <a:t>09/12/2024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FCEB6-F647-4D41-AA40-3448998A5AAF}" type="slidenum">
              <a:rPr lang="en-PH" smtClean="0"/>
              <a:t>‹#›</a:t>
            </a:fld>
            <a:endParaRPr lang="en-PH"/>
          </a:p>
        </p:txBody>
      </p:sp>
    </p:spTree>
    <p:extLst>
      <p:ext uri="{BB962C8B-B14F-4D97-AF65-F5344CB8AC3E}">
        <p14:creationId xmlns:p14="http://schemas.microsoft.com/office/powerpoint/2010/main" val="6188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mj-lt"/>
              <a:buNone/>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82170-454F-4374-A382-D0B66F568786}" type="slidenum">
              <a:rPr kumimoji="0" lang="en-PH" sz="1200" b="0" i="0" u="none" strike="noStrike" kern="1200" cap="none" spc="0" normalizeH="0" baseline="0" noProof="0" smtClean="0">
                <a:ln>
                  <a:noFill/>
                </a:ln>
                <a:solidFill>
                  <a:prstClr val="black"/>
                </a:solidFill>
                <a:effectLst/>
                <a:uLnTx/>
                <a:uFillTx/>
                <a:latin typeface="Helvetica Neue" panose="02000503000000020004" pitchFamily="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PH" sz="1200" b="0" i="0" u="none" strike="noStrike" kern="1200" cap="none" spc="0" normalizeH="0" baseline="0" noProof="0">
              <a:ln>
                <a:noFill/>
              </a:ln>
              <a:solidFill>
                <a:prstClr val="black"/>
              </a:solidFill>
              <a:effectLst/>
              <a:uLnTx/>
              <a:uFillTx/>
              <a:latin typeface="Helvetica Neue" panose="02000503000000020004" pitchFamily="2"/>
              <a:ea typeface="+mn-ea"/>
              <a:cs typeface="+mn-cs"/>
            </a:endParaRPr>
          </a:p>
        </p:txBody>
      </p:sp>
    </p:spTree>
    <p:extLst>
      <p:ext uri="{BB962C8B-B14F-4D97-AF65-F5344CB8AC3E}">
        <p14:creationId xmlns:p14="http://schemas.microsoft.com/office/powerpoint/2010/main" val="1560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AD93-B7DC-6284-9D6D-1B759C00E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9ACFE-3F34-FDAC-43C0-14B83AACB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45B0D-3C59-785E-6D2D-401F7AB01A09}"/>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26566DA0-3A18-7A23-0567-45E21335F1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P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082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26CBC-B147-AB15-2588-A271CE374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A3902-9AFD-8B0A-48CB-40A2C97D4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E6DD0-C7B8-98E3-A26F-5F38675D650F}"/>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087D6CDF-A16A-B553-82C1-BFF971A058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26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1F48C083-4F47-4C71-8195-3D1BDA071E5D}" type="slidenum">
              <a:rPr lang="en-AU" smtClean="0"/>
              <a:t>13</a:t>
            </a:fld>
            <a:endParaRPr lang="en-AU"/>
          </a:p>
        </p:txBody>
      </p:sp>
    </p:spTree>
    <p:extLst>
      <p:ext uri="{BB962C8B-B14F-4D97-AF65-F5344CB8AC3E}">
        <p14:creationId xmlns:p14="http://schemas.microsoft.com/office/powerpoint/2010/main" val="252638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0B3AD-095D-70BB-CE63-E0F9467B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1B1F6-E392-2361-17A5-E02BD3870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99640-F221-1232-C670-B3A8DCB76F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A990CCD2-44A5-D2DC-8609-DF374898F75A}"/>
              </a:ext>
            </a:extLst>
          </p:cNvPr>
          <p:cNvSpPr>
            <a:spLocks noGrp="1"/>
          </p:cNvSpPr>
          <p:nvPr>
            <p:ph type="sldNum" sz="quarter" idx="5"/>
          </p:nvPr>
        </p:nvSpPr>
        <p:spPr/>
        <p:txBody>
          <a:bodyPr/>
          <a:lstStyle/>
          <a:p>
            <a:fld id="{1F48C083-4F47-4C71-8195-3D1BDA071E5D}" type="slidenum">
              <a:rPr lang="en-AU" smtClean="0"/>
              <a:t>14</a:t>
            </a:fld>
            <a:endParaRPr lang="en-AU"/>
          </a:p>
        </p:txBody>
      </p:sp>
    </p:spTree>
    <p:extLst>
      <p:ext uri="{BB962C8B-B14F-4D97-AF65-F5344CB8AC3E}">
        <p14:creationId xmlns:p14="http://schemas.microsoft.com/office/powerpoint/2010/main" val="157929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6325-7D2A-7694-3969-1207084AB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500B7-6AC4-261D-C954-4982B3EAB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AFA7F-F3FB-F6AA-E216-9F9906E06920}"/>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C5EC5794-A48F-C211-93C2-B1483B6F9A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P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91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7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F5780-47F3-AF45-AA3F-DCA5F5579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42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4A1A0-4828-4556-A429-D8D1F97EC20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286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28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643A-71AC-7B35-93AF-E45951097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F8C08-9E99-3E12-4E62-28639B069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B430F-45B2-3222-8880-7618844D6910}"/>
              </a:ext>
            </a:extLst>
          </p:cNvPr>
          <p:cNvSpPr>
            <a:spLocks noGrp="1"/>
          </p:cNvSpPr>
          <p:nvPr>
            <p:ph type="body" idx="1"/>
          </p:nvPr>
        </p:nvSpPr>
        <p:spPr/>
        <p:txBody>
          <a:bodyPr/>
          <a:lstStyle/>
          <a:p>
            <a:pPr marL="0" indent="0">
              <a:buFontTx/>
              <a:buNone/>
            </a:pPr>
            <a:endParaRPr lang="en-PH"/>
          </a:p>
        </p:txBody>
      </p:sp>
      <p:sp>
        <p:nvSpPr>
          <p:cNvPr id="4" name="Slide Number Placeholder 3">
            <a:extLst>
              <a:ext uri="{FF2B5EF4-FFF2-40B4-BE49-F238E27FC236}">
                <a16:creationId xmlns:a16="http://schemas.microsoft.com/office/drawing/2014/main" id="{E94844F2-31FF-C7FD-45A3-8349DB1032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24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53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6D66-8061-6A23-E90E-A78D61519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86D45-5AE6-0C46-1353-8E8FC280D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804A6-F392-9984-8624-0AFB6DF407A4}"/>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FEA5FE95-7B7F-B9D9-A636-D1D4D2F514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P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075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846B-8E8B-AFE4-13A4-886170F3F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E0392-A678-E192-C54E-0FB653428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0B413-4D1E-9A37-AC0F-DF23900BB0D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AAB03DF-21F4-F287-1520-E0BC17148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51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072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DE2FD62-87C4-E3CD-A29B-81DF60F8E1A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21159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hello@adapt.com.au" TargetMode="External"/><Relationship Id="rId2" Type="http://schemas.openxmlformats.org/officeDocument/2006/relationships/hyperlink" Target="https://adapt.com.au/" TargetMode="External"/><Relationship Id="rId1" Type="http://schemas.openxmlformats.org/officeDocument/2006/relationships/slideMaster" Target="../slideMasters/slideMaster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2035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9309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50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2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Black Bottom Right">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089F171C-4EC3-8F4E-92E9-8D30E47D0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51584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463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F1797BA-02C3-294E-9307-4E4954D0B9AB}"/>
              </a:ext>
            </a:extLst>
          </p:cNvPr>
          <p:cNvSpPr txBox="1"/>
          <p:nvPr userDrawn="1"/>
        </p:nvSpPr>
        <p:spPr>
          <a:xfrm>
            <a:off x="3436593" y="3536394"/>
            <a:ext cx="5318811" cy="3113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1"/>
                </a:solidFill>
                <a:effectLst/>
                <a:uLnTx/>
                <a:uFillTx/>
                <a:latin typeface="Helvetica Light" panose="020B0403020202020204" pitchFamily="34" charset="0"/>
                <a:ea typeface="+mn-ea"/>
                <a:cs typeface="+mn-cs"/>
              </a:rPr>
              <a:t>adapt.com.au    |   hello@adapt.com.au   |   +61 (2) 9435 3535 </a:t>
            </a:r>
            <a:endParaRPr kumimoji="0" lang="en-US" sz="1050" b="0" i="0" u="none" strike="noStrike" kern="1200" cap="none" spc="0" normalizeH="0" baseline="0" noProof="0">
              <a:ln>
                <a:noFill/>
              </a:ln>
              <a:solidFill>
                <a:schemeClr val="tx1"/>
              </a:solidFill>
              <a:effectLst/>
              <a:uLnTx/>
              <a:uFillTx/>
              <a:latin typeface="Helvetica Light" panose="020B0403020202020204" pitchFamily="34" charset="0"/>
              <a:ea typeface="+mn-ea"/>
              <a:cs typeface="+mn-cs"/>
            </a:endParaRPr>
          </a:p>
        </p:txBody>
      </p:sp>
      <p:sp>
        <p:nvSpPr>
          <p:cNvPr id="13" name="Rectangle 12">
            <a:hlinkClick r:id="rId2"/>
            <a:extLst>
              <a:ext uri="{FF2B5EF4-FFF2-40B4-BE49-F238E27FC236}">
                <a16:creationId xmlns:a16="http://schemas.microsoft.com/office/drawing/2014/main" id="{94620284-A83B-9B4B-90E9-45F13E40290D}"/>
              </a:ext>
            </a:extLst>
          </p:cNvPr>
          <p:cNvSpPr/>
          <p:nvPr userDrawn="1"/>
        </p:nvSpPr>
        <p:spPr>
          <a:xfrm>
            <a:off x="4204010" y="3693976"/>
            <a:ext cx="870612" cy="116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extLst>
              <a:ext uri="{FF2B5EF4-FFF2-40B4-BE49-F238E27FC236}">
                <a16:creationId xmlns:a16="http://schemas.microsoft.com/office/drawing/2014/main" id="{15C3CFD0-9987-6B4B-8F5D-34D52775C01B}"/>
              </a:ext>
            </a:extLst>
          </p:cNvPr>
          <p:cNvSpPr/>
          <p:nvPr userDrawn="1"/>
        </p:nvSpPr>
        <p:spPr>
          <a:xfrm>
            <a:off x="5307980" y="3709931"/>
            <a:ext cx="1243374" cy="93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2"/>
            <a:extLst>
              <a:ext uri="{FF2B5EF4-FFF2-40B4-BE49-F238E27FC236}">
                <a16:creationId xmlns:a16="http://schemas.microsoft.com/office/drawing/2014/main" id="{EDEDC1E4-70A7-8F4F-A758-E06AC7B199DE}"/>
              </a:ext>
            </a:extLst>
          </p:cNvPr>
          <p:cNvSpPr/>
          <p:nvPr userDrawn="1"/>
        </p:nvSpPr>
        <p:spPr>
          <a:xfrm>
            <a:off x="5386038" y="2921899"/>
            <a:ext cx="1510061" cy="31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logo&#10;&#10;Description automatically generated">
            <a:extLst>
              <a:ext uri="{FF2B5EF4-FFF2-40B4-BE49-F238E27FC236}">
                <a16:creationId xmlns:a16="http://schemas.microsoft.com/office/drawing/2014/main" id="{D21270FA-30E7-1E4C-9FBE-D95D27046CDD}"/>
              </a:ext>
            </a:extLst>
          </p:cNvPr>
          <p:cNvPicPr>
            <a:picLocks noChangeAspect="1"/>
          </p:cNvPicPr>
          <p:nvPr userDrawn="1"/>
        </p:nvPicPr>
        <p:blipFill>
          <a:blip r:embed="rId4"/>
          <a:stretch>
            <a:fillRect/>
          </a:stretch>
        </p:blipFill>
        <p:spPr>
          <a:xfrm>
            <a:off x="5382183" y="2894115"/>
            <a:ext cx="1427630" cy="347200"/>
          </a:xfrm>
          <a:prstGeom prst="rect">
            <a:avLst/>
          </a:prstGeom>
        </p:spPr>
      </p:pic>
      <p:pic>
        <p:nvPicPr>
          <p:cNvPr id="12" name="Graphic 11">
            <a:extLst>
              <a:ext uri="{FF2B5EF4-FFF2-40B4-BE49-F238E27FC236}">
                <a16:creationId xmlns:a16="http://schemas.microsoft.com/office/drawing/2014/main" id="{5DEC55C3-5A35-4ECE-8D11-95B0C41D811D}"/>
              </a:ext>
            </a:extLst>
          </p:cNvPr>
          <p:cNvPicPr>
            <a:picLocks noChangeAspect="1"/>
          </p:cNvPicPr>
          <p:nvPr userDrawn="1"/>
        </p:nvPicPr>
        <p:blipFill rotWithShape="1">
          <a:blip r:embed="rId5">
            <a:alphaModFix amt="30000"/>
            <a:extLst>
              <a:ext uri="{96DAC541-7B7A-43D3-8B79-37D633B846F1}">
                <asvg:svgBlip xmlns:asvg="http://schemas.microsoft.com/office/drawing/2016/SVG/main" r:embed="rId6"/>
              </a:ext>
            </a:extLst>
          </a:blip>
          <a:srcRect t="24316" r="18761" b="20587"/>
          <a:stretch/>
        </p:blipFill>
        <p:spPr>
          <a:xfrm>
            <a:off x="5869172" y="1"/>
            <a:ext cx="6322827" cy="6858000"/>
          </a:xfrm>
          <a:prstGeom prst="rect">
            <a:avLst/>
          </a:prstGeom>
        </p:spPr>
      </p:pic>
      <p:sp>
        <p:nvSpPr>
          <p:cNvPr id="16" name="Rectangle 15">
            <a:extLst>
              <a:ext uri="{FF2B5EF4-FFF2-40B4-BE49-F238E27FC236}">
                <a16:creationId xmlns:a16="http://schemas.microsoft.com/office/drawing/2014/main" id="{E9DE8F7A-85EF-452E-9B46-C11DCC83142A}"/>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004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ck A">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3CEE6D4-1935-6D49-82F9-C2222109F933}"/>
              </a:ext>
            </a:extLst>
          </p:cNvPr>
          <p:cNvPicPr>
            <a:picLocks noChangeAspect="1"/>
          </p:cNvPicPr>
          <p:nvPr userDrawn="1"/>
        </p:nvPicPr>
        <p:blipFill>
          <a:blip r:embed="rId2"/>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1726650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8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ck A">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3CEE6D4-1935-6D49-82F9-C2222109F933}"/>
              </a:ext>
            </a:extLst>
          </p:cNvPr>
          <p:cNvPicPr>
            <a:picLocks noChangeAspect="1"/>
          </p:cNvPicPr>
          <p:nvPr userDrawn="1"/>
        </p:nvPicPr>
        <p:blipFill>
          <a:blip r:embed="rId2"/>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47846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607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65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7325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312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741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9036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85623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06424"/>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650803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E160564-F14C-5241-B55D-35BDCEB49F93}"/>
              </a:ext>
            </a:extLst>
          </p:cNvPr>
          <p:cNvPicPr>
            <a:picLocks noChangeAspect="1"/>
          </p:cNvPicPr>
          <p:nvPr userDrawn="1"/>
        </p:nvPicPr>
        <p:blipFill>
          <a:blip r:embed="rId3"/>
          <a:stretch>
            <a:fillRect/>
          </a:stretch>
        </p:blipFill>
        <p:spPr>
          <a:xfrm>
            <a:off x="10963223" y="244358"/>
            <a:ext cx="910019" cy="221316"/>
          </a:xfrm>
          <a:prstGeom prst="rect">
            <a:avLst/>
          </a:prstGeom>
        </p:spPr>
      </p:pic>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012259"/>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0E125-4E0C-A549-BC53-D4CDDCEE0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10C31D-D15F-0442-BDED-A7ADA058B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052DBB-DAF8-E243-8E08-75120C02F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04F3B-1EBC-D54B-A537-FACA58F5C230}" type="datetimeFigureOut">
              <a:rPr lang="en-US" smtClean="0"/>
              <a:t>12/9/2024</a:t>
            </a:fld>
            <a:endParaRPr lang="en-US"/>
          </a:p>
        </p:txBody>
      </p:sp>
      <p:sp>
        <p:nvSpPr>
          <p:cNvPr id="5" name="Footer Placeholder 4">
            <a:extLst>
              <a:ext uri="{FF2B5EF4-FFF2-40B4-BE49-F238E27FC236}">
                <a16:creationId xmlns:a16="http://schemas.microsoft.com/office/drawing/2014/main" id="{FDED9A11-4FB2-3448-9DD0-BA01DA990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021B4C-A3DF-0C41-9F5C-16F8ED81F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AE64D-0381-AC41-B531-042C60CB163F}" type="slidenum">
              <a:rPr lang="en-US" smtClean="0"/>
              <a:t>‹#›</a:t>
            </a:fld>
            <a:endParaRPr lang="en-US"/>
          </a:p>
        </p:txBody>
      </p:sp>
    </p:spTree>
    <p:extLst>
      <p:ext uri="{BB962C8B-B14F-4D97-AF65-F5344CB8AC3E}">
        <p14:creationId xmlns:p14="http://schemas.microsoft.com/office/powerpoint/2010/main" val="29105730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66987878"/>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5918215"/>
      </p:ext>
    </p:extLst>
  </p:cSld>
  <p:clrMap bg1="lt1" tx1="dk1" bg2="lt2" tx2="dk2" accent1="accent1" accent2="accent2" accent3="accent3" accent4="accent4" accent5="accent5" accent6="accent6" hlink="hlink" folHlink="folHlink"/>
  <p:sldLayoutIdLst>
    <p:sldLayoutId id="2147483692"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02E6B-BC2D-C34D-A79E-67277E6BF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F152CB-FFAB-9B47-A998-9DB53808E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B034C4-6C59-1449-9880-86572AF2C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96DD6-562B-5C4A-8359-64C5942DB8AC}" type="datetimeFigureOut">
              <a:rPr lang="en-US" smtClean="0"/>
              <a:t>12/9/2024</a:t>
            </a:fld>
            <a:endParaRPr lang="en-US"/>
          </a:p>
        </p:txBody>
      </p:sp>
      <p:sp>
        <p:nvSpPr>
          <p:cNvPr id="5" name="Footer Placeholder 4">
            <a:extLst>
              <a:ext uri="{FF2B5EF4-FFF2-40B4-BE49-F238E27FC236}">
                <a16:creationId xmlns:a16="http://schemas.microsoft.com/office/drawing/2014/main" id="{0561B323-675D-3541-96A4-C33DB4A71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B50F0E-9686-B84B-A9BE-93E129BEC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A61F1-CF47-C748-AB4B-CD3294508500}" type="slidenum">
              <a:rPr lang="en-US" smtClean="0"/>
              <a:t>‹#›</a:t>
            </a:fld>
            <a:endParaRPr lang="en-US"/>
          </a:p>
        </p:txBody>
      </p:sp>
    </p:spTree>
    <p:extLst>
      <p:ext uri="{BB962C8B-B14F-4D97-AF65-F5344CB8AC3E}">
        <p14:creationId xmlns:p14="http://schemas.microsoft.com/office/powerpoint/2010/main" val="663337470"/>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423378EC-0DAC-4542-8E39-BBA00E69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5415" y="246109"/>
            <a:ext cx="891235" cy="216748"/>
          </a:xfrm>
          <a:prstGeom prst="rect">
            <a:avLst/>
          </a:prstGeom>
        </p:spPr>
      </p:pic>
    </p:spTree>
    <p:extLst>
      <p:ext uri="{BB962C8B-B14F-4D97-AF65-F5344CB8AC3E}">
        <p14:creationId xmlns:p14="http://schemas.microsoft.com/office/powerpoint/2010/main" val="3850536632"/>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0"/>
            <a:ext cx="12188952" cy="2011679"/>
          </a:xfrm>
          <a:prstGeom prst="rect">
            <a:avLst/>
          </a:prstGeom>
        </p:spPr>
      </p:pic>
      <p:sp>
        <p:nvSpPr>
          <p:cNvPr id="17" name="bg object 17"/>
          <p:cNvSpPr/>
          <p:nvPr/>
        </p:nvSpPr>
        <p:spPr>
          <a:xfrm>
            <a:off x="0" y="0"/>
            <a:ext cx="12188825" cy="1590675"/>
          </a:xfrm>
          <a:custGeom>
            <a:avLst/>
            <a:gdLst/>
            <a:ahLst/>
            <a:cxnLst/>
            <a:rect l="l" t="t" r="r" b="b"/>
            <a:pathLst>
              <a:path w="12188825" h="1590675">
                <a:moveTo>
                  <a:pt x="0" y="1590484"/>
                </a:moveTo>
                <a:lnTo>
                  <a:pt x="0" y="0"/>
                </a:lnTo>
                <a:lnTo>
                  <a:pt x="12188418" y="0"/>
                </a:lnTo>
                <a:lnTo>
                  <a:pt x="12188418" y="1590484"/>
                </a:lnTo>
                <a:lnTo>
                  <a:pt x="0" y="1590484"/>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395268" y="334771"/>
            <a:ext cx="5401462" cy="39115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hyperlink" Target="https://research.adapt.com.au/filter-types/market-trend-reports" TargetMode="External"/><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hyperlink" Target="mailto:success@adapt.com.au" TargetMode="External"/><Relationship Id="rId16"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hyperlink" Target="https://research.adapt.com.au/filter-types/expert-presentations/" TargetMode="External"/><Relationship Id="rId11" Type="http://schemas.openxmlformats.org/officeDocument/2006/relationships/image" Target="../media/image34.png"/><Relationship Id="rId5" Type="http://schemas.openxmlformats.org/officeDocument/2006/relationships/hyperlink" Target="https://research.adapt.com.au/data-insights/" TargetMode="External"/><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hyperlink" Target="https://research.adapt.com.au/filter-types/community-interviews" TargetMode="External"/><Relationship Id="rId9" Type="http://schemas.openxmlformats.org/officeDocument/2006/relationships/image" Target="../media/image32.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E67999F-E478-3471-05E2-89A8682074DB}"/>
              </a:ext>
            </a:extLst>
          </p:cNvPr>
          <p:cNvGrpSpPr/>
          <p:nvPr/>
        </p:nvGrpSpPr>
        <p:grpSpPr>
          <a:xfrm>
            <a:off x="419706" y="2128595"/>
            <a:ext cx="2005559" cy="2588282"/>
            <a:chOff x="318631" y="1965867"/>
            <a:chExt cx="2231753" cy="2880197"/>
          </a:xfrm>
        </p:grpSpPr>
        <p:sp>
          <p:nvSpPr>
            <p:cNvPr id="5" name="Round Single Corner Rectangle 24">
              <a:extLst>
                <a:ext uri="{FF2B5EF4-FFF2-40B4-BE49-F238E27FC236}">
                  <a16:creationId xmlns:a16="http://schemas.microsoft.com/office/drawing/2014/main" id="{DACE6149-46B6-7CE0-E426-738F2E8B599C}"/>
                </a:ext>
              </a:extLst>
            </p:cNvPr>
            <p:cNvSpPr/>
            <p:nvPr/>
          </p:nvSpPr>
          <p:spPr>
            <a:xfrm flipH="1">
              <a:off x="318631" y="1965867"/>
              <a:ext cx="2075476" cy="2750508"/>
            </a:xfrm>
            <a:prstGeom prst="round1Rect">
              <a:avLst>
                <a:gd name="adj" fmla="val 19818"/>
              </a:avLst>
            </a:prstGeom>
            <a:noFill/>
            <a:ln w="9525">
              <a:solidFill>
                <a:srgbClr val="E7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1596973-5C6B-C760-D549-F3C7EA11A23E}"/>
                </a:ext>
              </a:extLst>
            </p:cNvPr>
            <p:cNvPicPr>
              <a:picLocks noChangeAspect="1"/>
            </p:cNvPicPr>
            <p:nvPr/>
          </p:nvPicPr>
          <p:blipFill rotWithShape="1">
            <a:blip r:embed="rId3"/>
            <a:srcRect l="16500" t="4618" r="20650" b="20203"/>
            <a:stretch/>
          </p:blipFill>
          <p:spPr>
            <a:xfrm>
              <a:off x="474908" y="2095556"/>
              <a:ext cx="2075476" cy="2750508"/>
            </a:xfrm>
            <a:prstGeom prst="round2DiagRect">
              <a:avLst>
                <a:gd name="adj1" fmla="val 16667"/>
                <a:gd name="adj2" fmla="val 0"/>
              </a:avLst>
            </a:prstGeom>
            <a:ln w="3175" cap="sq">
              <a:noFill/>
              <a:miter lim="800000"/>
            </a:ln>
            <a:effectLst/>
          </p:spPr>
        </p:pic>
      </p:grpSp>
      <p:sp>
        <p:nvSpPr>
          <p:cNvPr id="2" name="TextBox 1">
            <a:extLst>
              <a:ext uri="{FF2B5EF4-FFF2-40B4-BE49-F238E27FC236}">
                <a16:creationId xmlns:a16="http://schemas.microsoft.com/office/drawing/2014/main" id="{DCC89118-D0C1-65E5-5970-DC15924F61BC}"/>
              </a:ext>
            </a:extLst>
          </p:cNvPr>
          <p:cNvSpPr txBox="1"/>
          <p:nvPr/>
        </p:nvSpPr>
        <p:spPr>
          <a:xfrm>
            <a:off x="5266873" y="2178509"/>
            <a:ext cx="6606496" cy="1338828"/>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600" b="1" i="0" u="none" strike="noStrike" kern="1200" cap="none" spc="0" normalizeH="0" baseline="0" noProof="0" dirty="0">
                <a:ln>
                  <a:noFill/>
                </a:ln>
                <a:solidFill>
                  <a:srgbClr val="E7534F"/>
                </a:solidFill>
                <a:effectLst/>
                <a:uLnTx/>
                <a:uFillTx/>
                <a:latin typeface="Helvetica"/>
                <a:cs typeface="Helvetica"/>
              </a:rPr>
              <a:t>ADAPT TECHNOLOGY TRENDS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900" b="0" i="0" u="none" strike="noStrike" kern="1200" cap="none" spc="-150" normalizeH="0" baseline="0" noProof="0" dirty="0">
                <a:ln>
                  <a:noFill/>
                </a:ln>
                <a:effectLst/>
                <a:uLnTx/>
                <a:uFillTx/>
                <a:latin typeface="Helvetica Neue" panose="02000503000000020004" pitchFamily="2"/>
                <a:cs typeface="Helvetica Neue" panose="02000503000000020004" pitchFamily="2"/>
              </a:rPr>
            </a:br>
            <a:r>
              <a:rPr kumimoji="0" lang="en-US" sz="2800" b="1" i="0" u="none" strike="noStrike" kern="1200" cap="none" spc="0" normalizeH="0" baseline="0" noProof="0" dirty="0">
                <a:ln>
                  <a:noFill/>
                </a:ln>
                <a:solidFill>
                  <a:prstClr val="white"/>
                </a:solidFill>
                <a:effectLst/>
                <a:uLnTx/>
                <a:uFillTx/>
                <a:latin typeface="Helvetica"/>
                <a:cs typeface="Helvetica Neue" panose="02000503000000020004" pitchFamily="2"/>
              </a:rPr>
              <a:t>Evaluating and financing tech-driven </a:t>
            </a:r>
            <a:r>
              <a:rPr kumimoji="0" lang="en-US" sz="2800" b="1" i="0" u="none" strike="noStrike" kern="1200" cap="none" spc="0" normalizeH="0" baseline="0" noProof="0" dirty="0" err="1">
                <a:ln>
                  <a:noFill/>
                </a:ln>
                <a:solidFill>
                  <a:prstClr val="white"/>
                </a:solidFill>
                <a:effectLst/>
                <a:uLnTx/>
                <a:uFillTx/>
                <a:latin typeface="Helvetica"/>
                <a:cs typeface="Helvetica Neue" panose="02000503000000020004" pitchFamily="2"/>
              </a:rPr>
              <a:t>organisational</a:t>
            </a:r>
            <a:r>
              <a:rPr kumimoji="0" lang="en-US" sz="2800" b="1" i="0" u="none" strike="noStrike" kern="1200" cap="none" spc="0" normalizeH="0" baseline="0" noProof="0" dirty="0">
                <a:ln>
                  <a:noFill/>
                </a:ln>
                <a:solidFill>
                  <a:prstClr val="white"/>
                </a:solidFill>
                <a:effectLst/>
                <a:uLnTx/>
                <a:uFillTx/>
                <a:latin typeface="Helvetica"/>
                <a:cs typeface="Helvetica Neue" panose="02000503000000020004" pitchFamily="2"/>
              </a:rPr>
              <a:t> change</a:t>
            </a:r>
            <a:endParaRPr kumimoji="0" lang="en-AU" sz="2800" b="1" i="0" u="none" strike="noStrike" kern="1200" cap="none" spc="0" normalizeH="0" baseline="0" noProof="0" dirty="0">
              <a:ln>
                <a:noFill/>
              </a:ln>
              <a:solidFill>
                <a:prstClr val="white"/>
              </a:solidFill>
              <a:effectLst/>
              <a:uLnTx/>
              <a:uFillTx/>
              <a:latin typeface="Helvetica"/>
            </a:endParaRPr>
          </a:p>
        </p:txBody>
      </p:sp>
      <p:pic>
        <p:nvPicPr>
          <p:cNvPr id="4" name="Picture 5" descr="A picture containing logo&#10;&#10;Description automatically generated">
            <a:extLst>
              <a:ext uri="{FF2B5EF4-FFF2-40B4-BE49-F238E27FC236}">
                <a16:creationId xmlns:a16="http://schemas.microsoft.com/office/drawing/2014/main" id="{89D108BE-A716-50BA-B632-AA220EAA2DFE}"/>
              </a:ext>
            </a:extLst>
          </p:cNvPr>
          <p:cNvPicPr>
            <a:picLocks noChangeAspect="1"/>
          </p:cNvPicPr>
          <p:nvPr/>
        </p:nvPicPr>
        <p:blipFill>
          <a:blip r:embed="rId4"/>
          <a:stretch>
            <a:fillRect/>
          </a:stretch>
        </p:blipFill>
        <p:spPr>
          <a:xfrm>
            <a:off x="10699312" y="384188"/>
            <a:ext cx="1204823" cy="289589"/>
          </a:xfrm>
          <a:prstGeom prst="rect">
            <a:avLst/>
          </a:prstGeom>
        </p:spPr>
      </p:pic>
      <p:pic>
        <p:nvPicPr>
          <p:cNvPr id="6" name="Graphic 5">
            <a:extLst>
              <a:ext uri="{FF2B5EF4-FFF2-40B4-BE49-F238E27FC236}">
                <a16:creationId xmlns:a16="http://schemas.microsoft.com/office/drawing/2014/main" id="{9BD24284-C3EA-DFCD-B4D0-9993233944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643200" flipH="1">
            <a:off x="-734242" y="5021618"/>
            <a:ext cx="2223315" cy="2127246"/>
          </a:xfrm>
          <a:prstGeom prst="rect">
            <a:avLst/>
          </a:prstGeom>
        </p:spPr>
      </p:pic>
      <p:pic>
        <p:nvPicPr>
          <p:cNvPr id="7" name="Graphic 6">
            <a:extLst>
              <a:ext uri="{FF2B5EF4-FFF2-40B4-BE49-F238E27FC236}">
                <a16:creationId xmlns:a16="http://schemas.microsoft.com/office/drawing/2014/main" id="{C9AD54BD-BAF1-A258-B238-2B77C5290F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21280" flipH="1">
            <a:off x="10426805" y="4638583"/>
            <a:ext cx="2194607" cy="2699642"/>
          </a:xfrm>
          <a:prstGeom prst="rect">
            <a:avLst/>
          </a:prstGeom>
        </p:spPr>
      </p:pic>
      <p:grpSp>
        <p:nvGrpSpPr>
          <p:cNvPr id="27" name="Group 26">
            <a:extLst>
              <a:ext uri="{FF2B5EF4-FFF2-40B4-BE49-F238E27FC236}">
                <a16:creationId xmlns:a16="http://schemas.microsoft.com/office/drawing/2014/main" id="{2FEA7CD7-8A36-AB2A-4103-00CA55A3AAD8}"/>
              </a:ext>
            </a:extLst>
          </p:cNvPr>
          <p:cNvGrpSpPr/>
          <p:nvPr/>
        </p:nvGrpSpPr>
        <p:grpSpPr>
          <a:xfrm>
            <a:off x="2815139" y="2128595"/>
            <a:ext cx="2005559" cy="2588282"/>
            <a:chOff x="2714064" y="1965867"/>
            <a:chExt cx="2231753" cy="2880197"/>
          </a:xfrm>
        </p:grpSpPr>
        <p:sp>
          <p:nvSpPr>
            <p:cNvPr id="16" name="Round Single Corner Rectangle 24">
              <a:extLst>
                <a:ext uri="{FF2B5EF4-FFF2-40B4-BE49-F238E27FC236}">
                  <a16:creationId xmlns:a16="http://schemas.microsoft.com/office/drawing/2014/main" id="{8505842D-CC24-BF0B-4E16-B84F01010298}"/>
                </a:ext>
              </a:extLst>
            </p:cNvPr>
            <p:cNvSpPr/>
            <p:nvPr/>
          </p:nvSpPr>
          <p:spPr>
            <a:xfrm flipH="1">
              <a:off x="2714064" y="1965867"/>
              <a:ext cx="2075476" cy="2750508"/>
            </a:xfrm>
            <a:prstGeom prst="round1Rect">
              <a:avLst>
                <a:gd name="adj" fmla="val 19818"/>
              </a:avLst>
            </a:prstGeom>
            <a:noFill/>
            <a:ln w="9525">
              <a:solidFill>
                <a:srgbClr val="E7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57B7DA31-346E-6DA7-D419-5DB7AFF62200}"/>
                </a:ext>
              </a:extLst>
            </p:cNvPr>
            <p:cNvPicPr>
              <a:picLocks noChangeAspect="1"/>
            </p:cNvPicPr>
            <p:nvPr/>
          </p:nvPicPr>
          <p:blipFill>
            <a:blip r:embed="rId9">
              <a:extLst>
                <a:ext uri="{28A0092B-C50C-407E-A947-70E740481C1C}">
                  <a14:useLocalDpi xmlns:a14="http://schemas.microsoft.com/office/drawing/2010/main" val="0"/>
                </a:ext>
              </a:extLst>
            </a:blip>
            <a:srcRect l="3761" r="3761"/>
            <a:stretch/>
          </p:blipFill>
          <p:spPr>
            <a:xfrm>
              <a:off x="2870341" y="2095556"/>
              <a:ext cx="2075476" cy="2750508"/>
            </a:xfrm>
            <a:prstGeom prst="round2DiagRect">
              <a:avLst>
                <a:gd name="adj1" fmla="val 16667"/>
                <a:gd name="adj2" fmla="val 0"/>
              </a:avLst>
            </a:prstGeom>
            <a:ln w="3175" cap="sq">
              <a:noFill/>
              <a:miter lim="800000"/>
            </a:ln>
            <a:effectLst/>
          </p:spPr>
        </p:pic>
      </p:grpSp>
      <p:grpSp>
        <p:nvGrpSpPr>
          <p:cNvPr id="15" name="Group 14">
            <a:extLst>
              <a:ext uri="{FF2B5EF4-FFF2-40B4-BE49-F238E27FC236}">
                <a16:creationId xmlns:a16="http://schemas.microsoft.com/office/drawing/2014/main" id="{CA426BCD-8FD8-B4C3-869D-18476D644DF0}"/>
              </a:ext>
            </a:extLst>
          </p:cNvPr>
          <p:cNvGrpSpPr/>
          <p:nvPr/>
        </p:nvGrpSpPr>
        <p:grpSpPr>
          <a:xfrm>
            <a:off x="5354233" y="3672285"/>
            <a:ext cx="5608407" cy="1044596"/>
            <a:chOff x="5354233" y="3675490"/>
            <a:chExt cx="5608407" cy="1044596"/>
          </a:xfrm>
        </p:grpSpPr>
        <p:sp>
          <p:nvSpPr>
            <p:cNvPr id="9" name="Round Single Corner Rectangle 8">
              <a:extLst>
                <a:ext uri="{FF2B5EF4-FFF2-40B4-BE49-F238E27FC236}">
                  <a16:creationId xmlns:a16="http://schemas.microsoft.com/office/drawing/2014/main" id="{3457C8BD-65CC-2917-70D7-1671349B9860}"/>
                </a:ext>
              </a:extLst>
            </p:cNvPr>
            <p:cNvSpPr/>
            <p:nvPr/>
          </p:nvSpPr>
          <p:spPr>
            <a:xfrm flipV="1">
              <a:off x="5359500" y="3675490"/>
              <a:ext cx="5603140" cy="461663"/>
            </a:xfrm>
            <a:prstGeom prst="round1Rect">
              <a:avLst>
                <a:gd name="adj" fmla="val 50000"/>
              </a:avLst>
            </a:prstGeom>
            <a:solidFill>
              <a:srgbClr val="E7534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a:ea typeface="+mn-ea"/>
                <a:cs typeface="+mn-cs"/>
              </a:endParaRPr>
            </a:p>
          </p:txBody>
        </p:sp>
        <p:sp>
          <p:nvSpPr>
            <p:cNvPr id="10" name="Rectangle 9">
              <a:extLst>
                <a:ext uri="{FF2B5EF4-FFF2-40B4-BE49-F238E27FC236}">
                  <a16:creationId xmlns:a16="http://schemas.microsoft.com/office/drawing/2014/main" id="{F7DD0473-AC53-10BC-9FF9-FDC0AA6F4B89}"/>
                </a:ext>
              </a:extLst>
            </p:cNvPr>
            <p:cNvSpPr/>
            <p:nvPr/>
          </p:nvSpPr>
          <p:spPr>
            <a:xfrm>
              <a:off x="5359502" y="3675498"/>
              <a:ext cx="1702165" cy="4616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a:ea typeface="+mn-ea"/>
                <a:cs typeface="+mn-cs"/>
              </a:endParaRPr>
            </a:p>
          </p:txBody>
        </p:sp>
        <p:sp>
          <p:nvSpPr>
            <p:cNvPr id="11" name="TextBox 10">
              <a:extLst>
                <a:ext uri="{FF2B5EF4-FFF2-40B4-BE49-F238E27FC236}">
                  <a16:creationId xmlns:a16="http://schemas.microsoft.com/office/drawing/2014/main" id="{38885B1A-9D46-AD2B-80A5-52678A166B2A}"/>
                </a:ext>
              </a:extLst>
            </p:cNvPr>
            <p:cNvSpPr txBox="1"/>
            <p:nvPr/>
          </p:nvSpPr>
          <p:spPr>
            <a:xfrm>
              <a:off x="5437979" y="3730643"/>
              <a:ext cx="1636043" cy="338553"/>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600" b="1" i="0" u="none" strike="noStrike" kern="1200" cap="none" spc="0" normalizeH="0" baseline="0" noProof="0">
                  <a:ln>
                    <a:noFill/>
                  </a:ln>
                  <a:solidFill>
                    <a:srgbClr val="E7534F"/>
                  </a:solidFill>
                  <a:effectLst/>
                  <a:uLnTx/>
                  <a:uFillTx/>
                  <a:latin typeface="Helvetica Neue" panose="02000503000000020004" pitchFamily="2"/>
                  <a:ea typeface="+mn-ea"/>
                  <a:cs typeface="+mn-cs"/>
                </a:rPr>
                <a:t>Gabby Fredkin</a:t>
              </a:r>
            </a:p>
          </p:txBody>
        </p:sp>
        <p:sp>
          <p:nvSpPr>
            <p:cNvPr id="12" name="TextBox 11">
              <a:extLst>
                <a:ext uri="{FF2B5EF4-FFF2-40B4-BE49-F238E27FC236}">
                  <a16:creationId xmlns:a16="http://schemas.microsoft.com/office/drawing/2014/main" id="{4F603E5C-1C2C-B7BC-24FC-7C83627B26F3}"/>
                </a:ext>
              </a:extLst>
            </p:cNvPr>
            <p:cNvSpPr txBox="1"/>
            <p:nvPr/>
          </p:nvSpPr>
          <p:spPr>
            <a:xfrm>
              <a:off x="7074022" y="3730642"/>
              <a:ext cx="3747739" cy="338554"/>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600" b="0" i="0" u="none" strike="noStrike" kern="1200" cap="none" spc="0" normalizeH="0" baseline="0" noProof="0">
                  <a:ln>
                    <a:noFill/>
                  </a:ln>
                  <a:solidFill>
                    <a:prstClr val="white"/>
                  </a:solidFill>
                  <a:effectLst/>
                  <a:uLnTx/>
                  <a:uFillTx/>
                  <a:latin typeface="Helvetica Neue" panose="02000503000000020004" pitchFamily="2"/>
                  <a:ea typeface="+mn-ea"/>
                  <a:cs typeface="+mn-cs"/>
                </a:rPr>
                <a:t>Head of Data and Analytics at </a:t>
              </a:r>
              <a:r>
                <a:rPr kumimoji="0" lang="en-PH" sz="1600" b="1" i="0" u="none" strike="noStrike" kern="1200" cap="none" spc="0" normalizeH="0" baseline="0" noProof="0">
                  <a:ln>
                    <a:noFill/>
                  </a:ln>
                  <a:solidFill>
                    <a:prstClr val="white"/>
                  </a:solidFill>
                  <a:effectLst/>
                  <a:uLnTx/>
                  <a:uFillTx/>
                  <a:latin typeface="Helvetica Neue" panose="02000503000000020004" pitchFamily="2"/>
                  <a:ea typeface="+mn-ea"/>
                  <a:cs typeface="+mn-cs"/>
                </a:rPr>
                <a:t>ADAPT</a:t>
              </a:r>
              <a:endParaRPr kumimoji="0" lang="en-GB" sz="3200" b="1" i="0" u="none" strike="noStrike" kern="1200" cap="none" spc="0" normalizeH="0" baseline="0" noProof="0">
                <a:ln>
                  <a:noFill/>
                </a:ln>
                <a:solidFill>
                  <a:prstClr val="white"/>
                </a:solidFill>
                <a:effectLst/>
                <a:uLnTx/>
                <a:uFillTx/>
                <a:latin typeface="Helvetica Neue" panose="02000503000000020004" pitchFamily="2"/>
                <a:ea typeface="+mn-ea"/>
                <a:cs typeface="Helvetica Neue" panose="02000503000000020004" pitchFamily="2"/>
              </a:endParaRPr>
            </a:p>
          </p:txBody>
        </p:sp>
        <p:sp>
          <p:nvSpPr>
            <p:cNvPr id="19" name="Round Single Corner Rectangle 8">
              <a:extLst>
                <a:ext uri="{FF2B5EF4-FFF2-40B4-BE49-F238E27FC236}">
                  <a16:creationId xmlns:a16="http://schemas.microsoft.com/office/drawing/2014/main" id="{29CEB549-55D6-E412-9CE4-1E31C1C2C18E}"/>
                </a:ext>
              </a:extLst>
            </p:cNvPr>
            <p:cNvSpPr/>
            <p:nvPr/>
          </p:nvSpPr>
          <p:spPr>
            <a:xfrm flipV="1">
              <a:off x="5354233" y="4258418"/>
              <a:ext cx="5603140" cy="461663"/>
            </a:xfrm>
            <a:prstGeom prst="round1Rect">
              <a:avLst>
                <a:gd name="adj" fmla="val 50000"/>
              </a:avLst>
            </a:prstGeom>
            <a:solidFill>
              <a:srgbClr val="E7534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a:ea typeface="+mn-ea"/>
                <a:cs typeface="+mn-cs"/>
              </a:endParaRPr>
            </a:p>
          </p:txBody>
        </p:sp>
        <p:sp>
          <p:nvSpPr>
            <p:cNvPr id="20" name="Rectangle 19">
              <a:extLst>
                <a:ext uri="{FF2B5EF4-FFF2-40B4-BE49-F238E27FC236}">
                  <a16:creationId xmlns:a16="http://schemas.microsoft.com/office/drawing/2014/main" id="{7870C745-DD6C-1F6A-F72E-A7AEFCAA32AC}"/>
                </a:ext>
              </a:extLst>
            </p:cNvPr>
            <p:cNvSpPr/>
            <p:nvPr/>
          </p:nvSpPr>
          <p:spPr>
            <a:xfrm>
              <a:off x="5354235" y="4258426"/>
              <a:ext cx="1702165" cy="4616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a:ea typeface="+mn-ea"/>
                <a:cs typeface="+mn-cs"/>
              </a:endParaRPr>
            </a:p>
          </p:txBody>
        </p:sp>
        <p:sp>
          <p:nvSpPr>
            <p:cNvPr id="21" name="TextBox 20">
              <a:extLst>
                <a:ext uri="{FF2B5EF4-FFF2-40B4-BE49-F238E27FC236}">
                  <a16:creationId xmlns:a16="http://schemas.microsoft.com/office/drawing/2014/main" id="{8F41CEA6-B5F7-166C-2080-0F64E613B5FC}"/>
                </a:ext>
              </a:extLst>
            </p:cNvPr>
            <p:cNvSpPr txBox="1"/>
            <p:nvPr/>
          </p:nvSpPr>
          <p:spPr>
            <a:xfrm>
              <a:off x="5432712" y="4321265"/>
              <a:ext cx="1636043" cy="323165"/>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500" b="1" i="0" u="none" strike="noStrike" kern="1200" cap="none" spc="0" normalizeH="0" baseline="0" noProof="0">
                  <a:ln>
                    <a:noFill/>
                  </a:ln>
                  <a:solidFill>
                    <a:srgbClr val="E7534F"/>
                  </a:solidFill>
                  <a:effectLst/>
                  <a:uLnTx/>
                  <a:uFillTx/>
                  <a:latin typeface="Helvetica Neue" panose="02000503000000020004" pitchFamily="2"/>
                  <a:ea typeface="+mn-ea"/>
                  <a:cs typeface="+mn-cs"/>
                </a:rPr>
                <a:t>Honey Mari Gay</a:t>
              </a:r>
            </a:p>
          </p:txBody>
        </p:sp>
        <p:sp>
          <p:nvSpPr>
            <p:cNvPr id="22" name="TextBox 21">
              <a:extLst>
                <a:ext uri="{FF2B5EF4-FFF2-40B4-BE49-F238E27FC236}">
                  <a16:creationId xmlns:a16="http://schemas.microsoft.com/office/drawing/2014/main" id="{A99516C5-C825-EFEC-7B91-56521497E214}"/>
                </a:ext>
              </a:extLst>
            </p:cNvPr>
            <p:cNvSpPr txBox="1"/>
            <p:nvPr/>
          </p:nvSpPr>
          <p:spPr>
            <a:xfrm>
              <a:off x="7068755" y="4313570"/>
              <a:ext cx="3747739" cy="338554"/>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600" b="0" i="0" u="none" strike="noStrike" kern="1200" cap="none" spc="0" normalizeH="0" baseline="0" noProof="0">
                  <a:ln>
                    <a:noFill/>
                  </a:ln>
                  <a:solidFill>
                    <a:prstClr val="white"/>
                  </a:solidFill>
                  <a:effectLst/>
                  <a:uLnTx/>
                  <a:uFillTx/>
                  <a:latin typeface="Helvetica Neue" panose="02000503000000020004" pitchFamily="2"/>
                  <a:ea typeface="+mn-ea"/>
                  <a:cs typeface="+mn-cs"/>
                </a:rPr>
                <a:t>Junior Data Analyst at </a:t>
              </a:r>
              <a:r>
                <a:rPr kumimoji="0" lang="en-PH" sz="1600" b="1" i="0" u="none" strike="noStrike" kern="1200" cap="none" spc="0" normalizeH="0" baseline="0" noProof="0">
                  <a:ln>
                    <a:noFill/>
                  </a:ln>
                  <a:solidFill>
                    <a:prstClr val="white"/>
                  </a:solidFill>
                  <a:effectLst/>
                  <a:uLnTx/>
                  <a:uFillTx/>
                  <a:latin typeface="Helvetica Neue" panose="02000503000000020004" pitchFamily="2"/>
                  <a:ea typeface="+mn-ea"/>
                  <a:cs typeface="+mn-cs"/>
                </a:rPr>
                <a:t>ADAPT</a:t>
              </a:r>
              <a:endParaRPr kumimoji="0" lang="en-GB" sz="3200" b="1" i="0" u="none" strike="noStrike" kern="1200" cap="none" spc="0" normalizeH="0" baseline="0" noProof="0">
                <a:ln>
                  <a:noFill/>
                </a:ln>
                <a:solidFill>
                  <a:prstClr val="white"/>
                </a:solidFill>
                <a:effectLst/>
                <a:uLnTx/>
                <a:uFillTx/>
                <a:latin typeface="Helvetica Neue" panose="02000503000000020004" pitchFamily="2"/>
                <a:ea typeface="+mn-ea"/>
                <a:cs typeface="Helvetica Neue" panose="02000503000000020004" pitchFamily="2"/>
              </a:endParaRPr>
            </a:p>
          </p:txBody>
        </p:sp>
      </p:grpSp>
    </p:spTree>
    <p:extLst>
      <p:ext uri="{BB962C8B-B14F-4D97-AF65-F5344CB8AC3E}">
        <p14:creationId xmlns:p14="http://schemas.microsoft.com/office/powerpoint/2010/main" val="408652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15EB784-3F6E-6442-967A-FF23F0830091}"/>
              </a:ext>
            </a:extLst>
          </p:cNvPr>
          <p:cNvSpPr/>
          <p:nvPr/>
        </p:nvSpPr>
        <p:spPr>
          <a:xfrm>
            <a:off x="233209" y="149927"/>
            <a:ext cx="11024006" cy="415498"/>
          </a:xfrm>
          <a:prstGeom prst="rect">
            <a:avLst/>
          </a:prstGeom>
        </p:spPr>
        <p:txBody>
          <a:bodyPr wrap="square" lIns="91440" tIns="45720" rIns="91440" bIns="45720" anchor="t">
            <a:spAutoFit/>
          </a:bodyPr>
          <a:lstStyle/>
          <a:p>
            <a:pPr lvl="0">
              <a:defRPr/>
            </a:pPr>
            <a:r>
              <a:rPr lang="en-US" sz="2100" b="1" spc="-50" dirty="0">
                <a:solidFill>
                  <a:srgbClr val="000000"/>
                </a:solidFill>
                <a:latin typeface="Helvetica" panose="020B0403020202020204" pitchFamily="34" charset="0"/>
              </a:rPr>
              <a:t>What % of the </a:t>
            </a:r>
            <a:r>
              <a:rPr lang="en-US" sz="2100" b="1" spc="-50" dirty="0" err="1">
                <a:solidFill>
                  <a:srgbClr val="000000"/>
                </a:solidFill>
                <a:latin typeface="Helvetica" panose="020B0403020202020204" pitchFamily="34" charset="0"/>
              </a:rPr>
              <a:t>organisation’s</a:t>
            </a:r>
            <a:r>
              <a:rPr lang="en-US" sz="2100" b="1" spc="-50" dirty="0">
                <a:solidFill>
                  <a:srgbClr val="000000"/>
                </a:solidFill>
                <a:latin typeface="Helvetica" panose="020B0403020202020204" pitchFamily="34" charset="0"/>
              </a:rPr>
              <a:t> current technology capabilities are adopted and in use?</a:t>
            </a:r>
          </a:p>
        </p:txBody>
      </p:sp>
      <p:sp>
        <p:nvSpPr>
          <p:cNvPr id="2" name="TextBox 1">
            <a:extLst>
              <a:ext uri="{FF2B5EF4-FFF2-40B4-BE49-F238E27FC236}">
                <a16:creationId xmlns:a16="http://schemas.microsoft.com/office/drawing/2014/main" id="{EA161396-0C9D-0A71-51DC-BD64B9801D1C}"/>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lvl="0" algn="r">
              <a:defRPr/>
            </a:pPr>
            <a:r>
              <a:rPr lang="en-US" sz="1100" i="1" dirty="0">
                <a:solidFill>
                  <a:srgbClr val="FFFFFF">
                    <a:lumMod val="50000"/>
                  </a:srgbClr>
                </a:solidFill>
                <a:latin typeface="Helvetica" panose="020B0403020202020204" pitchFamily="34" charset="0"/>
                <a:cs typeface="Helvetica Neue" panose="02000503000000020004" pitchFamily="2"/>
              </a:rPr>
              <a:t>ADAPT CFO Edge Survey in Nov 2024. Sample size: 69 Australian CFOs</a:t>
            </a:r>
          </a:p>
        </p:txBody>
      </p:sp>
      <p:pic>
        <p:nvPicPr>
          <p:cNvPr id="3" name="Picture 2">
            <a:extLst>
              <a:ext uri="{FF2B5EF4-FFF2-40B4-BE49-F238E27FC236}">
                <a16:creationId xmlns:a16="http://schemas.microsoft.com/office/drawing/2014/main" id="{7453B140-4131-10E3-1708-F7F5D79BE5F3}"/>
              </a:ext>
            </a:extLst>
          </p:cNvPr>
          <p:cNvPicPr>
            <a:picLocks noChangeAspect="1"/>
          </p:cNvPicPr>
          <p:nvPr/>
        </p:nvPicPr>
        <p:blipFill>
          <a:blip r:embed="rId3"/>
          <a:stretch>
            <a:fillRect/>
          </a:stretch>
        </p:blipFill>
        <p:spPr>
          <a:xfrm>
            <a:off x="645703" y="1184539"/>
            <a:ext cx="10900593" cy="5316173"/>
          </a:xfrm>
          <a:prstGeom prst="rect">
            <a:avLst/>
          </a:prstGeom>
        </p:spPr>
      </p:pic>
    </p:spTree>
    <p:extLst>
      <p:ext uri="{BB962C8B-B14F-4D97-AF65-F5344CB8AC3E}">
        <p14:creationId xmlns:p14="http://schemas.microsoft.com/office/powerpoint/2010/main" val="183064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A063-7D8B-7D05-5F35-9C61DFA93F4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4F2735D-B589-95A4-E5FC-C73E2C47B814}"/>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97ACC4B-4CC0-8846-1B65-D1AF049802A8}"/>
              </a:ext>
            </a:extLst>
          </p:cNvPr>
          <p:cNvSpPr txBox="1"/>
          <p:nvPr/>
        </p:nvSpPr>
        <p:spPr>
          <a:xfrm>
            <a:off x="643102" y="2541484"/>
            <a:ext cx="3771237" cy="3489866"/>
          </a:xfrm>
          <a:prstGeom prst="rect">
            <a:avLst/>
          </a:prstGeom>
          <a:noFill/>
        </p:spPr>
        <p:txBody>
          <a:bodyPr wrap="square" lIns="91440" tIns="45720" rIns="91440" bIns="45720" rtlCol="0" anchor="t">
            <a:spAutoFit/>
          </a:bodyPr>
          <a:lstStyle/>
          <a:p>
            <a:pPr>
              <a:lnSpc>
                <a:spcPct val="150000"/>
              </a:lnSpc>
              <a:spcAft>
                <a:spcPts val="600"/>
              </a:spcAft>
              <a:buClr>
                <a:srgbClr val="E7534F"/>
              </a:buClr>
              <a:defRPr/>
            </a:pPr>
            <a:r>
              <a:rPr lang="en-US" sz="1200" b="1" dirty="0">
                <a:solidFill>
                  <a:srgbClr val="000000"/>
                </a:solidFill>
                <a:latin typeface="Helvetica"/>
                <a:cs typeface="Helvetica"/>
              </a:rPr>
              <a:t>CFOs have better visibility into IT costs, </a:t>
            </a:r>
            <a:br>
              <a:rPr lang="en-US" sz="1200" b="1" dirty="0">
                <a:solidFill>
                  <a:srgbClr val="000000"/>
                </a:solidFill>
                <a:latin typeface="Helvetica"/>
                <a:cs typeface="Helvetica"/>
              </a:rPr>
            </a:br>
            <a:r>
              <a:rPr lang="en-US" sz="1200" b="1" dirty="0">
                <a:solidFill>
                  <a:srgbClr val="000000"/>
                </a:solidFill>
                <a:latin typeface="Helvetica"/>
                <a:cs typeface="Helvetica"/>
              </a:rPr>
              <a:t>but more needs to be done to track the </a:t>
            </a:r>
            <a:br>
              <a:rPr lang="en-US" sz="1200" b="1" dirty="0">
                <a:solidFill>
                  <a:srgbClr val="000000"/>
                </a:solidFill>
                <a:latin typeface="Helvetica"/>
                <a:cs typeface="Helvetica"/>
              </a:rPr>
            </a:br>
            <a:r>
              <a:rPr lang="en-US" sz="1200" b="1" dirty="0">
                <a:solidFill>
                  <a:srgbClr val="000000"/>
                </a:solidFill>
                <a:latin typeface="Helvetica"/>
                <a:cs typeface="Helvetica"/>
              </a:rPr>
              <a:t>value gained from tech spend.</a:t>
            </a:r>
            <a:endParaRPr lang="en-US" sz="1200" b="1"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Visibility into tech costs and value deteriorated over the past 2 years.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Building business cases for spend and value requires maturity in hedging against foreseeable cost overruns.</a:t>
            </a:r>
          </a:p>
          <a:p>
            <a:pPr marL="171450" indent="-171450">
              <a:lnSpc>
                <a:spcPct val="150000"/>
              </a:lnSpc>
              <a:spcAft>
                <a:spcPts val="1200"/>
              </a:spcAft>
              <a:buClr>
                <a:srgbClr val="E7534F"/>
              </a:buClr>
              <a:buFont typeface="Arial" panose="020B0604020202020204" pitchFamily="34" charset="0"/>
              <a:buChar char="•"/>
              <a:defRPr/>
            </a:pPr>
            <a:r>
              <a:rPr lang="en-US" sz="1200" dirty="0">
                <a:solidFill>
                  <a:prstClr val="black"/>
                </a:solidFill>
                <a:latin typeface="Helvetica"/>
                <a:cs typeface="Helvetica"/>
              </a:rPr>
              <a:t>Cautious spending on new technology may lead CFOs to withhold full investment in resources unless they can see clear value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a:t>
            </a:r>
            <a:endParaRPr lang="en-US" sz="1200" b="0" i="0" u="none" strike="noStrike" kern="1200" cap="none" spc="0" normalizeH="0" baseline="0" noProof="0" dirty="0">
              <a:ln>
                <a:noFill/>
              </a:ln>
              <a:solidFill>
                <a:prstClr val="black"/>
              </a:solidFill>
              <a:effectLst/>
              <a:uLnTx/>
              <a:uFillTx/>
              <a:latin typeface="Helvetica"/>
              <a:cs typeface="Helvetica"/>
            </a:endParaRPr>
          </a:p>
        </p:txBody>
      </p:sp>
      <p:grpSp>
        <p:nvGrpSpPr>
          <p:cNvPr id="2" name="Group 1">
            <a:extLst>
              <a:ext uri="{FF2B5EF4-FFF2-40B4-BE49-F238E27FC236}">
                <a16:creationId xmlns:a16="http://schemas.microsoft.com/office/drawing/2014/main" id="{4410FBFC-6151-B0BB-5419-F2CDB6B0436C}"/>
              </a:ext>
            </a:extLst>
          </p:cNvPr>
          <p:cNvGrpSpPr/>
          <p:nvPr/>
        </p:nvGrpSpPr>
        <p:grpSpPr>
          <a:xfrm>
            <a:off x="643103" y="1170830"/>
            <a:ext cx="4129258" cy="1138774"/>
            <a:chOff x="819810" y="1621037"/>
            <a:chExt cx="4129258" cy="1138774"/>
          </a:xfrm>
        </p:grpSpPr>
        <p:sp>
          <p:nvSpPr>
            <p:cNvPr id="3" name="Rectangle 2">
              <a:extLst>
                <a:ext uri="{FF2B5EF4-FFF2-40B4-BE49-F238E27FC236}">
                  <a16:creationId xmlns:a16="http://schemas.microsoft.com/office/drawing/2014/main" id="{21A1963C-30C4-44FC-7330-20E12614609C}"/>
                </a:ext>
              </a:extLst>
            </p:cNvPr>
            <p:cNvSpPr/>
            <p:nvPr/>
          </p:nvSpPr>
          <p:spPr>
            <a:xfrm>
              <a:off x="819811" y="1928814"/>
              <a:ext cx="3771235" cy="830997"/>
            </a:xfrm>
            <a:prstGeom prst="rect">
              <a:avLst/>
            </a:prstGeom>
          </p:spPr>
          <p:txBody>
            <a:bodyPr wrap="square" lIns="91440" tIns="45720" rIns="91440" bIns="45720" anchor="t">
              <a:spAutoFit/>
            </a:bodyPr>
            <a:lstStyle/>
            <a:p>
              <a:pPr>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Effectiveness in measuring </a:t>
              </a:r>
              <a:r>
                <a:rPr lang="en-US" sz="2400" b="1" dirty="0">
                  <a:solidFill>
                    <a:srgbClr val="000000"/>
                  </a:solidFill>
                  <a:latin typeface="Helvetica"/>
                  <a:cs typeface="Helvetica"/>
                </a:rPr>
                <a:t>tech </a:t>
              </a:r>
              <a:r>
                <a:rPr kumimoji="0" lang="en-US" sz="2400" b="1" i="0" u="none" strike="noStrike" kern="1200" cap="none" spc="0" normalizeH="0" baseline="0" noProof="0" dirty="0">
                  <a:ln>
                    <a:noFill/>
                  </a:ln>
                  <a:solidFill>
                    <a:srgbClr val="000000"/>
                  </a:solidFill>
                  <a:effectLst/>
                  <a:uLnTx/>
                  <a:uFillTx/>
                  <a:latin typeface="Helvetica"/>
                  <a:ea typeface="+mn-ea"/>
                  <a:cs typeface="Helvetica"/>
                </a:rPr>
                <a:t>spend</a:t>
              </a:r>
              <a:endParaRPr lang="en-US" sz="2400" b="1" i="0" u="none" strike="noStrike" kern="1200" cap="none" spc="0" normalizeH="0" baseline="0" noProof="0" dirty="0">
                <a:ln>
                  <a:noFill/>
                </a:ln>
                <a:solidFill>
                  <a:srgbClr val="000000"/>
                </a:solidFill>
                <a:effectLst/>
                <a:uLnTx/>
                <a:uFillTx/>
                <a:latin typeface="Helvetica"/>
                <a:cs typeface="Helvetica"/>
              </a:endParaRPr>
            </a:p>
          </p:txBody>
        </p:sp>
        <p:sp>
          <p:nvSpPr>
            <p:cNvPr id="6" name="Rectangle 5">
              <a:extLst>
                <a:ext uri="{FF2B5EF4-FFF2-40B4-BE49-F238E27FC236}">
                  <a16:creationId xmlns:a16="http://schemas.microsoft.com/office/drawing/2014/main" id="{9FDC0F91-B7D9-4345-4C21-31FA2B4A881E}"/>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Technology Trends: Measuring tech spend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35EAD161-669F-CEAB-3E7C-1C1DC2CDE6BB}"/>
              </a:ext>
            </a:extLst>
          </p:cNvPr>
          <p:cNvCxnSpPr>
            <a:cxnSpLocks/>
          </p:cNvCxnSpPr>
          <p:nvPr/>
        </p:nvCxnSpPr>
        <p:spPr>
          <a:xfrm flipV="1">
            <a:off x="4642939" y="189000"/>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03907B-F03F-BCAB-1DCE-A199B48048A8}"/>
              </a:ext>
            </a:extLst>
          </p:cNvPr>
          <p:cNvSpPr txBox="1"/>
          <p:nvPr/>
        </p:nvSpPr>
        <p:spPr>
          <a:xfrm>
            <a:off x="4871540" y="290932"/>
            <a:ext cx="7115241" cy="6339300"/>
          </a:xfrm>
          <a:prstGeom prst="rect">
            <a:avLst/>
          </a:prstGeom>
          <a:noFill/>
        </p:spPr>
        <p:txBody>
          <a:bodyPr wrap="square" lIns="91440" tIns="45720" rIns="91440" bIns="45720" anchor="t">
            <a:spAutoFit/>
          </a:bodyPr>
          <a:lstStyle/>
          <a:p>
            <a:pPr marR="0" lvl="0" algn="l" defTabSz="914400" rtl="0" eaLnBrk="1" fontAlgn="auto" latinLnBrk="0" hangingPunct="1">
              <a:lnSpc>
                <a:spcPct val="150000"/>
              </a:lnSpc>
              <a:spcBef>
                <a:spcPts val="0"/>
              </a:spcBef>
              <a:spcAft>
                <a:spcPts val="0"/>
              </a:spcAft>
              <a:buClr>
                <a:srgbClr val="E7534F"/>
              </a:buClr>
              <a:buSzTx/>
              <a:tabLst/>
              <a:defRPr/>
            </a:pPr>
            <a:r>
              <a:rPr lang="en-US" sz="1200" b="1" dirty="0">
                <a:solidFill>
                  <a:prstClr val="black"/>
                </a:solidFill>
                <a:latin typeface="Helvetica"/>
                <a:cs typeface="Helvetica"/>
              </a:rPr>
              <a:t>CFOs have better visibility into IT costs, but more needs to be done to track IT spending value</a:t>
            </a: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 effectively gain tech cost visibility due to a greater focus on overseeing cost control measures (#1 IP). However, they struggle to quantify the value of tech investments and costs.</a:t>
            </a:r>
            <a:endParaRPr lang="en-US" sz="1200" dirty="0">
              <a:solidFill>
                <a:prstClr val="black"/>
              </a:solidFill>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This is caused by duplicated technology spending, driven by fragmented finance processes </a:t>
            </a:r>
            <a:br>
              <a:rPr lang="en-US" sz="1200" dirty="0">
                <a:solidFill>
                  <a:prstClr val="black"/>
                </a:solidFill>
                <a:latin typeface="Helvetica"/>
                <a:cs typeface="Helvetica"/>
              </a:rPr>
            </a:br>
            <a:r>
              <a:rPr lang="en-US" sz="1200" dirty="0">
                <a:solidFill>
                  <a:prstClr val="black"/>
                </a:solidFill>
                <a:latin typeface="Helvetica"/>
                <a:cs typeface="Helvetica"/>
              </a:rPr>
              <a:t>and applications that fail to provide a single source of truth for benchmarking (refer to slide 14).</a:t>
            </a: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200" b="1" i="0" u="none" strike="noStrike" kern="1200" cap="none" spc="0" normalizeH="0" baseline="0" noProof="0" dirty="0">
                <a:ln>
                  <a:noFill/>
                </a:ln>
                <a:solidFill>
                  <a:srgbClr val="000000"/>
                </a:solidFill>
                <a:effectLst/>
                <a:uLnTx/>
                <a:uFillTx/>
                <a:latin typeface="Helvetica"/>
                <a:ea typeface="+mn-ea"/>
                <a:cs typeface="Helvetica"/>
              </a:rPr>
              <a:t>Visibility into tech costs and value deteriorated over the past 2 years</a:t>
            </a:r>
            <a:endParaRPr lang="en-US" sz="1200" b="1" i="0" u="none" strike="noStrike" kern="1200" cap="none" spc="0" normalizeH="0" baseline="0" noProof="0" dirty="0">
              <a:ln>
                <a:noFill/>
              </a:ln>
              <a:solidFill>
                <a:srgbClr val="000000"/>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While cost visibility has declined, what was considered effective visibility two years ago may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no longer be sufficient. CFOs now seek deeper insights.</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Additionally, as organisations adopt chargeback models, the complexity increases, but these models are more effective in revealing where technology is adding value.</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Spend and value on business cases require maturity in hedging against foreseeable </a:t>
            </a:r>
            <a:br>
              <a:rPr lang="en-US" sz="1200" b="1" dirty="0">
                <a:solidFill>
                  <a:prstClr val="black"/>
                </a:solidFill>
                <a:latin typeface="Helvetica"/>
                <a:cs typeface="Helvetica"/>
              </a:rPr>
            </a:br>
            <a:r>
              <a:rPr lang="en-US" sz="1200" b="1" dirty="0">
                <a:solidFill>
                  <a:prstClr val="black"/>
                </a:solidFill>
                <a:latin typeface="Helvetica"/>
                <a:cs typeface="Helvetica"/>
              </a:rPr>
              <a:t>cost overruns</a:t>
            </a: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Although some CFOs are effective at building business cases, they often face challenges </a:t>
            </a:r>
            <a:br>
              <a:rPr lang="en-US" sz="1200" dirty="0">
                <a:solidFill>
                  <a:prstClr val="black"/>
                </a:solidFill>
                <a:latin typeface="Helvetica"/>
                <a:cs typeface="Helvetica"/>
              </a:rPr>
            </a:br>
            <a:r>
              <a:rPr lang="en-US" sz="1200" dirty="0">
                <a:solidFill>
                  <a:prstClr val="black"/>
                </a:solidFill>
                <a:latin typeface="Helvetica"/>
                <a:cs typeface="Helvetica"/>
              </a:rPr>
              <a:t>in preventing cost overruns due to limited control over cross-functional execution. </a:t>
            </a: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This stems from unclear fiscal responsibility and business accountability, ineffective collaboration between IT and finance and inconsistent cost forecasting and reporting (refer to slide 13).</a:t>
            </a:r>
          </a:p>
          <a:p>
            <a:pPr>
              <a:lnSpc>
                <a:spcPct val="150000"/>
              </a:lnSpc>
              <a:buClr>
                <a:srgbClr val="E7534F"/>
              </a:buClr>
              <a:defRPr/>
            </a:pPr>
            <a:r>
              <a:rPr kumimoji="0" lang="en-US" sz="1200" b="1" i="0" u="none" strike="noStrike" kern="1200" cap="none" spc="0" normalizeH="0" baseline="0" noProof="0" dirty="0">
                <a:ln>
                  <a:noFill/>
                </a:ln>
                <a:solidFill>
                  <a:srgbClr val="000000"/>
                </a:solidFill>
                <a:effectLst/>
                <a:uLnTx/>
                <a:uFillTx/>
                <a:latin typeface="Helvetica"/>
                <a:cs typeface="Helvetica"/>
              </a:rPr>
              <a:t>40% of the money spent on tech capabilities is wasted</a:t>
            </a:r>
            <a:endParaRPr lang="en-US" sz="1200" b="1" i="0" u="none" strike="noStrike" kern="1200" cap="none" spc="0" normalizeH="0" baseline="0" noProof="0" dirty="0">
              <a:ln>
                <a:noFill/>
              </a:ln>
              <a:solidFill>
                <a:srgbClr val="000000"/>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lang="en-US" sz="1200" dirty="0">
                <a:solidFill>
                  <a:prstClr val="black"/>
                </a:solidFill>
                <a:latin typeface="Helvetica"/>
                <a:cs typeface="Helvetica"/>
              </a:rPr>
              <a:t>While CFOs aim to </a:t>
            </a:r>
            <a:r>
              <a:rPr lang="en-US" sz="1200" dirty="0" err="1">
                <a:solidFill>
                  <a:prstClr val="black"/>
                </a:solidFill>
                <a:latin typeface="Helvetica"/>
                <a:cs typeface="Helvetica"/>
              </a:rPr>
              <a:t>optimise</a:t>
            </a:r>
            <a:r>
              <a:rPr lang="en-US" sz="1200" dirty="0">
                <a:solidFill>
                  <a:prstClr val="black"/>
                </a:solidFill>
                <a:latin typeface="Helvetica"/>
                <a:cs typeface="Helvetica"/>
              </a:rPr>
              <a:t> costs, competing priorities (#2 barrier) may restrict their ability to fully use budgets for tech resources leading to insufficient money to fund other initiatives (#1 barrier).</a:t>
            </a: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Additionally, factors such as restrictive legacy systems and tech debt costs contribute to the limitations CFOs face, preventing them from fully using resources (#3 barrier).</a:t>
            </a:r>
          </a:p>
        </p:txBody>
      </p:sp>
    </p:spTree>
    <p:extLst>
      <p:ext uri="{BB962C8B-B14F-4D97-AF65-F5344CB8AC3E}">
        <p14:creationId xmlns:p14="http://schemas.microsoft.com/office/powerpoint/2010/main" val="70403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36EBA904-BB31-9106-A8BD-958DDFD79F0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770CF73-5CAC-08E2-EF38-C7ACA7E50A6F}"/>
              </a:ext>
            </a:extLst>
          </p:cNvPr>
          <p:cNvSpPr/>
          <p:nvPr/>
        </p:nvSpPr>
        <p:spPr>
          <a:xfrm>
            <a:off x="592108" y="2642262"/>
            <a:ext cx="76357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a:ea typeface="+mn-ea"/>
                <a:cs typeface="Helvetica"/>
              </a:rPr>
              <a:t>Cloud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a:ea typeface="+mn-ea"/>
                <a:cs typeface="Helvetica"/>
              </a:rPr>
              <a:t>FinOps challenges</a:t>
            </a:r>
          </a:p>
        </p:txBody>
      </p:sp>
      <p:grpSp>
        <p:nvGrpSpPr>
          <p:cNvPr id="2" name="Group 1">
            <a:extLst>
              <a:ext uri="{FF2B5EF4-FFF2-40B4-BE49-F238E27FC236}">
                <a16:creationId xmlns:a16="http://schemas.microsoft.com/office/drawing/2014/main" id="{CC593EAC-259A-1E17-D625-F161A926B710}"/>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B1DBAD04-9AF6-81A6-B777-5E96E883E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F978E784-6E38-B816-F0EA-C1672FA87B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224627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D2E14ED-A645-4A63-8EA7-B27635961C53}"/>
              </a:ext>
            </a:extLst>
          </p:cNvPr>
          <p:cNvSpPr txBox="1"/>
          <p:nvPr/>
        </p:nvSpPr>
        <p:spPr>
          <a:xfrm>
            <a:off x="3310359" y="6500712"/>
            <a:ext cx="8819270" cy="261610"/>
          </a:xfrm>
          <a:prstGeom prst="rect">
            <a:avLst/>
          </a:prstGeom>
          <a:noFill/>
        </p:spPr>
        <p:txBody>
          <a:bodyPr wrap="square" rtlCol="0">
            <a:spAutoFit/>
          </a:bodyPr>
          <a:lstStyle/>
          <a:p>
            <a:pPr algn="r"/>
            <a:r>
              <a:rPr lang="en-US" sz="1100" i="1" dirty="0">
                <a:solidFill>
                  <a:schemeClr val="bg1">
                    <a:lumMod val="50000"/>
                  </a:schemeClr>
                </a:solidFill>
                <a:latin typeface="Helvetica" panose="020B0604020202020204" pitchFamily="34" charset="0"/>
                <a:cs typeface="Helvetica" panose="020B0604020202020204" pitchFamily="34" charset="0"/>
              </a:rPr>
              <a:t>ADAPT CFO Edge Survey in Nov 2024. Sample size: 66 Australian CFOs</a:t>
            </a:r>
          </a:p>
        </p:txBody>
      </p:sp>
      <p:sp>
        <p:nvSpPr>
          <p:cNvPr id="21" name="Rectangle 20">
            <a:extLst>
              <a:ext uri="{FF2B5EF4-FFF2-40B4-BE49-F238E27FC236}">
                <a16:creationId xmlns:a16="http://schemas.microsoft.com/office/drawing/2014/main" id="{315EB784-3F6E-6442-967A-FF23F0830091}"/>
              </a:ext>
            </a:extLst>
          </p:cNvPr>
          <p:cNvSpPr/>
          <p:nvPr/>
        </p:nvSpPr>
        <p:spPr>
          <a:xfrm>
            <a:off x="233209" y="114758"/>
            <a:ext cx="10072326" cy="461665"/>
          </a:xfrm>
          <a:prstGeom prst="rect">
            <a:avLst/>
          </a:prstGeom>
        </p:spPr>
        <p:txBody>
          <a:bodyPr wrap="square" lIns="91440" tIns="45720" rIns="91440" bIns="45720" anchor="t">
            <a:spAutoFit/>
          </a:bodyPr>
          <a:lstStyle/>
          <a:p>
            <a:pPr>
              <a:defRPr/>
            </a:pPr>
            <a:r>
              <a:rPr lang="en-US" sz="2400" b="1" spc="-50" dirty="0">
                <a:solidFill>
                  <a:schemeClr val="bg1"/>
                </a:solidFill>
                <a:latin typeface="Helvetica"/>
                <a:cs typeface="Helvetica"/>
              </a:rPr>
              <a:t>Top critical barriers when managing the costs and value of cloud</a:t>
            </a:r>
          </a:p>
        </p:txBody>
      </p:sp>
      <p:pic>
        <p:nvPicPr>
          <p:cNvPr id="3" name="Picture 2">
            <a:extLst>
              <a:ext uri="{FF2B5EF4-FFF2-40B4-BE49-F238E27FC236}">
                <a16:creationId xmlns:a16="http://schemas.microsoft.com/office/drawing/2014/main" id="{14CA7D31-7EA5-B17D-01D5-48D0140229C1}"/>
              </a:ext>
            </a:extLst>
          </p:cNvPr>
          <p:cNvPicPr>
            <a:picLocks noChangeAspect="1"/>
          </p:cNvPicPr>
          <p:nvPr/>
        </p:nvPicPr>
        <p:blipFill>
          <a:blip r:embed="rId3"/>
          <a:stretch>
            <a:fillRect/>
          </a:stretch>
        </p:blipFill>
        <p:spPr>
          <a:xfrm>
            <a:off x="118354" y="839815"/>
            <a:ext cx="11955292" cy="5791702"/>
          </a:xfrm>
          <a:prstGeom prst="rect">
            <a:avLst/>
          </a:prstGeom>
        </p:spPr>
      </p:pic>
    </p:spTree>
    <p:extLst>
      <p:ext uri="{BB962C8B-B14F-4D97-AF65-F5344CB8AC3E}">
        <p14:creationId xmlns:p14="http://schemas.microsoft.com/office/powerpoint/2010/main" val="5900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8B890-CB3B-8876-5FB8-79CFAADF9CE0}"/>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357A0D0-CA9B-A84E-1097-34F17AF9B61B}"/>
              </a:ext>
            </a:extLst>
          </p:cNvPr>
          <p:cNvSpPr txBox="1"/>
          <p:nvPr/>
        </p:nvSpPr>
        <p:spPr>
          <a:xfrm>
            <a:off x="3310359" y="6500712"/>
            <a:ext cx="8819270" cy="261610"/>
          </a:xfrm>
          <a:prstGeom prst="rect">
            <a:avLst/>
          </a:prstGeom>
          <a:noFill/>
        </p:spPr>
        <p:txBody>
          <a:bodyPr wrap="square" rtlCol="0">
            <a:spAutoFit/>
          </a:bodyPr>
          <a:lstStyle/>
          <a:p>
            <a:pPr algn="r"/>
            <a:r>
              <a:rPr lang="en-US" sz="1100" i="1" dirty="0">
                <a:solidFill>
                  <a:schemeClr val="bg1">
                    <a:lumMod val="50000"/>
                  </a:schemeClr>
                </a:solidFill>
                <a:latin typeface="Helvetica" panose="020B0604020202020204" pitchFamily="34" charset="0"/>
                <a:cs typeface="Helvetica" panose="020B0604020202020204" pitchFamily="34" charset="0"/>
              </a:rPr>
              <a:t>ADAPT CFO Edge Survey in Nov 2024. Sample size: 67 Australian CFOs</a:t>
            </a:r>
          </a:p>
        </p:txBody>
      </p:sp>
      <p:sp>
        <p:nvSpPr>
          <p:cNvPr id="21" name="Rectangle 20">
            <a:extLst>
              <a:ext uri="{FF2B5EF4-FFF2-40B4-BE49-F238E27FC236}">
                <a16:creationId xmlns:a16="http://schemas.microsoft.com/office/drawing/2014/main" id="{1393D5C3-337D-6B40-5D60-48173AF13815}"/>
              </a:ext>
            </a:extLst>
          </p:cNvPr>
          <p:cNvSpPr/>
          <p:nvPr/>
        </p:nvSpPr>
        <p:spPr>
          <a:xfrm>
            <a:off x="233209" y="114758"/>
            <a:ext cx="10072326" cy="461665"/>
          </a:xfrm>
          <a:prstGeom prst="rect">
            <a:avLst/>
          </a:prstGeom>
        </p:spPr>
        <p:txBody>
          <a:bodyPr wrap="square" lIns="91440" tIns="45720" rIns="91440" bIns="45720" anchor="t">
            <a:spAutoFit/>
          </a:bodyPr>
          <a:lstStyle/>
          <a:p>
            <a:pPr>
              <a:defRPr/>
            </a:pPr>
            <a:r>
              <a:rPr lang="en-US" sz="2400" b="1" spc="-50" dirty="0" err="1">
                <a:solidFill>
                  <a:schemeClr val="bg1"/>
                </a:solidFill>
                <a:latin typeface="Helvetica"/>
                <a:cs typeface="Helvetica"/>
              </a:rPr>
              <a:t>Organisational</a:t>
            </a:r>
            <a:r>
              <a:rPr lang="en-US" sz="2400" b="1" spc="-50" dirty="0">
                <a:solidFill>
                  <a:schemeClr val="bg1"/>
                </a:solidFill>
                <a:latin typeface="Helvetica"/>
                <a:cs typeface="Helvetica"/>
              </a:rPr>
              <a:t> maturity with </a:t>
            </a:r>
            <a:r>
              <a:rPr lang="en-US" sz="2400" b="1" spc="-50" dirty="0" err="1">
                <a:solidFill>
                  <a:schemeClr val="bg1"/>
                </a:solidFill>
                <a:latin typeface="Helvetica"/>
                <a:cs typeface="Helvetica"/>
              </a:rPr>
              <a:t>Finops</a:t>
            </a:r>
            <a:r>
              <a:rPr lang="en-US" sz="2400" b="1" spc="-50" dirty="0">
                <a:solidFill>
                  <a:schemeClr val="bg1"/>
                </a:solidFill>
                <a:latin typeface="Helvetica"/>
                <a:cs typeface="Helvetica"/>
              </a:rPr>
              <a:t> </a:t>
            </a:r>
          </a:p>
        </p:txBody>
      </p:sp>
      <p:pic>
        <p:nvPicPr>
          <p:cNvPr id="4" name="Picture 3">
            <a:extLst>
              <a:ext uri="{FF2B5EF4-FFF2-40B4-BE49-F238E27FC236}">
                <a16:creationId xmlns:a16="http://schemas.microsoft.com/office/drawing/2014/main" id="{BF79D631-F25C-2CE8-DEDC-11977B0EA45E}"/>
              </a:ext>
            </a:extLst>
          </p:cNvPr>
          <p:cNvPicPr>
            <a:picLocks noChangeAspect="1"/>
          </p:cNvPicPr>
          <p:nvPr/>
        </p:nvPicPr>
        <p:blipFill>
          <a:blip r:embed="rId3"/>
          <a:stretch>
            <a:fillRect/>
          </a:stretch>
        </p:blipFill>
        <p:spPr>
          <a:xfrm>
            <a:off x="112257" y="876394"/>
            <a:ext cx="11967485" cy="5755123"/>
          </a:xfrm>
          <a:prstGeom prst="rect">
            <a:avLst/>
          </a:prstGeom>
        </p:spPr>
      </p:pic>
    </p:spTree>
    <p:extLst>
      <p:ext uri="{BB962C8B-B14F-4D97-AF65-F5344CB8AC3E}">
        <p14:creationId xmlns:p14="http://schemas.microsoft.com/office/powerpoint/2010/main" val="18778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0DE76-30BB-7D35-1345-D9D1E0FE714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7A5290D-30AE-389B-65FC-D89FBDC30080}"/>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14ACBEF-FEE8-F5AD-B0E5-5DDAD994D94F}"/>
              </a:ext>
            </a:extLst>
          </p:cNvPr>
          <p:cNvSpPr txBox="1"/>
          <p:nvPr/>
        </p:nvSpPr>
        <p:spPr>
          <a:xfrm>
            <a:off x="643103" y="2186274"/>
            <a:ext cx="3291224" cy="4046364"/>
          </a:xfrm>
          <a:prstGeom prst="rect">
            <a:avLst/>
          </a:prstGeom>
          <a:noFill/>
        </p:spPr>
        <p:txBody>
          <a:bodyPr wrap="square" lIns="91440" tIns="45720" rIns="91440" bIns="45720" rtlCol="0" anchor="t">
            <a:spAutoFit/>
          </a:bodyPr>
          <a:lstStyle/>
          <a:p>
            <a:pPr>
              <a:lnSpc>
                <a:spcPct val="150000"/>
              </a:lnSpc>
              <a:spcAft>
                <a:spcPts val="600"/>
              </a:spcAft>
              <a:buClr>
                <a:srgbClr val="E7534F"/>
              </a:buClr>
              <a:defRPr/>
            </a:pPr>
            <a:r>
              <a:rPr lang="en-US" sz="1200" b="1" dirty="0">
                <a:solidFill>
                  <a:srgbClr val="000000"/>
                </a:solidFill>
                <a:latin typeface="Helvetica"/>
                <a:cs typeface="Helvetica"/>
              </a:rPr>
              <a:t>The #1 critical barrier for CFOs in managing cloud costs and value is </a:t>
            </a:r>
            <a:br>
              <a:rPr lang="en-US" sz="1200" b="1" dirty="0">
                <a:solidFill>
                  <a:srgbClr val="000000"/>
                </a:solidFill>
                <a:latin typeface="Helvetica"/>
                <a:cs typeface="Helvetica"/>
              </a:rPr>
            </a:br>
            <a:r>
              <a:rPr lang="en-US" sz="1200" b="1" dirty="0">
                <a:solidFill>
                  <a:srgbClr val="000000"/>
                </a:solidFill>
                <a:latin typeface="Helvetica"/>
                <a:cs typeface="Helvetica"/>
              </a:rPr>
              <a:t>the additional expense of addressing architectural or engineering issues.</a:t>
            </a:r>
            <a:endParaRPr kumimoji="0" lang="en-US" sz="1200" b="1" i="0" u="none" strike="noStrike" kern="1200" cap="none" spc="0" normalizeH="0" baseline="0" noProof="0" dirty="0">
              <a:ln>
                <a:noFill/>
              </a:ln>
              <a:solidFill>
                <a:srgbClr val="000000"/>
              </a:solidFill>
              <a:effectLst/>
              <a:uLnTx/>
              <a:uFillTx/>
              <a:latin typeface="Helvetica"/>
              <a:ea typeface="+mn-ea"/>
              <a:cs typeface="Helvetica"/>
            </a:endParaRP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CFOs lack the visibility and </a:t>
            </a:r>
            <a:br>
              <a:rPr lang="en-US" sz="1200" dirty="0">
                <a:solidFill>
                  <a:prstClr val="black"/>
                </a:solidFill>
                <a:latin typeface="Helvetica"/>
                <a:cs typeface="Helvetica"/>
              </a:rPr>
            </a:br>
            <a:r>
              <a:rPr lang="en-US" sz="1200" dirty="0">
                <a:solidFill>
                  <a:prstClr val="black"/>
                </a:solidFill>
                <a:latin typeface="Helvetica"/>
                <a:cs typeface="Helvetica"/>
              </a:rPr>
              <a:t>collaboration needed to </a:t>
            </a:r>
            <a:r>
              <a:rPr lang="en-US" sz="1200" dirty="0" err="1">
                <a:solidFill>
                  <a:prstClr val="black"/>
                </a:solidFill>
                <a:latin typeface="Helvetica"/>
                <a:cs typeface="Helvetica"/>
              </a:rPr>
              <a:t>realise</a:t>
            </a:r>
            <a:r>
              <a:rPr lang="en-US" sz="1200" dirty="0">
                <a:solidFill>
                  <a:prstClr val="black"/>
                </a:solidFill>
                <a:latin typeface="Helvetica"/>
                <a:cs typeface="Helvetica"/>
              </a:rPr>
              <a:t> </a:t>
            </a:r>
            <a:br>
              <a:rPr lang="en-US" sz="1200" dirty="0">
                <a:solidFill>
                  <a:prstClr val="black"/>
                </a:solidFill>
                <a:latin typeface="Helvetica"/>
                <a:cs typeface="Helvetica"/>
              </a:rPr>
            </a:br>
            <a:r>
              <a:rPr lang="en-US" sz="1200" dirty="0">
                <a:solidFill>
                  <a:prstClr val="black"/>
                </a:solidFill>
                <a:latin typeface="Helvetica"/>
                <a:cs typeface="Helvetica"/>
              </a:rPr>
              <a:t>cloud value expectations.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This results in a lack of visibility </a:t>
            </a:r>
            <a:br>
              <a:rPr lang="en-US" sz="1200" dirty="0">
                <a:solidFill>
                  <a:prstClr val="black"/>
                </a:solidFill>
                <a:latin typeface="Helvetica"/>
                <a:cs typeface="Helvetica"/>
              </a:rPr>
            </a:br>
            <a:r>
              <a:rPr lang="en-US" sz="1200" dirty="0">
                <a:solidFill>
                  <a:prstClr val="black"/>
                </a:solidFill>
                <a:latin typeface="Helvetica"/>
                <a:cs typeface="Helvetica"/>
              </a:rPr>
              <a:t>into cloud costs and hampers efforts </a:t>
            </a:r>
            <a:br>
              <a:rPr lang="en-US" sz="1200" dirty="0">
                <a:solidFill>
                  <a:prstClr val="black"/>
                </a:solidFill>
                <a:latin typeface="Helvetica"/>
                <a:cs typeface="Helvetica"/>
              </a:rPr>
            </a:br>
            <a:r>
              <a:rPr lang="en-US" sz="1200" dirty="0">
                <a:solidFill>
                  <a:prstClr val="black"/>
                </a:solidFill>
                <a:latin typeface="Helvetica"/>
                <a:cs typeface="Helvetica"/>
              </a:rPr>
              <a:t>to reduce tech debt.</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Some CFOs believe they need to implement more strategic actions </a:t>
            </a:r>
            <a:br>
              <a:rPr lang="en-US" sz="1200" dirty="0">
                <a:solidFill>
                  <a:prstClr val="black"/>
                </a:solidFill>
                <a:latin typeface="Helvetica"/>
                <a:cs typeface="Helvetica"/>
              </a:rPr>
            </a:br>
            <a:r>
              <a:rPr lang="en-US" sz="1200" dirty="0">
                <a:solidFill>
                  <a:prstClr val="black"/>
                </a:solidFill>
                <a:latin typeface="Helvetica"/>
                <a:cs typeface="Helvetica"/>
              </a:rPr>
              <a:t>to demonstrate the value of FinOps.</a:t>
            </a:r>
            <a:endParaRPr lang="en-US" sz="1200" b="0" i="0" u="none" strike="noStrike" kern="1200" cap="none" spc="0" normalizeH="0" baseline="0" noProof="0" dirty="0">
              <a:ln>
                <a:noFill/>
              </a:ln>
              <a:solidFill>
                <a:prstClr val="black"/>
              </a:solidFill>
              <a:effectLst/>
              <a:uLnTx/>
              <a:uFillTx/>
              <a:latin typeface="Helvetica"/>
              <a:cs typeface="Helvetica"/>
            </a:endParaRPr>
          </a:p>
        </p:txBody>
      </p:sp>
      <p:grpSp>
        <p:nvGrpSpPr>
          <p:cNvPr id="2" name="Group 1">
            <a:extLst>
              <a:ext uri="{FF2B5EF4-FFF2-40B4-BE49-F238E27FC236}">
                <a16:creationId xmlns:a16="http://schemas.microsoft.com/office/drawing/2014/main" id="{BB122455-3C19-C956-3CAD-7B4C72D2E1F8}"/>
              </a:ext>
            </a:extLst>
          </p:cNvPr>
          <p:cNvGrpSpPr/>
          <p:nvPr/>
        </p:nvGrpSpPr>
        <p:grpSpPr>
          <a:xfrm>
            <a:off x="643103" y="872508"/>
            <a:ext cx="4129258" cy="1138774"/>
            <a:chOff x="819810" y="1621037"/>
            <a:chExt cx="4129258" cy="1138774"/>
          </a:xfrm>
        </p:grpSpPr>
        <p:sp>
          <p:nvSpPr>
            <p:cNvPr id="3" name="Rectangle 2">
              <a:extLst>
                <a:ext uri="{FF2B5EF4-FFF2-40B4-BE49-F238E27FC236}">
                  <a16:creationId xmlns:a16="http://schemas.microsoft.com/office/drawing/2014/main" id="{C02085CF-826C-B95F-2247-F1ED73858998}"/>
                </a:ext>
              </a:extLst>
            </p:cNvPr>
            <p:cNvSpPr/>
            <p:nvPr/>
          </p:nvSpPr>
          <p:spPr>
            <a:xfrm>
              <a:off x="819811" y="1928814"/>
              <a:ext cx="3771235"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Helvetica"/>
                  <a:ea typeface="+mn-ea"/>
                  <a:cs typeface="Helvetica"/>
                </a:rPr>
                <a:t>Cloud and FinOps challenges</a:t>
              </a:r>
            </a:p>
          </p:txBody>
        </p:sp>
        <p:sp>
          <p:nvSpPr>
            <p:cNvPr id="6" name="Rectangle 5">
              <a:extLst>
                <a:ext uri="{FF2B5EF4-FFF2-40B4-BE49-F238E27FC236}">
                  <a16:creationId xmlns:a16="http://schemas.microsoft.com/office/drawing/2014/main" id="{877405D1-9973-6366-D86E-74C22E23161E}"/>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Technology Trends: Cloud and FinOps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679CF212-723F-9E23-D1D0-FB88DA0B1662}"/>
              </a:ext>
            </a:extLst>
          </p:cNvPr>
          <p:cNvCxnSpPr>
            <a:cxnSpLocks/>
          </p:cNvCxnSpPr>
          <p:nvPr/>
        </p:nvCxnSpPr>
        <p:spPr>
          <a:xfrm flipV="1">
            <a:off x="4269960" y="279323"/>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EC6200-3998-017D-1B85-DF077CDF9BFC}"/>
              </a:ext>
            </a:extLst>
          </p:cNvPr>
          <p:cNvSpPr txBox="1"/>
          <p:nvPr/>
        </p:nvSpPr>
        <p:spPr>
          <a:xfrm>
            <a:off x="4482208" y="307133"/>
            <a:ext cx="7420559" cy="6339300"/>
          </a:xfrm>
          <a:prstGeom prst="rect">
            <a:avLst/>
          </a:prstGeom>
          <a:noFill/>
        </p:spPr>
        <p:txBody>
          <a:bodyPr wrap="square" lIns="91440" tIns="45720" rIns="91440" bIns="45720" anchor="t">
            <a:spAutoFit/>
          </a:bodyPr>
          <a:lstStyle/>
          <a:p>
            <a:pPr>
              <a:lnSpc>
                <a:spcPct val="150000"/>
              </a:lnSpc>
              <a:buClr>
                <a:srgbClr val="E7534F"/>
              </a:buClr>
              <a:defRPr/>
            </a:pPr>
            <a:r>
              <a:rPr lang="en-US" sz="1200" b="1" dirty="0">
                <a:solidFill>
                  <a:srgbClr val="000000"/>
                </a:solidFill>
                <a:latin typeface="Helvetica"/>
                <a:cs typeface="Helvetica"/>
              </a:rPr>
              <a:t>Cloud cost challenges stem from a lack of funding </a:t>
            </a:r>
            <a:endParaRPr kumimoji="0" lang="en-US" sz="1200" b="1" i="0" u="none" strike="noStrike" kern="1200" cap="none" spc="0" normalizeH="0" baseline="0" noProof="0" dirty="0">
              <a:ln>
                <a:noFill/>
              </a:ln>
              <a:solidFill>
                <a:srgbClr val="000000"/>
              </a:solidFill>
              <a:effectLst/>
              <a:uLnTx/>
              <a:uFillTx/>
              <a:latin typeface="Helvetica"/>
              <a:ea typeface="+mn-ea"/>
              <a:cs typeface="Helvetica"/>
            </a:endParaRP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a:cs typeface="Helvetica"/>
              </a:rPr>
              <a:t>With lack of funding being the #1 barrier for CFOs, significant cost challenges also arise. These include architecture and </a:t>
            </a:r>
            <a:r>
              <a:rPr lang="en-US" sz="1200" dirty="0">
                <a:solidFill>
                  <a:srgbClr val="000000"/>
                </a:solidFill>
                <a:latin typeface="Helvetica"/>
                <a:cs typeface="Helvetica"/>
              </a:rPr>
              <a:t>engineering expenses, as well as sunk costs from legacy systems and data usage.</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Some organisations struggle with consistent cost forecasting due to insufficient visibility in tracking </a:t>
            </a:r>
            <a:br>
              <a:rPr lang="en-US" sz="1200" dirty="0">
                <a:solidFill>
                  <a:prstClr val="black"/>
                </a:solidFill>
                <a:latin typeface="Helvetica"/>
                <a:cs typeface="Helvetica"/>
              </a:rPr>
            </a:br>
            <a:r>
              <a:rPr lang="en-US" sz="1200" dirty="0">
                <a:solidFill>
                  <a:prstClr val="black"/>
                </a:solidFill>
                <a:latin typeface="Helvetica"/>
                <a:cs typeface="Helvetica"/>
              </a:rPr>
              <a:t>the value derived from tech spending.</a:t>
            </a:r>
          </a:p>
          <a:p>
            <a:pPr marR="0" lvl="0" algn="l" defTabSz="914400" rtl="0" eaLnBrk="1" fontAlgn="auto" latinLnBrk="0" hangingPunct="1">
              <a:lnSpc>
                <a:spcPct val="150000"/>
              </a:lnSpc>
              <a:spcBef>
                <a:spcPts val="0"/>
              </a:spcBef>
              <a:buClr>
                <a:srgbClr val="E7534F"/>
              </a:buClr>
              <a:buSzTx/>
              <a:tabLst/>
              <a:defRPr/>
            </a:pPr>
            <a:r>
              <a:rPr kumimoji="0" lang="en-US" sz="1200" b="1" i="0" u="none" strike="noStrike" kern="1200" cap="none" spc="0" normalizeH="0" baseline="0" noProof="0" dirty="0">
                <a:ln>
                  <a:noFill/>
                </a:ln>
                <a:solidFill>
                  <a:srgbClr val="000000"/>
                </a:solidFill>
                <a:effectLst/>
                <a:uLnTx/>
                <a:uFillTx/>
                <a:latin typeface="Helvetica"/>
                <a:ea typeface="+mn-ea"/>
                <a:cs typeface="Helvetica"/>
              </a:rPr>
              <a:t>Establishing a clear fiscal responsibility and  business accountability</a:t>
            </a:r>
            <a:endParaRPr lang="en-US" sz="1200" dirty="0">
              <a:solidFill>
                <a:prstClr val="black"/>
              </a:solidFill>
              <a:latin typeface="Helvetica"/>
              <a:cs typeface="Helvetica"/>
            </a:endParaRP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This suggests a greater need to promote cross-functional collaboration and implement robust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financial reporting and monitoring systems.</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More effective collaboration between IT and finance helps organisations establish clear fiscal responsibility and business accountability. Improved compliance is also essential to reduce risks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and promote responsibility by ensuring adherence to financial regulations.</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buClr>
                <a:srgbClr val="E7534F"/>
              </a:buClr>
              <a:buSzTx/>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Cost visibility and tech debt issues </a:t>
            </a:r>
            <a:r>
              <a:rPr lang="en-US" sz="1200" b="1" dirty="0">
                <a:solidFill>
                  <a:prstClr val="black"/>
                </a:solidFill>
                <a:latin typeface="Helvetica"/>
                <a:cs typeface="Helvetica"/>
              </a:rPr>
              <a:t>arise</a:t>
            </a:r>
            <a:r>
              <a:rPr kumimoji="0" lang="en-US" sz="1200" b="1" i="0" u="none" strike="noStrike" kern="1200" cap="none" spc="0" normalizeH="0" baseline="0" noProof="0" dirty="0">
                <a:ln>
                  <a:noFill/>
                </a:ln>
                <a:solidFill>
                  <a:prstClr val="black"/>
                </a:solidFill>
                <a:effectLst/>
                <a:uLnTx/>
                <a:uFillTx/>
                <a:latin typeface="Helvetica"/>
                <a:ea typeface="+mn-ea"/>
                <a:cs typeface="Helvetica"/>
              </a:rPr>
              <a:t> from the inability to track tech spending</a:t>
            </a:r>
            <a:endParaRPr lang="en-US" sz="1200" b="1"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Many CFOs require more strategic actions to improve visibility into cloud costs and reduce tech debt. </a:t>
            </a: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This is due to the inability of many organisations to track the value of tech spending.</a:t>
            </a: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Therefore, greater efforts are needed to leverage data for effective cloud cost forecasting </a:t>
            </a:r>
            <a:br>
              <a:rPr lang="en-US" sz="1200" dirty="0">
                <a:solidFill>
                  <a:prstClr val="black"/>
                </a:solidFill>
                <a:latin typeface="Helvetica"/>
                <a:cs typeface="Helvetica"/>
              </a:rPr>
            </a:br>
            <a:r>
              <a:rPr lang="en-US" sz="1200" dirty="0">
                <a:solidFill>
                  <a:prstClr val="black"/>
                </a:solidFill>
                <a:latin typeface="Helvetica"/>
                <a:cs typeface="Helvetica"/>
              </a:rPr>
              <a:t>and modeling.</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0"/>
              </a:spcAft>
              <a:buClr>
                <a:srgbClr val="E7534F"/>
              </a:buClr>
              <a:buSzTx/>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Improving cloud financial literacy for better decision-making in managing cloud costs and value</a:t>
            </a:r>
            <a:endParaRPr lang="en-US" sz="1200" b="1"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To demonstrate the value of FinOps effectively, organisations require high financial literacy among product and IT teams. As FinOps combines financial management and processes, it requires more collaboration and shared financial understanding across departments.</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This enables CFOs to create more cost-effective decisions and to </a:t>
            </a:r>
            <a:r>
              <a:rPr kumimoji="0" lang="en-US" sz="1200" b="0" i="0" u="none" strike="noStrike" kern="1200" cap="none" spc="0" normalizeH="0" baseline="0" noProof="0" dirty="0" err="1">
                <a:ln>
                  <a:noFill/>
                </a:ln>
                <a:solidFill>
                  <a:prstClr val="black"/>
                </a:solidFill>
                <a:effectLst/>
                <a:uLnTx/>
                <a:uFillTx/>
                <a:latin typeface="Helvetica"/>
                <a:ea typeface="+mn-ea"/>
                <a:cs typeface="Helvetica"/>
              </a:rPr>
              <a:t>optimise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cloud costs and value</a:t>
            </a:r>
            <a:r>
              <a:rPr lang="en-US" sz="1200" dirty="0">
                <a:solidFill>
                  <a:prstClr val="black"/>
                </a:solidFill>
                <a:latin typeface="Helvetica"/>
                <a:cs typeface="Helvetica"/>
              </a:rPr>
              <a:t>.</a:t>
            </a:r>
          </a:p>
        </p:txBody>
      </p:sp>
    </p:spTree>
    <p:extLst>
      <p:ext uri="{BB962C8B-B14F-4D97-AF65-F5344CB8AC3E}">
        <p14:creationId xmlns:p14="http://schemas.microsoft.com/office/powerpoint/2010/main" val="387042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9AA224-B3D6-454F-BA67-157502803D6E}"/>
              </a:ext>
            </a:extLst>
          </p:cNvPr>
          <p:cNvSpPr/>
          <p:nvPr/>
        </p:nvSpPr>
        <p:spPr>
          <a:xfrm>
            <a:off x="700393" y="2449756"/>
            <a:ext cx="7635739" cy="70788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000000"/>
                </a:solidFill>
                <a:effectLst/>
                <a:uLnTx/>
                <a:uFillTx/>
                <a:latin typeface="Helvetica Neue" panose="02000503000000020004"/>
                <a:ea typeface="+mn-ea"/>
                <a:cs typeface="Helvetica"/>
              </a:rPr>
              <a:t>Survey demographics</a:t>
            </a:r>
          </a:p>
        </p:txBody>
      </p:sp>
      <p:grpSp>
        <p:nvGrpSpPr>
          <p:cNvPr id="2" name="Group 1">
            <a:extLst>
              <a:ext uri="{FF2B5EF4-FFF2-40B4-BE49-F238E27FC236}">
                <a16:creationId xmlns:a16="http://schemas.microsoft.com/office/drawing/2014/main" id="{72937538-3319-4E1D-8AB6-CE534D2FF1F9}"/>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F280F95E-FE72-4884-8482-94A2613A5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AE3C39FC-4BAA-415A-BDBA-18E2A5B1C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163300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49BFB-E3EB-C243-87B5-487BC7D0170B}"/>
              </a:ext>
            </a:extLst>
          </p:cNvPr>
          <p:cNvSpPr/>
          <p:nvPr/>
        </p:nvSpPr>
        <p:spPr>
          <a:xfrm>
            <a:off x="493956" y="217667"/>
            <a:ext cx="7151125" cy="46166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Helvetica Neue" panose="02000503000000020004"/>
                <a:ea typeface="+mn-ea"/>
                <a:cs typeface="Helvetica"/>
              </a:rPr>
              <a:t>Survey demographics: Australian CFOs in 2024</a:t>
            </a:r>
            <a:endParaRPr kumimoji="0" lang="en-AU" sz="2400" b="1" i="0" u="none" strike="noStrike" kern="1200" cap="none" spc="0" normalizeH="0" baseline="0" noProof="0">
              <a:ln>
                <a:noFill/>
              </a:ln>
              <a:solidFill>
                <a:srgbClr val="000000"/>
              </a:solidFill>
              <a:effectLst/>
              <a:uLnTx/>
              <a:uFillTx/>
              <a:latin typeface="Helvetica Neue" panose="02000503000000020004"/>
              <a:ea typeface="+mn-ea"/>
              <a:cs typeface="Helvetica"/>
            </a:endParaRPr>
          </a:p>
        </p:txBody>
      </p:sp>
      <p:cxnSp>
        <p:nvCxnSpPr>
          <p:cNvPr id="70" name="Straight Connector 69">
            <a:extLst>
              <a:ext uri="{FF2B5EF4-FFF2-40B4-BE49-F238E27FC236}">
                <a16:creationId xmlns:a16="http://schemas.microsoft.com/office/drawing/2014/main" id="{4B110C6C-3024-A34D-BA04-AE8666E58863}"/>
              </a:ext>
            </a:extLst>
          </p:cNvPr>
          <p:cNvCxnSpPr>
            <a:cxnSpLocks/>
          </p:cNvCxnSpPr>
          <p:nvPr/>
        </p:nvCxnSpPr>
        <p:spPr>
          <a:xfrm>
            <a:off x="606056" y="754239"/>
            <a:ext cx="1116773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9B5920D4-8C46-3E16-78EE-8D281CC2BE2A}"/>
              </a:ext>
            </a:extLst>
          </p:cNvPr>
          <p:cNvPicPr>
            <a:picLocks noChangeAspect="1"/>
          </p:cNvPicPr>
          <p:nvPr/>
        </p:nvPicPr>
        <p:blipFill>
          <a:blip r:embed="rId3"/>
          <a:stretch>
            <a:fillRect/>
          </a:stretch>
        </p:blipFill>
        <p:spPr>
          <a:xfrm>
            <a:off x="289056" y="679332"/>
            <a:ext cx="11613887" cy="5797798"/>
          </a:xfrm>
          <a:prstGeom prst="rect">
            <a:avLst/>
          </a:prstGeom>
        </p:spPr>
      </p:pic>
    </p:spTree>
    <p:extLst>
      <p:ext uri="{BB962C8B-B14F-4D97-AF65-F5344CB8AC3E}">
        <p14:creationId xmlns:p14="http://schemas.microsoft.com/office/powerpoint/2010/main" val="33924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8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517813" y="1630613"/>
            <a:ext cx="3851381" cy="41567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100" b="1" i="0" u="none" strike="noStrike" kern="1200" cap="none" spc="0" normalizeH="0" baseline="0" noProof="0">
                <a:ln>
                  <a:noFill/>
                </a:ln>
                <a:solidFill>
                  <a:prstClr val="black"/>
                </a:solidFill>
                <a:effectLst/>
                <a:uLnTx/>
                <a:uFillTx/>
                <a:latin typeface="Helvetica"/>
                <a:ea typeface="+mn-ea"/>
                <a:cs typeface="Helvetica"/>
              </a:rPr>
              <a:t>Why does sample size matter?</a:t>
            </a:r>
          </a:p>
          <a:p>
            <a:pPr marL="0" marR="0" lvl="0" indent="0" algn="l" defTabSz="914400" rtl="0" eaLnBrk="1" fontAlgn="auto" latinLnBrk="0" hangingPunct="1">
              <a:lnSpc>
                <a:spcPct val="150000"/>
              </a:lnSpc>
              <a:spcBef>
                <a:spcPts val="0"/>
              </a:spcBef>
              <a:spcAft>
                <a:spcPts val="1800"/>
              </a:spcAft>
              <a:buClr>
                <a:srgbClr val="E7534F"/>
              </a:buClr>
              <a:buSzTx/>
              <a:buFontTx/>
              <a:buNone/>
              <a:tabLst/>
              <a:defRPr/>
            </a:pPr>
            <a:r>
              <a:rPr kumimoji="0" lang="en-GB" sz="1100" b="0" i="0" u="none" strike="noStrike" kern="1200" cap="none" spc="0" normalizeH="0" baseline="0" noProof="0">
                <a:ln>
                  <a:noFill/>
                </a:ln>
                <a:solidFill>
                  <a:prstClr val="black"/>
                </a:solidFill>
                <a:effectLst/>
                <a:uLnTx/>
                <a:uFillTx/>
                <a:latin typeface="Helvetica"/>
                <a:ea typeface="+mn-ea"/>
                <a:cs typeface="Helvetica"/>
              </a:rPr>
              <a:t>Each set of statistics is unique with measures, </a:t>
            </a:r>
            <a:br>
              <a:rPr kumimoji="0" lang="en-GB" sz="1100" b="0" i="0" u="none" strike="noStrike" kern="1200" cap="none" spc="0" normalizeH="0" baseline="0" noProof="0">
                <a:ln>
                  <a:noFill/>
                </a:ln>
                <a:solidFill>
                  <a:prstClr val="black"/>
                </a:solidFill>
                <a:effectLst/>
                <a:uLnTx/>
                <a:uFillTx/>
                <a:latin typeface="Helvetica"/>
                <a:ea typeface="+mn-ea"/>
                <a:cs typeface="Helvetica"/>
              </a:rPr>
            </a:br>
            <a:r>
              <a:rPr kumimoji="0" lang="en-GB" sz="1100" b="0" i="0" u="none" strike="noStrike" kern="1200" cap="none" spc="0" normalizeH="0" baseline="0" noProof="0">
                <a:ln>
                  <a:noFill/>
                </a:ln>
                <a:solidFill>
                  <a:prstClr val="black"/>
                </a:solidFill>
                <a:effectLst/>
                <a:uLnTx/>
                <a:uFillTx/>
                <a:latin typeface="Helvetica"/>
                <a:ea typeface="+mn-ea"/>
                <a:cs typeface="Helvetica"/>
              </a:rPr>
              <a:t>distribution, variance and sample size. </a:t>
            </a:r>
            <a:r>
              <a:rPr kumimoji="0" lang="en-US" sz="1100" b="0" i="0" u="none" strike="noStrike" kern="1200" cap="none" spc="0" normalizeH="0" baseline="0" noProof="0">
                <a:ln>
                  <a:noFill/>
                </a:ln>
                <a:solidFill>
                  <a:prstClr val="black"/>
                </a:solidFill>
                <a:effectLst/>
                <a:uLnTx/>
                <a:uFillTx/>
                <a:latin typeface="Helvetica"/>
                <a:ea typeface="+mn-ea"/>
                <a:cs typeface="Helvetica"/>
              </a:rPr>
              <a:t>It is generally accepted in statistics that as sample size increases, analysts make fewer assumptions about the data, resulting in statistics that more accurately represent the truth</a:t>
            </a:r>
            <a:r>
              <a:rPr kumimoji="0" lang="en-GB" sz="1100" b="0" i="0" u="none" strike="noStrike" kern="1200" cap="none" spc="0" normalizeH="0" baseline="0" noProof="0">
                <a:ln>
                  <a:noFill/>
                </a:ln>
                <a:solidFill>
                  <a:prstClr val="black"/>
                </a:solidFill>
                <a:effectLst/>
                <a:uLnTx/>
                <a:uFillTx/>
                <a:latin typeface="Helvetica"/>
                <a:ea typeface="+mn-ea"/>
                <a:cs typeface="Helvetica"/>
              </a:rPr>
              <a:t>.</a:t>
            </a:r>
          </a:p>
          <a:p>
            <a:pPr marL="0" marR="0" lvl="0" indent="0" algn="l" defTabSz="914400" rtl="0" eaLnBrk="1" fontAlgn="auto" latinLnBrk="0" hangingPunct="1">
              <a:lnSpc>
                <a:spcPct val="150000"/>
              </a:lnSpc>
              <a:spcBef>
                <a:spcPts val="0"/>
              </a:spcBef>
              <a:spcAft>
                <a:spcPts val="1800"/>
              </a:spcAft>
              <a:buClr>
                <a:srgbClr val="E7534F"/>
              </a:buClr>
              <a:buSzTx/>
              <a:buFontTx/>
              <a:buNone/>
              <a:tabLst/>
              <a:defRPr/>
            </a:pPr>
            <a:r>
              <a:rPr kumimoji="0" lang="en-GB" sz="1100" b="0" i="0" u="none" strike="noStrike" kern="1200" cap="none" spc="0" normalizeH="0" baseline="0" noProof="0">
                <a:ln>
                  <a:noFill/>
                </a:ln>
                <a:solidFill>
                  <a:prstClr val="black"/>
                </a:solidFill>
                <a:effectLst/>
                <a:uLnTx/>
                <a:uFillTx/>
                <a:latin typeface="Helvetica"/>
                <a:ea typeface="+mn-ea"/>
                <a:cs typeface="Helvetica"/>
              </a:rPr>
              <a:t>ADAPT endeavours to provide transparency of sample size, whereby we provide a source on data slides with </a:t>
            </a:r>
            <a:br>
              <a:rPr kumimoji="0" lang="en-GB" sz="1100" b="0" i="0" u="none" strike="noStrike" kern="1200" cap="none" spc="0" normalizeH="0" baseline="0" noProof="0">
                <a:ln>
                  <a:noFill/>
                </a:ln>
                <a:solidFill>
                  <a:prstClr val="black"/>
                </a:solidFill>
                <a:effectLst/>
                <a:uLnTx/>
                <a:uFillTx/>
                <a:latin typeface="Helvetica"/>
                <a:ea typeface="+mn-ea"/>
                <a:cs typeface="Helvetica"/>
              </a:rPr>
            </a:br>
            <a:r>
              <a:rPr kumimoji="0" lang="en-GB" sz="1100" b="0" i="0" u="none" strike="noStrike" kern="1200" cap="none" spc="0" normalizeH="0" baseline="0" noProof="0">
                <a:ln>
                  <a:noFill/>
                </a:ln>
                <a:solidFill>
                  <a:prstClr val="black"/>
                </a:solidFill>
                <a:effectLst/>
                <a:uLnTx/>
                <a:uFillTx/>
                <a:latin typeface="Helvetica"/>
                <a:ea typeface="+mn-ea"/>
                <a:cs typeface="Helvetica"/>
              </a:rPr>
              <a:t>the number of respondents and the survey where those respondents come from. In data and insights slide decks, ADAPT usually provides some insight on the breakdown </a:t>
            </a:r>
            <a:br>
              <a:rPr kumimoji="0" lang="en-GB" sz="1100" b="0" i="0" u="none" strike="noStrike" kern="1200" cap="none" spc="0" normalizeH="0" baseline="0" noProof="0">
                <a:ln>
                  <a:noFill/>
                </a:ln>
                <a:solidFill>
                  <a:prstClr val="black"/>
                </a:solidFill>
                <a:effectLst/>
                <a:uLnTx/>
                <a:uFillTx/>
                <a:latin typeface="Helvetica"/>
                <a:ea typeface="+mn-ea"/>
                <a:cs typeface="Helvetica"/>
              </a:rPr>
            </a:br>
            <a:r>
              <a:rPr kumimoji="0" lang="en-GB" sz="1100" b="0" i="0" u="none" strike="noStrike" kern="1200" cap="none" spc="0" normalizeH="0" baseline="0" noProof="0">
                <a:ln>
                  <a:noFill/>
                </a:ln>
                <a:solidFill>
                  <a:prstClr val="black"/>
                </a:solidFill>
                <a:effectLst/>
                <a:uLnTx/>
                <a:uFillTx/>
                <a:latin typeface="Helvetica"/>
                <a:ea typeface="+mn-ea"/>
                <a:cs typeface="Helvetica"/>
              </a:rPr>
              <a:t>of the demographics at the end of the slide deck. </a:t>
            </a:r>
          </a:p>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GB" sz="1100" b="0" i="0" u="none" strike="noStrike" kern="1200" cap="none" spc="0" normalizeH="0" baseline="0" noProof="0">
                <a:ln>
                  <a:noFill/>
                </a:ln>
                <a:solidFill>
                  <a:prstClr val="black"/>
                </a:solidFill>
                <a:effectLst/>
                <a:uLnTx/>
                <a:uFillTx/>
                <a:latin typeface="Helvetica"/>
                <a:ea typeface="+mn-ea"/>
                <a:cs typeface="Helvetica"/>
              </a:rPr>
              <a:t>To protect privacy, ADAPT does not release lists </a:t>
            </a:r>
            <a:br>
              <a:rPr kumimoji="0" lang="en-GB" sz="1100" b="0" i="0" u="none" strike="noStrike" kern="1200" cap="none" spc="0" normalizeH="0" baseline="0" noProof="0">
                <a:ln>
                  <a:noFill/>
                </a:ln>
                <a:solidFill>
                  <a:prstClr val="black"/>
                </a:solidFill>
                <a:effectLst/>
                <a:uLnTx/>
                <a:uFillTx/>
                <a:latin typeface="Helvetica"/>
                <a:ea typeface="+mn-ea"/>
                <a:cs typeface="Helvetica"/>
              </a:rPr>
            </a:br>
            <a:r>
              <a:rPr kumimoji="0" lang="en-GB" sz="1100" b="0" i="0" u="none" strike="noStrike" kern="1200" cap="none" spc="0" normalizeH="0" baseline="0" noProof="0">
                <a:ln>
                  <a:noFill/>
                </a:ln>
                <a:solidFill>
                  <a:prstClr val="black"/>
                </a:solidFill>
                <a:effectLst/>
                <a:uLnTx/>
                <a:uFillTx/>
                <a:latin typeface="Helvetica"/>
                <a:ea typeface="+mn-ea"/>
                <a:cs typeface="Helvetica"/>
              </a:rPr>
              <a:t>of individual respondents to surveys. </a:t>
            </a:r>
          </a:p>
        </p:txBody>
      </p:sp>
      <p:grpSp>
        <p:nvGrpSpPr>
          <p:cNvPr id="2" name="Group 1">
            <a:extLst>
              <a:ext uri="{FF2B5EF4-FFF2-40B4-BE49-F238E27FC236}">
                <a16:creationId xmlns:a16="http://schemas.microsoft.com/office/drawing/2014/main" id="{AA848627-DABB-AC47-DF8D-97A1B8C124AF}"/>
              </a:ext>
            </a:extLst>
          </p:cNvPr>
          <p:cNvGrpSpPr/>
          <p:nvPr/>
        </p:nvGrpSpPr>
        <p:grpSpPr>
          <a:xfrm>
            <a:off x="517813" y="783413"/>
            <a:ext cx="4129258" cy="769442"/>
            <a:chOff x="819810" y="1621037"/>
            <a:chExt cx="4129258" cy="769442"/>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412925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Helvetica"/>
                  <a:ea typeface="+mn-ea"/>
                  <a:cs typeface="Helvetica"/>
                </a:rPr>
                <a:t>Notes on sample sizes</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mn-ea"/>
                  <a:cs typeface="Helvetica"/>
                </a:rPr>
                <a:t>ADAPT Data Analytics: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525529" y="274866"/>
            <a:ext cx="0" cy="6308267"/>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507BBF-85F0-78E1-7859-65B4C199DE36}"/>
              </a:ext>
            </a:extLst>
          </p:cNvPr>
          <p:cNvSpPr txBox="1"/>
          <p:nvPr/>
        </p:nvSpPr>
        <p:spPr>
          <a:xfrm>
            <a:off x="4636911" y="199473"/>
            <a:ext cx="7504706" cy="4433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a:ln>
                  <a:noFill/>
                </a:ln>
                <a:solidFill>
                  <a:prstClr val="black"/>
                </a:solidFill>
                <a:effectLst/>
                <a:uLnTx/>
                <a:uFillTx/>
                <a:latin typeface="Helvetica"/>
                <a:ea typeface="+mn-ea"/>
                <a:cs typeface="Helvetica"/>
              </a:rPr>
              <a:t>For sector, segment and persona comparisons</a:t>
            </a:r>
          </a:p>
          <a:p>
            <a:pPr marL="0" marR="0" lvl="0" indent="0" algn="l" defTabSz="914400" rtl="0" eaLnBrk="1" fontAlgn="auto" latinLnBrk="0" hangingPunct="1">
              <a:lnSpc>
                <a:spcPct val="150000"/>
              </a:lnSpc>
              <a:spcBef>
                <a:spcPts val="0"/>
              </a:spcBef>
              <a:spcAft>
                <a:spcPts val="1200"/>
              </a:spcAft>
              <a:buClr>
                <a:srgbClr val="E7534F"/>
              </a:buClr>
              <a:buSzTx/>
              <a:buFontTx/>
              <a:buNone/>
              <a:tabLst/>
              <a:defRPr/>
            </a:pPr>
            <a:r>
              <a:rPr kumimoji="0" lang="en-US" sz="1100" b="0" i="0" u="none" strike="noStrike" kern="1200" cap="none" spc="0" normalizeH="0" baseline="0" noProof="0">
                <a:ln>
                  <a:noFill/>
                </a:ln>
                <a:solidFill>
                  <a:prstClr val="black"/>
                </a:solidFill>
                <a:effectLst/>
                <a:uLnTx/>
                <a:uFillTx/>
                <a:latin typeface="Helvetica"/>
                <a:ea typeface="+mn-ea"/>
                <a:cs typeface="Helvetica"/>
              </a:rPr>
              <a:t>Central limit theorem a fundamental concept in statistics that determines when a sample size is large enough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to be considered reliable. There are different formulas and some debate amongst statisticians about the appropriate sample size. For industry comparisons or other subset analyses, a sample size of ( n &gt; 20 ) is generally considered acceptable for drawing meaningful insights. This threshold aligns with common statistical practices, where a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sample size of 20 to 30 is generally the minimum needed to assume a normal distribution of the data.</a:t>
            </a: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a:ln>
                  <a:noFill/>
                </a:ln>
                <a:solidFill>
                  <a:prstClr val="black"/>
                </a:solidFill>
                <a:effectLst/>
                <a:uLnTx/>
                <a:uFillTx/>
                <a:latin typeface="Helvetica"/>
                <a:ea typeface="+mn-ea"/>
                <a:cs typeface="Helvetica"/>
              </a:rPr>
              <a:t>Sample sizes below 20, but equal to or greater than 15</a:t>
            </a:r>
            <a:endParaRPr kumimoji="0" lang="en-US" sz="1100" b="0" i="0" u="none" strike="noStrike" kern="1200" cap="none" spc="0" normalizeH="0" baseline="0" noProof="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50000"/>
              </a:lnSpc>
              <a:spcBef>
                <a:spcPts val="0"/>
              </a:spcBef>
              <a:spcAft>
                <a:spcPts val="1200"/>
              </a:spcAft>
              <a:buClr>
                <a:srgbClr val="E7534F"/>
              </a:buClr>
              <a:buSzTx/>
              <a:buFontTx/>
              <a:buNone/>
              <a:tabLst/>
              <a:defRPr/>
            </a:pPr>
            <a:r>
              <a:rPr kumimoji="0" lang="en-US" sz="1100" b="0" i="0" u="none" strike="noStrike" kern="1200" cap="none" spc="0" normalizeH="0" baseline="0" noProof="0">
                <a:ln>
                  <a:noFill/>
                </a:ln>
                <a:solidFill>
                  <a:prstClr val="black"/>
                </a:solidFill>
                <a:effectLst/>
                <a:uLnTx/>
                <a:uFillTx/>
                <a:latin typeface="Helvetica"/>
                <a:ea typeface="+mn-ea"/>
                <a:cs typeface="Helvetica"/>
              </a:rPr>
              <a:t>When the sample size is between 15 and 20, while not fully representative, it can still offer valuable insights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into trends. These statistics should be viewed as indicative, highlighting general directions in industry efforts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or barriers to investment but treated with some caution due to the smaller number of observations. </a:t>
            </a:r>
            <a:endParaRPr kumimoji="0" lang="en-US" sz="1100" b="1" i="0" u="none" strike="noStrike" kern="1200" cap="none" spc="0" normalizeH="0" baseline="0" noProof="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a:ln>
                  <a:noFill/>
                </a:ln>
                <a:solidFill>
                  <a:prstClr val="black"/>
                </a:solidFill>
                <a:effectLst/>
                <a:uLnTx/>
                <a:uFillTx/>
                <a:latin typeface="Helvetica"/>
                <a:ea typeface="+mn-ea"/>
                <a:cs typeface="Helvetica"/>
              </a:rPr>
              <a:t>Sample sizes less than 15, but greater or equal to 10</a:t>
            </a:r>
          </a:p>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100" b="0" i="0" u="none" strike="noStrike" kern="1200" cap="none" spc="0" normalizeH="0" baseline="0" noProof="0">
                <a:ln>
                  <a:noFill/>
                </a:ln>
                <a:solidFill>
                  <a:prstClr val="black"/>
                </a:solidFill>
                <a:effectLst/>
                <a:uLnTx/>
                <a:uFillTx/>
                <a:latin typeface="Helvetica"/>
                <a:ea typeface="+mn-ea"/>
                <a:cs typeface="Helvetica"/>
              </a:rPr>
              <a:t>For samples between 10 and 15, the data provides a snapshot guideline only. While such small samples can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show early trends, it's important to recognise that this does not guarantee future respondents will reflect the same trends. For instance, while 100% of respondents in a sample of 10 might invest in AI, it would be unrealistic to assume this pattern will hold as the sample size grows. However, if the sample size increases to 20, it is unlikely </a:t>
            </a:r>
            <a:br>
              <a:rPr kumimoji="0" lang="en-US" sz="1100" b="0" i="0" u="none" strike="noStrike" kern="1200" cap="none" spc="0" normalizeH="0" baseline="0" noProof="0">
                <a:ln>
                  <a:noFill/>
                </a:ln>
                <a:solidFill>
                  <a:prstClr val="black"/>
                </a:solidFill>
                <a:effectLst/>
                <a:uLnTx/>
                <a:uFillTx/>
                <a:latin typeface="Helvetica"/>
                <a:ea typeface="+mn-ea"/>
                <a:cs typeface="Helvetica"/>
              </a:rPr>
            </a:br>
            <a:r>
              <a:rPr kumimoji="0" lang="en-US" sz="1100" b="0" i="0" u="none" strike="noStrike" kern="1200" cap="none" spc="0" normalizeH="0" baseline="0" noProof="0">
                <a:ln>
                  <a:noFill/>
                </a:ln>
                <a:solidFill>
                  <a:prstClr val="black"/>
                </a:solidFill>
                <a:effectLst/>
                <a:uLnTx/>
                <a:uFillTx/>
                <a:latin typeface="Helvetica"/>
                <a:ea typeface="+mn-ea"/>
                <a:cs typeface="Helvetica"/>
              </a:rPr>
              <a:t>that the trend will change drastically, and the next 10 respondents will have no investment.</a:t>
            </a:r>
            <a:endParaRPr kumimoji="0" lang="en-GB" sz="1100" b="0" i="0" u="none" strike="noStrike" kern="1200" cap="none" spc="0" normalizeH="0" baseline="0" noProof="0">
              <a:ln>
                <a:noFill/>
              </a:ln>
              <a:solidFill>
                <a:prstClr val="black"/>
              </a:solidFill>
              <a:effectLst/>
              <a:uLnTx/>
              <a:uFillTx/>
              <a:latin typeface="Helvetica"/>
              <a:ea typeface="+mn-ea"/>
              <a:cs typeface="Helvetica"/>
            </a:endParaRPr>
          </a:p>
        </p:txBody>
      </p:sp>
      <p:pic>
        <p:nvPicPr>
          <p:cNvPr id="1026" name="Picture 2" descr="Output image">
            <a:extLst>
              <a:ext uri="{FF2B5EF4-FFF2-40B4-BE49-F238E27FC236}">
                <a16:creationId xmlns:a16="http://schemas.microsoft.com/office/drawing/2014/main" id="{D892AF15-2132-86E8-5C67-A1936113F1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501" y="4761268"/>
            <a:ext cx="3442247" cy="193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3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8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4C42335-3FD8-4EDA-2E5C-1E6001BA24EF}"/>
              </a:ext>
            </a:extLst>
          </p:cNvPr>
          <p:cNvSpPr/>
          <p:nvPr/>
        </p:nvSpPr>
        <p:spPr>
          <a:xfrm>
            <a:off x="643103" y="986390"/>
            <a:ext cx="2763287"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About ADAPT</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3" name="Graphic 2">
            <a:extLst>
              <a:ext uri="{FF2B5EF4-FFF2-40B4-BE49-F238E27FC236}">
                <a16:creationId xmlns:a16="http://schemas.microsoft.com/office/drawing/2014/main" id="{F1C1DFBE-8AAE-184B-85F3-C420829F21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448" y="4100174"/>
            <a:ext cx="1102737" cy="266595"/>
          </a:xfrm>
          <a:prstGeom prst="rect">
            <a:avLst/>
          </a:prstGeom>
        </p:spPr>
      </p:pic>
      <p:cxnSp>
        <p:nvCxnSpPr>
          <p:cNvPr id="12" name="Straight Connector 11">
            <a:extLst>
              <a:ext uri="{FF2B5EF4-FFF2-40B4-BE49-F238E27FC236}">
                <a16:creationId xmlns:a16="http://schemas.microsoft.com/office/drawing/2014/main" id="{4DF16FEA-89C2-7EF9-2A3F-98C32E5C8F99}"/>
              </a:ext>
            </a:extLst>
          </p:cNvPr>
          <p:cNvCxnSpPr>
            <a:cxnSpLocks/>
          </p:cNvCxnSpPr>
          <p:nvPr/>
        </p:nvCxnSpPr>
        <p:spPr>
          <a:xfrm>
            <a:off x="736304" y="5004079"/>
            <a:ext cx="1113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14B63C-7808-584A-C0F5-F8C7596A708F}"/>
              </a:ext>
            </a:extLst>
          </p:cNvPr>
          <p:cNvSpPr/>
          <p:nvPr/>
        </p:nvSpPr>
        <p:spPr>
          <a:xfrm>
            <a:off x="643103" y="4510264"/>
            <a:ext cx="2903965" cy="33380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30000" noProof="0">
                <a:ln>
                  <a:noFill/>
                </a:ln>
                <a:solidFill>
                  <a:srgbClr val="000000"/>
                </a:solidFill>
                <a:effectLst/>
                <a:uLnTx/>
                <a:uFillTx/>
                <a:latin typeface="Helvetica Neue" panose="02000503000000020004" pitchFamily="2"/>
                <a:ea typeface="+mn-ea"/>
                <a:cs typeface="+mn-cs"/>
              </a:rPr>
              <a:t>adapt.com.au   |   hello@adapt.com.au  </a:t>
            </a:r>
          </a:p>
        </p:txBody>
      </p:sp>
      <p:sp>
        <p:nvSpPr>
          <p:cNvPr id="2" name="TextBox 1">
            <a:extLst>
              <a:ext uri="{FF2B5EF4-FFF2-40B4-BE49-F238E27FC236}">
                <a16:creationId xmlns:a16="http://schemas.microsoft.com/office/drawing/2014/main" id="{A5D71141-9890-C21A-07E0-7CA9BFD79C8C}"/>
              </a:ext>
            </a:extLst>
          </p:cNvPr>
          <p:cNvSpPr txBox="1"/>
          <p:nvPr/>
        </p:nvSpPr>
        <p:spPr>
          <a:xfrm>
            <a:off x="643103" y="1419222"/>
            <a:ext cx="7897996" cy="199965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ADAPT is a specialist Research &amp; Advisory firm providing local market insights and benchmarking data </a:t>
            </a:r>
            <a:b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to Australia and New Zealand’s senior technology and business community.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Since 2011, we’ve been empowering the leaders of the region’s top enterprise and government organisations </a:t>
            </a:r>
            <a:b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to stay at the forefront of modern trends and build for the future. Our industry leading conferences, private roundtable events and custom research projects equip business leaders with the knowledge, relationships, inspiration and tools they need to make better strategic decisions.</a:t>
            </a:r>
            <a:endParaRPr kumimoji="0" lang="en-AU"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endParaRPr>
          </a:p>
        </p:txBody>
      </p:sp>
      <p:sp>
        <p:nvSpPr>
          <p:cNvPr id="7" name="TextBox 6">
            <a:extLst>
              <a:ext uri="{FF2B5EF4-FFF2-40B4-BE49-F238E27FC236}">
                <a16:creationId xmlns:a16="http://schemas.microsoft.com/office/drawing/2014/main" id="{15FED3C1-DC81-FA3E-F2A5-917737CFEFF8}"/>
              </a:ext>
            </a:extLst>
          </p:cNvPr>
          <p:cNvSpPr txBox="1"/>
          <p:nvPr/>
        </p:nvSpPr>
        <p:spPr>
          <a:xfrm>
            <a:off x="653150" y="5117644"/>
            <a:ext cx="11254145" cy="156966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Data Validation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Results contained in this report (Report) are based on survey responses as provided by our clients and publicly available information. ADAPT does not subject the data contained in the Report to audit or review procedures or any other testing to validate the accuracy or reasonableness of the data provided by the participating clients. While we do not manipulate the survey responses, we do make an effort to identify outlier data or conflicting results that could lead to misinterpretations before the preparation of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Intended Use of the Report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The Report is designed to help technology executives in Australia and New Zealand make independent decisions regarding financial, resourcing and operational performance matters. The information and data contained in the Report are provided as is and are for information purposes only. They are not intended or implied to be recommendations and in no event will ADAPT be liable for any decisions or actions taken in reliance of the results obtained through the use of the information and/or data contained in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Research MSA and Privacy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The Report and any other information provided by ADAPT is subject to the Research and Advisory Master Services Agreement and the ADAPT Privacy Policy.</a:t>
            </a:r>
          </a:p>
        </p:txBody>
      </p:sp>
    </p:spTree>
    <p:extLst>
      <p:ext uri="{BB962C8B-B14F-4D97-AF65-F5344CB8AC3E}">
        <p14:creationId xmlns:p14="http://schemas.microsoft.com/office/powerpoint/2010/main" val="313346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643100" y="1805132"/>
            <a:ext cx="3763491" cy="36924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ADAPT's 2024 CFO Edge Survey revealed insights into evaluating and financing </a:t>
            </a:r>
            <a:br>
              <a:rPr kumimoji="0" lang="en-US" sz="1200" b="1" i="0" u="none" strike="noStrike" kern="1200" cap="none" spc="0" normalizeH="0" baseline="0" noProof="0" dirty="0">
                <a:ln>
                  <a:noFill/>
                </a:ln>
                <a:solidFill>
                  <a:prstClr val="black"/>
                </a:solidFill>
                <a:effectLst/>
                <a:uLnTx/>
                <a:uFillTx/>
                <a:latin typeface="Helvetica"/>
                <a:ea typeface="+mn-ea"/>
                <a:cs typeface="Helvetica"/>
              </a:rPr>
            </a:br>
            <a:r>
              <a:rPr kumimoji="0" lang="en-US" sz="1200" b="1" i="0" u="none" strike="noStrike" kern="1200" cap="none" spc="0" normalizeH="0" baseline="0" noProof="0" dirty="0">
                <a:ln>
                  <a:noFill/>
                </a:ln>
                <a:solidFill>
                  <a:prstClr val="black"/>
                </a:solidFill>
                <a:effectLst/>
                <a:uLnTx/>
                <a:uFillTx/>
                <a:latin typeface="Helvetica"/>
                <a:ea typeface="+mn-ea"/>
                <a:cs typeface="Helvetica"/>
              </a:rPr>
              <a:t>tech-driven </a:t>
            </a:r>
            <a:r>
              <a:rPr kumimoji="0" lang="en-US" sz="1200" b="1" i="0" u="none" strike="noStrike" kern="1200" cap="none" spc="0" normalizeH="0" baseline="0" noProof="0" dirty="0" err="1">
                <a:ln>
                  <a:noFill/>
                </a:ln>
                <a:solidFill>
                  <a:prstClr val="black"/>
                </a:solidFill>
                <a:effectLst/>
                <a:uLnTx/>
                <a:uFillTx/>
                <a:latin typeface="Helvetica"/>
                <a:ea typeface="+mn-ea"/>
                <a:cs typeface="Helvetica"/>
              </a:rPr>
              <a:t>organisational</a:t>
            </a:r>
            <a:r>
              <a:rPr kumimoji="0" lang="en-US" sz="1200" b="1" i="0" u="none" strike="noStrike" kern="1200" cap="none" spc="0" normalizeH="0" baseline="0" noProof="0" dirty="0">
                <a:ln>
                  <a:noFill/>
                </a:ln>
                <a:solidFill>
                  <a:prstClr val="black"/>
                </a:solidFill>
                <a:effectLst/>
                <a:uLnTx/>
                <a:uFillTx/>
                <a:latin typeface="Helvetica"/>
                <a:ea typeface="+mn-ea"/>
                <a:cs typeface="Helvetica"/>
              </a:rPr>
              <a:t> change.</a:t>
            </a:r>
            <a:endPar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R="0" lvl="0" algn="l" defTabSz="914400" rtl="0" eaLnBrk="1" fontAlgn="auto" latinLnBrk="0" hangingPunct="1">
              <a:lnSpc>
                <a:spcPct val="150000"/>
              </a:lnSpc>
              <a:spcBef>
                <a:spcPts val="0"/>
              </a:spcBef>
              <a:spcAft>
                <a:spcPts val="600"/>
              </a:spcAft>
              <a:buClr>
                <a:srgbClr val="E7534F"/>
              </a:buClr>
              <a:buSzTx/>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In this report, you'll find insights into:</a:t>
            </a:r>
            <a:endParaRPr lang="en-US" sz="1200" b="0" i="0" u="none" strike="noStrike" kern="1200" cap="none" spc="0" normalizeH="0" baseline="0" noProof="0" dirty="0">
              <a:ln>
                <a:noFill/>
              </a:ln>
              <a:solidFill>
                <a:prstClr val="black"/>
              </a:solidFill>
              <a:effectLst/>
              <a:uLnTx/>
              <a:uFillTx/>
              <a:latin typeface="Helvetica"/>
              <a:cs typeface="Helvetica"/>
            </a:endParaRPr>
          </a:p>
          <a:p>
            <a:pPr marL="263525" indent="-263525">
              <a:lnSpc>
                <a:spcPct val="150000"/>
              </a:lnSpc>
              <a:spcAft>
                <a:spcPts val="600"/>
              </a:spcAft>
              <a:buClr>
                <a:srgbClr val="E7534F"/>
              </a:buClr>
              <a:buFont typeface="+mj-lt"/>
              <a:buAutoNum type="arabicPeriod"/>
              <a:defRPr/>
            </a:pPr>
            <a:r>
              <a:rPr lang="en-US" sz="1200" b="1" dirty="0">
                <a:solidFill>
                  <a:prstClr val="black"/>
                </a:solidFill>
                <a:latin typeface="Helvetica"/>
                <a:cs typeface="Helvetica"/>
              </a:rPr>
              <a:t> </a:t>
            </a:r>
            <a:r>
              <a:rPr lang="en-US" sz="1200" dirty="0">
                <a:solidFill>
                  <a:prstClr val="black"/>
                </a:solidFill>
                <a:latin typeface="Helvetica"/>
                <a:cs typeface="Helvetica"/>
              </a:rPr>
              <a:t>The confidence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of finance </a:t>
            </a:r>
            <a:r>
              <a:rPr lang="en-US" sz="1200" dirty="0">
                <a:solidFill>
                  <a:prstClr val="black"/>
                </a:solidFill>
                <a:latin typeface="Helvetica"/>
                <a:cs typeface="Helvetica"/>
              </a:rPr>
              <a:t>teams to</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t>
            </a:r>
            <a:r>
              <a:rPr lang="en-US" sz="1200" dirty="0">
                <a:solidFill>
                  <a:prstClr val="black"/>
                </a:solidFill>
                <a:latin typeface="Helvetica"/>
                <a:cs typeface="Helvetica"/>
              </a:rPr>
              <a:t>meet</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 financial expectations</a:t>
            </a:r>
            <a:r>
              <a:rPr lang="en-US" sz="1200" dirty="0">
                <a:solidFill>
                  <a:prstClr val="black"/>
                </a:solidFill>
                <a:latin typeface="Helvetica"/>
                <a:cs typeface="Helvetica"/>
              </a:rPr>
              <a:t>.</a:t>
            </a:r>
            <a:endParaRPr lang="en-US" sz="1200" b="0" i="0" u="none" strike="noStrike" kern="1200" cap="none" spc="0" normalizeH="0" baseline="0" noProof="0" dirty="0">
              <a:ln>
                <a:noFill/>
              </a:ln>
              <a:solidFill>
                <a:prstClr val="black"/>
              </a:solidFill>
              <a:effectLst/>
              <a:uLnTx/>
              <a:uFillTx/>
              <a:latin typeface="Helvetica"/>
              <a:cs typeface="Helvetica"/>
            </a:endParaRPr>
          </a:p>
          <a:p>
            <a:pPr marL="263525" indent="-263525">
              <a:lnSpc>
                <a:spcPct val="150000"/>
              </a:lnSpc>
              <a:spcAft>
                <a:spcPts val="600"/>
              </a:spcAft>
              <a:buClr>
                <a:srgbClr val="E7534F"/>
              </a:buClr>
              <a:buFont typeface="+mj-lt"/>
              <a:buAutoNum type="arabicPeriod"/>
              <a:defRPr/>
            </a:pPr>
            <a:r>
              <a:rPr lang="en-US" sz="1200" b="1" dirty="0">
                <a:solidFill>
                  <a:prstClr val="black"/>
                </a:solidFill>
                <a:latin typeface="Helvetica"/>
                <a:cs typeface="Helvetica"/>
              </a:rPr>
              <a:t> </a:t>
            </a:r>
            <a:r>
              <a:rPr lang="en-US" sz="1200" dirty="0">
                <a:solidFill>
                  <a:prstClr val="black"/>
                </a:solidFill>
                <a:latin typeface="Helvetica"/>
                <a:cs typeface="Helvetica"/>
              </a:rPr>
              <a:t>How effective organisations</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t>
            </a:r>
            <a:r>
              <a:rPr lang="en-US" sz="1200" dirty="0">
                <a:solidFill>
                  <a:prstClr val="black"/>
                </a:solidFill>
                <a:latin typeface="Helvetica"/>
                <a:cs typeface="Helvetica"/>
              </a:rPr>
              <a:t>are when </a:t>
            </a:r>
            <a:br>
              <a:rPr lang="en-US" sz="1200" dirty="0">
                <a:solidFill>
                  <a:prstClr val="black"/>
                </a:solidFill>
                <a:latin typeface="Helvetica"/>
                <a:cs typeface="Helvetica"/>
              </a:rPr>
            </a:br>
            <a:r>
              <a:rPr lang="en-US" sz="1200" dirty="0">
                <a:solidFill>
                  <a:prstClr val="black"/>
                </a:solidFill>
                <a:latin typeface="Helvetica"/>
                <a:cs typeface="Helvetica"/>
              </a:rPr>
              <a:t> it comes to</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t>
            </a:r>
            <a:r>
              <a:rPr lang="en-US" sz="1200" dirty="0">
                <a:solidFill>
                  <a:prstClr val="black"/>
                </a:solidFill>
                <a:latin typeface="Helvetica"/>
                <a:cs typeface="Helvetica"/>
              </a:rPr>
              <a:t>measuring tech spend.</a:t>
            </a:r>
            <a:endParaRPr lang="en-US" sz="1200" b="0" i="0" u="none" strike="noStrike" kern="1200" cap="none" spc="0" normalizeH="0" baseline="0" noProof="0" dirty="0">
              <a:ln>
                <a:noFill/>
              </a:ln>
              <a:solidFill>
                <a:prstClr val="black"/>
              </a:solidFill>
              <a:effectLst/>
              <a:uLnTx/>
              <a:uFillTx/>
              <a:latin typeface="Helvetica"/>
              <a:cs typeface="Helvetica"/>
            </a:endParaRPr>
          </a:p>
          <a:p>
            <a:pPr marL="263525" indent="-263525">
              <a:lnSpc>
                <a:spcPct val="150000"/>
              </a:lnSpc>
              <a:spcAft>
                <a:spcPts val="600"/>
              </a:spcAft>
              <a:buClr>
                <a:srgbClr val="E7534F"/>
              </a:buClr>
              <a:buFont typeface="+mj-lt"/>
              <a:buAutoNum type="arabicPeriod"/>
              <a:defRPr/>
            </a:pPr>
            <a:r>
              <a:rPr lang="en-US" sz="1200" b="1" dirty="0">
                <a:solidFill>
                  <a:prstClr val="black"/>
                </a:solidFill>
                <a:latin typeface="Helvetica"/>
                <a:cs typeface="Helvetica"/>
              </a:rPr>
              <a:t> </a:t>
            </a:r>
            <a:r>
              <a:rPr lang="en-US" sz="1200" dirty="0">
                <a:solidFill>
                  <a:prstClr val="black"/>
                </a:solidFill>
                <a:latin typeface="Helvetica"/>
                <a:cs typeface="Helvetica"/>
              </a:rPr>
              <a:t>The challenges </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 </a:t>
            </a:r>
            <a:r>
              <a:rPr lang="en-US" sz="1200" dirty="0">
                <a:solidFill>
                  <a:prstClr val="black"/>
                </a:solidFill>
                <a:latin typeface="Helvetica"/>
                <a:cs typeface="Helvetica"/>
              </a:rPr>
              <a:t>face when managing </a:t>
            </a:r>
            <a:br>
              <a:rPr lang="en-US" sz="1200" dirty="0">
                <a:solidFill>
                  <a:prstClr val="black"/>
                </a:solidFill>
                <a:latin typeface="Helvetica"/>
                <a:cs typeface="Helvetica"/>
              </a:rPr>
            </a:br>
            <a:r>
              <a:rPr lang="en-US" sz="1200" dirty="0">
                <a:solidFill>
                  <a:prstClr val="black"/>
                </a:solidFill>
                <a:latin typeface="Helvetica"/>
                <a:cs typeface="Helvetica"/>
              </a:rPr>
              <a:t> cloud costs as they</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elevate </a:t>
            </a:r>
            <a:r>
              <a:rPr lang="en-US" sz="1200" dirty="0">
                <a:solidFill>
                  <a:prstClr val="black"/>
                </a:solidFill>
                <a:latin typeface="Helvetica"/>
                <a:cs typeface="Helvetica"/>
              </a:rPr>
              <a:t>their </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FinOps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 maturity</a:t>
            </a:r>
            <a:r>
              <a:rPr lang="en-US" sz="1200" dirty="0">
                <a:solidFill>
                  <a:prstClr val="black"/>
                </a:solidFill>
                <a:latin typeface="Helvetica"/>
                <a:cs typeface="Helvetica"/>
              </a:rPr>
              <a:t> to gain more value from </a:t>
            </a:r>
            <a:br>
              <a:rPr lang="en-US" sz="1200" dirty="0">
                <a:solidFill>
                  <a:prstClr val="black"/>
                </a:solidFill>
                <a:latin typeface="Helvetica"/>
                <a:cs typeface="Helvetica"/>
              </a:rPr>
            </a:br>
            <a:r>
              <a:rPr lang="en-US" sz="1200" dirty="0">
                <a:solidFill>
                  <a:prstClr val="black"/>
                </a:solidFill>
                <a:latin typeface="Helvetica"/>
                <a:cs typeface="Helvetica"/>
              </a:rPr>
              <a:t> these services.</a:t>
            </a:r>
            <a:endParaRPr lang="en-US" sz="1200" b="0" i="0" u="none" strike="noStrike" kern="1200" cap="none" spc="0" normalizeH="0" baseline="0" noProof="0" dirty="0">
              <a:ln>
                <a:noFill/>
              </a:ln>
              <a:solidFill>
                <a:prstClr val="black"/>
              </a:solidFill>
              <a:effectLst/>
              <a:uLnTx/>
              <a:uFillTx/>
              <a:latin typeface="Helvetica"/>
              <a:cs typeface="Helvetica"/>
            </a:endParaRPr>
          </a:p>
        </p:txBody>
      </p:sp>
      <p:grpSp>
        <p:nvGrpSpPr>
          <p:cNvPr id="2" name="Group 1">
            <a:extLst>
              <a:ext uri="{FF2B5EF4-FFF2-40B4-BE49-F238E27FC236}">
                <a16:creationId xmlns:a16="http://schemas.microsoft.com/office/drawing/2014/main" id="{AA848627-DABB-AC47-DF8D-97A1B8C124AF}"/>
              </a:ext>
            </a:extLst>
          </p:cNvPr>
          <p:cNvGrpSpPr/>
          <p:nvPr/>
        </p:nvGrpSpPr>
        <p:grpSpPr>
          <a:xfrm>
            <a:off x="643103" y="691973"/>
            <a:ext cx="4129258" cy="769442"/>
            <a:chOff x="819810" y="1621037"/>
            <a:chExt cx="4129258" cy="769442"/>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412925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Helvetica"/>
                  <a:ea typeface="+mn-ea"/>
                  <a:cs typeface="Helvetica"/>
                </a:rPr>
                <a:t>Key takeaways</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Technology Trends: </a:t>
              </a:r>
              <a:r>
                <a:rPr lang="en-US" sz="1400" b="1">
                  <a:solidFill>
                    <a:srgbClr val="E7534F"/>
                  </a:solidFill>
                  <a:latin typeface="Helvetica"/>
                  <a:ea typeface="Calibri" panose="020F0502020204030204"/>
                  <a:cs typeface="Helvetica"/>
                </a:rPr>
                <a:t>T</a:t>
              </a:r>
              <a:r>
                <a:rPr kumimoji="0" lang="en-US" sz="1400" b="1" i="0" u="none" strike="noStrike" kern="1200" cap="none" spc="0" normalizeH="0" baseline="0" noProof="0" err="1">
                  <a:ln>
                    <a:noFill/>
                  </a:ln>
                  <a:solidFill>
                    <a:srgbClr val="E7534F"/>
                  </a:solidFill>
                  <a:effectLst/>
                  <a:uLnTx/>
                  <a:uFillTx/>
                  <a:latin typeface="Helvetica"/>
                  <a:ea typeface="Calibri" panose="020F0502020204030204"/>
                  <a:cs typeface="Helvetica"/>
                </a:rPr>
                <a:t>ech</a:t>
              </a: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-driven finance</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487879" y="274866"/>
            <a:ext cx="0" cy="6308267"/>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98A455-8484-C20E-25BE-0AEB1706CDD0}"/>
              </a:ext>
            </a:extLst>
          </p:cNvPr>
          <p:cNvSpPr txBox="1"/>
          <p:nvPr/>
        </p:nvSpPr>
        <p:spPr>
          <a:xfrm>
            <a:off x="4715552" y="655729"/>
            <a:ext cx="7128000" cy="5628913"/>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150000"/>
              </a:lnSpc>
              <a:spcBef>
                <a:spcPts val="0"/>
              </a:spcBef>
              <a:spcAft>
                <a:spcPts val="0"/>
              </a:spcAft>
              <a:buClr>
                <a:srgbClr val="E7534F"/>
              </a:buClr>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Confidence in delivering financial expectations</a:t>
            </a:r>
            <a:endParaRPr lang="en-US" sz="1200" b="0" i="0" u="none" strike="noStrike" kern="1200" cap="none" spc="0" normalizeH="0" baseline="0" noProof="0" dirty="0">
              <a:ln>
                <a:noFill/>
              </a:ln>
              <a:solidFill>
                <a:prstClr val="black"/>
              </a:solidFill>
              <a:effectLst/>
              <a:uLnTx/>
              <a:uFillTx/>
              <a:latin typeface="Helvetica"/>
              <a:cs typeface="Helvetica"/>
            </a:endParaRPr>
          </a:p>
          <a:p>
            <a:pPr marL="355600" indent="-171450">
              <a:lnSpc>
                <a:spcPct val="150000"/>
              </a:lnSpc>
              <a:buClr>
                <a:srgbClr val="E7534F"/>
              </a:buClr>
              <a:buFont typeface="Arial" panose="020B0604020202020204" pitchFamily="34" charset="0"/>
              <a:buChar char="•"/>
              <a:defRPr/>
            </a:pPr>
            <a:r>
              <a:rPr lang="en-US" sz="1200" dirty="0">
                <a:solidFill>
                  <a:prstClr val="black"/>
                </a:solidFill>
                <a:latin typeface="Helvetica"/>
                <a:cs typeface="Helvetica"/>
              </a:rPr>
              <a:t>CFOs report that their finance teams are largely prepared to excel in traditional competencies. </a:t>
            </a:r>
          </a:p>
          <a:p>
            <a:pPr marL="355600" indent="-171450">
              <a:lnSpc>
                <a:spcPct val="150000"/>
              </a:lnSpc>
              <a:buClr>
                <a:srgbClr val="E7534F"/>
              </a:buClr>
              <a:buFont typeface="Arial" panose="020B0604020202020204" pitchFamily="34" charset="0"/>
              <a:buChar char="•"/>
              <a:defRPr/>
            </a:pPr>
            <a:r>
              <a:rPr lang="en-US" sz="1200" dirty="0">
                <a:solidFill>
                  <a:prstClr val="black"/>
                </a:solidFill>
                <a:latin typeface="Helvetica"/>
                <a:cs typeface="Helvetica"/>
              </a:rPr>
              <a:t>These include financial planning and forecasting, resource allocation and budget approvals, </a:t>
            </a:r>
            <a:br>
              <a:rPr lang="en-US" sz="1200" dirty="0">
                <a:solidFill>
                  <a:prstClr val="black"/>
                </a:solidFill>
                <a:latin typeface="Helvetica"/>
                <a:cs typeface="Helvetica"/>
              </a:rPr>
            </a:br>
            <a:r>
              <a:rPr lang="en-US" sz="1200" dirty="0">
                <a:solidFill>
                  <a:prstClr val="black"/>
                </a:solidFill>
                <a:latin typeface="Helvetica"/>
                <a:cs typeface="Helvetica"/>
              </a:rPr>
              <a:t>as well as legal and regulatory compliance.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t>
            </a:r>
            <a:endParaRPr lang="en-US" sz="1200" b="0" i="0" u="none" strike="noStrike" kern="1200" cap="none" spc="0" normalizeH="0" baseline="0" noProof="0" dirty="0">
              <a:ln>
                <a:noFill/>
              </a:ln>
              <a:solidFill>
                <a:prstClr val="black"/>
              </a:solidFill>
              <a:effectLst/>
              <a:uLnTx/>
              <a:uFillTx/>
              <a:latin typeface="Helvetica"/>
              <a:cs typeface="Helvetica"/>
            </a:endParaRPr>
          </a:p>
          <a:p>
            <a:pPr marL="35560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 are taking on a significantly more strategic role in technology decisions compared to previous years. This shift is driven by an increased focus on expense management to ensure technology investments deliver measurable value.</a:t>
            </a:r>
            <a:endParaRPr lang="en-US" sz="1200" b="0" i="0" u="none" strike="noStrike" kern="1200" cap="none" spc="0" normalizeH="0" baseline="0" noProof="0" dirty="0">
              <a:ln>
                <a:noFill/>
              </a:ln>
              <a:solidFill>
                <a:prstClr val="black"/>
              </a:solidFill>
              <a:effectLst/>
              <a:uLnTx/>
              <a:uFillTx/>
              <a:latin typeface="Helvetica"/>
              <a:cs typeface="Helvetica"/>
            </a:endParaRPr>
          </a:p>
          <a:p>
            <a:pPr marL="228600" marR="0" lvl="0" indent="-228600" algn="l" defTabSz="914400" rtl="0" eaLnBrk="1" fontAlgn="auto" latinLnBrk="0" hangingPunct="1">
              <a:lnSpc>
                <a:spcPct val="150000"/>
              </a:lnSpc>
              <a:spcBef>
                <a:spcPts val="0"/>
              </a:spcBef>
              <a:spcAft>
                <a:spcPts val="0"/>
              </a:spcAft>
              <a:buClr>
                <a:srgbClr val="E7534F"/>
              </a:buClr>
              <a:buSzTx/>
              <a:buFont typeface="+mj-lt"/>
              <a:buAutoNum type="arabicPeriod" startAt="2"/>
              <a:tabLst/>
              <a:defRPr/>
            </a:pPr>
            <a:r>
              <a:rPr lang="en-US" sz="1200" b="1" dirty="0">
                <a:solidFill>
                  <a:prstClr val="black"/>
                </a:solidFill>
                <a:latin typeface="Helvetica"/>
                <a:cs typeface="Helvetica"/>
              </a:rPr>
              <a:t>Effectiveness in measuring the spend of technology</a:t>
            </a:r>
            <a:endParaRPr lang="en-US" sz="1200" b="1" i="0" u="none" strike="noStrike" kern="1200" cap="none" spc="0" normalizeH="0" baseline="0" noProof="0" dirty="0">
              <a:ln>
                <a:noFill/>
              </a:ln>
              <a:solidFill>
                <a:prstClr val="black"/>
              </a:solidFill>
              <a:effectLst/>
              <a:uLnTx/>
              <a:uFillTx/>
              <a:latin typeface="Helvetica"/>
              <a:cs typeface="Helvetica"/>
            </a:endParaRPr>
          </a:p>
          <a:p>
            <a:pPr marL="355600" marR="0" lvl="0" indent="-17272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In 2024, CFOs have gained better visibility into IT costs, but more needs to be done to track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IT spending value. Issues such as duplicated technology expenditures, driven by fragmented finance processes and disparate applications, contribute to these challenges.</a:t>
            </a:r>
            <a:endParaRPr lang="en-US" sz="1200" b="0" i="0" u="none" strike="noStrike" kern="1200" cap="none" spc="0" normalizeH="0" baseline="0" noProof="0" dirty="0">
              <a:ln>
                <a:noFill/>
              </a:ln>
              <a:solidFill>
                <a:prstClr val="black"/>
              </a:solidFill>
              <a:effectLst/>
              <a:uLnTx/>
              <a:uFillTx/>
              <a:latin typeface="Helvetica"/>
              <a:cs typeface="Helvetica"/>
            </a:endParaRPr>
          </a:p>
          <a:p>
            <a:pPr marL="355600" marR="0" lvl="0" indent="-17272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As CFOs aim for cost </a:t>
            </a:r>
            <a:r>
              <a:rPr kumimoji="0" lang="en-US" sz="1200" b="0" i="0" u="none" strike="noStrike" kern="1200" cap="none" spc="0" normalizeH="0" baseline="0" noProof="0" dirty="0" err="1">
                <a:ln>
                  <a:noFill/>
                </a:ln>
                <a:solidFill>
                  <a:prstClr val="black"/>
                </a:solidFill>
                <a:effectLst/>
                <a:uLnTx/>
                <a:uFillTx/>
                <a:latin typeface="Helvetica"/>
                <a:ea typeface="+mn-ea"/>
                <a:cs typeface="Helvetica"/>
              </a:rPr>
              <a:t>optimisation</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40% of tech spending is wasted due to inadequate funding, competing priorities, legacy systems, and technical debt.</a:t>
            </a:r>
            <a:endParaRPr lang="en-US" sz="1200" b="0" i="0" u="none" strike="noStrike" kern="1200" cap="none" spc="0" normalizeH="0" baseline="0" noProof="0" dirty="0">
              <a:ln>
                <a:noFill/>
              </a:ln>
              <a:solidFill>
                <a:prstClr val="black"/>
              </a:solidFill>
              <a:effectLst/>
              <a:uLnTx/>
              <a:uFillTx/>
              <a:latin typeface="Helvetica"/>
              <a:cs typeface="Helvetica"/>
            </a:endParaRPr>
          </a:p>
          <a:p>
            <a:pPr marL="228600" marR="0" lvl="0" indent="-228600" algn="l" defTabSz="914400" rtl="0" eaLnBrk="1" fontAlgn="auto" latinLnBrk="0" hangingPunct="1">
              <a:lnSpc>
                <a:spcPct val="150000"/>
              </a:lnSpc>
              <a:spcBef>
                <a:spcPts val="0"/>
              </a:spcBef>
              <a:spcAft>
                <a:spcPts val="0"/>
              </a:spcAft>
              <a:buClr>
                <a:srgbClr val="E7534F"/>
              </a:buClr>
              <a:buSzTx/>
              <a:buFont typeface="+mj-lt"/>
              <a:buAutoNum type="arabicPeriod" startAt="3"/>
              <a:tabLst/>
              <a:defRPr/>
            </a:pPr>
            <a:r>
              <a:rPr lang="en-US" sz="1200" b="1" dirty="0">
                <a:solidFill>
                  <a:prstClr val="black"/>
                </a:solidFill>
                <a:latin typeface="Helvetica"/>
                <a:cs typeface="Helvetica"/>
              </a:rPr>
              <a:t>Cloud and FinOps challenges</a:t>
            </a:r>
            <a:endParaRPr lang="en-US" sz="1200" b="1" i="0" u="none" strike="noStrike" kern="1200" cap="none" spc="0" normalizeH="0" baseline="0" noProof="0" dirty="0">
              <a:ln>
                <a:noFill/>
              </a:ln>
              <a:solidFill>
                <a:prstClr val="black"/>
              </a:solidFill>
              <a:effectLst/>
              <a:uLnTx/>
              <a:uFillTx/>
              <a:latin typeface="Helvetica"/>
              <a:cs typeface="Helvetica"/>
            </a:endParaRPr>
          </a:p>
          <a:p>
            <a:pPr marL="355600" marR="0" lvl="1" indent="-17272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 identify their top barrier to managing cloud costs and value as the additional expenses incurred from addressing architecture or engineering inefficiencies. This is due to a lack of visibility into the value derived from tech investments in some organisations.</a:t>
            </a:r>
            <a:endParaRPr lang="en-US" sz="1200" b="0" i="0" u="none" strike="noStrike" kern="1200" cap="none" spc="0" normalizeH="0" baseline="0" noProof="0" dirty="0">
              <a:ln>
                <a:noFill/>
              </a:ln>
              <a:solidFill>
                <a:prstClr val="black"/>
              </a:solidFill>
              <a:effectLst/>
              <a:uLnTx/>
              <a:uFillTx/>
              <a:latin typeface="Helvetica"/>
              <a:cs typeface="Helvetica"/>
            </a:endParaRPr>
          </a:p>
          <a:p>
            <a:pPr marL="355600" marR="0" lvl="1" indent="-17272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 must establish clear fiscal responsibility and accountability. Enhanced compliance measures and improved cloud financial literacy are also essential for success.</a:t>
            </a:r>
            <a:endParaRPr lang="en-US" sz="1200" b="0" i="0" u="none" strike="noStrike" kern="1200" cap="none" spc="0" normalizeH="0" baseline="0" noProof="0" dirty="0">
              <a:ln>
                <a:noFill/>
              </a:ln>
              <a:solidFill>
                <a:prstClr val="black"/>
              </a:solidFill>
              <a:effectLst/>
              <a:uLnTx/>
              <a:uFillTx/>
              <a:latin typeface="Helvetica"/>
              <a:cs typeface="Helvetica"/>
            </a:endParaRPr>
          </a:p>
        </p:txBody>
      </p:sp>
    </p:spTree>
    <p:extLst>
      <p:ext uri="{BB962C8B-B14F-4D97-AF65-F5344CB8AC3E}">
        <p14:creationId xmlns:p14="http://schemas.microsoft.com/office/powerpoint/2010/main" val="94370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1E3A960A-C979-FCAC-62CA-B155F263DF82}"/>
              </a:ext>
            </a:extLst>
          </p:cNvPr>
          <p:cNvSpPr/>
          <p:nvPr/>
        </p:nvSpPr>
        <p:spPr>
          <a:xfrm>
            <a:off x="-3568" y="0"/>
            <a:ext cx="12191990" cy="1590478"/>
          </a:xfrm>
          <a:prstGeom prst="roundRect">
            <a:avLst>
              <a:gd name="adj" fmla="val 0"/>
            </a:avLst>
          </a:prstGeom>
          <a:solidFill>
            <a:schemeClr val="tx1"/>
          </a:solidFill>
          <a:ln>
            <a:noFill/>
          </a:ln>
          <a:effectLst>
            <a:outerShdw blurRad="317500" dist="38100" dir="5400000" sx="104000" sy="104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latin typeface="Helvetica" panose="020B0604020202020204" pitchFamily="34" charset="0"/>
                <a:cs typeface="Helvetica" panose="020B0604020202020204" pitchFamily="34" charset="0"/>
              </a:rPr>
              <a:t>Additional</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resources</a:t>
            </a:r>
            <a:r>
              <a:rPr spc="-15"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you</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can</a:t>
            </a:r>
            <a:r>
              <a:rPr spc="-20" dirty="0">
                <a:latin typeface="Helvetica" panose="020B0604020202020204" pitchFamily="34" charset="0"/>
                <a:cs typeface="Helvetica" panose="020B0604020202020204" pitchFamily="34" charset="0"/>
              </a:rPr>
              <a:t> </a:t>
            </a:r>
            <a:r>
              <a:rPr spc="-10" dirty="0">
                <a:latin typeface="Helvetica" panose="020B0604020202020204" pitchFamily="34" charset="0"/>
                <a:cs typeface="Helvetica" panose="020B0604020202020204" pitchFamily="34" charset="0"/>
              </a:rPr>
              <a:t>access</a:t>
            </a:r>
          </a:p>
        </p:txBody>
      </p:sp>
      <p:sp>
        <p:nvSpPr>
          <p:cNvPr id="3" name="object 3"/>
          <p:cNvSpPr txBox="1"/>
          <p:nvPr/>
        </p:nvSpPr>
        <p:spPr>
          <a:xfrm>
            <a:off x="8950287" y="1900427"/>
            <a:ext cx="2425700" cy="1005205"/>
          </a:xfrm>
          <a:prstGeom prst="rect">
            <a:avLst/>
          </a:prstGeom>
        </p:spPr>
        <p:txBody>
          <a:bodyPr vert="horz" wrap="square" lIns="0" tIns="12700" rIns="0" bIns="0" rtlCol="0">
            <a:spAutoFit/>
          </a:bodyPr>
          <a:lstStyle/>
          <a:p>
            <a:pPr marL="12700" marR="101028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400" b="1" spc="-8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400" b="1"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to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Through</a:t>
            </a:r>
            <a:r>
              <a:rPr sz="1200" spc="-5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market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briefings</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Q&amp;A</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sessions</a:t>
            </a:r>
            <a:endParaRPr sz="1200" dirty="0">
              <a:solidFill>
                <a:schemeClr val="tx1"/>
              </a:solidFill>
              <a:latin typeface="Helvetica" panose="020B0604020202020204" pitchFamily="34" charset="0"/>
              <a:cs typeface="Helvetica" panose="020B0604020202020204" pitchFamily="34" charset="0"/>
            </a:endParaRPr>
          </a:p>
        </p:txBody>
      </p:sp>
      <p:sp>
        <p:nvSpPr>
          <p:cNvPr id="4" name="object 4"/>
          <p:cNvSpPr txBox="1"/>
          <p:nvPr/>
        </p:nvSpPr>
        <p:spPr>
          <a:xfrm>
            <a:off x="8950287" y="3543300"/>
            <a:ext cx="2340610" cy="993140"/>
          </a:xfrm>
          <a:prstGeom prst="rect">
            <a:avLst/>
          </a:prstGeom>
        </p:spPr>
        <p:txBody>
          <a:bodyPr vert="horz" wrap="square" lIns="0" tIns="12700" rIns="0" bIns="0" rtlCol="0">
            <a:spAutoFit/>
          </a:bodyPr>
          <a:lstStyle/>
          <a:p>
            <a:pPr marL="12700" marR="80962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Bespoke</a:t>
            </a:r>
            <a:r>
              <a:rPr sz="1400" b="1" spc="-9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Receive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custom</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cuts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proprietary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5" name="object 5"/>
          <p:cNvSpPr txBox="1"/>
          <p:nvPr/>
        </p:nvSpPr>
        <p:spPr>
          <a:xfrm>
            <a:off x="8950287" y="5164835"/>
            <a:ext cx="2402840" cy="1227455"/>
          </a:xfrm>
          <a:prstGeom prst="rect">
            <a:avLst/>
          </a:prstGeom>
        </p:spPr>
        <p:txBody>
          <a:bodyPr vert="horz" wrap="square" lIns="0" tIns="12700" rIns="0" bIns="0" rtlCol="0">
            <a:spAutoFit/>
          </a:bodyPr>
          <a:lstStyle/>
          <a:p>
            <a:pPr marL="12700" marR="102235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400" b="1"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Leverage</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200" spc="7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r>
              <a:rPr sz="1200" spc="7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help</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validate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strategies.</a:t>
            </a:r>
            <a:endParaRPr sz="1200" dirty="0">
              <a:solidFill>
                <a:schemeClr val="tx1"/>
              </a:solidFill>
              <a:latin typeface="Helvetica" panose="020B0604020202020204" pitchFamily="34" charset="0"/>
              <a:cs typeface="Helvetica" panose="020B0604020202020204" pitchFamily="34" charset="0"/>
            </a:endParaRPr>
          </a:p>
        </p:txBody>
      </p:sp>
      <p:sp>
        <p:nvSpPr>
          <p:cNvPr id="6" name="object 6"/>
          <p:cNvSpPr txBox="1"/>
          <p:nvPr/>
        </p:nvSpPr>
        <p:spPr>
          <a:xfrm>
            <a:off x="4852250" y="1825582"/>
            <a:ext cx="2310550" cy="1029064"/>
          </a:xfrm>
          <a:prstGeom prst="rect">
            <a:avLst/>
          </a:prstGeom>
        </p:spPr>
        <p:txBody>
          <a:bodyPr vert="horz" wrap="square" lIns="0" tIns="31750" rIns="0" bIns="0" rtlCol="0">
            <a:spAutoFit/>
          </a:bodyPr>
          <a:lstStyle/>
          <a:p>
            <a:pPr marL="12700" marR="5080">
              <a:lnSpc>
                <a:spcPct val="133200"/>
              </a:lnSpc>
              <a:spcBef>
                <a:spcPts val="250"/>
              </a:spcBef>
            </a:pPr>
            <a:r>
              <a:rPr sz="1400" b="1"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Market</a:t>
            </a:r>
            <a:r>
              <a:rPr sz="1400" b="1" spc="-4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a:t>
            </a:r>
            <a:r>
              <a:rPr sz="1400" b="1"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Reports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Access</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library</a:t>
            </a:r>
            <a:r>
              <a:rPr sz="1200" spc="3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fact-</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based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actionable</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insights,</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deep</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dives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on</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ANZ</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business</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&amp;</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IT</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trends.</a:t>
            </a:r>
            <a:endParaRPr sz="1200" dirty="0">
              <a:solidFill>
                <a:schemeClr val="tx1"/>
              </a:solidFill>
              <a:latin typeface="Helvetica" panose="020B0604020202020204" pitchFamily="34" charset="0"/>
              <a:cs typeface="Helvetica" panose="020B0604020202020204" pitchFamily="34" charset="0"/>
            </a:endParaRPr>
          </a:p>
        </p:txBody>
      </p:sp>
      <p:sp>
        <p:nvSpPr>
          <p:cNvPr id="7" name="object 7"/>
          <p:cNvSpPr txBox="1"/>
          <p:nvPr/>
        </p:nvSpPr>
        <p:spPr>
          <a:xfrm>
            <a:off x="945305" y="5164835"/>
            <a:ext cx="2710180" cy="1227455"/>
          </a:xfrm>
          <a:prstGeom prst="rect">
            <a:avLst/>
          </a:prstGeom>
        </p:spPr>
        <p:txBody>
          <a:bodyPr vert="horz" wrap="square" lIns="0" tIns="12700" rIns="0" bIns="0" rtlCol="0">
            <a:spAutoFit/>
          </a:bodyPr>
          <a:lstStyle/>
          <a:p>
            <a:pPr marL="12700" marR="114935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Premier</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 Community</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Unlock</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our</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exclusive</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network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Australia’s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leading</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technology</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executives.</a:t>
            </a:r>
            <a:endParaRPr sz="1200" dirty="0">
              <a:solidFill>
                <a:schemeClr val="tx1"/>
              </a:solidFill>
              <a:latin typeface="Helvetica" panose="020B0604020202020204" pitchFamily="34" charset="0"/>
              <a:cs typeface="Helvetica" panose="020B0604020202020204" pitchFamily="34" charset="0"/>
            </a:endParaRPr>
          </a:p>
        </p:txBody>
      </p:sp>
      <p:sp>
        <p:nvSpPr>
          <p:cNvPr id="8" name="object 8"/>
          <p:cNvSpPr txBox="1"/>
          <p:nvPr/>
        </p:nvSpPr>
        <p:spPr>
          <a:xfrm>
            <a:off x="4852250" y="5164835"/>
            <a:ext cx="2667000" cy="1227455"/>
          </a:xfrm>
          <a:prstGeom prst="rect">
            <a:avLst/>
          </a:prstGeom>
        </p:spPr>
        <p:txBody>
          <a:bodyPr vert="horz" wrap="square" lIns="0" tIns="12700" rIns="0" bIns="0" rtlCol="0">
            <a:spAutoFit/>
          </a:bodyPr>
          <a:lstStyle/>
          <a:p>
            <a:pPr marL="12700" marR="272415">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400" b="1"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Impact</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Assessments</a:t>
            </a:r>
            <a:endParaRPr sz="1400" dirty="0">
              <a:solidFill>
                <a:schemeClr val="tx1"/>
              </a:solidFill>
              <a:latin typeface="Helvetica" panose="020B0604020202020204" pitchFamily="34" charset="0"/>
              <a:cs typeface="Helvetica" panose="020B0604020202020204" pitchFamily="34" charset="0"/>
            </a:endParaRPr>
          </a:p>
          <a:p>
            <a:pPr marL="12700" marR="5080" algn="just">
              <a:lnSpc>
                <a:spcPct val="131700"/>
              </a:lnSpc>
              <a:spcBef>
                <a:spcPts val="175"/>
              </a:spcBef>
            </a:pP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will</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ensure</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team</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are getting</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most</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subscription.</a:t>
            </a:r>
            <a:endParaRPr sz="1200" dirty="0">
              <a:solidFill>
                <a:schemeClr val="tx1"/>
              </a:solidFill>
              <a:latin typeface="Helvetica" panose="020B0604020202020204" pitchFamily="34" charset="0"/>
              <a:cs typeface="Helvetica" panose="020B0604020202020204" pitchFamily="34" charset="0"/>
            </a:endParaRPr>
          </a:p>
        </p:txBody>
      </p:sp>
      <p:sp>
        <p:nvSpPr>
          <p:cNvPr id="9" name="object 9"/>
          <p:cNvSpPr txBox="1"/>
          <p:nvPr/>
        </p:nvSpPr>
        <p:spPr>
          <a:xfrm>
            <a:off x="945305" y="1900427"/>
            <a:ext cx="2940895" cy="1005205"/>
          </a:xfrm>
          <a:prstGeom prst="rect">
            <a:avLst/>
          </a:prstGeom>
        </p:spPr>
        <p:txBody>
          <a:bodyPr vert="horz" wrap="square" lIns="0" tIns="12700" rIns="0" bIns="0" rtlCol="0">
            <a:spAutoFit/>
          </a:bodyPr>
          <a:lstStyle/>
          <a:p>
            <a:pPr marL="12700" marR="109347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Community</a:t>
            </a:r>
            <a:r>
              <a:rPr sz="1400" b="1" spc="-3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Studies</a:t>
            </a:r>
            <a:r>
              <a:rPr sz="1400" b="1" spc="-3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Interviews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studies</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detailing</a:t>
            </a:r>
            <a:r>
              <a:rPr sz="1200"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the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successes</a:t>
            </a:r>
            <a:r>
              <a:rPr sz="1200" spc="5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br>
              <a:rPr lang="en-PH" sz="1200" spc="5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b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challenges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projects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initiatives.</a:t>
            </a:r>
            <a:endParaRPr sz="1200" dirty="0">
              <a:solidFill>
                <a:schemeClr val="tx1"/>
              </a:solidFill>
              <a:latin typeface="Helvetica" panose="020B0604020202020204" pitchFamily="34" charset="0"/>
              <a:cs typeface="Helvetica" panose="020B0604020202020204" pitchFamily="34" charset="0"/>
            </a:endParaRPr>
          </a:p>
        </p:txBody>
      </p:sp>
      <p:sp>
        <p:nvSpPr>
          <p:cNvPr id="10" name="object 10"/>
          <p:cNvSpPr txBox="1"/>
          <p:nvPr/>
        </p:nvSpPr>
        <p:spPr>
          <a:xfrm>
            <a:off x="945305" y="3543300"/>
            <a:ext cx="2774950" cy="993140"/>
          </a:xfrm>
          <a:prstGeom prst="rect">
            <a:avLst/>
          </a:prstGeom>
        </p:spPr>
        <p:txBody>
          <a:bodyPr vert="horz" wrap="square" lIns="0" tIns="12700" rIns="0" bIns="0" rtlCol="0">
            <a:spAutoFit/>
          </a:bodyPr>
          <a:lstStyle/>
          <a:p>
            <a:pPr marL="12700" marR="146431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&amp;</a:t>
            </a:r>
            <a:r>
              <a:rPr sz="1400" b="1"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Insights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Elevate</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your</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cases</a:t>
            </a:r>
            <a:r>
              <a:rPr sz="1200"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market</a:t>
            </a:r>
            <a:r>
              <a:rPr sz="1200" spc="3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and</a:t>
            </a:r>
            <a:r>
              <a:rPr sz="1200" spc="3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industry</a:t>
            </a:r>
            <a:r>
              <a:rPr sz="1200" spc="2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11" name="object 11"/>
          <p:cNvSpPr txBox="1"/>
          <p:nvPr/>
        </p:nvSpPr>
        <p:spPr>
          <a:xfrm>
            <a:off x="4852250" y="3543300"/>
            <a:ext cx="3020695" cy="993140"/>
          </a:xfrm>
          <a:prstGeom prst="rect">
            <a:avLst/>
          </a:prstGeom>
        </p:spPr>
        <p:txBody>
          <a:bodyPr vert="horz" wrap="square" lIns="0" tIns="12700" rIns="0" bIns="0" rtlCol="0">
            <a:spAutoFit/>
          </a:bodyPr>
          <a:lstStyle/>
          <a:p>
            <a:pPr marL="12700" marR="169926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Industry</a:t>
            </a:r>
            <a:r>
              <a:rPr sz="1400" b="1" spc="-4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Expert Presentations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Watch keynotes</a:t>
            </a:r>
            <a:r>
              <a:rPr sz="1200" spc="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or read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distilled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1-page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executive</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summaries</a:t>
            </a:r>
            <a:r>
              <a:rPr sz="1200" spc="-1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from</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our</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Edge</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Events.</a:t>
            </a:r>
            <a:endParaRPr sz="1200" dirty="0">
              <a:solidFill>
                <a:schemeClr val="tx1"/>
              </a:solidFill>
              <a:latin typeface="Helvetica" panose="020B0604020202020204" pitchFamily="34" charset="0"/>
              <a:cs typeface="Helvetica" panose="020B0604020202020204" pitchFamily="34" charset="0"/>
            </a:endParaRPr>
          </a:p>
        </p:txBody>
      </p:sp>
      <p:sp>
        <p:nvSpPr>
          <p:cNvPr id="12" name="object 12"/>
          <p:cNvSpPr txBox="1"/>
          <p:nvPr/>
        </p:nvSpPr>
        <p:spPr>
          <a:xfrm>
            <a:off x="9245866" y="6590467"/>
            <a:ext cx="2788285" cy="170815"/>
          </a:xfrm>
          <a:prstGeom prst="rect">
            <a:avLst/>
          </a:prstGeom>
        </p:spPr>
        <p:txBody>
          <a:bodyPr vert="horz" wrap="square" lIns="0" tIns="12700" rIns="0" bIns="0" rtlCol="0">
            <a:spAutoFit/>
          </a:bodyPr>
          <a:lstStyle/>
          <a:p>
            <a:pPr marL="12700">
              <a:lnSpc>
                <a:spcPct val="100000"/>
              </a:lnSpc>
              <a:spcBef>
                <a:spcPts val="100"/>
              </a:spcBef>
            </a:pPr>
            <a:r>
              <a:rPr sz="950" i="1" spc="-25" dirty="0">
                <a:solidFill>
                  <a:srgbClr val="3B3838"/>
                </a:solidFill>
                <a:latin typeface="Arial"/>
                <a:cs typeface="Arial"/>
              </a:rPr>
              <a:t>*Inclusions</a:t>
            </a:r>
            <a:r>
              <a:rPr sz="950" i="1" spc="-5" dirty="0">
                <a:solidFill>
                  <a:srgbClr val="3B3838"/>
                </a:solidFill>
                <a:latin typeface="Arial"/>
                <a:cs typeface="Arial"/>
              </a:rPr>
              <a:t> </a:t>
            </a:r>
            <a:r>
              <a:rPr sz="950" i="1" spc="-40" dirty="0">
                <a:solidFill>
                  <a:srgbClr val="3B3838"/>
                </a:solidFill>
                <a:latin typeface="Arial"/>
                <a:cs typeface="Arial"/>
              </a:rPr>
              <a:t>may</a:t>
            </a:r>
            <a:r>
              <a:rPr sz="950" i="1" spc="-5" dirty="0">
                <a:solidFill>
                  <a:srgbClr val="3B3838"/>
                </a:solidFill>
                <a:latin typeface="Arial"/>
                <a:cs typeface="Arial"/>
              </a:rPr>
              <a:t> </a:t>
            </a:r>
            <a:r>
              <a:rPr sz="950" i="1" spc="-25" dirty="0">
                <a:solidFill>
                  <a:srgbClr val="3B3838"/>
                </a:solidFill>
                <a:latin typeface="Arial"/>
                <a:cs typeface="Arial"/>
              </a:rPr>
              <a:t>vary</a:t>
            </a:r>
            <a:r>
              <a:rPr sz="950" i="1" spc="-5" dirty="0">
                <a:solidFill>
                  <a:srgbClr val="3B3838"/>
                </a:solidFill>
                <a:latin typeface="Arial"/>
                <a:cs typeface="Arial"/>
              </a:rPr>
              <a:t> </a:t>
            </a:r>
            <a:r>
              <a:rPr sz="950" i="1" spc="-10" dirty="0">
                <a:solidFill>
                  <a:srgbClr val="3B3838"/>
                </a:solidFill>
                <a:latin typeface="Arial"/>
                <a:cs typeface="Arial"/>
              </a:rPr>
              <a:t>depending</a:t>
            </a:r>
            <a:r>
              <a:rPr sz="950" i="1" spc="-5" dirty="0">
                <a:solidFill>
                  <a:srgbClr val="3B3838"/>
                </a:solidFill>
                <a:latin typeface="Arial"/>
                <a:cs typeface="Arial"/>
              </a:rPr>
              <a:t> </a:t>
            </a:r>
            <a:r>
              <a:rPr sz="950" i="1" spc="-20" dirty="0">
                <a:solidFill>
                  <a:srgbClr val="3B3838"/>
                </a:solidFill>
                <a:latin typeface="Arial"/>
                <a:cs typeface="Arial"/>
              </a:rPr>
              <a:t>on</a:t>
            </a:r>
            <a:r>
              <a:rPr sz="950" i="1" dirty="0">
                <a:solidFill>
                  <a:srgbClr val="3B3838"/>
                </a:solidFill>
                <a:latin typeface="Arial"/>
                <a:cs typeface="Arial"/>
              </a:rPr>
              <a:t> </a:t>
            </a:r>
            <a:r>
              <a:rPr sz="950" i="1" spc="-20" dirty="0">
                <a:solidFill>
                  <a:srgbClr val="3B3838"/>
                </a:solidFill>
                <a:latin typeface="Arial"/>
                <a:cs typeface="Arial"/>
              </a:rPr>
              <a:t>subscription</a:t>
            </a:r>
            <a:r>
              <a:rPr sz="950" i="1" spc="-5" dirty="0">
                <a:solidFill>
                  <a:srgbClr val="3B3838"/>
                </a:solidFill>
                <a:latin typeface="Arial"/>
                <a:cs typeface="Arial"/>
              </a:rPr>
              <a:t> </a:t>
            </a:r>
            <a:r>
              <a:rPr sz="950" i="1" spc="-10" dirty="0">
                <a:solidFill>
                  <a:srgbClr val="3B3838"/>
                </a:solidFill>
                <a:latin typeface="Arial"/>
                <a:cs typeface="Arial"/>
              </a:rPr>
              <a:t>level.</a:t>
            </a:r>
            <a:endParaRPr sz="950">
              <a:latin typeface="Arial"/>
              <a:cs typeface="Arial"/>
            </a:endParaRPr>
          </a:p>
        </p:txBody>
      </p:sp>
      <p:grpSp>
        <p:nvGrpSpPr>
          <p:cNvPr id="13" name="object 13"/>
          <p:cNvGrpSpPr/>
          <p:nvPr/>
        </p:nvGrpSpPr>
        <p:grpSpPr>
          <a:xfrm>
            <a:off x="656730" y="1947100"/>
            <a:ext cx="8185150" cy="180340"/>
            <a:chOff x="656730" y="1947100"/>
            <a:chExt cx="8185150" cy="180340"/>
          </a:xfrm>
        </p:grpSpPr>
        <p:pic>
          <p:nvPicPr>
            <p:cNvPr id="14" name="object 14"/>
            <p:cNvPicPr/>
            <p:nvPr/>
          </p:nvPicPr>
          <p:blipFill>
            <a:blip r:embed="rId7" cstate="print"/>
            <a:stretch>
              <a:fillRect/>
            </a:stretch>
          </p:blipFill>
          <p:spPr>
            <a:xfrm>
              <a:off x="656730" y="1947100"/>
              <a:ext cx="179999" cy="179997"/>
            </a:xfrm>
            <a:prstGeom prst="rect">
              <a:avLst/>
            </a:prstGeom>
          </p:spPr>
        </p:pic>
        <p:pic>
          <p:nvPicPr>
            <p:cNvPr id="15" name="object 15"/>
            <p:cNvPicPr/>
            <p:nvPr/>
          </p:nvPicPr>
          <p:blipFill>
            <a:blip r:embed="rId8" cstate="print"/>
            <a:stretch>
              <a:fillRect/>
            </a:stretch>
          </p:blipFill>
          <p:spPr>
            <a:xfrm>
              <a:off x="701040" y="1990344"/>
              <a:ext cx="94487" cy="94487"/>
            </a:xfrm>
            <a:prstGeom prst="rect">
              <a:avLst/>
            </a:prstGeom>
          </p:spPr>
        </p:pic>
        <p:pic>
          <p:nvPicPr>
            <p:cNvPr id="16" name="object 16"/>
            <p:cNvPicPr/>
            <p:nvPr/>
          </p:nvPicPr>
          <p:blipFill>
            <a:blip r:embed="rId7" cstate="print"/>
            <a:stretch>
              <a:fillRect/>
            </a:stretch>
          </p:blipFill>
          <p:spPr>
            <a:xfrm>
              <a:off x="4567643" y="1947100"/>
              <a:ext cx="180009" cy="179997"/>
            </a:xfrm>
            <a:prstGeom prst="rect">
              <a:avLst/>
            </a:prstGeom>
          </p:spPr>
        </p:pic>
        <p:pic>
          <p:nvPicPr>
            <p:cNvPr id="17" name="object 17"/>
            <p:cNvPicPr/>
            <p:nvPr/>
          </p:nvPicPr>
          <p:blipFill>
            <a:blip r:embed="rId9" cstate="print"/>
            <a:stretch>
              <a:fillRect/>
            </a:stretch>
          </p:blipFill>
          <p:spPr>
            <a:xfrm>
              <a:off x="4611624" y="1990344"/>
              <a:ext cx="94487" cy="94487"/>
            </a:xfrm>
            <a:prstGeom prst="rect">
              <a:avLst/>
            </a:prstGeom>
          </p:spPr>
        </p:pic>
        <p:pic>
          <p:nvPicPr>
            <p:cNvPr id="18" name="object 18"/>
            <p:cNvPicPr/>
            <p:nvPr/>
          </p:nvPicPr>
          <p:blipFill>
            <a:blip r:embed="rId10" cstate="print"/>
            <a:stretch>
              <a:fillRect/>
            </a:stretch>
          </p:blipFill>
          <p:spPr>
            <a:xfrm>
              <a:off x="8661691" y="1947100"/>
              <a:ext cx="179997" cy="179997"/>
            </a:xfrm>
            <a:prstGeom prst="rect">
              <a:avLst/>
            </a:prstGeom>
          </p:spPr>
        </p:pic>
        <p:pic>
          <p:nvPicPr>
            <p:cNvPr id="19" name="object 19"/>
            <p:cNvPicPr/>
            <p:nvPr/>
          </p:nvPicPr>
          <p:blipFill>
            <a:blip r:embed="rId11" cstate="print"/>
            <a:stretch>
              <a:fillRect/>
            </a:stretch>
          </p:blipFill>
          <p:spPr>
            <a:xfrm>
              <a:off x="8705087" y="1990344"/>
              <a:ext cx="94488" cy="94487"/>
            </a:xfrm>
            <a:prstGeom prst="rect">
              <a:avLst/>
            </a:prstGeom>
          </p:spPr>
        </p:pic>
      </p:grpSp>
      <p:grpSp>
        <p:nvGrpSpPr>
          <p:cNvPr id="20" name="object 20"/>
          <p:cNvGrpSpPr/>
          <p:nvPr/>
        </p:nvGrpSpPr>
        <p:grpSpPr>
          <a:xfrm>
            <a:off x="656730" y="3595674"/>
            <a:ext cx="180340" cy="180340"/>
            <a:chOff x="656730" y="3595674"/>
            <a:chExt cx="180340" cy="180340"/>
          </a:xfrm>
        </p:grpSpPr>
        <p:pic>
          <p:nvPicPr>
            <p:cNvPr id="21" name="object 21"/>
            <p:cNvPicPr/>
            <p:nvPr/>
          </p:nvPicPr>
          <p:blipFill>
            <a:blip r:embed="rId12" cstate="print"/>
            <a:stretch>
              <a:fillRect/>
            </a:stretch>
          </p:blipFill>
          <p:spPr>
            <a:xfrm>
              <a:off x="656730" y="3595674"/>
              <a:ext cx="179999" cy="179997"/>
            </a:xfrm>
            <a:prstGeom prst="rect">
              <a:avLst/>
            </a:prstGeom>
          </p:spPr>
        </p:pic>
        <p:pic>
          <p:nvPicPr>
            <p:cNvPr id="22" name="object 22"/>
            <p:cNvPicPr/>
            <p:nvPr/>
          </p:nvPicPr>
          <p:blipFill>
            <a:blip r:embed="rId13" cstate="print"/>
            <a:stretch>
              <a:fillRect/>
            </a:stretch>
          </p:blipFill>
          <p:spPr>
            <a:xfrm>
              <a:off x="701040" y="3639311"/>
              <a:ext cx="94487" cy="94487"/>
            </a:xfrm>
            <a:prstGeom prst="rect">
              <a:avLst/>
            </a:prstGeom>
          </p:spPr>
        </p:pic>
      </p:grpSp>
      <p:grpSp>
        <p:nvGrpSpPr>
          <p:cNvPr id="23" name="object 23"/>
          <p:cNvGrpSpPr/>
          <p:nvPr/>
        </p:nvGrpSpPr>
        <p:grpSpPr>
          <a:xfrm>
            <a:off x="656730" y="5205095"/>
            <a:ext cx="180340" cy="180340"/>
            <a:chOff x="656730" y="5205095"/>
            <a:chExt cx="180340" cy="180340"/>
          </a:xfrm>
        </p:grpSpPr>
        <p:pic>
          <p:nvPicPr>
            <p:cNvPr id="24" name="object 24"/>
            <p:cNvPicPr/>
            <p:nvPr/>
          </p:nvPicPr>
          <p:blipFill>
            <a:blip r:embed="rId7" cstate="print"/>
            <a:stretch>
              <a:fillRect/>
            </a:stretch>
          </p:blipFill>
          <p:spPr>
            <a:xfrm>
              <a:off x="656730" y="5205095"/>
              <a:ext cx="179999" cy="179997"/>
            </a:xfrm>
            <a:prstGeom prst="rect">
              <a:avLst/>
            </a:prstGeom>
          </p:spPr>
        </p:pic>
        <p:pic>
          <p:nvPicPr>
            <p:cNvPr id="25" name="object 25"/>
            <p:cNvPicPr/>
            <p:nvPr/>
          </p:nvPicPr>
          <p:blipFill>
            <a:blip r:embed="rId14" cstate="print"/>
            <a:stretch>
              <a:fillRect/>
            </a:stretch>
          </p:blipFill>
          <p:spPr>
            <a:xfrm>
              <a:off x="701040" y="5248656"/>
              <a:ext cx="94487" cy="94487"/>
            </a:xfrm>
            <a:prstGeom prst="rect">
              <a:avLst/>
            </a:prstGeom>
          </p:spPr>
        </p:pic>
      </p:grpSp>
      <p:sp>
        <p:nvSpPr>
          <p:cNvPr id="26" name="object 26"/>
          <p:cNvSpPr/>
          <p:nvPr/>
        </p:nvSpPr>
        <p:spPr>
          <a:xfrm>
            <a:off x="-6" y="3269208"/>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sp>
        <p:nvSpPr>
          <p:cNvPr id="27" name="object 27"/>
          <p:cNvSpPr/>
          <p:nvPr/>
        </p:nvSpPr>
        <p:spPr>
          <a:xfrm>
            <a:off x="-6" y="4861115"/>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grpSp>
        <p:nvGrpSpPr>
          <p:cNvPr id="28" name="object 28"/>
          <p:cNvGrpSpPr/>
          <p:nvPr/>
        </p:nvGrpSpPr>
        <p:grpSpPr>
          <a:xfrm>
            <a:off x="4567644" y="3595674"/>
            <a:ext cx="180340" cy="180340"/>
            <a:chOff x="4567644" y="3595674"/>
            <a:chExt cx="180340" cy="180340"/>
          </a:xfrm>
        </p:grpSpPr>
        <p:pic>
          <p:nvPicPr>
            <p:cNvPr id="29" name="object 29"/>
            <p:cNvPicPr/>
            <p:nvPr/>
          </p:nvPicPr>
          <p:blipFill>
            <a:blip r:embed="rId12" cstate="print"/>
            <a:stretch>
              <a:fillRect/>
            </a:stretch>
          </p:blipFill>
          <p:spPr>
            <a:xfrm>
              <a:off x="4567644" y="3595674"/>
              <a:ext cx="180009" cy="179997"/>
            </a:xfrm>
            <a:prstGeom prst="rect">
              <a:avLst/>
            </a:prstGeom>
          </p:spPr>
        </p:pic>
        <p:pic>
          <p:nvPicPr>
            <p:cNvPr id="30" name="object 30"/>
            <p:cNvPicPr/>
            <p:nvPr/>
          </p:nvPicPr>
          <p:blipFill>
            <a:blip r:embed="rId15" cstate="print"/>
            <a:stretch>
              <a:fillRect/>
            </a:stretch>
          </p:blipFill>
          <p:spPr>
            <a:xfrm>
              <a:off x="4611624" y="3639311"/>
              <a:ext cx="94487" cy="94487"/>
            </a:xfrm>
            <a:prstGeom prst="rect">
              <a:avLst/>
            </a:prstGeom>
          </p:spPr>
        </p:pic>
      </p:grpSp>
      <p:grpSp>
        <p:nvGrpSpPr>
          <p:cNvPr id="31" name="object 31"/>
          <p:cNvGrpSpPr/>
          <p:nvPr/>
        </p:nvGrpSpPr>
        <p:grpSpPr>
          <a:xfrm>
            <a:off x="4567644" y="5205095"/>
            <a:ext cx="180340" cy="180340"/>
            <a:chOff x="4567644" y="5205095"/>
            <a:chExt cx="180340" cy="180340"/>
          </a:xfrm>
        </p:grpSpPr>
        <p:pic>
          <p:nvPicPr>
            <p:cNvPr id="32" name="object 32"/>
            <p:cNvPicPr/>
            <p:nvPr/>
          </p:nvPicPr>
          <p:blipFill>
            <a:blip r:embed="rId7" cstate="print"/>
            <a:stretch>
              <a:fillRect/>
            </a:stretch>
          </p:blipFill>
          <p:spPr>
            <a:xfrm>
              <a:off x="4567644" y="5205095"/>
              <a:ext cx="180009" cy="179997"/>
            </a:xfrm>
            <a:prstGeom prst="rect">
              <a:avLst/>
            </a:prstGeom>
          </p:spPr>
        </p:pic>
        <p:pic>
          <p:nvPicPr>
            <p:cNvPr id="33" name="object 33"/>
            <p:cNvPicPr/>
            <p:nvPr/>
          </p:nvPicPr>
          <p:blipFill>
            <a:blip r:embed="rId16" cstate="print"/>
            <a:stretch>
              <a:fillRect/>
            </a:stretch>
          </p:blipFill>
          <p:spPr>
            <a:xfrm>
              <a:off x="4611624" y="5248656"/>
              <a:ext cx="94487" cy="94487"/>
            </a:xfrm>
            <a:prstGeom prst="rect">
              <a:avLst/>
            </a:prstGeom>
          </p:spPr>
        </p:pic>
      </p:grpSp>
      <p:grpSp>
        <p:nvGrpSpPr>
          <p:cNvPr id="34" name="object 34"/>
          <p:cNvGrpSpPr/>
          <p:nvPr/>
        </p:nvGrpSpPr>
        <p:grpSpPr>
          <a:xfrm>
            <a:off x="8661692" y="3595674"/>
            <a:ext cx="180340" cy="180340"/>
            <a:chOff x="8661692" y="3595674"/>
            <a:chExt cx="180340" cy="180340"/>
          </a:xfrm>
        </p:grpSpPr>
        <p:pic>
          <p:nvPicPr>
            <p:cNvPr id="35" name="object 35"/>
            <p:cNvPicPr/>
            <p:nvPr/>
          </p:nvPicPr>
          <p:blipFill>
            <a:blip r:embed="rId17" cstate="print"/>
            <a:stretch>
              <a:fillRect/>
            </a:stretch>
          </p:blipFill>
          <p:spPr>
            <a:xfrm>
              <a:off x="8661692" y="3595674"/>
              <a:ext cx="179997" cy="179997"/>
            </a:xfrm>
            <a:prstGeom prst="rect">
              <a:avLst/>
            </a:prstGeom>
          </p:spPr>
        </p:pic>
        <p:pic>
          <p:nvPicPr>
            <p:cNvPr id="36" name="object 36"/>
            <p:cNvPicPr/>
            <p:nvPr/>
          </p:nvPicPr>
          <p:blipFill>
            <a:blip r:embed="rId18" cstate="print"/>
            <a:stretch>
              <a:fillRect/>
            </a:stretch>
          </p:blipFill>
          <p:spPr>
            <a:xfrm>
              <a:off x="8705088" y="3639311"/>
              <a:ext cx="94488" cy="94487"/>
            </a:xfrm>
            <a:prstGeom prst="rect">
              <a:avLst/>
            </a:prstGeom>
          </p:spPr>
        </p:pic>
      </p:grpSp>
      <p:grpSp>
        <p:nvGrpSpPr>
          <p:cNvPr id="37" name="object 37"/>
          <p:cNvGrpSpPr/>
          <p:nvPr/>
        </p:nvGrpSpPr>
        <p:grpSpPr>
          <a:xfrm>
            <a:off x="8661692" y="5205095"/>
            <a:ext cx="180340" cy="180340"/>
            <a:chOff x="8661692" y="5205095"/>
            <a:chExt cx="180340" cy="180340"/>
          </a:xfrm>
        </p:grpSpPr>
        <p:pic>
          <p:nvPicPr>
            <p:cNvPr id="38" name="object 38"/>
            <p:cNvPicPr/>
            <p:nvPr/>
          </p:nvPicPr>
          <p:blipFill>
            <a:blip r:embed="rId10" cstate="print"/>
            <a:stretch>
              <a:fillRect/>
            </a:stretch>
          </p:blipFill>
          <p:spPr>
            <a:xfrm>
              <a:off x="8661692" y="5205095"/>
              <a:ext cx="179997" cy="179997"/>
            </a:xfrm>
            <a:prstGeom prst="rect">
              <a:avLst/>
            </a:prstGeom>
          </p:spPr>
        </p:pic>
        <p:pic>
          <p:nvPicPr>
            <p:cNvPr id="39" name="object 39"/>
            <p:cNvPicPr/>
            <p:nvPr/>
          </p:nvPicPr>
          <p:blipFill>
            <a:blip r:embed="rId19" cstate="print"/>
            <a:stretch>
              <a:fillRect/>
            </a:stretch>
          </p:blipFill>
          <p:spPr>
            <a:xfrm>
              <a:off x="8705088" y="5248656"/>
              <a:ext cx="94488" cy="94487"/>
            </a:xfrm>
            <a:prstGeom prst="rect">
              <a:avLst/>
            </a:prstGeom>
          </p:spPr>
        </p:pic>
      </p:grpSp>
      <p:sp>
        <p:nvSpPr>
          <p:cNvPr id="40" name="object 40"/>
          <p:cNvSpPr txBox="1"/>
          <p:nvPr/>
        </p:nvSpPr>
        <p:spPr>
          <a:xfrm>
            <a:off x="2187016" y="795244"/>
            <a:ext cx="8032115" cy="470000"/>
          </a:xfrm>
          <a:prstGeom prst="rect">
            <a:avLst/>
          </a:prstGeom>
        </p:spPr>
        <p:txBody>
          <a:bodyPr vert="horz" wrap="square" lIns="0" tIns="12065" rIns="0" bIns="0" rtlCol="0">
            <a:spAutoFit/>
          </a:bodyPr>
          <a:lstStyle/>
          <a:p>
            <a:pPr marL="12700" marR="5080" indent="20955">
              <a:lnSpc>
                <a:spcPct val="137400"/>
              </a:lnSpc>
              <a:spcBef>
                <a:spcPts val="95"/>
              </a:spcBef>
            </a:pPr>
            <a:r>
              <a:rPr sz="1150" dirty="0">
                <a:solidFill>
                  <a:srgbClr val="FFFFFF"/>
                </a:solidFill>
                <a:latin typeface="Helvetica" panose="020B0604020202020204" pitchFamily="34" charset="0"/>
                <a:cs typeface="Helvetica" panose="020B0604020202020204" pitchFamily="34" charset="0"/>
              </a:rPr>
              <a:t>Members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ADAPT’s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Research</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&amp;</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Advisory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platform</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have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access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entire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suite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market</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leading</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content,</a:t>
            </a:r>
            <a:r>
              <a:rPr sz="1150" spc="150"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insights </a:t>
            </a:r>
            <a:r>
              <a:rPr sz="1150" dirty="0">
                <a:solidFill>
                  <a:srgbClr val="FFFFFF"/>
                </a:solidFill>
                <a:latin typeface="Helvetica" panose="020B0604020202020204" pitchFamily="34" charset="0"/>
                <a:cs typeface="Helvetica" panose="020B0604020202020204" pitchFamily="34" charset="0"/>
              </a:rPr>
              <a:t>and</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resources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a:t>
            </a:r>
            <a:r>
              <a:rPr sz="1150" spc="13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execute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role.</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For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assistance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contact</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Account</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Manager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the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45"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section.</a:t>
            </a:r>
            <a:endParaRPr sz="115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2837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9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9AA224-B3D6-454F-BA67-157502803D6E}"/>
              </a:ext>
            </a:extLst>
          </p:cNvPr>
          <p:cNvSpPr/>
          <p:nvPr/>
        </p:nvSpPr>
        <p:spPr>
          <a:xfrm>
            <a:off x="583162" y="2449756"/>
            <a:ext cx="76357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a:ea typeface="+mn-ea"/>
                <a:cs typeface="Helvetica"/>
              </a:rPr>
              <a:t>Confidence in delivering financial expectations</a:t>
            </a:r>
            <a:endParaRPr kumimoji="0" lang="en-AU"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72937538-3319-4E1D-8AB6-CE534D2FF1F9}"/>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F280F95E-FE72-4884-8482-94A2613A5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AE3C39FC-4BAA-415A-BDBA-18E2A5B1C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346639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6898-A00E-718F-D320-0F7A60C3B817}"/>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81712AF-C2AE-8929-16ED-3CE1125D3FD2}"/>
              </a:ext>
            </a:extLst>
          </p:cNvPr>
          <p:cNvSpPr/>
          <p:nvPr/>
        </p:nvSpPr>
        <p:spPr>
          <a:xfrm>
            <a:off x="235223" y="140404"/>
            <a:ext cx="1062098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Finance to deliver on the following expectations in 2025</a:t>
            </a:r>
          </a:p>
        </p:txBody>
      </p:sp>
      <p:sp>
        <p:nvSpPr>
          <p:cNvPr id="28" name="TextBox 27">
            <a:extLst>
              <a:ext uri="{FF2B5EF4-FFF2-40B4-BE49-F238E27FC236}">
                <a16:creationId xmlns:a16="http://schemas.microsoft.com/office/drawing/2014/main" id="{7C8B2D73-751D-756E-A14C-66E80A49AC1C}"/>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lvl="0" algn="r">
              <a:defRPr/>
            </a:pPr>
            <a:r>
              <a:rPr lang="en-US" sz="1100" i="1" dirty="0">
                <a:solidFill>
                  <a:srgbClr val="FFFFFF">
                    <a:lumMod val="50000"/>
                  </a:srgbClr>
                </a:solidFill>
                <a:latin typeface="Helvetica" panose="020B0403020202020204" pitchFamily="34" charset="0"/>
                <a:cs typeface="Helvetica Neue" panose="02000503000000020004" pitchFamily="2"/>
              </a:rPr>
              <a:t>ADAPT CFO Edge Survey in Nov 2024. Sample size: 86 Australian CFOs</a:t>
            </a:r>
          </a:p>
        </p:txBody>
      </p:sp>
      <p:pic>
        <p:nvPicPr>
          <p:cNvPr id="7" name="Picture 6">
            <a:extLst>
              <a:ext uri="{FF2B5EF4-FFF2-40B4-BE49-F238E27FC236}">
                <a16:creationId xmlns:a16="http://schemas.microsoft.com/office/drawing/2014/main" id="{FD85BF76-9667-E238-3F63-D4EC7B77DB81}"/>
              </a:ext>
            </a:extLst>
          </p:cNvPr>
          <p:cNvPicPr>
            <a:picLocks noChangeAspect="1"/>
          </p:cNvPicPr>
          <p:nvPr/>
        </p:nvPicPr>
        <p:blipFill>
          <a:blip r:embed="rId3"/>
          <a:stretch>
            <a:fillRect/>
          </a:stretch>
        </p:blipFill>
        <p:spPr>
          <a:xfrm>
            <a:off x="194560" y="933755"/>
            <a:ext cx="11802879" cy="5706351"/>
          </a:xfrm>
          <a:prstGeom prst="rect">
            <a:avLst/>
          </a:prstGeom>
        </p:spPr>
      </p:pic>
    </p:spTree>
    <p:extLst>
      <p:ext uri="{BB962C8B-B14F-4D97-AF65-F5344CB8AC3E}">
        <p14:creationId xmlns:p14="http://schemas.microsoft.com/office/powerpoint/2010/main" val="38356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243389" y="172154"/>
            <a:ext cx="10479314"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ea typeface="+mn-ea"/>
                <a:cs typeface="Helvetica"/>
              </a:rPr>
              <a:t>Role of finance in evaluating the business case for technology-enabled outcomes?</a:t>
            </a:r>
          </a:p>
        </p:txBody>
      </p:sp>
      <p:sp>
        <p:nvSpPr>
          <p:cNvPr id="12" name="TextBox 11">
            <a:extLst>
              <a:ext uri="{FF2B5EF4-FFF2-40B4-BE49-F238E27FC236}">
                <a16:creationId xmlns:a16="http://schemas.microsoft.com/office/drawing/2014/main" id="{DE3EB11E-1E80-274C-D9D3-C45A9C429BD7}"/>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lvl="0" algn="r">
              <a:defRPr/>
            </a:pPr>
            <a:r>
              <a:rPr lang="en-US" sz="1100" i="1" dirty="0">
                <a:solidFill>
                  <a:srgbClr val="FFFFFF">
                    <a:lumMod val="50000"/>
                  </a:srgbClr>
                </a:solidFill>
                <a:latin typeface="Helvetica" panose="020B0403020202020204" pitchFamily="34" charset="0"/>
                <a:cs typeface="Helvetica Neue" panose="02000503000000020004" pitchFamily="2"/>
              </a:rPr>
              <a:t>Source: ADAPT CFO Edge Surveys in Nov 2023 and Nov 2024.Sample size: 171 Australian CFOs (88 in 2024)</a:t>
            </a:r>
          </a:p>
        </p:txBody>
      </p:sp>
      <p:pic>
        <p:nvPicPr>
          <p:cNvPr id="6" name="Picture 5">
            <a:extLst>
              <a:ext uri="{FF2B5EF4-FFF2-40B4-BE49-F238E27FC236}">
                <a16:creationId xmlns:a16="http://schemas.microsoft.com/office/drawing/2014/main" id="{B5895B20-F740-4B57-D486-715DE8A7275F}"/>
              </a:ext>
            </a:extLst>
          </p:cNvPr>
          <p:cNvPicPr>
            <a:picLocks noChangeAspect="1"/>
          </p:cNvPicPr>
          <p:nvPr/>
        </p:nvPicPr>
        <p:blipFill>
          <a:blip r:embed="rId3"/>
          <a:stretch>
            <a:fillRect/>
          </a:stretch>
        </p:blipFill>
        <p:spPr>
          <a:xfrm>
            <a:off x="228091" y="813789"/>
            <a:ext cx="11735817" cy="5608806"/>
          </a:xfrm>
          <a:prstGeom prst="rect">
            <a:avLst/>
          </a:prstGeom>
        </p:spPr>
      </p:pic>
    </p:spTree>
    <p:extLst>
      <p:ext uri="{BB962C8B-B14F-4D97-AF65-F5344CB8AC3E}">
        <p14:creationId xmlns:p14="http://schemas.microsoft.com/office/powerpoint/2010/main" val="30973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DFB0-A2C7-64B8-B2DD-7BC01AA97C6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BDA8B6F-1C2B-4FB0-98D9-DF6A83F27C1F}"/>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84E14EB-BAF5-1AB4-0B11-5DD6C4CB7D2F}"/>
              </a:ext>
            </a:extLst>
          </p:cNvPr>
          <p:cNvSpPr txBox="1"/>
          <p:nvPr/>
        </p:nvSpPr>
        <p:spPr>
          <a:xfrm>
            <a:off x="558878" y="2175010"/>
            <a:ext cx="3771237" cy="42746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1800"/>
              </a:spcAft>
              <a:buClr>
                <a:srgbClr val="E7534F"/>
              </a:buClr>
              <a:buSzTx/>
              <a:buFontTx/>
              <a:buNone/>
              <a:tabLst/>
              <a:defRPr/>
            </a:pPr>
            <a:r>
              <a:rPr kumimoji="0" lang="en-US" sz="1200" b="1" i="0" u="none" strike="noStrike" kern="1200" cap="none" spc="0" normalizeH="0" baseline="0" noProof="0" dirty="0">
                <a:ln>
                  <a:noFill/>
                </a:ln>
                <a:solidFill>
                  <a:srgbClr val="000000"/>
                </a:solidFill>
                <a:effectLst/>
                <a:uLnTx/>
                <a:uFillTx/>
                <a:latin typeface="Helvetica"/>
                <a:cs typeface="Helvetica"/>
              </a:rPr>
              <a:t>According to Australian CFOs, finance </a:t>
            </a:r>
            <a:br>
              <a:rPr kumimoji="0" lang="en-US" sz="1200" b="1" i="0" u="none" strike="noStrike" kern="1200" cap="none" spc="0" normalizeH="0" baseline="0" noProof="0" dirty="0">
                <a:ln>
                  <a:noFill/>
                </a:ln>
                <a:solidFill>
                  <a:srgbClr val="000000"/>
                </a:solidFill>
                <a:effectLst/>
                <a:uLnTx/>
                <a:uFillTx/>
                <a:latin typeface="Helvetica"/>
                <a:cs typeface="Helvetica"/>
              </a:rPr>
            </a:br>
            <a:r>
              <a:rPr kumimoji="0" lang="en-US" sz="1200" b="1" i="0" u="none" strike="noStrike" kern="1200" cap="none" spc="0" normalizeH="0" baseline="0" noProof="0" dirty="0">
                <a:ln>
                  <a:noFill/>
                </a:ln>
                <a:solidFill>
                  <a:srgbClr val="000000"/>
                </a:solidFill>
                <a:effectLst/>
                <a:uLnTx/>
                <a:uFillTx/>
                <a:latin typeface="Helvetica"/>
                <a:cs typeface="Helvetica"/>
              </a:rPr>
              <a:t>is still most prepared to deliver these </a:t>
            </a:r>
            <a:br>
              <a:rPr kumimoji="0" lang="en-US" sz="1200" b="1" i="0" u="none" strike="noStrike" kern="1200" cap="none" spc="0" normalizeH="0" baseline="0" noProof="0" dirty="0">
                <a:ln>
                  <a:noFill/>
                </a:ln>
                <a:solidFill>
                  <a:srgbClr val="000000"/>
                </a:solidFill>
                <a:effectLst/>
                <a:uLnTx/>
                <a:uFillTx/>
                <a:latin typeface="Helvetica"/>
                <a:cs typeface="Helvetica"/>
              </a:rPr>
            </a:br>
            <a:r>
              <a:rPr kumimoji="0" lang="en-US" sz="1200" b="1" i="0" u="none" strike="noStrike" kern="1200" cap="none" spc="0" normalizeH="0" baseline="0" noProof="0" dirty="0">
                <a:ln>
                  <a:noFill/>
                </a:ln>
                <a:solidFill>
                  <a:srgbClr val="000000"/>
                </a:solidFill>
                <a:effectLst/>
                <a:uLnTx/>
                <a:uFillTx/>
                <a:latin typeface="Helvetica"/>
                <a:cs typeface="Helvetica"/>
              </a:rPr>
              <a:t>3 financial expectations:</a:t>
            </a:r>
          </a:p>
          <a:p>
            <a:pPr marL="263525" marR="0" lvl="0" indent="-263525" algn="l" defTabSz="914400" rtl="0" eaLnBrk="1" fontAlgn="auto" latinLnBrk="0" hangingPunct="1">
              <a:lnSpc>
                <a:spcPct val="150000"/>
              </a:lnSpc>
              <a:spcBef>
                <a:spcPts val="0"/>
              </a:spcBef>
              <a:spcAft>
                <a:spcPts val="600"/>
              </a:spcAft>
              <a:buClr>
                <a:srgbClr val="E7534F"/>
              </a:buClr>
              <a:buSzTx/>
              <a:buFont typeface="+mj-lt"/>
              <a:buAutoNum type="arabicPeriod"/>
              <a:tabLst/>
              <a:defRPr/>
            </a:pPr>
            <a:r>
              <a:rPr lang="en-US" sz="1200" b="1" dirty="0">
                <a:solidFill>
                  <a:srgbClr val="000000"/>
                </a:solidFill>
                <a:latin typeface="Helvetica"/>
                <a:cs typeface="Helvetica"/>
              </a:rPr>
              <a:t> </a:t>
            </a:r>
            <a:r>
              <a:rPr lang="en-US" sz="1200" dirty="0">
                <a:solidFill>
                  <a:srgbClr val="000000"/>
                </a:solidFill>
                <a:latin typeface="Helvetica"/>
                <a:cs typeface="Helvetica"/>
              </a:rPr>
              <a:t>F</a:t>
            </a:r>
            <a:r>
              <a:rPr kumimoji="0" lang="en-US" sz="1200" i="0" u="none" strike="noStrike" kern="1200" cap="none" spc="0" normalizeH="0" baseline="0" noProof="0" dirty="0" err="1">
                <a:ln>
                  <a:noFill/>
                </a:ln>
                <a:solidFill>
                  <a:srgbClr val="000000"/>
                </a:solidFill>
                <a:effectLst/>
                <a:uLnTx/>
                <a:uFillTx/>
                <a:latin typeface="Helvetica"/>
                <a:cs typeface="Helvetica"/>
              </a:rPr>
              <a:t>inancial</a:t>
            </a:r>
            <a:r>
              <a:rPr kumimoji="0" lang="en-US" sz="1200" i="0" u="none" strike="noStrike" kern="1200" cap="none" spc="0" normalizeH="0" baseline="0" noProof="0" dirty="0">
                <a:ln>
                  <a:noFill/>
                </a:ln>
                <a:solidFill>
                  <a:srgbClr val="000000"/>
                </a:solidFill>
                <a:effectLst/>
                <a:uLnTx/>
                <a:uFillTx/>
                <a:latin typeface="Helvetica"/>
                <a:cs typeface="Helvetica"/>
              </a:rPr>
              <a:t> planning and forecasting.</a:t>
            </a:r>
            <a:endParaRPr lang="en-US" sz="1200" i="0" u="none" strike="noStrike" kern="1200" cap="none" spc="0" normalizeH="0" baseline="0" noProof="0" dirty="0">
              <a:ln>
                <a:noFill/>
              </a:ln>
              <a:solidFill>
                <a:srgbClr val="000000"/>
              </a:solidFill>
              <a:effectLst/>
              <a:uLnTx/>
              <a:uFillTx/>
              <a:latin typeface="Helvetica"/>
              <a:cs typeface="Helvetica"/>
            </a:endParaRPr>
          </a:p>
          <a:p>
            <a:pPr marL="263525" marR="0" lvl="0" indent="-263525" algn="l" defTabSz="914400" rtl="0" eaLnBrk="1" fontAlgn="auto" latinLnBrk="0" hangingPunct="1">
              <a:lnSpc>
                <a:spcPct val="150000"/>
              </a:lnSpc>
              <a:spcBef>
                <a:spcPts val="0"/>
              </a:spcBef>
              <a:spcAft>
                <a:spcPts val="600"/>
              </a:spcAft>
              <a:buClr>
                <a:srgbClr val="E7534F"/>
              </a:buClr>
              <a:buSzTx/>
              <a:buFont typeface="+mj-lt"/>
              <a:buAutoNum type="arabicPeriod"/>
              <a:tabLst/>
              <a:defRPr/>
            </a:pPr>
            <a:r>
              <a:rPr lang="en-US" sz="1200" b="1" dirty="0">
                <a:solidFill>
                  <a:srgbClr val="000000"/>
                </a:solidFill>
                <a:latin typeface="Helvetica"/>
                <a:cs typeface="Helvetica"/>
              </a:rPr>
              <a:t> </a:t>
            </a:r>
            <a:r>
              <a:rPr lang="en-US" sz="1200" dirty="0">
                <a:solidFill>
                  <a:srgbClr val="000000"/>
                </a:solidFill>
                <a:latin typeface="Helvetica"/>
                <a:cs typeface="Helvetica"/>
              </a:rPr>
              <a:t>R</a:t>
            </a:r>
            <a:r>
              <a:rPr kumimoji="0" lang="en-US" sz="1200" i="0" u="none" strike="noStrike" kern="1200" cap="none" spc="0" normalizeH="0" baseline="0" noProof="0" dirty="0" err="1">
                <a:ln>
                  <a:noFill/>
                </a:ln>
                <a:solidFill>
                  <a:srgbClr val="000000"/>
                </a:solidFill>
                <a:effectLst/>
                <a:uLnTx/>
                <a:uFillTx/>
                <a:latin typeface="Helvetica"/>
                <a:cs typeface="Helvetica"/>
              </a:rPr>
              <a:t>esource</a:t>
            </a:r>
            <a:r>
              <a:rPr kumimoji="0" lang="en-US" sz="1200" i="0" u="none" strike="noStrike" kern="1200" cap="none" spc="0" normalizeH="0" baseline="0" noProof="0" dirty="0">
                <a:ln>
                  <a:noFill/>
                </a:ln>
                <a:solidFill>
                  <a:srgbClr val="000000"/>
                </a:solidFill>
                <a:effectLst/>
                <a:uLnTx/>
                <a:uFillTx/>
                <a:latin typeface="Helvetica"/>
                <a:cs typeface="Helvetica"/>
              </a:rPr>
              <a:t> allocation and budget approvals. </a:t>
            </a:r>
            <a:endParaRPr lang="en-US" sz="1200" i="0" u="none" strike="noStrike" kern="1200" cap="none" spc="0" normalizeH="0" baseline="0" noProof="0" dirty="0">
              <a:ln>
                <a:noFill/>
              </a:ln>
              <a:solidFill>
                <a:srgbClr val="000000"/>
              </a:solidFill>
              <a:effectLst/>
              <a:uLnTx/>
              <a:uFillTx/>
              <a:latin typeface="Helvetica"/>
              <a:cs typeface="Helvetica"/>
            </a:endParaRPr>
          </a:p>
          <a:p>
            <a:pPr marL="263525" marR="0" lvl="0" indent="-263525" algn="l" defTabSz="914400" rtl="0" eaLnBrk="1" fontAlgn="auto" latinLnBrk="0" hangingPunct="1">
              <a:lnSpc>
                <a:spcPct val="150000"/>
              </a:lnSpc>
              <a:spcBef>
                <a:spcPts val="0"/>
              </a:spcBef>
              <a:spcAft>
                <a:spcPts val="600"/>
              </a:spcAft>
              <a:buClr>
                <a:srgbClr val="E7534F"/>
              </a:buClr>
              <a:buSzTx/>
              <a:buFont typeface="+mj-lt"/>
              <a:buAutoNum type="arabicPeriod"/>
              <a:tabLst/>
              <a:defRPr/>
            </a:pPr>
            <a:r>
              <a:rPr lang="en-US" sz="1200" b="1" dirty="0">
                <a:solidFill>
                  <a:srgbClr val="000000"/>
                </a:solidFill>
                <a:latin typeface="Helvetica"/>
                <a:cs typeface="Helvetica"/>
              </a:rPr>
              <a:t> </a:t>
            </a:r>
            <a:r>
              <a:rPr lang="en-US" sz="1200" dirty="0">
                <a:solidFill>
                  <a:srgbClr val="000000"/>
                </a:solidFill>
                <a:latin typeface="Helvetica"/>
                <a:cs typeface="Helvetica"/>
              </a:rPr>
              <a:t>L</a:t>
            </a:r>
            <a:r>
              <a:rPr kumimoji="0" lang="en-US" sz="1200" i="0" u="none" strike="noStrike" kern="1200" cap="none" spc="0" normalizeH="0" baseline="0" noProof="0" dirty="0">
                <a:ln>
                  <a:noFill/>
                </a:ln>
                <a:solidFill>
                  <a:srgbClr val="000000"/>
                </a:solidFill>
                <a:effectLst/>
                <a:uLnTx/>
                <a:uFillTx/>
                <a:latin typeface="Helvetica"/>
                <a:cs typeface="Helvetica"/>
              </a:rPr>
              <a:t>egal and regulatory compliance. </a:t>
            </a:r>
            <a:endParaRPr lang="en-US" sz="120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1200"/>
              </a:spcAft>
              <a:buClr>
                <a:srgbClr val="E7534F"/>
              </a:buClr>
              <a:buSzTx/>
              <a:tabLst/>
              <a:defRPr/>
            </a:pP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To better align with evolving operating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models, it is crucial to adopt modern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performance metrics and incorporate risk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and scenario modeling.</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600"/>
              </a:spcAft>
              <a:buClr>
                <a:srgbClr val="E7534F"/>
              </a:buClr>
              <a:buSzTx/>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CFOs’ strategic role in tech decisions grew </a:t>
            </a:r>
            <a:br>
              <a:rPr kumimoji="0" lang="en-US" sz="1200" b="1" i="0" u="none" strike="noStrike" kern="1200" cap="none" spc="0" normalizeH="0" baseline="0" noProof="0" dirty="0">
                <a:ln>
                  <a:noFill/>
                </a:ln>
                <a:solidFill>
                  <a:prstClr val="black"/>
                </a:solidFill>
                <a:effectLst/>
                <a:uLnTx/>
                <a:uFillTx/>
                <a:latin typeface="Helvetica"/>
                <a:ea typeface="+mn-ea"/>
                <a:cs typeface="Helvetica"/>
              </a:rPr>
            </a:br>
            <a:r>
              <a:rPr kumimoji="0" lang="en-US" sz="1200" b="1" i="0" u="none" strike="noStrike" kern="1200" cap="none" spc="0" normalizeH="0" baseline="0" noProof="0" dirty="0">
                <a:ln>
                  <a:noFill/>
                </a:ln>
                <a:solidFill>
                  <a:prstClr val="black"/>
                </a:solidFill>
                <a:effectLst/>
                <a:uLnTx/>
                <a:uFillTx/>
                <a:latin typeface="Helvetica"/>
                <a:ea typeface="+mn-ea"/>
                <a:cs typeface="Helvetica"/>
              </a:rPr>
              <a:t>at a rate of 29% over the past 12 months.</a:t>
            </a:r>
            <a:endParaRPr lang="en-US" sz="1200" b="1" i="0" u="none" strike="noStrike" kern="1200" cap="none" spc="0" normalizeH="0" baseline="0" noProof="0" dirty="0">
              <a:ln>
                <a:noFill/>
              </a:ln>
              <a:solidFill>
                <a:prstClr val="black"/>
              </a:solidFill>
              <a:effectLst/>
              <a:uLnTx/>
              <a:uFillTx/>
              <a:latin typeface="Helvetica"/>
              <a:cs typeface="Helvetica"/>
            </a:endParaRPr>
          </a:p>
        </p:txBody>
      </p:sp>
      <p:grpSp>
        <p:nvGrpSpPr>
          <p:cNvPr id="2" name="Group 1">
            <a:extLst>
              <a:ext uri="{FF2B5EF4-FFF2-40B4-BE49-F238E27FC236}">
                <a16:creationId xmlns:a16="http://schemas.microsoft.com/office/drawing/2014/main" id="{ED8686BF-520F-44CB-ADC4-0C9F3CA104EA}"/>
              </a:ext>
            </a:extLst>
          </p:cNvPr>
          <p:cNvGrpSpPr/>
          <p:nvPr/>
        </p:nvGrpSpPr>
        <p:grpSpPr>
          <a:xfrm>
            <a:off x="558879" y="585899"/>
            <a:ext cx="4129258" cy="1508106"/>
            <a:chOff x="819810" y="1621037"/>
            <a:chExt cx="4129258" cy="1508106"/>
          </a:xfrm>
        </p:grpSpPr>
        <p:sp>
          <p:nvSpPr>
            <p:cNvPr id="3" name="Rectangle 2">
              <a:extLst>
                <a:ext uri="{FF2B5EF4-FFF2-40B4-BE49-F238E27FC236}">
                  <a16:creationId xmlns:a16="http://schemas.microsoft.com/office/drawing/2014/main" id="{3C66F27A-BD8C-AB9C-8FAC-44E70537E224}"/>
                </a:ext>
              </a:extLst>
            </p:cNvPr>
            <p:cNvSpPr/>
            <p:nvPr/>
          </p:nvSpPr>
          <p:spPr>
            <a:xfrm>
              <a:off x="819811" y="1928814"/>
              <a:ext cx="3771235"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Confidence in </a:t>
              </a:r>
              <a:br>
                <a:rPr kumimoji="0" lang="en-US" sz="2400" b="1" i="0" u="none" strike="noStrike" kern="1200" cap="none" spc="0" normalizeH="0" baseline="0" noProof="0" dirty="0">
                  <a:ln>
                    <a:noFill/>
                  </a:ln>
                  <a:solidFill>
                    <a:srgbClr val="000000"/>
                  </a:solidFill>
                  <a:effectLst/>
                  <a:uLnTx/>
                  <a:uFillTx/>
                  <a:latin typeface="Helvetica"/>
                  <a:ea typeface="+mn-ea"/>
                  <a:cs typeface="Helvetica"/>
                </a:rPr>
              </a:br>
              <a:r>
                <a:rPr kumimoji="0" lang="en-US" sz="2400" b="1" i="0" u="none" strike="noStrike" kern="1200" cap="none" spc="0" normalizeH="0" baseline="0" noProof="0" dirty="0">
                  <a:ln>
                    <a:noFill/>
                  </a:ln>
                  <a:solidFill>
                    <a:srgbClr val="000000"/>
                  </a:solidFill>
                  <a:effectLst/>
                  <a:uLnTx/>
                  <a:uFillTx/>
                  <a:latin typeface="Helvetica"/>
                  <a:ea typeface="+mn-ea"/>
                  <a:cs typeface="Helvetica"/>
                </a:rPr>
                <a:t>delivering financial expectations</a:t>
              </a:r>
              <a:endParaRPr kumimoji="0" lang="en-AU" sz="2400" b="1" i="0" u="none" strike="noStrike" kern="1200" cap="none" spc="0" normalizeH="0" baseline="0" noProof="0" dirty="0">
                <a:ln>
                  <a:noFill/>
                </a:ln>
                <a:solidFill>
                  <a:srgbClr val="000000"/>
                </a:solidFill>
                <a:effectLst/>
                <a:uLnTx/>
                <a:uFillTx/>
                <a:latin typeface="Helvetica"/>
                <a:ea typeface="+mn-ea"/>
                <a:cs typeface="Helvetica"/>
              </a:endParaRPr>
            </a:p>
          </p:txBody>
        </p:sp>
        <p:sp>
          <p:nvSpPr>
            <p:cNvPr id="6" name="Rectangle 5">
              <a:extLst>
                <a:ext uri="{FF2B5EF4-FFF2-40B4-BE49-F238E27FC236}">
                  <a16:creationId xmlns:a16="http://schemas.microsoft.com/office/drawing/2014/main" id="{8F9987FB-1844-59B2-A3B5-59DE627BD454}"/>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Technology Trends: Finance delivery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E07E4D74-64DC-867E-2EE1-E55EE12E9FF4}"/>
              </a:ext>
            </a:extLst>
          </p:cNvPr>
          <p:cNvCxnSpPr>
            <a:cxnSpLocks/>
          </p:cNvCxnSpPr>
          <p:nvPr/>
        </p:nvCxnSpPr>
        <p:spPr>
          <a:xfrm flipV="1">
            <a:off x="4233870" y="260600"/>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CAB67B-3527-1DB1-60AE-5C1D6385C00F}"/>
              </a:ext>
            </a:extLst>
          </p:cNvPr>
          <p:cNvSpPr txBox="1"/>
          <p:nvPr/>
        </p:nvSpPr>
        <p:spPr>
          <a:xfrm>
            <a:off x="4458322" y="446784"/>
            <a:ext cx="7576200" cy="6062301"/>
          </a:xfrm>
          <a:prstGeom prst="rect">
            <a:avLst/>
          </a:prstGeom>
          <a:noFill/>
        </p:spPr>
        <p:txBody>
          <a:bodyPr wrap="square" lIns="91440" tIns="45720" rIns="91440" bIns="45720" anchor="t">
            <a:spAutoFit/>
          </a:bodyPr>
          <a:lstStyle/>
          <a:p>
            <a:pPr>
              <a:lnSpc>
                <a:spcPct val="150000"/>
              </a:lnSpc>
              <a:buClr>
                <a:srgbClr val="E7534F"/>
              </a:buClr>
              <a:defRPr/>
            </a:pPr>
            <a:r>
              <a:rPr kumimoji="0" lang="en-US" sz="1200" b="1" i="0" u="none" strike="noStrike" kern="1200" cap="none" spc="0" normalizeH="0" baseline="0" noProof="0" dirty="0">
                <a:ln>
                  <a:noFill/>
                </a:ln>
                <a:solidFill>
                  <a:srgbClr val="000000"/>
                </a:solidFill>
                <a:effectLst/>
                <a:uLnTx/>
                <a:uFillTx/>
                <a:latin typeface="Helvetica"/>
                <a:ea typeface="+mn-ea"/>
                <a:cs typeface="Helvetica"/>
              </a:rPr>
              <a:t>Finance </a:t>
            </a:r>
            <a:r>
              <a:rPr lang="en-US" sz="1200" b="1" dirty="0">
                <a:solidFill>
                  <a:srgbClr val="000000"/>
                </a:solidFill>
                <a:latin typeface="Helvetica"/>
                <a:cs typeface="Helvetica"/>
              </a:rPr>
              <a:t>teams are </a:t>
            </a:r>
            <a:r>
              <a:rPr kumimoji="0" lang="en-US" sz="1200" b="1" i="0" u="none" strike="noStrike" kern="1200" cap="none" spc="0" normalizeH="0" baseline="0" noProof="0" dirty="0">
                <a:ln>
                  <a:noFill/>
                </a:ln>
                <a:solidFill>
                  <a:srgbClr val="000000"/>
                </a:solidFill>
                <a:effectLst/>
                <a:uLnTx/>
                <a:uFillTx/>
                <a:latin typeface="Helvetica"/>
                <a:ea typeface="+mn-ea"/>
                <a:cs typeface="Helvetica"/>
              </a:rPr>
              <a:t>mostly prepared to deliver financial planning and forecasting</a:t>
            </a: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This reflects the high maturity of most Australian CFOs in managing financial risks and their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substantial investment in financial forecasting, ranked as the #4 investment priority. </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The maturity of handling financial risk can be explained by the preparedness of CDAOs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to comply with regulatory requirements.</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0"/>
              </a:spcAft>
              <a:buClr>
                <a:srgbClr val="E7534F"/>
              </a:buClr>
              <a:buSzTx/>
              <a:tabLst/>
              <a:defRPr/>
            </a:pPr>
            <a:r>
              <a:rPr lang="en-US" sz="1200" b="1" dirty="0">
                <a:solidFill>
                  <a:prstClr val="black"/>
                </a:solidFill>
                <a:latin typeface="Helvetica"/>
                <a:cs typeface="Helvetica"/>
              </a:rPr>
              <a:t>Allocating resources and budget approvals</a:t>
            </a:r>
            <a:endParaRPr lang="en-US" sz="1200" b="1"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As CFOs take on a more strategic role in technology decisions, they focus on aligning resources to </a:t>
            </a:r>
            <a:r>
              <a:rPr kumimoji="0" lang="en-US" sz="1200" b="0" i="0" u="none" strike="noStrike" kern="1200" cap="none" spc="0" normalizeH="0" baseline="0" noProof="0" dirty="0" err="1">
                <a:ln>
                  <a:noFill/>
                </a:ln>
                <a:solidFill>
                  <a:prstClr val="black"/>
                </a:solidFill>
                <a:effectLst/>
                <a:uLnTx/>
                <a:uFillTx/>
                <a:latin typeface="Helvetica"/>
                <a:ea typeface="+mn-ea"/>
                <a:cs typeface="Helvetica"/>
              </a:rPr>
              <a:t>modernise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technology while </a:t>
            </a:r>
            <a:r>
              <a:rPr kumimoji="0" lang="en-US" sz="1200" b="0" i="0" u="none" strike="noStrike" kern="1200" cap="none" spc="0" normalizeH="0" baseline="0" noProof="0" dirty="0" err="1">
                <a:ln>
                  <a:noFill/>
                </a:ln>
                <a:solidFill>
                  <a:prstClr val="black"/>
                </a:solidFill>
                <a:effectLst/>
                <a:uLnTx/>
                <a:uFillTx/>
                <a:latin typeface="Helvetica"/>
                <a:ea typeface="+mn-ea"/>
                <a:cs typeface="Helvetica"/>
              </a:rPr>
              <a:t>optimising</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costs. With significant investments in audit and risk management, it is crucial to adjust spending priorities to mitigate financial risks and preserve financial health</a:t>
            </a:r>
            <a:r>
              <a:rPr lang="en-US" sz="1200" dirty="0">
                <a:solidFill>
                  <a:prstClr val="black"/>
                </a:solidFill>
                <a:latin typeface="Helvetica"/>
                <a:cs typeface="Helvetica"/>
              </a:rPr>
              <a:t>.</a:t>
            </a:r>
          </a:p>
          <a:p>
            <a:pPr marL="182245" indent="-182245">
              <a:lnSpc>
                <a:spcPct val="150000"/>
              </a:lnSpc>
              <a:spcAft>
                <a:spcPts val="1200"/>
              </a:spcAft>
              <a:buClr>
                <a:srgbClr val="E7534F"/>
              </a:buClr>
              <a:buFont typeface="Arial" panose="020B0604020202020204" pitchFamily="34" charset="0"/>
              <a:buChar char="•"/>
              <a:defRPr/>
            </a:pPr>
            <a:r>
              <a:rPr lang="en-US" sz="1200" dirty="0">
                <a:solidFill>
                  <a:prstClr val="black"/>
                </a:solidFill>
                <a:latin typeface="Helvetica"/>
                <a:cs typeface="Helvetica"/>
              </a:rPr>
              <a:t>CFOs also ensure resource allocation adheres to legal and regulatory requirements. This provides visibility into tech costs and value, which makes budget approval processes transparent and compliant.</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Adopting new performance metrics and modelling future risks and scenarios</a:t>
            </a:r>
          </a:p>
          <a:p>
            <a:pPr marL="182245" marR="0" lvl="0" indent="-182245"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Modern performance metrics are important for CFOs to capture tech costs and reduce technical debt. </a:t>
            </a:r>
          </a:p>
          <a:p>
            <a:pPr marL="182245" indent="-182245">
              <a:lnSpc>
                <a:spcPct val="150000"/>
              </a:lnSpc>
              <a:spcAft>
                <a:spcPts val="1200"/>
              </a:spcAft>
              <a:buClr>
                <a:srgbClr val="E7534F"/>
              </a:buClr>
              <a:buFont typeface="Arial" panose="020B0604020202020204" pitchFamily="34" charset="0"/>
              <a:buChar char="•"/>
              <a:defRPr/>
            </a:pPr>
            <a:r>
              <a:rPr lang="en-US" sz="1200" dirty="0">
                <a:solidFill>
                  <a:prstClr val="black"/>
                </a:solidFill>
                <a:latin typeface="Helvetica"/>
                <a:cs typeface="Helvetica"/>
              </a:rPr>
              <a:t>Due to high investment in ESG compliance (#2 IP), there is also a greater need for metrics that track the financial impact of sustainable practices. Despite most organisations finding it difficult to model future scenarios, finance teams are preparing to model future risks and scenarios.</a:t>
            </a:r>
          </a:p>
          <a:p>
            <a:pPr>
              <a:lnSpc>
                <a:spcPct val="150000"/>
              </a:lnSpc>
              <a:buClr>
                <a:srgbClr val="E7534F"/>
              </a:buClr>
              <a:defRPr/>
            </a:pPr>
            <a:r>
              <a:rPr kumimoji="0" lang="en-US" sz="1200" b="1" i="0" u="none" strike="noStrike" kern="1200" cap="none" spc="0" normalizeH="0" baseline="0" noProof="0" dirty="0">
                <a:ln>
                  <a:noFill/>
                </a:ln>
                <a:solidFill>
                  <a:srgbClr val="000000"/>
                </a:solidFill>
                <a:effectLst/>
                <a:uLnTx/>
                <a:uFillTx/>
                <a:latin typeface="Helvetica"/>
                <a:ea typeface="+mn-ea"/>
                <a:cs typeface="Helvetica"/>
              </a:rPr>
              <a:t>CFOs are playing a far more strategic role in tech decisions than in prior years</a:t>
            </a:r>
            <a:endParaRPr lang="en-US" sz="1200" b="1" i="0" u="none" strike="noStrike" kern="1200" cap="none" spc="0" normalizeH="0" baseline="0" noProof="0" dirty="0">
              <a:ln>
                <a:noFill/>
              </a:ln>
              <a:solidFill>
                <a:srgbClr val="000000"/>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lang="en-US" sz="1200" dirty="0">
                <a:solidFill>
                  <a:prstClr val="black"/>
                </a:solidFill>
                <a:latin typeface="Helvetica"/>
                <a:cs typeface="Helvetica"/>
              </a:rPr>
              <a:t>Driving tech decisions helps CFOs ensure that tech investments deliver measurable value.</a:t>
            </a: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Aside from expenditure management, business performance management and financial reporting, tech decisions also influence other </a:t>
            </a:r>
            <a:r>
              <a:rPr lang="en-US" sz="1200" dirty="0" err="1">
                <a:solidFill>
                  <a:prstClr val="black"/>
                </a:solidFill>
                <a:latin typeface="Helvetica"/>
                <a:cs typeface="Helvetica"/>
              </a:rPr>
              <a:t>organisational</a:t>
            </a:r>
            <a:r>
              <a:rPr lang="en-US" sz="1200" dirty="0">
                <a:solidFill>
                  <a:prstClr val="black"/>
                </a:solidFill>
                <a:latin typeface="Helvetica"/>
                <a:cs typeface="Helvetica"/>
              </a:rPr>
              <a:t> goals. This makes driving strategic alignment important.</a:t>
            </a:r>
          </a:p>
        </p:txBody>
      </p:sp>
    </p:spTree>
    <p:extLst>
      <p:ext uri="{BB962C8B-B14F-4D97-AF65-F5344CB8AC3E}">
        <p14:creationId xmlns:p14="http://schemas.microsoft.com/office/powerpoint/2010/main" val="329394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25E3853B-7BD2-9E5E-F0EA-289A4AACC30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A28D1DF-00F9-0DD8-889A-EB870724A084}"/>
              </a:ext>
            </a:extLst>
          </p:cNvPr>
          <p:cNvSpPr/>
          <p:nvPr/>
        </p:nvSpPr>
        <p:spPr>
          <a:xfrm>
            <a:off x="604138" y="2497881"/>
            <a:ext cx="7023881" cy="1323439"/>
          </a:xfrm>
          <a:prstGeom prst="rect">
            <a:avLst/>
          </a:prstGeom>
        </p:spPr>
        <p:txBody>
          <a:bodyPr wrap="square" lIns="91440" tIns="45720" rIns="91440" bIns="45720" anchor="t">
            <a:spAutoFit/>
          </a:bodyPr>
          <a:lstStyle/>
          <a:p>
            <a:pPr>
              <a:defRPr/>
            </a:pPr>
            <a:r>
              <a:rPr kumimoji="0" lang="en-US" sz="4000" b="1" i="0" u="none" strike="noStrike" kern="1200" cap="none" spc="0" normalizeH="0" baseline="0" noProof="0" dirty="0">
                <a:ln>
                  <a:noFill/>
                </a:ln>
                <a:solidFill>
                  <a:srgbClr val="000000"/>
                </a:solidFill>
                <a:effectLst/>
                <a:uLnTx/>
                <a:uFillTx/>
                <a:latin typeface="Helvetica"/>
                <a:ea typeface="+mn-ea"/>
                <a:cs typeface="Helvetica"/>
              </a:rPr>
              <a:t>Effectiveness in measuring</a:t>
            </a:r>
            <a:r>
              <a:rPr lang="en-US" sz="4000" b="1" dirty="0">
                <a:solidFill>
                  <a:srgbClr val="000000"/>
                </a:solidFill>
                <a:latin typeface="Helvetica"/>
                <a:cs typeface="Helvetica"/>
              </a:rPr>
              <a:t> </a:t>
            </a:r>
            <a:br>
              <a:rPr lang="en-US" sz="4000" b="1" dirty="0">
                <a:solidFill>
                  <a:srgbClr val="000000"/>
                </a:solidFill>
                <a:latin typeface="Helvetica"/>
                <a:cs typeface="Helvetica"/>
              </a:rPr>
            </a:br>
            <a:r>
              <a:rPr kumimoji="0" lang="en-US" sz="4000" b="1" i="0" u="none" strike="noStrike" kern="1200" cap="none" spc="0" normalizeH="0" baseline="0" noProof="0" dirty="0">
                <a:ln>
                  <a:noFill/>
                </a:ln>
                <a:solidFill>
                  <a:srgbClr val="000000"/>
                </a:solidFill>
                <a:effectLst/>
                <a:uLnTx/>
                <a:uFillTx/>
                <a:latin typeface="Helvetica"/>
                <a:ea typeface="+mn-ea"/>
                <a:cs typeface="Helvetica"/>
              </a:rPr>
              <a:t>technology</a:t>
            </a:r>
            <a:r>
              <a:rPr lang="en-US" sz="4000" b="1" dirty="0">
                <a:solidFill>
                  <a:srgbClr val="000000"/>
                </a:solidFill>
                <a:latin typeface="Helvetica"/>
                <a:cs typeface="Helvetica"/>
              </a:rPr>
              <a:t> spend</a:t>
            </a:r>
            <a:endParaRPr kumimoji="0" lang="en-US"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FE52588A-5BDE-F764-D750-720419170013}"/>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A6AAEA11-287D-046F-308C-B7921875A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6BFF22F4-096A-5FB3-E739-2076F327C7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326928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277093" y="132589"/>
            <a:ext cx="10184581" cy="461665"/>
          </a:xfrm>
          <a:prstGeom prst="rect">
            <a:avLst/>
          </a:prstGeom>
        </p:spPr>
        <p:txBody>
          <a:bodyPr wrap="square" lIns="91440" tIns="45720" rIns="91440" bIns="45720" anchor="t">
            <a:spAutoFit/>
          </a:bodyPr>
          <a:lstStyle/>
          <a:p>
            <a:pPr>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Effectiveness in measuring </a:t>
            </a:r>
            <a:r>
              <a:rPr lang="en-US" sz="2400" b="1" dirty="0">
                <a:solidFill>
                  <a:srgbClr val="000000"/>
                </a:solidFill>
                <a:latin typeface="Helvetica"/>
                <a:cs typeface="Helvetica"/>
              </a:rPr>
              <a:t>tech spend</a:t>
            </a:r>
            <a:endParaRPr kumimoji="0" lang="en-US" sz="2400" b="1" i="0" u="none" strike="noStrike" kern="1200" cap="none" spc="0" normalizeH="0" baseline="0" noProof="0" dirty="0">
              <a:ln>
                <a:noFill/>
              </a:ln>
              <a:solidFill>
                <a:srgbClr val="000000"/>
              </a:solidFill>
              <a:effectLst/>
              <a:uLnTx/>
              <a:uFillTx/>
              <a:latin typeface="Helvetica"/>
              <a:ea typeface="+mn-ea"/>
              <a:cs typeface="Helvetica"/>
            </a:endParaRPr>
          </a:p>
        </p:txBody>
      </p:sp>
      <p:sp>
        <p:nvSpPr>
          <p:cNvPr id="2" name="TextBox 1">
            <a:extLst>
              <a:ext uri="{FF2B5EF4-FFF2-40B4-BE49-F238E27FC236}">
                <a16:creationId xmlns:a16="http://schemas.microsoft.com/office/drawing/2014/main" id="{36AAE29D-4275-BE93-4422-0470DA1AB7DA}"/>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lvl="0" algn="r">
              <a:defRPr/>
            </a:pPr>
            <a:r>
              <a:rPr lang="en-US" sz="1100" i="1" dirty="0">
                <a:solidFill>
                  <a:srgbClr val="FFFFFF">
                    <a:lumMod val="50000"/>
                  </a:srgbClr>
                </a:solidFill>
                <a:latin typeface="Helvetica" panose="020B0403020202020204" pitchFamily="34" charset="0"/>
                <a:cs typeface="Helvetica Neue" panose="02000503000000020004" pitchFamily="2"/>
              </a:rPr>
              <a:t>ADAPT CFO Edge Survey in Nov 2024. Sample size: 88 Australian CFOs</a:t>
            </a:r>
          </a:p>
        </p:txBody>
      </p:sp>
      <p:pic>
        <p:nvPicPr>
          <p:cNvPr id="4" name="Picture 3">
            <a:extLst>
              <a:ext uri="{FF2B5EF4-FFF2-40B4-BE49-F238E27FC236}">
                <a16:creationId xmlns:a16="http://schemas.microsoft.com/office/drawing/2014/main" id="{F8F9A98F-7ECD-2F1A-597E-B5F9AD9257DE}"/>
              </a:ext>
            </a:extLst>
          </p:cNvPr>
          <p:cNvPicPr>
            <a:picLocks noChangeAspect="1"/>
          </p:cNvPicPr>
          <p:nvPr/>
        </p:nvPicPr>
        <p:blipFill>
          <a:blip r:embed="rId3"/>
          <a:stretch>
            <a:fillRect/>
          </a:stretch>
        </p:blipFill>
        <p:spPr>
          <a:xfrm>
            <a:off x="194560" y="992228"/>
            <a:ext cx="11802879" cy="5639289"/>
          </a:xfrm>
          <a:prstGeom prst="rect">
            <a:avLst/>
          </a:prstGeom>
        </p:spPr>
      </p:pic>
    </p:spTree>
    <p:extLst>
      <p:ext uri="{BB962C8B-B14F-4D97-AF65-F5344CB8AC3E}">
        <p14:creationId xmlns:p14="http://schemas.microsoft.com/office/powerpoint/2010/main" val="346249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15EB784-3F6E-6442-967A-FF23F0830091}"/>
              </a:ext>
            </a:extLst>
          </p:cNvPr>
          <p:cNvSpPr/>
          <p:nvPr/>
        </p:nvSpPr>
        <p:spPr>
          <a:xfrm>
            <a:off x="233209" y="139879"/>
            <a:ext cx="1145302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Helvetica" pitchFamily="2" charset="0"/>
                <a:ea typeface="+mn-ea"/>
                <a:cs typeface="+mn-cs"/>
                <a:rtl val="0"/>
              </a:rPr>
              <a:t>Visibility into tech costs and value has deteriorated over the past 2 years</a:t>
            </a:r>
          </a:p>
        </p:txBody>
      </p:sp>
      <p:sp>
        <p:nvSpPr>
          <p:cNvPr id="5" name="TextBox 4">
            <a:extLst>
              <a:ext uri="{FF2B5EF4-FFF2-40B4-BE49-F238E27FC236}">
                <a16:creationId xmlns:a16="http://schemas.microsoft.com/office/drawing/2014/main" id="{541778CF-BF72-AFC0-5AE6-57B03409CA4B}"/>
              </a:ext>
            </a:extLst>
          </p:cNvPr>
          <p:cNvSpPr txBox="1"/>
          <p:nvPr/>
        </p:nvSpPr>
        <p:spPr>
          <a:xfrm>
            <a:off x="3310359" y="6500712"/>
            <a:ext cx="881927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FFFFFF">
                    <a:lumMod val="50000"/>
                  </a:srgbClr>
                </a:solidFill>
                <a:effectLst/>
                <a:uLnTx/>
                <a:uFillTx/>
                <a:latin typeface="Helvetica" panose="020B0604020202020204" pitchFamily="34" charset="0"/>
                <a:ea typeface="+mn-ea"/>
                <a:cs typeface="Helvetica" panose="020B0604020202020204" pitchFamily="34" charset="0"/>
              </a:rPr>
              <a:t>Source: ADAPT CFO Edge Surveys in Nov 2022, Nov 2023 and Nov 2024. Sample size: 256 Australian CFOs</a:t>
            </a:r>
          </a:p>
        </p:txBody>
      </p:sp>
      <p:pic>
        <p:nvPicPr>
          <p:cNvPr id="7" name="Picture 6">
            <a:extLst>
              <a:ext uri="{FF2B5EF4-FFF2-40B4-BE49-F238E27FC236}">
                <a16:creationId xmlns:a16="http://schemas.microsoft.com/office/drawing/2014/main" id="{D53F7FD0-E564-06DB-C3A0-F1E661511AA0}"/>
              </a:ext>
            </a:extLst>
          </p:cNvPr>
          <p:cNvPicPr>
            <a:picLocks noChangeAspect="1"/>
          </p:cNvPicPr>
          <p:nvPr/>
        </p:nvPicPr>
        <p:blipFill>
          <a:blip r:embed="rId3"/>
          <a:stretch>
            <a:fillRect/>
          </a:stretch>
        </p:blipFill>
        <p:spPr>
          <a:xfrm>
            <a:off x="407939" y="697755"/>
            <a:ext cx="11376122" cy="5462489"/>
          </a:xfrm>
          <a:prstGeom prst="rect">
            <a:avLst/>
          </a:prstGeom>
        </p:spPr>
      </p:pic>
    </p:spTree>
    <p:extLst>
      <p:ext uri="{BB962C8B-B14F-4D97-AF65-F5344CB8AC3E}">
        <p14:creationId xmlns:p14="http://schemas.microsoft.com/office/powerpoint/2010/main" val="175871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hite">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archTerms xmlns="507dee17-6aae-496b-8a1e-0f1e47f95f1a" xsi:nil="true"/>
    <Keychallenges xmlns="507dee17-6aae-496b-8a1e-0f1e47f95f1a" xsi:nil="true"/>
    <Indsutry xmlns="507dee17-6aae-496b-8a1e-0f1e47f95f1a" xsi:nil="true"/>
    <year xmlns="507dee17-6aae-496b-8a1e-0f1e47f95f1a" xsi:nil="true"/>
    <TaxCatchAll xmlns="6b548529-d317-4b85-942f-248fe0d44d93" xsi:nil="true"/>
    <lcf76f155ced4ddcb4097134ff3c332f xmlns="507dee17-6aae-496b-8a1e-0f1e47f95f1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F0E2E35C7FC547A4E113B88C746E98" ma:contentTypeVersion="21" ma:contentTypeDescription="Create a new document." ma:contentTypeScope="" ma:versionID="1e8c820584e3827860043d09c3ad47ed">
  <xsd:schema xmlns:xsd="http://www.w3.org/2001/XMLSchema" xmlns:xs="http://www.w3.org/2001/XMLSchema" xmlns:p="http://schemas.microsoft.com/office/2006/metadata/properties" xmlns:ns2="6b548529-d317-4b85-942f-248fe0d44d93" xmlns:ns3="507dee17-6aae-496b-8a1e-0f1e47f95f1a" targetNamespace="http://schemas.microsoft.com/office/2006/metadata/properties" ma:root="true" ma:fieldsID="87737a2fdc7c5c43cd9aebeddcf0f08a" ns2:_="" ns3:_="">
    <xsd:import namespace="6b548529-d317-4b85-942f-248fe0d44d93"/>
    <xsd:import namespace="507dee17-6aae-496b-8a1e-0f1e47f95f1a"/>
    <xsd:element name="properties">
      <xsd:complexType>
        <xsd:sequence>
          <xsd:element name="documentManagement">
            <xsd:complexType>
              <xsd:all>
                <xsd:element ref="ns2:SharedWithUsers" minOccurs="0"/>
                <xsd:element ref="ns2:SharedWithDetails" minOccurs="0"/>
                <xsd:element ref="ns3:SearchTerm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Keychallenges" minOccurs="0"/>
                <xsd:element ref="ns3:Indsutry" minOccurs="0"/>
                <xsd:element ref="ns3:yea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48529-d317-4b85-942f-248fe0d44d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485b663-2aff-4673-a82a-b12cb1024c9d}" ma:internalName="TaxCatchAll" ma:showField="CatchAllData" ma:web="6b548529-d317-4b85-942f-248fe0d44d9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7dee17-6aae-496b-8a1e-0f1e47f95f1a" elementFormDefault="qualified">
    <xsd:import namespace="http://schemas.microsoft.com/office/2006/documentManagement/types"/>
    <xsd:import namespace="http://schemas.microsoft.com/office/infopath/2007/PartnerControls"/>
    <xsd:element name="SearchTerms" ma:index="10" nillable="true" ma:displayName="Search Terms" ma:format="Dropdown" ma:internalName="SearchTerms">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Keychallenges" ma:index="20" nillable="true" ma:displayName="Key challenges" ma:format="Dropdown" ma:internalName="Keychallenges">
      <xsd:simpleType>
        <xsd:restriction base="dms:Note">
          <xsd:maxLength value="255"/>
        </xsd:restriction>
      </xsd:simpleType>
    </xsd:element>
    <xsd:element name="Indsutry" ma:index="21" nillable="true" ma:displayName="Indsutry" ma:format="Dropdown" ma:internalName="Indsutry">
      <xsd:complexType>
        <xsd:complexContent>
          <xsd:extension base="dms:MultiChoice">
            <xsd:sequence>
              <xsd:element name="Value" maxOccurs="unbounded" minOccurs="0" nillable="true">
                <xsd:simpleType>
                  <xsd:restriction base="dms:Choice">
                    <xsd:enumeration value="Retailing"/>
                    <xsd:enumeration value="Education"/>
                    <xsd:enumeration value="Government"/>
                  </xsd:restriction>
                </xsd:simpleType>
              </xsd:element>
            </xsd:sequence>
          </xsd:extension>
        </xsd:complexContent>
      </xsd:complexType>
    </xsd:element>
    <xsd:element name="year" ma:index="22" nillable="true" ma:displayName="year" ma:format="Dropdown" ma:internalName="year">
      <xsd:simpleType>
        <xsd:restriction base="dms:Choice">
          <xsd:enumeration value="2020"/>
          <xsd:enumeration value="2021"/>
          <xsd:enumeration value="Choice 3"/>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5abc23-978a-4c3a-9ac6-7569edd991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27DC7-F29B-4193-8053-DE9AEE6E2A54}">
  <ds:schemaRefs>
    <ds:schemaRef ds:uri="http://purl.org/dc/terms/"/>
    <ds:schemaRef ds:uri="507dee17-6aae-496b-8a1e-0f1e47f95f1a"/>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6b548529-d317-4b85-942f-248fe0d44d9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38F8DA5-D7DE-4DFD-BFD7-E7CA7A6915D6}">
  <ds:schemaRefs>
    <ds:schemaRef ds:uri="http://schemas.microsoft.com/sharepoint/v3/contenttype/forms"/>
  </ds:schemaRefs>
</ds:datastoreItem>
</file>

<file path=customXml/itemProps3.xml><?xml version="1.0" encoding="utf-8"?>
<ds:datastoreItem xmlns:ds="http://schemas.openxmlformats.org/officeDocument/2006/customXml" ds:itemID="{E0A81466-C796-4911-80E8-12D354E78A57}">
  <ds:schemaRefs>
    <ds:schemaRef ds:uri="507dee17-6aae-496b-8a1e-0f1e47f95f1a"/>
    <ds:schemaRef ds:uri="6b548529-d317-4b85-942f-248fe0d44d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392</TotalTime>
  <Words>2639</Words>
  <Application>Microsoft Office PowerPoint</Application>
  <PresentationFormat>Widescreen</PresentationFormat>
  <Paragraphs>163</Paragraphs>
  <Slides>21</Slides>
  <Notes>18</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Aptos</vt:lpstr>
      <vt:lpstr>Arial</vt:lpstr>
      <vt:lpstr>Calibri</vt:lpstr>
      <vt:lpstr>Calibri Light</vt:lpstr>
      <vt:lpstr>Helvetica</vt:lpstr>
      <vt:lpstr>Helvetica Light</vt:lpstr>
      <vt:lpstr>Helvetica Neue</vt:lpstr>
      <vt:lpstr>1_Custom Design</vt:lpstr>
      <vt:lpstr>6_Office Theme</vt:lpstr>
      <vt:lpstr>Title White</vt:lpstr>
      <vt:lpstr>3_Office Theme</vt:lpstr>
      <vt:lpstr>office theme</vt:lpstr>
      <vt:lpstr>7_Office Theme</vt:lpstr>
      <vt:lpstr>2_Office Theme</vt:lpstr>
      <vt:lpstr>3_Custom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you can access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Nina Gan</cp:lastModifiedBy>
  <cp:revision>6</cp:revision>
  <dcterms:created xsi:type="dcterms:W3CDTF">2024-10-31T03:06:17Z</dcterms:created>
  <dcterms:modified xsi:type="dcterms:W3CDTF">2024-12-09T04:34:36Z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0x01010003F0E2E35C7FC547A4E113B88C746E98</vt:lpwstr>
  </property>
  <property fmtid="{D5CDD505-2E9C-101B-9397-08002B2CF9AE}" pid="3" name="MediaServiceImageTags">
    <vt:lpwstr/>
  </property>
</Properties>
</file>