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slideLayouts/slideLayout15.xml" ContentType="application/vnd.openxmlformats-officedocument.presentationml.slideLayout+xml"/>
  <Override PartName="/ppt/theme/theme6.xml" ContentType="application/vnd.openxmlformats-officedocument.theme+xml"/>
  <Override PartName="/ppt/slideLayouts/slideLayout16.xml" ContentType="application/vnd.openxmlformats-officedocument.presentationml.slideLayout+xml"/>
  <Override PartName="/ppt/theme/theme7.xml" ContentType="application/vnd.openxmlformats-officedocument.theme+xml"/>
  <Override PartName="/ppt/slideLayouts/slideLayout17.xml" ContentType="application/vnd.openxmlformats-officedocument.presentationml.slideLayout+xml"/>
  <Override PartName="/ppt/theme/theme8.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9.xml" ContentType="application/vnd.openxmlformats-officedocument.theme+xml"/>
  <Override PartName="/ppt/slideLayouts/slideLayout21.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75" r:id="rId5"/>
    <p:sldMasterId id="2147483677" r:id="rId6"/>
    <p:sldMasterId id="2147483687" r:id="rId7"/>
    <p:sldMasterId id="2147483689" r:id="rId8"/>
    <p:sldMasterId id="2147483691" r:id="rId9"/>
    <p:sldMasterId id="2147483693" r:id="rId10"/>
    <p:sldMasterId id="2147483696" r:id="rId11"/>
    <p:sldMasterId id="2147483698" r:id="rId12"/>
    <p:sldMasterId id="2147483648" r:id="rId13"/>
  </p:sldMasterIdLst>
  <p:notesMasterIdLst>
    <p:notesMasterId r:id="rId35"/>
  </p:notesMasterIdLst>
  <p:sldIdLst>
    <p:sldId id="2147376415" r:id="rId14"/>
    <p:sldId id="2147376399" r:id="rId15"/>
    <p:sldId id="2147376964" r:id="rId16"/>
    <p:sldId id="2147377068" r:id="rId17"/>
    <p:sldId id="2147376789" r:id="rId18"/>
    <p:sldId id="2147377065" r:id="rId19"/>
    <p:sldId id="330" r:id="rId20"/>
    <p:sldId id="2147376997" r:id="rId21"/>
    <p:sldId id="2147376965" r:id="rId22"/>
    <p:sldId id="2147377061" r:id="rId23"/>
    <p:sldId id="2147377063" r:id="rId24"/>
    <p:sldId id="2147377001" r:id="rId25"/>
    <p:sldId id="2147376998" r:id="rId26"/>
    <p:sldId id="2147377066" r:id="rId27"/>
    <p:sldId id="2147377002" r:id="rId28"/>
    <p:sldId id="2147376752" r:id="rId29"/>
    <p:sldId id="2147376937" r:id="rId30"/>
    <p:sldId id="2147376954" r:id="rId31"/>
    <p:sldId id="2147376360" r:id="rId32"/>
    <p:sldId id="2147377062" r:id="rId33"/>
    <p:sldId id="2147376357"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1C41F1E-58D8-ADBA-786E-78B60B3D52BC}" name="Gabby Fredkin" initials="GF" userId="S::gabby.fredkin@adapt.com.au::5a2f5287-96fa-4437-a1cc-afe5909f7627" providerId="AD"/>
  <p188:author id="{F7D5FB91-EB2D-5B2D-3D63-9493A5115B83}" name="Honey Mari Gay" initials="HG" userId="S::Honey.Gay@adapt.com.au::0a0b5314-a49b-40b7-81a9-6a081b853566" providerId="AD"/>
  <p188:author id="{562233F7-3F2B-9F4E-4CB8-BDB939904374}" name="Shane Hill" initials="SH" userId="S::shane.hill@adapt.com.au::d4177505-44cc-4b11-adbb-043f023ab85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8785DE-CCC9-4E5A-9571-495CD2D58502}" v="75" dt="2024-12-03T02:07:47.2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32" autoAdjust="0"/>
    <p:restoredTop sz="94660"/>
  </p:normalViewPr>
  <p:slideViewPr>
    <p:cSldViewPr snapToGrid="0">
      <p:cViewPr varScale="1">
        <p:scale>
          <a:sx n="62" d="100"/>
          <a:sy n="62" d="100"/>
        </p:scale>
        <p:origin x="88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tableStyles" Target="tableStyles.xml"/><Relationship Id="rId21" Type="http://schemas.openxmlformats.org/officeDocument/2006/relationships/slide" Target="slides/slide8.xml"/><Relationship Id="rId34" Type="http://schemas.openxmlformats.org/officeDocument/2006/relationships/slide" Target="slides/slide2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slide" Target="slides/slide1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notesMaster" Target="notesMasters/notesMaster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1</c:v>
                </c:pt>
              </c:strCache>
            </c:strRef>
          </c:tx>
          <c:spPr>
            <a:pattFill prst="ltUpDiag">
              <a:fgClr>
                <a:srgbClr val="7F7F7F"/>
              </a:fgClr>
              <a:bgClr>
                <a:schemeClr val="bg2">
                  <a:lumMod val="10000"/>
                </a:schemeClr>
              </a:bgClr>
            </a:pattFill>
            <a:ln w="38100">
              <a:solidFill>
                <a:schemeClr val="bg2">
                  <a:lumMod val="10000"/>
                </a:schemeClr>
              </a:solidFill>
            </a:ln>
            <a:effectLst/>
          </c:spPr>
          <c:invertIfNegative val="0"/>
          <c:dLbls>
            <c:dLbl>
              <c:idx val="0"/>
              <c:tx>
                <c:rich>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Helvetica" panose="020B0403020202020204" pitchFamily="34" charset="0"/>
                        <a:ea typeface="+mn-ea"/>
                        <a:cs typeface="+mn-cs"/>
                      </a:defRPr>
                    </a:pPr>
                    <a:fld id="{E920A0F1-9431-4C81-9AD8-BE463AEF2C86}" type="VALUE">
                      <a:rPr lang="en-US" sz="1800" b="1">
                        <a:solidFill>
                          <a:schemeClr val="bg1"/>
                        </a:solidFill>
                      </a:rPr>
                      <a:pPr>
                        <a:defRPr sz="1800">
                          <a:latin typeface="Helvetica" panose="020B0403020202020204" pitchFamily="34" charset="0"/>
                        </a:defRPr>
                      </a:pPr>
                      <a:t>[VALUE]</a:t>
                    </a:fld>
                    <a:endParaRPr lang="en-US"/>
                  </a:p>
                </c:rich>
              </c:tx>
              <c:spPr>
                <a:solidFill>
                  <a:schemeClr val="bg2">
                    <a:lumMod val="10000"/>
                  </a:schemeClr>
                </a:solid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Helvetica" panose="020B0403020202020204" pitchFamily="34" charset="0"/>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6B59-4FF0-9E4A-6F1115404ABE}"/>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Helvetica" panose="020B0403020202020204" pitchFamily="34" charset="0"/>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How easy is it to get the data you need to effectively model future scenarios?</c:v>
                </c:pt>
              </c:strCache>
            </c:strRef>
          </c:cat>
          <c:val>
            <c:numRef>
              <c:f>Sheet1!$B$2</c:f>
              <c:numCache>
                <c:formatCode>0%</c:formatCode>
                <c:ptCount val="1"/>
                <c:pt idx="0">
                  <c:v>0.04</c:v>
                </c:pt>
              </c:numCache>
            </c:numRef>
          </c:val>
          <c:extLst>
            <c:ext xmlns:c16="http://schemas.microsoft.com/office/drawing/2014/chart" uri="{C3380CC4-5D6E-409C-BE32-E72D297353CC}">
              <c16:uniqueId val="{00000001-6B59-4FF0-9E4A-6F1115404ABE}"/>
            </c:ext>
          </c:extLst>
        </c:ser>
        <c:ser>
          <c:idx val="1"/>
          <c:order val="1"/>
          <c:tx>
            <c:strRef>
              <c:f>Sheet1!$C$1</c:f>
              <c:strCache>
                <c:ptCount val="1"/>
                <c:pt idx="0">
                  <c:v>2</c:v>
                </c:pt>
              </c:strCache>
            </c:strRef>
          </c:tx>
          <c:spPr>
            <a:solidFill>
              <a:srgbClr val="7F7F7F"/>
            </a:solidFill>
            <a:ln w="38100">
              <a:solidFill>
                <a:schemeClr val="bg2">
                  <a:lumMod val="10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Helvetica" panose="020B0403020202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How easy is it to get the data you need to effectively model future scenarios?</c:v>
                </c:pt>
              </c:strCache>
            </c:strRef>
          </c:cat>
          <c:val>
            <c:numRef>
              <c:f>Sheet1!$C$2</c:f>
              <c:numCache>
                <c:formatCode>0%</c:formatCode>
                <c:ptCount val="1"/>
                <c:pt idx="0">
                  <c:v>0.2</c:v>
                </c:pt>
              </c:numCache>
            </c:numRef>
          </c:val>
          <c:extLst>
            <c:ext xmlns:c16="http://schemas.microsoft.com/office/drawing/2014/chart" uri="{C3380CC4-5D6E-409C-BE32-E72D297353CC}">
              <c16:uniqueId val="{00000002-6B59-4FF0-9E4A-6F1115404ABE}"/>
            </c:ext>
          </c:extLst>
        </c:ser>
        <c:ser>
          <c:idx val="2"/>
          <c:order val="2"/>
          <c:tx>
            <c:strRef>
              <c:f>Sheet1!$D$1</c:f>
              <c:strCache>
                <c:ptCount val="1"/>
                <c:pt idx="0">
                  <c:v>3</c:v>
                </c:pt>
              </c:strCache>
            </c:strRef>
          </c:tx>
          <c:spPr>
            <a:solidFill>
              <a:schemeClr val="bg1"/>
            </a:solidFill>
            <a:ln w="38100">
              <a:solidFill>
                <a:schemeClr val="bg2">
                  <a:lumMod val="10000"/>
                </a:schemeClr>
              </a:solidFill>
            </a:ln>
            <a:effectLst/>
          </c:spPr>
          <c:invertIfNegative val="0"/>
          <c:dLbls>
            <c:dLbl>
              <c:idx val="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B59-4FF0-9E4A-6F1115404ABE}"/>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Helvetica" panose="020B0403020202020204" pitchFamily="34" charset="0"/>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How easy is it to get the data you need to effectively model future scenarios?</c:v>
                </c:pt>
              </c:strCache>
            </c:strRef>
          </c:cat>
          <c:val>
            <c:numRef>
              <c:f>Sheet1!$D$2</c:f>
              <c:numCache>
                <c:formatCode>0%</c:formatCode>
                <c:ptCount val="1"/>
                <c:pt idx="0">
                  <c:v>0.55000000000000004</c:v>
                </c:pt>
              </c:numCache>
            </c:numRef>
          </c:val>
          <c:extLst>
            <c:ext xmlns:c16="http://schemas.microsoft.com/office/drawing/2014/chart" uri="{C3380CC4-5D6E-409C-BE32-E72D297353CC}">
              <c16:uniqueId val="{00000004-6B59-4FF0-9E4A-6F1115404ABE}"/>
            </c:ext>
          </c:extLst>
        </c:ser>
        <c:ser>
          <c:idx val="3"/>
          <c:order val="3"/>
          <c:tx>
            <c:strRef>
              <c:f>Sheet1!$E$1</c:f>
              <c:strCache>
                <c:ptCount val="1"/>
                <c:pt idx="0">
                  <c:v>4</c:v>
                </c:pt>
              </c:strCache>
            </c:strRef>
          </c:tx>
          <c:spPr>
            <a:solidFill>
              <a:schemeClr val="accent1"/>
            </a:solidFill>
            <a:ln w="38100">
              <a:solidFill>
                <a:schemeClr val="bg2">
                  <a:lumMod val="10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Helvetica" panose="020B0403020202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How easy is it to get the data you need to effectively model future scenarios?</c:v>
                </c:pt>
              </c:strCache>
            </c:strRef>
          </c:cat>
          <c:val>
            <c:numRef>
              <c:f>Sheet1!$E$2</c:f>
              <c:numCache>
                <c:formatCode>0%</c:formatCode>
                <c:ptCount val="1"/>
                <c:pt idx="0">
                  <c:v>0.21</c:v>
                </c:pt>
              </c:numCache>
            </c:numRef>
          </c:val>
          <c:extLst>
            <c:ext xmlns:c16="http://schemas.microsoft.com/office/drawing/2014/chart" uri="{C3380CC4-5D6E-409C-BE32-E72D297353CC}">
              <c16:uniqueId val="{00000005-6B59-4FF0-9E4A-6F1115404ABE}"/>
            </c:ext>
          </c:extLst>
        </c:ser>
        <c:ser>
          <c:idx val="4"/>
          <c:order val="4"/>
          <c:tx>
            <c:strRef>
              <c:f>Sheet1!$F$1</c:f>
              <c:strCache>
                <c:ptCount val="1"/>
                <c:pt idx="0">
                  <c:v>5</c:v>
                </c:pt>
              </c:strCache>
            </c:strRef>
          </c:tx>
          <c:spPr>
            <a:pattFill prst="ltUpDiag">
              <a:fgClr>
                <a:schemeClr val="accent1"/>
              </a:fgClr>
              <a:bgClr>
                <a:schemeClr val="bg2">
                  <a:lumMod val="10000"/>
                </a:schemeClr>
              </a:bgClr>
            </a:pattFill>
            <a:ln w="25400">
              <a:solidFill>
                <a:schemeClr val="bg2">
                  <a:lumMod val="10000"/>
                </a:schemeClr>
              </a:solidFill>
            </a:ln>
            <a:effectLst/>
          </c:spPr>
          <c:invertIfNegative val="0"/>
          <c:cat>
            <c:strRef>
              <c:f>Sheet1!$A$2</c:f>
              <c:strCache>
                <c:ptCount val="1"/>
                <c:pt idx="0">
                  <c:v>How easy is it to get the data you need to effectively model future scenarios?</c:v>
                </c:pt>
              </c:strCache>
            </c:strRef>
          </c:cat>
          <c:val>
            <c:numRef>
              <c:f>Sheet1!$F$2</c:f>
              <c:numCache>
                <c:formatCode>0%</c:formatCode>
                <c:ptCount val="1"/>
                <c:pt idx="0">
                  <c:v>0</c:v>
                </c:pt>
              </c:numCache>
            </c:numRef>
          </c:val>
          <c:extLst>
            <c:ext xmlns:c16="http://schemas.microsoft.com/office/drawing/2014/chart" uri="{C3380CC4-5D6E-409C-BE32-E72D297353CC}">
              <c16:uniqueId val="{00000006-6B59-4FF0-9E4A-6F1115404ABE}"/>
            </c:ext>
          </c:extLst>
        </c:ser>
        <c:dLbls>
          <c:showLegendKey val="0"/>
          <c:showVal val="0"/>
          <c:showCatName val="0"/>
          <c:showSerName val="0"/>
          <c:showPercent val="0"/>
          <c:showBubbleSize val="0"/>
        </c:dLbls>
        <c:gapWidth val="150"/>
        <c:overlap val="100"/>
        <c:axId val="1915448640"/>
        <c:axId val="1915438080"/>
      </c:barChart>
      <c:catAx>
        <c:axId val="1915448640"/>
        <c:scaling>
          <c:orientation val="minMax"/>
        </c:scaling>
        <c:delete val="1"/>
        <c:axPos val="l"/>
        <c:numFmt formatCode="General" sourceLinked="1"/>
        <c:majorTickMark val="none"/>
        <c:minorTickMark val="none"/>
        <c:tickLblPos val="nextTo"/>
        <c:crossAx val="1915438080"/>
        <c:crosses val="autoZero"/>
        <c:auto val="1"/>
        <c:lblAlgn val="ctr"/>
        <c:lblOffset val="100"/>
        <c:noMultiLvlLbl val="0"/>
      </c:catAx>
      <c:valAx>
        <c:axId val="1915438080"/>
        <c:scaling>
          <c:orientation val="minMax"/>
        </c:scaling>
        <c:delete val="1"/>
        <c:axPos val="b"/>
        <c:numFmt formatCode="0%" sourceLinked="1"/>
        <c:majorTickMark val="none"/>
        <c:minorTickMark val="none"/>
        <c:tickLblPos val="nextTo"/>
        <c:crossAx val="19154486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CDAO</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Helvetica" panose="020B0403020202020204"/>
                    <a:ea typeface="+mn-ea"/>
                    <a:cs typeface="Helvetica" panose="020B0403020202020204"/>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0-20</c:v>
                </c:pt>
                <c:pt idx="1">
                  <c:v>20-40</c:v>
                </c:pt>
                <c:pt idx="2">
                  <c:v>40-60</c:v>
                </c:pt>
                <c:pt idx="3">
                  <c:v>60-80</c:v>
                </c:pt>
                <c:pt idx="4">
                  <c:v>80-100</c:v>
                </c:pt>
              </c:strCache>
            </c:strRef>
          </c:cat>
          <c:val>
            <c:numRef>
              <c:f>Sheet1!$B$2:$B$6</c:f>
              <c:numCache>
                <c:formatCode>0%</c:formatCode>
                <c:ptCount val="5"/>
                <c:pt idx="0">
                  <c:v>0.05</c:v>
                </c:pt>
                <c:pt idx="1">
                  <c:v>0.19</c:v>
                </c:pt>
                <c:pt idx="2">
                  <c:v>0.38</c:v>
                </c:pt>
                <c:pt idx="3">
                  <c:v>0.3</c:v>
                </c:pt>
                <c:pt idx="4">
                  <c:v>0.09</c:v>
                </c:pt>
              </c:numCache>
            </c:numRef>
          </c:val>
          <c:extLst>
            <c:ext xmlns:c16="http://schemas.microsoft.com/office/drawing/2014/chart" uri="{C3380CC4-5D6E-409C-BE32-E72D297353CC}">
              <c16:uniqueId val="{00000000-117F-4C5A-AB54-281839CCB828}"/>
            </c:ext>
          </c:extLst>
        </c:ser>
        <c:ser>
          <c:idx val="1"/>
          <c:order val="1"/>
          <c:tx>
            <c:strRef>
              <c:f>Sheet1!$C$1</c:f>
              <c:strCache>
                <c:ptCount val="1"/>
                <c:pt idx="0">
                  <c:v>CFO</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accent1"/>
                    </a:solidFill>
                    <a:latin typeface="Helvetica" panose="020B0403020202020204"/>
                    <a:ea typeface="+mn-ea"/>
                    <a:cs typeface="Helvetica" panose="020B0403020202020204"/>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0-20</c:v>
                </c:pt>
                <c:pt idx="1">
                  <c:v>20-40</c:v>
                </c:pt>
                <c:pt idx="2">
                  <c:v>40-60</c:v>
                </c:pt>
                <c:pt idx="3">
                  <c:v>60-80</c:v>
                </c:pt>
                <c:pt idx="4">
                  <c:v>80-100</c:v>
                </c:pt>
              </c:strCache>
            </c:strRef>
          </c:cat>
          <c:val>
            <c:numRef>
              <c:f>Sheet1!$C$2:$C$6</c:f>
              <c:numCache>
                <c:formatCode>0%</c:formatCode>
                <c:ptCount val="5"/>
                <c:pt idx="0">
                  <c:v>0.03</c:v>
                </c:pt>
                <c:pt idx="1">
                  <c:v>0.09</c:v>
                </c:pt>
                <c:pt idx="2">
                  <c:v>0.36</c:v>
                </c:pt>
                <c:pt idx="3">
                  <c:v>0.36</c:v>
                </c:pt>
                <c:pt idx="4">
                  <c:v>0.15</c:v>
                </c:pt>
              </c:numCache>
            </c:numRef>
          </c:val>
          <c:extLst>
            <c:ext xmlns:c16="http://schemas.microsoft.com/office/drawing/2014/chart" uri="{C3380CC4-5D6E-409C-BE32-E72D297353CC}">
              <c16:uniqueId val="{00000001-117F-4C5A-AB54-281839CCB828}"/>
            </c:ext>
          </c:extLst>
        </c:ser>
        <c:dLbls>
          <c:dLblPos val="outEnd"/>
          <c:showLegendKey val="0"/>
          <c:showVal val="1"/>
          <c:showCatName val="0"/>
          <c:showSerName val="0"/>
          <c:showPercent val="0"/>
          <c:showBubbleSize val="0"/>
        </c:dLbls>
        <c:gapWidth val="219"/>
        <c:overlap val="-27"/>
        <c:axId val="1244613759"/>
        <c:axId val="1244610879"/>
      </c:barChart>
      <c:catAx>
        <c:axId val="12446137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Helvetica" panose="020B0403020202020204"/>
                <a:ea typeface="+mn-ea"/>
                <a:cs typeface="Helvetica" panose="020B0403020202020204"/>
              </a:defRPr>
            </a:pPr>
            <a:endParaRPr lang="en-US"/>
          </a:p>
        </c:txPr>
        <c:crossAx val="1244610879"/>
        <c:crosses val="autoZero"/>
        <c:auto val="1"/>
        <c:lblAlgn val="ctr"/>
        <c:lblOffset val="100"/>
        <c:noMultiLvlLbl val="0"/>
      </c:catAx>
      <c:valAx>
        <c:axId val="1244610879"/>
        <c:scaling>
          <c:orientation val="minMax"/>
        </c:scaling>
        <c:delete val="0"/>
        <c:axPos val="l"/>
        <c:majorGridlines>
          <c:spPr>
            <a:ln w="9525" cap="flat" cmpd="sng" algn="ctr">
              <a:solidFill>
                <a:schemeClr val="bg2"/>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lumMod val="75000"/>
                  </a:schemeClr>
                </a:solidFill>
                <a:latin typeface="Helvetica" panose="020B0403020202020204"/>
                <a:ea typeface="+mn-ea"/>
                <a:cs typeface="Helvetica" panose="020B0403020202020204"/>
              </a:defRPr>
            </a:pPr>
            <a:endParaRPr lang="en-US"/>
          </a:p>
        </c:txPr>
        <c:crossAx val="12446137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latin typeface="Helvetica" panose="020B0403020202020204"/>
          <a:cs typeface="Helvetica" panose="020B0403020202020204"/>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1</c:v>
                </c:pt>
              </c:strCache>
            </c:strRef>
          </c:tx>
          <c:spPr>
            <a:pattFill prst="ltUpDiag">
              <a:fgClr>
                <a:srgbClr val="7F7F7F"/>
              </a:fgClr>
              <a:bgClr>
                <a:schemeClr val="bg2">
                  <a:lumMod val="10000"/>
                </a:schemeClr>
              </a:bgClr>
            </a:pattFill>
            <a:ln w="38100">
              <a:solidFill>
                <a:schemeClr val="bg2">
                  <a:lumMod val="10000"/>
                </a:schemeClr>
              </a:solidFill>
            </a:ln>
            <a:effectLst/>
          </c:spPr>
          <c:invertIfNegative val="0"/>
          <c:dLbls>
            <c:dLbl>
              <c:idx val="0"/>
              <c:tx>
                <c:rich>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Helvetica" panose="020B0403020202020204" pitchFamily="34" charset="0"/>
                        <a:ea typeface="+mn-ea"/>
                        <a:cs typeface="+mn-cs"/>
                      </a:defRPr>
                    </a:pPr>
                    <a:fld id="{E920A0F1-9431-4C81-9AD8-BE463AEF2C86}" type="VALUE">
                      <a:rPr lang="en-US" sz="1800" b="1">
                        <a:solidFill>
                          <a:schemeClr val="bg1"/>
                        </a:solidFill>
                      </a:rPr>
                      <a:pPr>
                        <a:defRPr sz="1800">
                          <a:latin typeface="Helvetica" panose="020B0403020202020204" pitchFamily="34" charset="0"/>
                        </a:defRPr>
                      </a:pPr>
                      <a:t>[VALUE]</a:t>
                    </a:fld>
                    <a:endParaRPr lang="en-US"/>
                  </a:p>
                </c:rich>
              </c:tx>
              <c:spPr>
                <a:solidFill>
                  <a:schemeClr val="bg2">
                    <a:lumMod val="10000"/>
                  </a:schemeClr>
                </a:solid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Helvetica" panose="020B0403020202020204" pitchFamily="34" charset="0"/>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6B59-4FF0-9E4A-6F1115404ABE}"/>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Helvetica" panose="020B0403020202020204" pitchFamily="34" charset="0"/>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How effective is your organisation at generating value from AI?</c:v>
                </c:pt>
              </c:strCache>
            </c:strRef>
          </c:cat>
          <c:val>
            <c:numRef>
              <c:f>Sheet1!$B$2</c:f>
              <c:numCache>
                <c:formatCode>0%</c:formatCode>
                <c:ptCount val="1"/>
                <c:pt idx="0">
                  <c:v>0.34</c:v>
                </c:pt>
              </c:numCache>
            </c:numRef>
          </c:val>
          <c:extLst>
            <c:ext xmlns:c16="http://schemas.microsoft.com/office/drawing/2014/chart" uri="{C3380CC4-5D6E-409C-BE32-E72D297353CC}">
              <c16:uniqueId val="{00000001-6B59-4FF0-9E4A-6F1115404ABE}"/>
            </c:ext>
          </c:extLst>
        </c:ser>
        <c:ser>
          <c:idx val="1"/>
          <c:order val="1"/>
          <c:tx>
            <c:strRef>
              <c:f>Sheet1!$C$1</c:f>
              <c:strCache>
                <c:ptCount val="1"/>
                <c:pt idx="0">
                  <c:v>2</c:v>
                </c:pt>
              </c:strCache>
            </c:strRef>
          </c:tx>
          <c:spPr>
            <a:solidFill>
              <a:srgbClr val="7F7F7F"/>
            </a:solidFill>
            <a:ln w="38100">
              <a:solidFill>
                <a:schemeClr val="bg2">
                  <a:lumMod val="10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Helvetica" panose="020B0403020202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How effective is your organisation at generating value from AI?</c:v>
                </c:pt>
              </c:strCache>
            </c:strRef>
          </c:cat>
          <c:val>
            <c:numRef>
              <c:f>Sheet1!$C$2</c:f>
              <c:numCache>
                <c:formatCode>0%</c:formatCode>
                <c:ptCount val="1"/>
                <c:pt idx="0">
                  <c:v>0.43</c:v>
                </c:pt>
              </c:numCache>
            </c:numRef>
          </c:val>
          <c:extLst>
            <c:ext xmlns:c16="http://schemas.microsoft.com/office/drawing/2014/chart" uri="{C3380CC4-5D6E-409C-BE32-E72D297353CC}">
              <c16:uniqueId val="{00000002-6B59-4FF0-9E4A-6F1115404ABE}"/>
            </c:ext>
          </c:extLst>
        </c:ser>
        <c:ser>
          <c:idx val="2"/>
          <c:order val="2"/>
          <c:tx>
            <c:strRef>
              <c:f>Sheet1!$D$1</c:f>
              <c:strCache>
                <c:ptCount val="1"/>
                <c:pt idx="0">
                  <c:v>3</c:v>
                </c:pt>
              </c:strCache>
            </c:strRef>
          </c:tx>
          <c:spPr>
            <a:solidFill>
              <a:schemeClr val="bg1"/>
            </a:solidFill>
            <a:ln w="38100">
              <a:solidFill>
                <a:schemeClr val="bg2">
                  <a:lumMod val="10000"/>
                </a:schemeClr>
              </a:solidFill>
            </a:ln>
            <a:effectLst/>
          </c:spPr>
          <c:invertIfNegative val="0"/>
          <c:dLbls>
            <c:dLbl>
              <c:idx val="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B59-4FF0-9E4A-6F1115404ABE}"/>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Helvetica" panose="020B0403020202020204" pitchFamily="34" charset="0"/>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How effective is your organisation at generating value from AI?</c:v>
                </c:pt>
              </c:strCache>
            </c:strRef>
          </c:cat>
          <c:val>
            <c:numRef>
              <c:f>Sheet1!$D$2</c:f>
              <c:numCache>
                <c:formatCode>0%</c:formatCode>
                <c:ptCount val="1"/>
                <c:pt idx="0">
                  <c:v>0.19</c:v>
                </c:pt>
              </c:numCache>
            </c:numRef>
          </c:val>
          <c:extLst>
            <c:ext xmlns:c16="http://schemas.microsoft.com/office/drawing/2014/chart" uri="{C3380CC4-5D6E-409C-BE32-E72D297353CC}">
              <c16:uniqueId val="{00000004-6B59-4FF0-9E4A-6F1115404ABE}"/>
            </c:ext>
          </c:extLst>
        </c:ser>
        <c:ser>
          <c:idx val="3"/>
          <c:order val="3"/>
          <c:tx>
            <c:strRef>
              <c:f>Sheet1!$E$1</c:f>
              <c:strCache>
                <c:ptCount val="1"/>
                <c:pt idx="0">
                  <c:v>4</c:v>
                </c:pt>
              </c:strCache>
            </c:strRef>
          </c:tx>
          <c:spPr>
            <a:solidFill>
              <a:schemeClr val="accent1"/>
            </a:solidFill>
            <a:ln w="38100">
              <a:solidFill>
                <a:schemeClr val="bg2">
                  <a:lumMod val="10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Helvetica" panose="020B0403020202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How effective is your organisation at generating value from AI?</c:v>
                </c:pt>
              </c:strCache>
            </c:strRef>
          </c:cat>
          <c:val>
            <c:numRef>
              <c:f>Sheet1!$E$2</c:f>
              <c:numCache>
                <c:formatCode>0%</c:formatCode>
                <c:ptCount val="1"/>
                <c:pt idx="0">
                  <c:v>0.04</c:v>
                </c:pt>
              </c:numCache>
            </c:numRef>
          </c:val>
          <c:extLst>
            <c:ext xmlns:c16="http://schemas.microsoft.com/office/drawing/2014/chart" uri="{C3380CC4-5D6E-409C-BE32-E72D297353CC}">
              <c16:uniqueId val="{00000005-6B59-4FF0-9E4A-6F1115404ABE}"/>
            </c:ext>
          </c:extLst>
        </c:ser>
        <c:ser>
          <c:idx val="4"/>
          <c:order val="4"/>
          <c:tx>
            <c:strRef>
              <c:f>Sheet1!$F$1</c:f>
              <c:strCache>
                <c:ptCount val="1"/>
                <c:pt idx="0">
                  <c:v>5</c:v>
                </c:pt>
              </c:strCache>
            </c:strRef>
          </c:tx>
          <c:spPr>
            <a:pattFill prst="ltUpDiag">
              <a:fgClr>
                <a:schemeClr val="accent1"/>
              </a:fgClr>
              <a:bgClr>
                <a:schemeClr val="bg2">
                  <a:lumMod val="10000"/>
                </a:schemeClr>
              </a:bgClr>
            </a:pattFill>
            <a:ln w="25400">
              <a:solidFill>
                <a:schemeClr val="bg2">
                  <a:lumMod val="10000"/>
                </a:schemeClr>
              </a:solidFill>
            </a:ln>
            <a:effectLst/>
          </c:spPr>
          <c:invertIfNegative val="0"/>
          <c:cat>
            <c:strRef>
              <c:f>Sheet1!$A$2</c:f>
              <c:strCache>
                <c:ptCount val="1"/>
                <c:pt idx="0">
                  <c:v>How effective is your organisation at generating value from AI?</c:v>
                </c:pt>
              </c:strCache>
            </c:strRef>
          </c:cat>
          <c:val>
            <c:numRef>
              <c:f>Sheet1!$F$2</c:f>
              <c:numCache>
                <c:formatCode>0%</c:formatCode>
                <c:ptCount val="1"/>
                <c:pt idx="0">
                  <c:v>0</c:v>
                </c:pt>
              </c:numCache>
            </c:numRef>
          </c:val>
          <c:extLst>
            <c:ext xmlns:c16="http://schemas.microsoft.com/office/drawing/2014/chart" uri="{C3380CC4-5D6E-409C-BE32-E72D297353CC}">
              <c16:uniqueId val="{00000006-6B59-4FF0-9E4A-6F1115404ABE}"/>
            </c:ext>
          </c:extLst>
        </c:ser>
        <c:dLbls>
          <c:showLegendKey val="0"/>
          <c:showVal val="0"/>
          <c:showCatName val="0"/>
          <c:showSerName val="0"/>
          <c:showPercent val="0"/>
          <c:showBubbleSize val="0"/>
        </c:dLbls>
        <c:gapWidth val="150"/>
        <c:overlap val="100"/>
        <c:axId val="1915448640"/>
        <c:axId val="1915438080"/>
      </c:barChart>
      <c:catAx>
        <c:axId val="1915448640"/>
        <c:scaling>
          <c:orientation val="minMax"/>
        </c:scaling>
        <c:delete val="1"/>
        <c:axPos val="l"/>
        <c:numFmt formatCode="General" sourceLinked="1"/>
        <c:majorTickMark val="none"/>
        <c:minorTickMark val="none"/>
        <c:tickLblPos val="nextTo"/>
        <c:crossAx val="1915438080"/>
        <c:crosses val="autoZero"/>
        <c:auto val="1"/>
        <c:lblAlgn val="ctr"/>
        <c:lblOffset val="100"/>
        <c:noMultiLvlLbl val="0"/>
      </c:catAx>
      <c:valAx>
        <c:axId val="1915438080"/>
        <c:scaling>
          <c:orientation val="minMax"/>
        </c:scaling>
        <c:delete val="1"/>
        <c:axPos val="b"/>
        <c:numFmt formatCode="0%" sourceLinked="1"/>
        <c:majorTickMark val="none"/>
        <c:minorTickMark val="none"/>
        <c:tickLblPos val="nextTo"/>
        <c:crossAx val="19154486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536072444163597"/>
          <c:y val="2.7367182966759353E-2"/>
          <c:w val="0.80296547815546515"/>
          <c:h val="0.94526563406648134"/>
        </c:manualLayout>
      </c:layout>
      <c:barChart>
        <c:barDir val="bar"/>
        <c:grouping val="percentStacked"/>
        <c:varyColors val="0"/>
        <c:ser>
          <c:idx val="0"/>
          <c:order val="0"/>
          <c:tx>
            <c:strRef>
              <c:f>Sheet1!$B$1</c:f>
              <c:strCache>
                <c:ptCount val="1"/>
                <c:pt idx="0">
                  <c:v>1 (Ineffective)</c:v>
                </c:pt>
              </c:strCache>
            </c:strRef>
          </c:tx>
          <c:spPr>
            <a:solidFill>
              <a:schemeClr val="tx1"/>
            </a:solidFill>
            <a:ln w="19050">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Helvetica" panose="020B0403020202020204"/>
                    <a:ea typeface="+mn-ea"/>
                    <a:cs typeface="Helvetica" panose="020B0403020202020204"/>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All in on AI with a wide scope of projects</c:v>
                </c:pt>
                <c:pt idx="1">
                  <c:v>Partnering with other organisation for AI delivery</c:v>
                </c:pt>
                <c:pt idx="2">
                  <c:v>Learning from fmall AI pilots AI </c:v>
                </c:pt>
                <c:pt idx="3">
                  <c:v>Focused on AI to improve our operations</c:v>
                </c:pt>
                <c:pt idx="4">
                  <c:v>Building a cross-functional AI capability team</c:v>
                </c:pt>
                <c:pt idx="5">
                  <c:v>Focused on AI to improve customer experience</c:v>
                </c:pt>
                <c:pt idx="6">
                  <c:v>Specifying the ethical issues around AI</c:v>
                </c:pt>
                <c:pt idx="7">
                  <c:v>Cleaning up our data to use for AI projects</c:v>
                </c:pt>
              </c:strCache>
            </c:strRef>
          </c:cat>
          <c:val>
            <c:numRef>
              <c:f>Sheet1!$B$2:$B$9</c:f>
              <c:numCache>
                <c:formatCode>0%</c:formatCode>
                <c:ptCount val="8"/>
                <c:pt idx="0">
                  <c:v>0.54</c:v>
                </c:pt>
                <c:pt idx="1">
                  <c:v>0.31</c:v>
                </c:pt>
                <c:pt idx="2">
                  <c:v>0.18</c:v>
                </c:pt>
                <c:pt idx="3">
                  <c:v>0.28000000000000003</c:v>
                </c:pt>
                <c:pt idx="4">
                  <c:v>0.28999999999999998</c:v>
                </c:pt>
                <c:pt idx="5">
                  <c:v>0.27</c:v>
                </c:pt>
                <c:pt idx="6">
                  <c:v>0.28999999999999998</c:v>
                </c:pt>
                <c:pt idx="7">
                  <c:v>0.27</c:v>
                </c:pt>
              </c:numCache>
            </c:numRef>
          </c:val>
          <c:extLst>
            <c:ext xmlns:c16="http://schemas.microsoft.com/office/drawing/2014/chart" uri="{C3380CC4-5D6E-409C-BE32-E72D297353CC}">
              <c16:uniqueId val="{00000000-869A-4A29-9DD3-F2DEA7D8F158}"/>
            </c:ext>
          </c:extLst>
        </c:ser>
        <c:ser>
          <c:idx val="1"/>
          <c:order val="1"/>
          <c:tx>
            <c:strRef>
              <c:f>Sheet1!$C$1</c:f>
              <c:strCache>
                <c:ptCount val="1"/>
                <c:pt idx="0">
                  <c:v>2</c:v>
                </c:pt>
              </c:strCache>
            </c:strRef>
          </c:tx>
          <c:spPr>
            <a:solidFill>
              <a:schemeClr val="bg1">
                <a:lumMod val="50000"/>
              </a:schemeClr>
            </a:solidFill>
            <a:ln w="19050">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Helvetica" panose="020B0403020202020204"/>
                    <a:ea typeface="+mn-ea"/>
                    <a:cs typeface="Helvetica" panose="020B0403020202020204"/>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All in on AI with a wide scope of projects</c:v>
                </c:pt>
                <c:pt idx="1">
                  <c:v>Partnering with other organisation for AI delivery</c:v>
                </c:pt>
                <c:pt idx="2">
                  <c:v>Learning from fmall AI pilots AI </c:v>
                </c:pt>
                <c:pt idx="3">
                  <c:v>Focused on AI to improve our operations</c:v>
                </c:pt>
                <c:pt idx="4">
                  <c:v>Building a cross-functional AI capability team</c:v>
                </c:pt>
                <c:pt idx="5">
                  <c:v>Focused on AI to improve customer experience</c:v>
                </c:pt>
                <c:pt idx="6">
                  <c:v>Specifying the ethical issues around AI</c:v>
                </c:pt>
                <c:pt idx="7">
                  <c:v>Cleaning up our data to use for AI projects</c:v>
                </c:pt>
              </c:strCache>
            </c:strRef>
          </c:cat>
          <c:val>
            <c:numRef>
              <c:f>Sheet1!$C$2:$C$9</c:f>
              <c:numCache>
                <c:formatCode>0%</c:formatCode>
                <c:ptCount val="8"/>
                <c:pt idx="0">
                  <c:v>0.1</c:v>
                </c:pt>
                <c:pt idx="1">
                  <c:v>0.08</c:v>
                </c:pt>
                <c:pt idx="2">
                  <c:v>0.14000000000000001</c:v>
                </c:pt>
                <c:pt idx="3">
                  <c:v>0.17</c:v>
                </c:pt>
                <c:pt idx="4">
                  <c:v>0.13</c:v>
                </c:pt>
                <c:pt idx="5">
                  <c:v>0.1</c:v>
                </c:pt>
                <c:pt idx="6">
                  <c:v>0.12</c:v>
                </c:pt>
                <c:pt idx="7">
                  <c:v>0.15</c:v>
                </c:pt>
              </c:numCache>
            </c:numRef>
          </c:val>
          <c:extLst>
            <c:ext xmlns:c16="http://schemas.microsoft.com/office/drawing/2014/chart" uri="{C3380CC4-5D6E-409C-BE32-E72D297353CC}">
              <c16:uniqueId val="{00000001-869A-4A29-9DD3-F2DEA7D8F158}"/>
            </c:ext>
          </c:extLst>
        </c:ser>
        <c:ser>
          <c:idx val="2"/>
          <c:order val="2"/>
          <c:tx>
            <c:strRef>
              <c:f>Sheet1!$D$1</c:f>
              <c:strCache>
                <c:ptCount val="1"/>
                <c:pt idx="0">
                  <c:v>3 (Neutral)</c:v>
                </c:pt>
              </c:strCache>
            </c:strRef>
          </c:tx>
          <c:spPr>
            <a:solidFill>
              <a:schemeClr val="bg1">
                <a:lumMod val="85000"/>
              </a:schemeClr>
            </a:solidFill>
            <a:ln w="19050">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Helvetica" panose="020B0403020202020204"/>
                    <a:ea typeface="+mn-ea"/>
                    <a:cs typeface="Helvetica" panose="020B0403020202020204"/>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All in on AI with a wide scope of projects</c:v>
                </c:pt>
                <c:pt idx="1">
                  <c:v>Partnering with other organisation for AI delivery</c:v>
                </c:pt>
                <c:pt idx="2">
                  <c:v>Learning from fmall AI pilots AI </c:v>
                </c:pt>
                <c:pt idx="3">
                  <c:v>Focused on AI to improve our operations</c:v>
                </c:pt>
                <c:pt idx="4">
                  <c:v>Building a cross-functional AI capability team</c:v>
                </c:pt>
                <c:pt idx="5">
                  <c:v>Focused on AI to improve customer experience</c:v>
                </c:pt>
                <c:pt idx="6">
                  <c:v>Specifying the ethical issues around AI</c:v>
                </c:pt>
                <c:pt idx="7">
                  <c:v>Cleaning up our data to use for AI projects</c:v>
                </c:pt>
              </c:strCache>
            </c:strRef>
          </c:cat>
          <c:val>
            <c:numRef>
              <c:f>Sheet1!$D$2:$D$9</c:f>
              <c:numCache>
                <c:formatCode>0%</c:formatCode>
                <c:ptCount val="8"/>
                <c:pt idx="0">
                  <c:v>0.25</c:v>
                </c:pt>
                <c:pt idx="1">
                  <c:v>0.4</c:v>
                </c:pt>
                <c:pt idx="2">
                  <c:v>0.24</c:v>
                </c:pt>
                <c:pt idx="3">
                  <c:v>0.28000000000000003</c:v>
                </c:pt>
                <c:pt idx="4">
                  <c:v>0.25</c:v>
                </c:pt>
                <c:pt idx="5">
                  <c:v>0.36</c:v>
                </c:pt>
                <c:pt idx="6">
                  <c:v>0.37</c:v>
                </c:pt>
                <c:pt idx="7">
                  <c:v>0.27</c:v>
                </c:pt>
              </c:numCache>
            </c:numRef>
          </c:val>
          <c:extLst>
            <c:ext xmlns:c16="http://schemas.microsoft.com/office/drawing/2014/chart" uri="{C3380CC4-5D6E-409C-BE32-E72D297353CC}">
              <c16:uniqueId val="{00000002-869A-4A29-9DD3-F2DEA7D8F158}"/>
            </c:ext>
          </c:extLst>
        </c:ser>
        <c:ser>
          <c:idx val="3"/>
          <c:order val="3"/>
          <c:tx>
            <c:strRef>
              <c:f>Sheet1!$E$1</c:f>
              <c:strCache>
                <c:ptCount val="1"/>
                <c:pt idx="0">
                  <c:v>4</c:v>
                </c:pt>
              </c:strCache>
            </c:strRef>
          </c:tx>
          <c:spPr>
            <a:solidFill>
              <a:schemeClr val="accent1">
                <a:lumMod val="40000"/>
                <a:lumOff val="60000"/>
              </a:schemeClr>
            </a:solidFill>
            <a:ln w="19050">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Helvetica" panose="020B0403020202020204"/>
                    <a:ea typeface="+mn-ea"/>
                    <a:cs typeface="Helvetica" panose="020B0403020202020204"/>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All in on AI with a wide scope of projects</c:v>
                </c:pt>
                <c:pt idx="1">
                  <c:v>Partnering with other organisation for AI delivery</c:v>
                </c:pt>
                <c:pt idx="2">
                  <c:v>Learning from fmall AI pilots AI </c:v>
                </c:pt>
                <c:pt idx="3">
                  <c:v>Focused on AI to improve our operations</c:v>
                </c:pt>
                <c:pt idx="4">
                  <c:v>Building a cross-functional AI capability team</c:v>
                </c:pt>
                <c:pt idx="5">
                  <c:v>Focused on AI to improve customer experience</c:v>
                </c:pt>
                <c:pt idx="6">
                  <c:v>Specifying the ethical issues around AI</c:v>
                </c:pt>
                <c:pt idx="7">
                  <c:v>Cleaning up our data to use for AI projects</c:v>
                </c:pt>
              </c:strCache>
            </c:strRef>
          </c:cat>
          <c:val>
            <c:numRef>
              <c:f>Sheet1!$E$2:$E$9</c:f>
              <c:numCache>
                <c:formatCode>0%</c:formatCode>
                <c:ptCount val="8"/>
                <c:pt idx="0">
                  <c:v>0.08</c:v>
                </c:pt>
                <c:pt idx="1">
                  <c:v>0.17</c:v>
                </c:pt>
                <c:pt idx="2">
                  <c:v>0.4</c:v>
                </c:pt>
                <c:pt idx="3">
                  <c:v>0.22</c:v>
                </c:pt>
                <c:pt idx="4">
                  <c:v>0.27</c:v>
                </c:pt>
                <c:pt idx="5">
                  <c:v>0.2</c:v>
                </c:pt>
                <c:pt idx="6">
                  <c:v>0.14000000000000001</c:v>
                </c:pt>
                <c:pt idx="7">
                  <c:v>0.18</c:v>
                </c:pt>
              </c:numCache>
            </c:numRef>
          </c:val>
          <c:extLst>
            <c:ext xmlns:c16="http://schemas.microsoft.com/office/drawing/2014/chart" uri="{C3380CC4-5D6E-409C-BE32-E72D297353CC}">
              <c16:uniqueId val="{00000003-869A-4A29-9DD3-F2DEA7D8F158}"/>
            </c:ext>
          </c:extLst>
        </c:ser>
        <c:ser>
          <c:idx val="4"/>
          <c:order val="4"/>
          <c:tx>
            <c:strRef>
              <c:f>Sheet1!$F$1</c:f>
              <c:strCache>
                <c:ptCount val="1"/>
                <c:pt idx="0">
                  <c:v>5 (Effective)</c:v>
                </c:pt>
              </c:strCache>
            </c:strRef>
          </c:tx>
          <c:spPr>
            <a:solidFill>
              <a:schemeClr val="accent1"/>
            </a:solidFill>
            <a:ln w="19050">
              <a:solidFill>
                <a:schemeClr val="bg1"/>
              </a:solidFill>
            </a:ln>
            <a:effectLst/>
          </c:spPr>
          <c:invertIfNegative val="0"/>
          <c:dLbls>
            <c:dLbl>
              <c:idx val="0"/>
              <c:layout>
                <c:manualLayout>
                  <c:x val="5.9110356553358995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76C-42BE-864E-BE97118829D8}"/>
                </c:ext>
              </c:extLst>
            </c:dLbl>
            <c:dLbl>
              <c:idx val="1"/>
              <c:layout>
                <c:manualLayout>
                  <c:x val="5.9110356553360444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76C-42BE-864E-BE97118829D8}"/>
                </c:ext>
              </c:extLst>
            </c:dLbl>
            <c:dLbl>
              <c:idx val="2"/>
              <c:layout>
                <c:manualLayout>
                  <c:x val="5.9110356553358995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76C-42BE-864E-BE97118829D8}"/>
                </c:ext>
              </c:extLst>
            </c:dLbl>
            <c:dLbl>
              <c:idx val="3"/>
              <c:layout>
                <c:manualLayout>
                  <c:x val="3.9406904368905517E-3"/>
                  <c:y val="-9.1222889407928389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1FA-4670-AB76-4D4B65726802}"/>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Helvetica" panose="020B0403020202020204"/>
                    <a:ea typeface="+mn-ea"/>
                    <a:cs typeface="Helvetica" panose="020B0403020202020204"/>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All in on AI with a wide scope of projects</c:v>
                </c:pt>
                <c:pt idx="1">
                  <c:v>Partnering with other organisation for AI delivery</c:v>
                </c:pt>
                <c:pt idx="2">
                  <c:v>Learning from fmall AI pilots AI </c:v>
                </c:pt>
                <c:pt idx="3">
                  <c:v>Focused on AI to improve our operations</c:v>
                </c:pt>
                <c:pt idx="4">
                  <c:v>Building a cross-functional AI capability team</c:v>
                </c:pt>
                <c:pt idx="5">
                  <c:v>Focused on AI to improve customer experience</c:v>
                </c:pt>
                <c:pt idx="6">
                  <c:v>Specifying the ethical issues around AI</c:v>
                </c:pt>
                <c:pt idx="7">
                  <c:v>Cleaning up our data to use for AI projects</c:v>
                </c:pt>
              </c:strCache>
            </c:strRef>
          </c:cat>
          <c:val>
            <c:numRef>
              <c:f>Sheet1!$F$2:$F$9</c:f>
              <c:numCache>
                <c:formatCode>0%</c:formatCode>
                <c:ptCount val="8"/>
                <c:pt idx="0">
                  <c:v>0.04</c:v>
                </c:pt>
                <c:pt idx="1">
                  <c:v>0.04</c:v>
                </c:pt>
                <c:pt idx="2">
                  <c:v>0.04</c:v>
                </c:pt>
                <c:pt idx="3">
                  <c:v>0.05</c:v>
                </c:pt>
                <c:pt idx="4">
                  <c:v>0.06</c:v>
                </c:pt>
                <c:pt idx="5">
                  <c:v>7.0000000000000007E-2</c:v>
                </c:pt>
                <c:pt idx="6">
                  <c:v>0.08</c:v>
                </c:pt>
                <c:pt idx="7">
                  <c:v>0.13</c:v>
                </c:pt>
              </c:numCache>
            </c:numRef>
          </c:val>
          <c:extLst>
            <c:ext xmlns:c16="http://schemas.microsoft.com/office/drawing/2014/chart" uri="{C3380CC4-5D6E-409C-BE32-E72D297353CC}">
              <c16:uniqueId val="{00000004-869A-4A29-9DD3-F2DEA7D8F158}"/>
            </c:ext>
          </c:extLst>
        </c:ser>
        <c:dLbls>
          <c:dLblPos val="ctr"/>
          <c:showLegendKey val="0"/>
          <c:showVal val="1"/>
          <c:showCatName val="0"/>
          <c:showSerName val="0"/>
          <c:showPercent val="0"/>
          <c:showBubbleSize val="0"/>
        </c:dLbls>
        <c:gapWidth val="110"/>
        <c:overlap val="100"/>
        <c:axId val="1234863359"/>
        <c:axId val="1234859519"/>
      </c:barChart>
      <c:catAx>
        <c:axId val="1234863359"/>
        <c:scaling>
          <c:orientation val="minMax"/>
        </c:scaling>
        <c:delete val="1"/>
        <c:axPos val="l"/>
        <c:numFmt formatCode="General" sourceLinked="1"/>
        <c:majorTickMark val="none"/>
        <c:minorTickMark val="none"/>
        <c:tickLblPos val="nextTo"/>
        <c:crossAx val="1234859519"/>
        <c:crosses val="autoZero"/>
        <c:auto val="1"/>
        <c:lblAlgn val="ctr"/>
        <c:lblOffset val="100"/>
        <c:noMultiLvlLbl val="0"/>
      </c:catAx>
      <c:valAx>
        <c:axId val="1234859519"/>
        <c:scaling>
          <c:orientation val="minMax"/>
        </c:scaling>
        <c:delete val="1"/>
        <c:axPos val="b"/>
        <c:numFmt formatCode="0%" sourceLinked="1"/>
        <c:majorTickMark val="none"/>
        <c:minorTickMark val="none"/>
        <c:tickLblPos val="nextTo"/>
        <c:crossAx val="12348633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tx1"/>
          </a:solidFill>
          <a:latin typeface="Helvetica" panose="020B0403020202020204"/>
          <a:cs typeface="Helvetica" panose="020B0403020202020204"/>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Helvetica" panose="020B0604020202020204"/>
                <a:ea typeface="+mn-ea"/>
                <a:cs typeface="Helvetica" panose="020B0604020202020204"/>
              </a:defRPr>
            </a:pPr>
            <a:r>
              <a:rPr lang="en-PH" sz="1440" b="1" i="0" u="none" strike="noStrike" kern="1200" spc="0" baseline="0">
                <a:solidFill>
                  <a:schemeClr val="tx1"/>
                </a:solidFill>
                <a:latin typeface="Helvetica" pitchFamily="2" charset="0"/>
              </a:rPr>
              <a:t>Budget impact of</a:t>
            </a:r>
            <a:br>
              <a:rPr lang="en-PH" sz="1440" b="1" i="0" u="none" strike="noStrike" kern="1200" spc="0" baseline="0">
                <a:solidFill>
                  <a:schemeClr val="tx1"/>
                </a:solidFill>
                <a:latin typeface="Helvetica" pitchFamily="2" charset="0"/>
              </a:rPr>
            </a:br>
            <a:r>
              <a:rPr lang="en-PH" sz="1440" b="1" i="0" u="none" strike="noStrike" kern="1200" spc="0" baseline="0">
                <a:solidFill>
                  <a:schemeClr val="tx1"/>
                </a:solidFill>
                <a:latin typeface="Helvetica" pitchFamily="2" charset="0"/>
              </a:rPr>
              <a:t>AI and R&amp;D</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Helvetica" panose="020B0604020202020204"/>
              <a:ea typeface="+mn-ea"/>
              <a:cs typeface="Helvetica" panose="020B0604020202020204"/>
            </a:defRPr>
          </a:pPr>
          <a:endParaRPr lang="en-US"/>
        </a:p>
      </c:txPr>
    </c:title>
    <c:autoTitleDeleted val="0"/>
    <c:plotArea>
      <c:layout/>
      <c:barChart>
        <c:barDir val="col"/>
        <c:grouping val="clustered"/>
        <c:varyColors val="0"/>
        <c:ser>
          <c:idx val="0"/>
          <c:order val="0"/>
          <c:tx>
            <c:strRef>
              <c:f>Sheet1!$C$1</c:f>
              <c:strCache>
                <c:ptCount val="1"/>
                <c:pt idx="0">
                  <c:v>Reclassified</c:v>
                </c:pt>
              </c:strCache>
            </c:strRef>
          </c:tx>
          <c:spPr>
            <a:solidFill>
              <a:schemeClr val="accent1"/>
            </a:solidFill>
            <a:ln>
              <a:noFill/>
            </a:ln>
            <a:effectLst/>
          </c:spPr>
          <c:invertIfNegative val="0"/>
          <c:dPt>
            <c:idx val="0"/>
            <c:invertIfNegative val="0"/>
            <c:bubble3D val="0"/>
            <c:spPr>
              <a:solidFill>
                <a:schemeClr val="tx1"/>
              </a:solidFill>
              <a:ln>
                <a:noFill/>
              </a:ln>
              <a:effectLst/>
            </c:spPr>
            <c:extLst>
              <c:ext xmlns:c16="http://schemas.microsoft.com/office/drawing/2014/chart" uri="{C3380CC4-5D6E-409C-BE32-E72D297353CC}">
                <c16:uniqueId val="{00000003-65A5-4901-B5D7-893CDF4853BA}"/>
              </c:ext>
            </c:extLst>
          </c:dPt>
          <c:dLbls>
            <c:dLbl>
              <c:idx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Helvetica" panose="020B0604020202020204"/>
                      <a:ea typeface="+mn-ea"/>
                      <a:cs typeface="Helvetica" panose="020B0604020202020204"/>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65A5-4901-B5D7-893CDF4853BA}"/>
                </c:ext>
              </c:extLst>
            </c:dLbl>
            <c:dLbl>
              <c:idx val="1"/>
              <c:spPr>
                <a:noFill/>
                <a:ln>
                  <a:noFill/>
                </a:ln>
                <a:effectLst/>
              </c:spPr>
              <c:txPr>
                <a:bodyPr rot="0" spcFirstLastPara="1" vertOverflow="ellipsis" vert="horz" wrap="square" anchor="ctr" anchorCtr="1"/>
                <a:lstStyle/>
                <a:p>
                  <a:pPr>
                    <a:defRPr sz="1400" b="1" i="0" u="none" strike="noStrike" kern="1200" baseline="0">
                      <a:solidFill>
                        <a:schemeClr val="accent1"/>
                      </a:solidFill>
                      <a:latin typeface="Helvetica" panose="020B0604020202020204"/>
                      <a:ea typeface="+mn-ea"/>
                      <a:cs typeface="Helvetica" panose="020B0604020202020204"/>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65A5-4901-B5D7-893CDF4853BA}"/>
                </c:ext>
              </c:extLst>
            </c:dLbl>
            <c:spPr>
              <a:noFill/>
              <a:ln>
                <a:noFill/>
              </a:ln>
              <a:effectLst/>
            </c:spPr>
            <c:txPr>
              <a:bodyPr rot="0" spcFirstLastPara="1" vertOverflow="ellipsis" vert="horz" wrap="square" anchor="ctr" anchorCtr="1"/>
              <a:lstStyle/>
              <a:p>
                <a:pPr>
                  <a:defRPr sz="1400" b="1" i="0" u="none" strike="noStrike" kern="1200" baseline="0">
                    <a:solidFill>
                      <a:schemeClr val="accent1">
                        <a:lumMod val="60000"/>
                        <a:lumOff val="40000"/>
                      </a:schemeClr>
                    </a:solidFill>
                    <a:latin typeface="Helvetica" panose="020B0604020202020204"/>
                    <a:ea typeface="+mn-ea"/>
                    <a:cs typeface="Helvetica" panose="020B0604020202020204"/>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Research and development</c:v>
                </c:pt>
                <c:pt idx="1">
                  <c:v>Artificial intelligence</c:v>
                </c:pt>
              </c:strCache>
            </c:strRef>
          </c:cat>
          <c:val>
            <c:numRef>
              <c:f>Sheet1!$C$2:$C$3</c:f>
              <c:numCache>
                <c:formatCode>General</c:formatCode>
                <c:ptCount val="2"/>
                <c:pt idx="0">
                  <c:v>-5</c:v>
                </c:pt>
                <c:pt idx="1">
                  <c:v>7</c:v>
                </c:pt>
              </c:numCache>
            </c:numRef>
          </c:val>
          <c:extLst>
            <c:ext xmlns:c16="http://schemas.microsoft.com/office/drawing/2014/chart" uri="{C3380CC4-5D6E-409C-BE32-E72D297353CC}">
              <c16:uniqueId val="{00000000-65A5-4901-B5D7-893CDF4853BA}"/>
            </c:ext>
          </c:extLst>
        </c:ser>
        <c:dLbls>
          <c:dLblPos val="outEnd"/>
          <c:showLegendKey val="0"/>
          <c:showVal val="1"/>
          <c:showCatName val="0"/>
          <c:showSerName val="0"/>
          <c:showPercent val="0"/>
          <c:showBubbleSize val="0"/>
        </c:dLbls>
        <c:gapWidth val="219"/>
        <c:overlap val="-27"/>
        <c:axId val="1234856639"/>
        <c:axId val="1234849919"/>
      </c:barChart>
      <c:catAx>
        <c:axId val="1234856639"/>
        <c:scaling>
          <c:orientation val="minMax"/>
        </c:scaling>
        <c:delete val="1"/>
        <c:axPos val="b"/>
        <c:numFmt formatCode="General" sourceLinked="1"/>
        <c:majorTickMark val="none"/>
        <c:minorTickMark val="none"/>
        <c:tickLblPos val="nextTo"/>
        <c:crossAx val="1234849919"/>
        <c:crosses val="autoZero"/>
        <c:auto val="1"/>
        <c:lblAlgn val="ctr"/>
        <c:lblOffset val="100"/>
        <c:noMultiLvlLbl val="0"/>
      </c:catAx>
      <c:valAx>
        <c:axId val="1234849919"/>
        <c:scaling>
          <c:orientation val="minMax"/>
        </c:scaling>
        <c:delete val="0"/>
        <c:axPos val="l"/>
        <c:majorGridlines>
          <c:spPr>
            <a:ln w="9525" cap="flat" cmpd="sng" algn="ctr">
              <a:solidFill>
                <a:schemeClr val="bg2"/>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lumMod val="75000"/>
                  </a:schemeClr>
                </a:solidFill>
                <a:latin typeface="Helvetica" panose="020B0604020202020204"/>
                <a:ea typeface="+mn-ea"/>
                <a:cs typeface="Helvetica" panose="020B0604020202020204"/>
              </a:defRPr>
            </a:pPr>
            <a:endParaRPr lang="en-US"/>
          </a:p>
        </c:txPr>
        <c:crossAx val="123485663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a:solidFill>
        <a:schemeClr val="tx1"/>
      </a:solidFill>
    </a:ln>
    <a:effectLst/>
  </c:spPr>
  <c:txPr>
    <a:bodyPr/>
    <a:lstStyle/>
    <a:p>
      <a:pPr>
        <a:defRPr sz="1200">
          <a:latin typeface="Helvetica" panose="020B0604020202020204"/>
          <a:cs typeface="Helvetica" panose="020B0604020202020204"/>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bar"/>
        <c:grouping val="percentStacked"/>
        <c:varyColors val="0"/>
        <c:ser>
          <c:idx val="0"/>
          <c:order val="0"/>
          <c:tx>
            <c:strRef>
              <c:f>Sheet1!$A$2</c:f>
              <c:strCache>
                <c:ptCount val="1"/>
                <c:pt idx="0">
                  <c:v>CFO/Head of Finance</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31750">
                <a:solidFill>
                  <a:schemeClr val="bg1"/>
                </a:solidFill>
              </a:ln>
              <a:effectLst/>
            </c:spPr>
            <c:extLst>
              <c:ext xmlns:c16="http://schemas.microsoft.com/office/drawing/2014/chart" uri="{C3380CC4-5D6E-409C-BE32-E72D297353CC}">
                <c16:uniqueId val="{00000001-BD8C-40E3-BB60-F5AC9C49860C}"/>
              </c:ext>
            </c:extLst>
          </c:dPt>
          <c:dLbls>
            <c:dLbl>
              <c:idx val="0"/>
              <c:layout>
                <c:manualLayout>
                  <c:x val="4.4969078756355047E-3"/>
                  <c:y val="-1.1178237743265672E-2"/>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Helvetica Neue" panose="02000503000000020004"/>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D8C-40E3-BB60-F5AC9C49860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Helvetica Neue" panose="02000503000000020004"/>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Percentage</c:v>
                </c:pt>
              </c:strCache>
            </c:strRef>
          </c:cat>
          <c:val>
            <c:numRef>
              <c:f>Sheet1!$B$2</c:f>
              <c:numCache>
                <c:formatCode>0%</c:formatCode>
                <c:ptCount val="1"/>
                <c:pt idx="0">
                  <c:v>0.74747474747474751</c:v>
                </c:pt>
              </c:numCache>
            </c:numRef>
          </c:val>
          <c:extLst>
            <c:ext xmlns:c16="http://schemas.microsoft.com/office/drawing/2014/chart" uri="{C3380CC4-5D6E-409C-BE32-E72D297353CC}">
              <c16:uniqueId val="{00000002-BD8C-40E3-BB60-F5AC9C49860C}"/>
            </c:ext>
          </c:extLst>
        </c:ser>
        <c:ser>
          <c:idx val="1"/>
          <c:order val="1"/>
          <c:tx>
            <c:strRef>
              <c:f>Sheet1!$A$3</c:f>
              <c:strCache>
                <c:ptCount val="1"/>
                <c:pt idx="0">
                  <c:v>Finance Controller</c:v>
                </c:pt>
              </c:strCache>
            </c:strRef>
          </c:tx>
          <c:spPr>
            <a:pattFill prst="ltVert">
              <a:fgClr>
                <a:schemeClr val="tx1"/>
              </a:fgClr>
              <a:bgClr>
                <a:schemeClr val="bg1"/>
              </a:bgClr>
            </a:pattFill>
            <a:ln w="19050">
              <a:solidFill>
                <a:schemeClr val="lt1"/>
              </a:solidFill>
            </a:ln>
            <a:effectLst/>
          </c:spPr>
          <c:invertIfNegative val="0"/>
          <c:dPt>
            <c:idx val="0"/>
            <c:invertIfNegative val="0"/>
            <c:bubble3D val="0"/>
            <c:spPr>
              <a:pattFill prst="ltVert">
                <a:fgClr>
                  <a:schemeClr val="tx1"/>
                </a:fgClr>
                <a:bgClr>
                  <a:schemeClr val="bg1"/>
                </a:bgClr>
              </a:pattFill>
              <a:ln w="31750">
                <a:solidFill>
                  <a:schemeClr val="bg1"/>
                </a:solidFill>
              </a:ln>
              <a:effectLst/>
            </c:spPr>
            <c:extLst>
              <c:ext xmlns:c16="http://schemas.microsoft.com/office/drawing/2014/chart" uri="{C3380CC4-5D6E-409C-BE32-E72D297353CC}">
                <c16:uniqueId val="{00000004-BD8C-40E3-BB60-F5AC9C49860C}"/>
              </c:ext>
            </c:extLst>
          </c:dPt>
          <c:dLbls>
            <c:dLbl>
              <c:idx val="0"/>
              <c:layout>
                <c:manualLayout>
                  <c:x val="9.3496616351748246E-3"/>
                  <c:y val="-1.0649121089254069E-2"/>
                </c:manualLayout>
              </c:layout>
              <c:spPr>
                <a:solidFill>
                  <a:schemeClr val="bg1"/>
                </a:solid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Helvetica Neue" panose="02000503000000020004"/>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D8C-40E3-BB60-F5AC9C49860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Helvetica Neue" panose="02000503000000020004"/>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Percentage</c:v>
                </c:pt>
              </c:strCache>
            </c:strRef>
          </c:cat>
          <c:val>
            <c:numRef>
              <c:f>Sheet1!$B$3</c:f>
              <c:numCache>
                <c:formatCode>0%</c:formatCode>
                <c:ptCount val="1"/>
                <c:pt idx="0">
                  <c:v>0.15151515151515152</c:v>
                </c:pt>
              </c:numCache>
            </c:numRef>
          </c:val>
          <c:extLst>
            <c:ext xmlns:c16="http://schemas.microsoft.com/office/drawing/2014/chart" uri="{C3380CC4-5D6E-409C-BE32-E72D297353CC}">
              <c16:uniqueId val="{00000005-BD8C-40E3-BB60-F5AC9C49860C}"/>
            </c:ext>
          </c:extLst>
        </c:ser>
        <c:ser>
          <c:idx val="2"/>
          <c:order val="2"/>
          <c:tx>
            <c:strRef>
              <c:f>Sheet1!$A$4</c:f>
              <c:strCache>
                <c:ptCount val="1"/>
                <c:pt idx="0">
                  <c:v>Other Business Leader</c:v>
                </c:pt>
              </c:strCache>
            </c:strRef>
          </c:tx>
          <c:spPr>
            <a:solidFill>
              <a:schemeClr val="tx1"/>
            </a:solidFill>
            <a:ln w="19050">
              <a:solidFill>
                <a:schemeClr val="lt1"/>
              </a:solidFill>
            </a:ln>
            <a:effectLst/>
          </c:spPr>
          <c:invertIfNegative val="0"/>
          <c:dPt>
            <c:idx val="0"/>
            <c:invertIfNegative val="0"/>
            <c:bubble3D val="0"/>
            <c:spPr>
              <a:solidFill>
                <a:schemeClr val="tx1"/>
              </a:solidFill>
              <a:ln w="31750">
                <a:solidFill>
                  <a:schemeClr val="bg1"/>
                </a:solidFill>
              </a:ln>
              <a:effectLst/>
            </c:spPr>
            <c:extLst>
              <c:ext xmlns:c16="http://schemas.microsoft.com/office/drawing/2014/chart" uri="{C3380CC4-5D6E-409C-BE32-E72D297353CC}">
                <c16:uniqueId val="{00000007-BD8C-40E3-BB60-F5AC9C49860C}"/>
              </c:ext>
            </c:extLst>
          </c:dPt>
          <c:dLbls>
            <c:dLbl>
              <c:idx val="0"/>
              <c:layout>
                <c:manualLayout>
                  <c:x val="9.6385177899969473E-3"/>
                  <c:y val="-2.4140947339275952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D8C-40E3-BB60-F5AC9C49860C}"/>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Helvetica Neue" panose="02000503000000020004"/>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Percentage</c:v>
                </c:pt>
              </c:strCache>
            </c:strRef>
          </c:cat>
          <c:val>
            <c:numRef>
              <c:f>Sheet1!$B$4</c:f>
              <c:numCache>
                <c:formatCode>0%</c:formatCode>
                <c:ptCount val="1"/>
                <c:pt idx="0">
                  <c:v>0.10101010101010101</c:v>
                </c:pt>
              </c:numCache>
            </c:numRef>
          </c:val>
          <c:extLst>
            <c:ext xmlns:c16="http://schemas.microsoft.com/office/drawing/2014/chart" uri="{C3380CC4-5D6E-409C-BE32-E72D297353CC}">
              <c16:uniqueId val="{00000008-BD8C-40E3-BB60-F5AC9C49860C}"/>
            </c:ext>
          </c:extLst>
        </c:ser>
        <c:dLbls>
          <c:showLegendKey val="0"/>
          <c:showVal val="0"/>
          <c:showCatName val="0"/>
          <c:showSerName val="0"/>
          <c:showPercent val="0"/>
          <c:showBubbleSize val="0"/>
        </c:dLbls>
        <c:gapWidth val="100"/>
        <c:overlap val="100"/>
        <c:axId val="292306752"/>
        <c:axId val="280345568"/>
      </c:barChart>
      <c:valAx>
        <c:axId val="280345568"/>
        <c:scaling>
          <c:orientation val="minMax"/>
        </c:scaling>
        <c:delete val="1"/>
        <c:axPos val="b"/>
        <c:numFmt formatCode="0%" sourceLinked="1"/>
        <c:majorTickMark val="out"/>
        <c:minorTickMark val="none"/>
        <c:tickLblPos val="nextTo"/>
        <c:crossAx val="292306752"/>
        <c:crosses val="autoZero"/>
        <c:crossBetween val="between"/>
      </c:valAx>
      <c:catAx>
        <c:axId val="292306752"/>
        <c:scaling>
          <c:orientation val="minMax"/>
        </c:scaling>
        <c:delete val="1"/>
        <c:axPos val="l"/>
        <c:numFmt formatCode="General" sourceLinked="1"/>
        <c:majorTickMark val="out"/>
        <c:minorTickMark val="none"/>
        <c:tickLblPos val="nextTo"/>
        <c:crossAx val="280345568"/>
        <c:crosses val="autoZero"/>
        <c:auto val="1"/>
        <c:lblAlgn val="ctr"/>
        <c:lblOffset val="100"/>
        <c:noMultiLvlLbl val="0"/>
      </c:cat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125-4C2D-A5E4-286B8B5F5A7E}"/>
              </c:ext>
            </c:extLst>
          </c:dPt>
          <c:dPt>
            <c:idx val="1"/>
            <c:bubble3D val="0"/>
            <c:spPr>
              <a:solidFill>
                <a:schemeClr val="tx1"/>
              </a:solidFill>
              <a:ln w="19050">
                <a:solidFill>
                  <a:schemeClr val="lt1"/>
                </a:solidFill>
              </a:ln>
              <a:effectLst/>
            </c:spPr>
            <c:extLst>
              <c:ext xmlns:c16="http://schemas.microsoft.com/office/drawing/2014/chart" uri="{C3380CC4-5D6E-409C-BE32-E72D297353CC}">
                <c16:uniqueId val="{00000003-F125-4C2D-A5E4-286B8B5F5A7E}"/>
              </c:ext>
            </c:extLst>
          </c:dPt>
          <c:dPt>
            <c:idx val="2"/>
            <c:bubble3D val="0"/>
            <c:spPr>
              <a:solidFill>
                <a:srgbClr val="F5BAB9"/>
              </a:solidFill>
              <a:ln w="19050">
                <a:solidFill>
                  <a:schemeClr val="lt1"/>
                </a:solidFill>
              </a:ln>
              <a:effectLst/>
            </c:spPr>
            <c:extLst>
              <c:ext xmlns:c16="http://schemas.microsoft.com/office/drawing/2014/chart" uri="{C3380CC4-5D6E-409C-BE32-E72D297353CC}">
                <c16:uniqueId val="{00000005-F125-4C2D-A5E4-286B8B5F5A7E}"/>
              </c:ext>
            </c:extLst>
          </c:dPt>
          <c:dPt>
            <c:idx val="3"/>
            <c:bubble3D val="0"/>
            <c:spPr>
              <a:solidFill>
                <a:srgbClr val="AFABAB"/>
              </a:solidFill>
              <a:ln w="19050">
                <a:solidFill>
                  <a:schemeClr val="lt1"/>
                </a:solidFill>
              </a:ln>
              <a:effectLst/>
            </c:spPr>
            <c:extLst>
              <c:ext xmlns:c16="http://schemas.microsoft.com/office/drawing/2014/chart" uri="{C3380CC4-5D6E-409C-BE32-E72D297353CC}">
                <c16:uniqueId val="{00000007-F125-4C2D-A5E4-286B8B5F5A7E}"/>
              </c:ext>
            </c:extLst>
          </c:dPt>
          <c:dLbls>
            <c:dLbl>
              <c:idx val="2"/>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Helvetica Neue" panose="02000503000000020004"/>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5-F125-4C2D-A5E4-286B8B5F5A7E}"/>
                </c:ext>
              </c:extLst>
            </c:dLbl>
            <c:dLbl>
              <c:idx val="3"/>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Helvetica Neue" panose="02000503000000020004"/>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7-F125-4C2D-A5E4-286B8B5F5A7E}"/>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Helvetica Neue" panose="02000503000000020004"/>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Small / Medium Organisations</c:v>
                </c:pt>
                <c:pt idx="1">
                  <c:v>Mid-sized Organisations</c:v>
                </c:pt>
                <c:pt idx="2">
                  <c:v>Enterprise Sized Organisations</c:v>
                </c:pt>
                <c:pt idx="3">
                  <c:v>Large Enterprise Sized Organisations</c:v>
                </c:pt>
              </c:strCache>
            </c:strRef>
          </c:cat>
          <c:val>
            <c:numRef>
              <c:f>Sheet1!$B$2:$B$5</c:f>
              <c:numCache>
                <c:formatCode>0%</c:formatCode>
                <c:ptCount val="4"/>
                <c:pt idx="0">
                  <c:v>0.19191919191919191</c:v>
                </c:pt>
                <c:pt idx="1">
                  <c:v>0.31313131313131315</c:v>
                </c:pt>
                <c:pt idx="2">
                  <c:v>0.31313131313131315</c:v>
                </c:pt>
                <c:pt idx="3">
                  <c:v>0.18181818181818182</c:v>
                </c:pt>
              </c:numCache>
            </c:numRef>
          </c:val>
          <c:extLst>
            <c:ext xmlns:c16="http://schemas.microsoft.com/office/drawing/2014/chart" uri="{C3380CC4-5D6E-409C-BE32-E72D297353CC}">
              <c16:uniqueId val="{00000008-F125-4C2D-A5E4-286B8B5F5A7E}"/>
            </c:ext>
          </c:extLst>
        </c:ser>
        <c:dLbls>
          <c:showLegendKey val="0"/>
          <c:showVal val="0"/>
          <c:showCatName val="0"/>
          <c:showSerName val="0"/>
          <c:showPercent val="0"/>
          <c:showBubbleSize val="0"/>
          <c:showLeaderLines val="1"/>
        </c:dLbls>
        <c:firstSliceAng val="0"/>
        <c:holeSize val="61"/>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withinLinear" id="15">
  <a:schemeClr val="accent2"/>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F3D952-6226-4DF9-9E5C-C1F1B31A07DF}" type="datetimeFigureOut">
              <a:rPr lang="en-PH" smtClean="0"/>
              <a:t>03/12/2024</a:t>
            </a:fld>
            <a:endParaRPr lang="en-PH"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97A45D-8906-4768-AF0F-F7E2CDDBB16E}" type="slidenum">
              <a:rPr lang="en-PH" smtClean="0"/>
              <a:t>‹#›</a:t>
            </a:fld>
            <a:endParaRPr lang="en-PH" dirty="0"/>
          </a:p>
        </p:txBody>
      </p:sp>
    </p:spTree>
    <p:extLst>
      <p:ext uri="{BB962C8B-B14F-4D97-AF65-F5344CB8AC3E}">
        <p14:creationId xmlns:p14="http://schemas.microsoft.com/office/powerpoint/2010/main" val="242299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7000"/>
              </a:lnSpc>
              <a:spcAft>
                <a:spcPts val="800"/>
              </a:spcAft>
              <a:buFont typeface="+mj-lt"/>
              <a:buNone/>
            </a:pPr>
            <a:endParaRPr lang="en-AU"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Helvetica Neue" panose="02000503000000020004" pitchFamily="2"/>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PH" sz="1200" b="0" i="0" u="none" strike="noStrike" kern="1200" cap="none" spc="0" normalizeH="0" baseline="0" noProof="0" dirty="0">
              <a:ln>
                <a:noFill/>
              </a:ln>
              <a:solidFill>
                <a:prstClr val="black"/>
              </a:solidFill>
              <a:effectLst/>
              <a:uLnTx/>
              <a:uFillTx/>
              <a:latin typeface="Helvetica Neue" panose="02000503000000020004" pitchFamily="2"/>
              <a:ea typeface="+mn-ea"/>
              <a:cs typeface="+mn-cs"/>
            </a:endParaRPr>
          </a:p>
        </p:txBody>
      </p:sp>
    </p:spTree>
    <p:extLst>
      <p:ext uri="{BB962C8B-B14F-4D97-AF65-F5344CB8AC3E}">
        <p14:creationId xmlns:p14="http://schemas.microsoft.com/office/powerpoint/2010/main" val="156069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P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PH"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37736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A020C-0AD9-BF6E-5090-F7181813ED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5AADBA-251E-A0C8-CB1D-A24E9F71C2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149083-C1B5-FFD2-4513-2A7781B9FD13}"/>
              </a:ext>
            </a:extLst>
          </p:cNvPr>
          <p:cNvSpPr>
            <a:spLocks noGrp="1"/>
          </p:cNvSpPr>
          <p:nvPr>
            <p:ph type="body" idx="1"/>
          </p:nvPr>
        </p:nvSpPr>
        <p:spPr/>
        <p:txBody>
          <a:bodyPr/>
          <a:lstStyle/>
          <a:p>
            <a:endParaRPr lang="en-PH" dirty="0"/>
          </a:p>
        </p:txBody>
      </p:sp>
      <p:sp>
        <p:nvSpPr>
          <p:cNvPr id="4" name="Slide Number Placeholder 3">
            <a:extLst>
              <a:ext uri="{FF2B5EF4-FFF2-40B4-BE49-F238E27FC236}">
                <a16:creationId xmlns:a16="http://schemas.microsoft.com/office/drawing/2014/main" id="{7465C871-0901-C0E4-382C-64FBA77E38C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PH"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66165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3A6BE-30EC-5885-9EF9-B9636D7DD2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4EDD1C-CDDD-7994-545D-05BDA371EA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145B28-299F-0CEC-BB1A-7FF058E29D13}"/>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43728210-E230-97AE-87A1-4C95C2ECF0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52526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DD947-E7FA-80A9-B935-FCD45919A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2C9135-5E7D-33F4-4CF4-DD82A9999D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B669C5-A4DD-54D5-1A2F-E36BB2FC4CAB}"/>
              </a:ext>
            </a:extLst>
          </p:cNvPr>
          <p:cNvSpPr>
            <a:spLocks noGrp="1"/>
          </p:cNvSpPr>
          <p:nvPr>
            <p:ph type="body" idx="1"/>
          </p:nvPr>
        </p:nvSpPr>
        <p:spPr/>
        <p:txBody>
          <a:bodyPr/>
          <a:lstStyle/>
          <a:p>
            <a:pPr marL="0" indent="0">
              <a:buFontTx/>
              <a:buNone/>
            </a:pPr>
            <a:endParaRPr lang="en-PH" dirty="0"/>
          </a:p>
        </p:txBody>
      </p:sp>
      <p:sp>
        <p:nvSpPr>
          <p:cNvPr id="4" name="Slide Number Placeholder 3">
            <a:extLst>
              <a:ext uri="{FF2B5EF4-FFF2-40B4-BE49-F238E27FC236}">
                <a16:creationId xmlns:a16="http://schemas.microsoft.com/office/drawing/2014/main" id="{0F196B7D-463D-2733-ABAA-19058749B7F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56726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46D66-8061-6A23-E90E-A78D61519C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B86D45-5AE6-0C46-1353-8E8FC280DA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B804A6-F392-9984-8624-0AFB6DF407A4}"/>
              </a:ext>
            </a:extLst>
          </p:cNvPr>
          <p:cNvSpPr>
            <a:spLocks noGrp="1"/>
          </p:cNvSpPr>
          <p:nvPr>
            <p:ph type="body" idx="1"/>
          </p:nvPr>
        </p:nvSpPr>
        <p:spPr/>
        <p:txBody>
          <a:bodyPr/>
          <a:lstStyle/>
          <a:p>
            <a:endParaRPr lang="en-PH" dirty="0"/>
          </a:p>
        </p:txBody>
      </p:sp>
      <p:sp>
        <p:nvSpPr>
          <p:cNvPr id="4" name="Slide Number Placeholder 3">
            <a:extLst>
              <a:ext uri="{FF2B5EF4-FFF2-40B4-BE49-F238E27FC236}">
                <a16:creationId xmlns:a16="http://schemas.microsoft.com/office/drawing/2014/main" id="{FEA5FE95-7B7F-B9D9-A636-D1D4D2F5148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PH"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007548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6170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5289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FACC8-7744-52D0-8619-55B9A1552A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FEB07A-FB7F-68EE-9594-4B976346E1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A56220-2DCA-9454-6DCC-86593129A4E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4" name="Slide Number Placeholder 3">
            <a:extLst>
              <a:ext uri="{FF2B5EF4-FFF2-40B4-BE49-F238E27FC236}">
                <a16:creationId xmlns:a16="http://schemas.microsoft.com/office/drawing/2014/main" id="{C319A606-9F0F-D053-DA65-0CE91F292B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6410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7816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id="{DDE2FD62-87C4-E3CD-A29B-81DF60F8E1A9}"/>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4211592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P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PH"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0925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PH"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37310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76168-066D-FEB8-1F3D-E565074500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C65A52-9CC5-4CA2-32EF-CF32B6C41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89401F-F4E8-9D8F-6F40-48EB86EEB7F8}"/>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2BE2F555-CCFF-C948-6E67-2359C12E517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8633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1021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2">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1350329"/>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815794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1635422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10399353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04856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40034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6763643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dirty="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dirty="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r:embed="rId5">
            <a:alphaModFix amt="30000"/>
            <a:extLst>
              <a:ext uri="{96DAC541-7B7A-43D3-8B79-37D633B846F1}">
                <asvg:svgBlip xmlns:asvg="http://schemas.microsoft.com/office/drawing/2016/SVG/main" r:embed="rId6"/>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5968524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8320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668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White - Logo on Top">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009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4287068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8702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0377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584573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635146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693012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65264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3545098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1589321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10.xml"/><Relationship Id="rId1" Type="http://schemas.openxmlformats.org/officeDocument/2006/relationships/slideLayout" Target="../slideLayouts/slideLayout2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10" Type="http://schemas.openxmlformats.org/officeDocument/2006/relationships/theme" Target="../theme/theme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5.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6.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8.xml"/><Relationship Id="rId1" Type="http://schemas.openxmlformats.org/officeDocument/2006/relationships/slideLayout" Target="../slideLayouts/slideLayout17.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5" Type="http://schemas.openxmlformats.org/officeDocument/2006/relationships/image" Target="../media/image2.pn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4764450"/>
      </p:ext>
    </p:extLst>
  </p:cSld>
  <p:clrMap bg1="lt1" tx1="dk1" bg2="lt2" tx2="dk2" accent1="accent1" accent2="accent2" accent3="accent3" accent4="accent4" accent5="accent5" accent6="accent6" hlink="hlink" folHlink="folHlink"/>
  <p:sldLayoutIdLst>
    <p:sldLayoutId id="2147483673" r:id="rId1"/>
    <p:sldLayoutId id="2147483674" r:id="rId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3" cstate="print"/>
          <a:stretch>
            <a:fillRect/>
          </a:stretch>
        </p:blipFill>
        <p:spPr>
          <a:xfrm>
            <a:off x="0" y="0"/>
            <a:ext cx="12188952" cy="2011679"/>
          </a:xfrm>
          <a:prstGeom prst="rect">
            <a:avLst/>
          </a:prstGeom>
        </p:spPr>
      </p:pic>
      <p:sp>
        <p:nvSpPr>
          <p:cNvPr id="17" name="bg object 17"/>
          <p:cNvSpPr/>
          <p:nvPr/>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3395268" y="334771"/>
            <a:ext cx="5401462" cy="391159"/>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12/3/2024</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2"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8591646"/>
      </p:ext>
    </p:extLst>
  </p:cSld>
  <p:clrMap bg1="lt1" tx1="dk1" bg2="lt2" tx2="dk2" accent1="accent1" accent2="accent2" accent3="accent3" accent4="accent4" accent5="accent5" accent6="accent6" hlink="hlink" folHlink="folHlink"/>
  <p:sldLayoutIdLst>
    <p:sldLayoutId id="2147483676"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5CBBF5-1DBF-1247-8D81-D7116D36B7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9477E4C-063B-9E4D-9182-6B8699F16A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03945865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902E6B-BC2D-C34D-A79E-67277E6BFC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2F152CB-FFAB-9B47-A998-9DB53808EF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9B034C4-6C59-1449-9880-86572AF2C1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A96DD6-562B-5C4A-8359-64C5942DB8AC}" type="datetimeFigureOut">
              <a:rPr lang="en-US" smtClean="0"/>
              <a:t>12/3/2024</a:t>
            </a:fld>
            <a:endParaRPr lang="en-US" dirty="0"/>
          </a:p>
        </p:txBody>
      </p:sp>
      <p:sp>
        <p:nvSpPr>
          <p:cNvPr id="5" name="Footer Placeholder 4">
            <a:extLst>
              <a:ext uri="{FF2B5EF4-FFF2-40B4-BE49-F238E27FC236}">
                <a16:creationId xmlns:a16="http://schemas.microsoft.com/office/drawing/2014/main" id="{0561B323-675D-3541-96A4-C33DB4A717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BB50F0E-9686-B84B-A9BE-93E129BECE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2A61F1-CF47-C748-AB4B-CD3294508500}" type="slidenum">
              <a:rPr lang="en-US" smtClean="0"/>
              <a:t>‹#›</a:t>
            </a:fld>
            <a:endParaRPr lang="en-US" dirty="0"/>
          </a:p>
        </p:txBody>
      </p:sp>
    </p:spTree>
    <p:extLst>
      <p:ext uri="{BB962C8B-B14F-4D97-AF65-F5344CB8AC3E}">
        <p14:creationId xmlns:p14="http://schemas.microsoft.com/office/powerpoint/2010/main" val="969847038"/>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00E125-4E0C-A549-BC53-D4CDDCEE07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C10C31D-D15F-0442-BDED-A7ADA058B0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E052DBB-DAF8-E243-8E08-75120C02F2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504F3B-1EBC-D54B-A537-FACA58F5C230}" type="datetimeFigureOut">
              <a:rPr lang="en-US" smtClean="0"/>
              <a:t>12/3/2024</a:t>
            </a:fld>
            <a:endParaRPr lang="en-US" dirty="0"/>
          </a:p>
        </p:txBody>
      </p:sp>
      <p:sp>
        <p:nvSpPr>
          <p:cNvPr id="5" name="Footer Placeholder 4">
            <a:extLst>
              <a:ext uri="{FF2B5EF4-FFF2-40B4-BE49-F238E27FC236}">
                <a16:creationId xmlns:a16="http://schemas.microsoft.com/office/drawing/2014/main" id="{FDED9A11-4FB2-3448-9DD0-BA01DA990B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3021B4C-A3DF-0C41-9F5C-16F8ED81F4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AAE64D-0381-AC41-B531-042C60CB163F}" type="slidenum">
              <a:rPr lang="en-US" smtClean="0"/>
              <a:t>‹#›</a:t>
            </a:fld>
            <a:endParaRPr lang="en-US" dirty="0"/>
          </a:p>
        </p:txBody>
      </p:sp>
    </p:spTree>
    <p:extLst>
      <p:ext uri="{BB962C8B-B14F-4D97-AF65-F5344CB8AC3E}">
        <p14:creationId xmlns:p14="http://schemas.microsoft.com/office/powerpoint/2010/main" val="1902499648"/>
      </p:ext>
    </p:extLst>
  </p:cSld>
  <p:clrMap bg1="lt1" tx1="dk1" bg2="lt2" tx2="dk2" accent1="accent1" accent2="accent2" accent3="accent3" accent4="accent4" accent5="accent5" accent6="accent6" hlink="hlink" folHlink="folHlink"/>
  <p:sldLayoutIdLst>
    <p:sldLayoutId id="2147483690" r:id="rId1"/>
  </p:sldLayoutIdLst>
  <p:txStyles>
    <p:title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12/3/2024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dirty="0"/>
          </a:p>
        </p:txBody>
      </p:sp>
    </p:spTree>
    <p:extLst>
      <p:ext uri="{BB962C8B-B14F-4D97-AF65-F5344CB8AC3E}">
        <p14:creationId xmlns:p14="http://schemas.microsoft.com/office/powerpoint/2010/main" val="2862791208"/>
      </p:ext>
    </p:extLst>
  </p:cSld>
  <p:clrMap bg1="lt1" tx1="dk1" bg2="lt2" tx2="dk2" accent1="accent1" accent2="accent2" accent3="accent3" accent4="accent4" accent5="accent5" accent6="accent6" hlink="hlink" folHlink="folHlink"/>
  <p:sldLayoutIdLst>
    <p:sldLayoutId id="214748369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5CBBF5-1DBF-1247-8D81-D7116D36B7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9477E4C-063B-9E4D-9182-6B8699F16A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485439680"/>
      </p:ext>
    </p:extLst>
  </p:cSld>
  <p:clrMap bg1="lt1" tx1="dk1" bg2="lt2" tx2="dk2" accent1="accent1" accent2="accent2" accent3="accent3" accent4="accent4" accent5="accent5" accent6="accent6" hlink="hlink" folHlink="folHlink"/>
  <p:sldLayoutIdLst>
    <p:sldLayoutId id="2147483694" r:id="rId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clipart&#10;&#10;Description automatically generated">
            <a:extLst>
              <a:ext uri="{FF2B5EF4-FFF2-40B4-BE49-F238E27FC236}">
                <a16:creationId xmlns:a16="http://schemas.microsoft.com/office/drawing/2014/main" id="{423378EC-0DAC-4542-8E39-BBA00E690B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502429187"/>
      </p:ext>
    </p:extLst>
  </p:cSld>
  <p:clrMap bg1="lt1" tx1="dk1" bg2="lt2" tx2="dk2" accent1="accent1" accent2="accent2" accent3="accent3" accent4="accent4" accent5="accent5" accent6="accent6" hlink="hlink" folHlink="folHlink"/>
  <p:sldLayoutIdLst>
    <p:sldLayoutId id="2147483697"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5"/>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746088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jpeg"/></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research.adapt.com.au/data-ai/modelling-analytics-visualisation-and-intelligence/market-trend-reports/adapt-overview-key-actions-and-value-measures-for-ai"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chart" Target="../charts/chart5.xml"/></Relationships>
</file>

<file path=ppt/slides/_rels/slide15.xml.rels><?xml version="1.0" encoding="UTF-8" standalone="yes"?>
<Relationships xmlns="http://schemas.openxmlformats.org/package/2006/relationships"><Relationship Id="rId3" Type="http://schemas.openxmlformats.org/officeDocument/2006/relationships/hyperlink" Target="https://research.adapt.com.au/data-ai/modelling-analytics-visualisation-and-intelligence/market-trend-reports/activate-ai-responsibly-for-trusted-value"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1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chart" Target="../charts/chart6.xml"/><Relationship Id="rId7" Type="http://schemas.openxmlformats.org/officeDocument/2006/relationships/image" Target="../media/image22.svg"/><Relationship Id="rId12" Type="http://schemas.openxmlformats.org/officeDocument/2006/relationships/chart" Target="../charts/chart7.xml"/><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sv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18" Type="http://schemas.openxmlformats.org/officeDocument/2006/relationships/image" Target="../media/image41.png"/><Relationship Id="rId3" Type="http://schemas.openxmlformats.org/officeDocument/2006/relationships/hyperlink" Target="https://research.adapt.com.au/filter-types/market-trend-reports" TargetMode="External"/><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 Type="http://schemas.openxmlformats.org/officeDocument/2006/relationships/hyperlink" Target="mailto:success@adapt.com.au" TargetMode="External"/><Relationship Id="rId16" Type="http://schemas.openxmlformats.org/officeDocument/2006/relationships/image" Target="../media/image39.png"/><Relationship Id="rId1" Type="http://schemas.openxmlformats.org/officeDocument/2006/relationships/slideLayout" Target="../slideLayouts/slideLayout21.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34.png"/><Relationship Id="rId5" Type="http://schemas.openxmlformats.org/officeDocument/2006/relationships/hyperlink" Target="https://research.adapt.com.au/data-insights/" TargetMode="External"/><Relationship Id="rId15" Type="http://schemas.openxmlformats.org/officeDocument/2006/relationships/image" Target="../media/image38.png"/><Relationship Id="rId10" Type="http://schemas.openxmlformats.org/officeDocument/2006/relationships/image" Target="../media/image33.png"/><Relationship Id="rId19" Type="http://schemas.openxmlformats.org/officeDocument/2006/relationships/image" Target="../media/image42.png"/><Relationship Id="rId4" Type="http://schemas.openxmlformats.org/officeDocument/2006/relationships/hyperlink" Target="https://research.adapt.com.au/filter-types/community-interviews" TargetMode="External"/><Relationship Id="rId9" Type="http://schemas.openxmlformats.org/officeDocument/2006/relationships/image" Target="../media/image32.png"/><Relationship Id="rId14" Type="http://schemas.openxmlformats.org/officeDocument/2006/relationships/image" Target="../media/image3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FE67999F-E478-3471-05E2-89A8682074DB}"/>
              </a:ext>
            </a:extLst>
          </p:cNvPr>
          <p:cNvGrpSpPr/>
          <p:nvPr/>
        </p:nvGrpSpPr>
        <p:grpSpPr>
          <a:xfrm>
            <a:off x="419706" y="2128595"/>
            <a:ext cx="2005559" cy="2588282"/>
            <a:chOff x="318631" y="1965867"/>
            <a:chExt cx="2231753" cy="2880197"/>
          </a:xfrm>
        </p:grpSpPr>
        <p:sp>
          <p:nvSpPr>
            <p:cNvPr id="5" name="Round Single Corner Rectangle 24">
              <a:extLst>
                <a:ext uri="{FF2B5EF4-FFF2-40B4-BE49-F238E27FC236}">
                  <a16:creationId xmlns:a16="http://schemas.microsoft.com/office/drawing/2014/main" id="{DACE6149-46B6-7CE0-E426-738F2E8B599C}"/>
                </a:ext>
              </a:extLst>
            </p:cNvPr>
            <p:cNvSpPr/>
            <p:nvPr/>
          </p:nvSpPr>
          <p:spPr>
            <a:xfrm flipH="1">
              <a:off x="318631" y="1965867"/>
              <a:ext cx="2075476" cy="2750508"/>
            </a:xfrm>
            <a:prstGeom prst="round1Rect">
              <a:avLst>
                <a:gd name="adj" fmla="val 19818"/>
              </a:avLst>
            </a:prstGeom>
            <a:noFill/>
            <a:ln w="9525">
              <a:solidFill>
                <a:srgbClr val="E753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E1596973-5C6B-C760-D549-F3C7EA11A23E}"/>
                </a:ext>
              </a:extLst>
            </p:cNvPr>
            <p:cNvPicPr>
              <a:picLocks noChangeAspect="1"/>
            </p:cNvPicPr>
            <p:nvPr/>
          </p:nvPicPr>
          <p:blipFill rotWithShape="1">
            <a:blip r:embed="rId3"/>
            <a:srcRect l="16500" t="4618" r="20650" b="20203"/>
            <a:stretch/>
          </p:blipFill>
          <p:spPr>
            <a:xfrm>
              <a:off x="474908" y="2095556"/>
              <a:ext cx="2075476" cy="2750508"/>
            </a:xfrm>
            <a:prstGeom prst="round2DiagRect">
              <a:avLst>
                <a:gd name="adj1" fmla="val 16667"/>
                <a:gd name="adj2" fmla="val 0"/>
              </a:avLst>
            </a:prstGeom>
            <a:ln w="3175" cap="sq">
              <a:noFill/>
              <a:miter lim="800000"/>
            </a:ln>
            <a:effectLst/>
          </p:spPr>
        </p:pic>
      </p:grpSp>
      <p:sp>
        <p:nvSpPr>
          <p:cNvPr id="2" name="TextBox 1">
            <a:extLst>
              <a:ext uri="{FF2B5EF4-FFF2-40B4-BE49-F238E27FC236}">
                <a16:creationId xmlns:a16="http://schemas.microsoft.com/office/drawing/2014/main" id="{DCC89118-D0C1-65E5-5970-DC15924F61BC}"/>
              </a:ext>
            </a:extLst>
          </p:cNvPr>
          <p:cNvSpPr txBox="1"/>
          <p:nvPr/>
        </p:nvSpPr>
        <p:spPr>
          <a:xfrm>
            <a:off x="5266873" y="2011936"/>
            <a:ext cx="6606496" cy="1461939"/>
          </a:xfrm>
          <a:prstGeom prst="rect">
            <a:avLst/>
          </a:prstGeom>
          <a:noFill/>
        </p:spPr>
        <p:txBody>
          <a:bodyPr wrap="square" lIns="91440" tIns="45720" rIns="91440" bIns="45720" rtlCol="0" anchor="t">
            <a:spAutoFit/>
          </a:bodyPr>
          <a:lstStyle>
            <a:defPPr>
              <a:defRPr lang="en-US"/>
            </a:defPPr>
            <a:lvl1pPr algn="ctr">
              <a:defRPr sz="3600" spc="-150">
                <a:latin typeface="Helvetica Neue"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600" b="1" i="0" u="none" strike="noStrike" kern="1200" cap="none" spc="0" normalizeH="0" baseline="0" noProof="0" dirty="0">
                <a:ln>
                  <a:noFill/>
                </a:ln>
                <a:solidFill>
                  <a:srgbClr val="E7534F"/>
                </a:solidFill>
                <a:effectLst/>
                <a:uLnTx/>
                <a:uFillTx/>
                <a:latin typeface="Helvetica" panose="020B0403020202020204" pitchFamily="34" charset="0"/>
                <a:ea typeface="+mn-ea"/>
                <a:cs typeface="+mn-cs"/>
              </a:rPr>
              <a:t>ADAPT TECHNOLOGY TRENDS</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900" b="0" i="0" u="none" strike="noStrike" kern="1200" cap="none" spc="-150" normalizeH="0" baseline="0" noProof="0" dirty="0">
                <a:ln>
                  <a:noFill/>
                </a:ln>
                <a:solidFill>
                  <a:prstClr val="black"/>
                </a:solidFill>
                <a:effectLst/>
                <a:uLnTx/>
                <a:uFillTx/>
                <a:latin typeface="Helvetica Neue" panose="02000503000000020004" pitchFamily="2"/>
                <a:ea typeface="+mn-ea"/>
                <a:cs typeface="Helvetica Neue" panose="02000503000000020004" pitchFamily="2"/>
              </a:rPr>
            </a:br>
            <a:r>
              <a:rPr kumimoji="0" lang="en-US" sz="3200" b="1" i="0" u="none" strike="noStrike" kern="1200" cap="none" spc="0" normalizeH="0" baseline="0" noProof="0" dirty="0">
                <a:ln>
                  <a:noFill/>
                </a:ln>
                <a:solidFill>
                  <a:prstClr val="white"/>
                </a:solidFill>
                <a:effectLst/>
                <a:uLnTx/>
                <a:uFillTx/>
                <a:latin typeface="Helvetica" panose="020B0403020202020204" pitchFamily="34" charset="0"/>
                <a:ea typeface="+mn-ea"/>
                <a:cs typeface="Helvetica Neue" panose="02000503000000020004" pitchFamily="2"/>
              </a:rPr>
              <a:t>Is finance truly data-driven </a:t>
            </a:r>
            <a:br>
              <a:rPr kumimoji="0" lang="en-US" sz="3200" b="1" i="0" u="none" strike="noStrike" kern="1200" cap="none" spc="0" normalizeH="0" baseline="0" noProof="0" dirty="0">
                <a:ln>
                  <a:noFill/>
                </a:ln>
                <a:solidFill>
                  <a:prstClr val="white"/>
                </a:solidFill>
                <a:effectLst/>
                <a:uLnTx/>
                <a:uFillTx/>
                <a:latin typeface="Helvetica" panose="020B0403020202020204" pitchFamily="34" charset="0"/>
                <a:ea typeface="+mn-ea"/>
                <a:cs typeface="Helvetica Neue" panose="02000503000000020004" pitchFamily="2"/>
              </a:rPr>
            </a:br>
            <a:r>
              <a:rPr kumimoji="0" lang="en-US" sz="3200" b="1" i="0" u="none" strike="noStrike" kern="1200" cap="none" spc="0" normalizeH="0" baseline="0" noProof="0" dirty="0">
                <a:ln>
                  <a:noFill/>
                </a:ln>
                <a:solidFill>
                  <a:prstClr val="white"/>
                </a:solidFill>
                <a:effectLst/>
                <a:uLnTx/>
                <a:uFillTx/>
                <a:latin typeface="Helvetica" panose="020B0403020202020204" pitchFamily="34" charset="0"/>
                <a:ea typeface="+mn-ea"/>
                <a:cs typeface="Helvetica Neue" panose="02000503000000020004" pitchFamily="2"/>
              </a:rPr>
              <a:t>and ready to harness AI?</a:t>
            </a:r>
            <a:endParaRPr kumimoji="0" lang="en-AU" sz="3200" b="1"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pic>
        <p:nvPicPr>
          <p:cNvPr id="4" name="Picture 5" descr="A picture containing logo&#10;&#10;Description automatically generated">
            <a:extLst>
              <a:ext uri="{FF2B5EF4-FFF2-40B4-BE49-F238E27FC236}">
                <a16:creationId xmlns:a16="http://schemas.microsoft.com/office/drawing/2014/main" id="{89D108BE-A716-50BA-B632-AA220EAA2DFE}"/>
              </a:ext>
            </a:extLst>
          </p:cNvPr>
          <p:cNvPicPr>
            <a:picLocks noChangeAspect="1"/>
          </p:cNvPicPr>
          <p:nvPr/>
        </p:nvPicPr>
        <p:blipFill>
          <a:blip r:embed="rId4"/>
          <a:stretch>
            <a:fillRect/>
          </a:stretch>
        </p:blipFill>
        <p:spPr>
          <a:xfrm>
            <a:off x="10699312" y="384188"/>
            <a:ext cx="1204823" cy="289589"/>
          </a:xfrm>
          <a:prstGeom prst="rect">
            <a:avLst/>
          </a:prstGeom>
        </p:spPr>
      </p:pic>
      <p:pic>
        <p:nvPicPr>
          <p:cNvPr id="6" name="Graphic 5">
            <a:extLst>
              <a:ext uri="{FF2B5EF4-FFF2-40B4-BE49-F238E27FC236}">
                <a16:creationId xmlns:a16="http://schemas.microsoft.com/office/drawing/2014/main" id="{9BD24284-C3EA-DFCD-B4D0-9993233944B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643200" flipH="1">
            <a:off x="-734242" y="5021618"/>
            <a:ext cx="2223315" cy="2127246"/>
          </a:xfrm>
          <a:prstGeom prst="rect">
            <a:avLst/>
          </a:prstGeom>
        </p:spPr>
      </p:pic>
      <p:pic>
        <p:nvPicPr>
          <p:cNvPr id="7" name="Graphic 6">
            <a:extLst>
              <a:ext uri="{FF2B5EF4-FFF2-40B4-BE49-F238E27FC236}">
                <a16:creationId xmlns:a16="http://schemas.microsoft.com/office/drawing/2014/main" id="{C9AD54BD-BAF1-A258-B238-2B77C5290FA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1321280" flipH="1">
            <a:off x="10426805" y="4638583"/>
            <a:ext cx="2194607" cy="2699642"/>
          </a:xfrm>
          <a:prstGeom prst="rect">
            <a:avLst/>
          </a:prstGeom>
        </p:spPr>
      </p:pic>
      <p:grpSp>
        <p:nvGrpSpPr>
          <p:cNvPr id="27" name="Group 26">
            <a:extLst>
              <a:ext uri="{FF2B5EF4-FFF2-40B4-BE49-F238E27FC236}">
                <a16:creationId xmlns:a16="http://schemas.microsoft.com/office/drawing/2014/main" id="{2FEA7CD7-8A36-AB2A-4103-00CA55A3AAD8}"/>
              </a:ext>
            </a:extLst>
          </p:cNvPr>
          <p:cNvGrpSpPr/>
          <p:nvPr/>
        </p:nvGrpSpPr>
        <p:grpSpPr>
          <a:xfrm>
            <a:off x="2815139" y="2128595"/>
            <a:ext cx="2005559" cy="2588282"/>
            <a:chOff x="2714064" y="1965867"/>
            <a:chExt cx="2231753" cy="2880197"/>
          </a:xfrm>
        </p:grpSpPr>
        <p:sp>
          <p:nvSpPr>
            <p:cNvPr id="16" name="Round Single Corner Rectangle 24">
              <a:extLst>
                <a:ext uri="{FF2B5EF4-FFF2-40B4-BE49-F238E27FC236}">
                  <a16:creationId xmlns:a16="http://schemas.microsoft.com/office/drawing/2014/main" id="{8505842D-CC24-BF0B-4E16-B84F01010298}"/>
                </a:ext>
              </a:extLst>
            </p:cNvPr>
            <p:cNvSpPr/>
            <p:nvPr/>
          </p:nvSpPr>
          <p:spPr>
            <a:xfrm flipH="1">
              <a:off x="2714064" y="1965867"/>
              <a:ext cx="2075476" cy="2750508"/>
            </a:xfrm>
            <a:prstGeom prst="round1Rect">
              <a:avLst>
                <a:gd name="adj" fmla="val 19818"/>
              </a:avLst>
            </a:prstGeom>
            <a:noFill/>
            <a:ln w="9525">
              <a:solidFill>
                <a:srgbClr val="E753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57B7DA31-346E-6DA7-D419-5DB7AFF62200}"/>
                </a:ext>
              </a:extLst>
            </p:cNvPr>
            <p:cNvPicPr>
              <a:picLocks noChangeAspect="1"/>
            </p:cNvPicPr>
            <p:nvPr/>
          </p:nvPicPr>
          <p:blipFill>
            <a:blip r:embed="rId9">
              <a:extLst>
                <a:ext uri="{28A0092B-C50C-407E-A947-70E740481C1C}">
                  <a14:useLocalDpi xmlns:a14="http://schemas.microsoft.com/office/drawing/2010/main" val="0"/>
                </a:ext>
              </a:extLst>
            </a:blip>
            <a:srcRect l="3761" r="3761"/>
            <a:stretch/>
          </p:blipFill>
          <p:spPr>
            <a:xfrm>
              <a:off x="2870341" y="2095556"/>
              <a:ext cx="2075476" cy="2750508"/>
            </a:xfrm>
            <a:prstGeom prst="round2DiagRect">
              <a:avLst>
                <a:gd name="adj1" fmla="val 16667"/>
                <a:gd name="adj2" fmla="val 0"/>
              </a:avLst>
            </a:prstGeom>
            <a:ln w="3175" cap="sq">
              <a:noFill/>
              <a:miter lim="800000"/>
            </a:ln>
            <a:effectLst/>
          </p:spPr>
        </p:pic>
      </p:grpSp>
      <p:grpSp>
        <p:nvGrpSpPr>
          <p:cNvPr id="15" name="Group 14">
            <a:extLst>
              <a:ext uri="{FF2B5EF4-FFF2-40B4-BE49-F238E27FC236}">
                <a16:creationId xmlns:a16="http://schemas.microsoft.com/office/drawing/2014/main" id="{CA426BCD-8FD8-B4C3-869D-18476D644DF0}"/>
              </a:ext>
            </a:extLst>
          </p:cNvPr>
          <p:cNvGrpSpPr/>
          <p:nvPr/>
        </p:nvGrpSpPr>
        <p:grpSpPr>
          <a:xfrm>
            <a:off x="5354233" y="3672285"/>
            <a:ext cx="5608407" cy="1044596"/>
            <a:chOff x="5354233" y="3675490"/>
            <a:chExt cx="5608407" cy="1044596"/>
          </a:xfrm>
        </p:grpSpPr>
        <p:sp>
          <p:nvSpPr>
            <p:cNvPr id="9" name="Round Single Corner Rectangle 8">
              <a:extLst>
                <a:ext uri="{FF2B5EF4-FFF2-40B4-BE49-F238E27FC236}">
                  <a16:creationId xmlns:a16="http://schemas.microsoft.com/office/drawing/2014/main" id="{3457C8BD-65CC-2917-70D7-1671349B9860}"/>
                </a:ext>
              </a:extLst>
            </p:cNvPr>
            <p:cNvSpPr/>
            <p:nvPr/>
          </p:nvSpPr>
          <p:spPr>
            <a:xfrm flipV="1">
              <a:off x="5359500" y="3675490"/>
              <a:ext cx="5603140" cy="461663"/>
            </a:xfrm>
            <a:prstGeom prst="round1Rect">
              <a:avLst>
                <a:gd name="adj" fmla="val 50000"/>
              </a:avLst>
            </a:prstGeom>
            <a:solidFill>
              <a:srgbClr val="E7534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a:ea typeface="+mn-ea"/>
                <a:cs typeface="+mn-cs"/>
              </a:endParaRPr>
            </a:p>
          </p:txBody>
        </p:sp>
        <p:sp>
          <p:nvSpPr>
            <p:cNvPr id="10" name="Rectangle 9">
              <a:extLst>
                <a:ext uri="{FF2B5EF4-FFF2-40B4-BE49-F238E27FC236}">
                  <a16:creationId xmlns:a16="http://schemas.microsoft.com/office/drawing/2014/main" id="{F7DD0473-AC53-10BC-9FF9-FDC0AA6F4B89}"/>
                </a:ext>
              </a:extLst>
            </p:cNvPr>
            <p:cNvSpPr/>
            <p:nvPr/>
          </p:nvSpPr>
          <p:spPr>
            <a:xfrm>
              <a:off x="5359502" y="3675498"/>
              <a:ext cx="1702165" cy="461660"/>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a:ea typeface="+mn-ea"/>
                <a:cs typeface="+mn-cs"/>
              </a:endParaRPr>
            </a:p>
          </p:txBody>
        </p:sp>
        <p:sp>
          <p:nvSpPr>
            <p:cNvPr id="11" name="TextBox 10">
              <a:extLst>
                <a:ext uri="{FF2B5EF4-FFF2-40B4-BE49-F238E27FC236}">
                  <a16:creationId xmlns:a16="http://schemas.microsoft.com/office/drawing/2014/main" id="{38885B1A-9D46-AD2B-80A5-52678A166B2A}"/>
                </a:ext>
              </a:extLst>
            </p:cNvPr>
            <p:cNvSpPr txBox="1"/>
            <p:nvPr/>
          </p:nvSpPr>
          <p:spPr>
            <a:xfrm>
              <a:off x="5437979" y="3730643"/>
              <a:ext cx="1636043" cy="338553"/>
            </a:xfrm>
            <a:prstGeom prst="rect">
              <a:avLst/>
            </a:prstGeom>
            <a:noFill/>
          </p:spPr>
          <p:txBody>
            <a:bodyPr wrap="square" lIns="91440" tIns="45720" rIns="91440" bIns="45720" rtlCol="0" anchor="t">
              <a:spAutoFit/>
            </a:bodyPr>
            <a:lstStyle>
              <a:defPPr>
                <a:defRPr lang="en-US"/>
              </a:defPPr>
              <a:lvl1pPr algn="ctr">
                <a:defRPr sz="3600" spc="-150">
                  <a:latin typeface="Helvetica Neue"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600" b="1" i="0" u="none" strike="noStrike" kern="1200" cap="none" spc="0" normalizeH="0" baseline="0" noProof="0" dirty="0">
                  <a:ln>
                    <a:noFill/>
                  </a:ln>
                  <a:solidFill>
                    <a:srgbClr val="E7534F"/>
                  </a:solidFill>
                  <a:effectLst/>
                  <a:uLnTx/>
                  <a:uFillTx/>
                  <a:latin typeface="Helvetica Neue" panose="02000503000000020004" pitchFamily="2"/>
                  <a:ea typeface="+mn-ea"/>
                  <a:cs typeface="+mn-cs"/>
                </a:rPr>
                <a:t>Gabby Fredkin</a:t>
              </a:r>
            </a:p>
          </p:txBody>
        </p:sp>
        <p:sp>
          <p:nvSpPr>
            <p:cNvPr id="12" name="TextBox 11">
              <a:extLst>
                <a:ext uri="{FF2B5EF4-FFF2-40B4-BE49-F238E27FC236}">
                  <a16:creationId xmlns:a16="http://schemas.microsoft.com/office/drawing/2014/main" id="{4F603E5C-1C2C-B7BC-24FC-7C83627B26F3}"/>
                </a:ext>
              </a:extLst>
            </p:cNvPr>
            <p:cNvSpPr txBox="1"/>
            <p:nvPr/>
          </p:nvSpPr>
          <p:spPr>
            <a:xfrm>
              <a:off x="7074022" y="3730642"/>
              <a:ext cx="3747739" cy="338554"/>
            </a:xfrm>
            <a:prstGeom prst="rect">
              <a:avLst/>
            </a:prstGeom>
            <a:noFill/>
          </p:spPr>
          <p:txBody>
            <a:bodyPr wrap="square" lIns="91440" tIns="45720" rIns="91440" bIns="45720" rtlCol="0" anchor="t">
              <a:spAutoFit/>
            </a:bodyPr>
            <a:lstStyle>
              <a:defPPr>
                <a:defRPr lang="en-US"/>
              </a:defPPr>
              <a:lvl1pPr algn="ctr">
                <a:defRPr sz="3600" spc="-150">
                  <a:latin typeface="Helvetica Neue"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600" b="0" i="0" u="none" strike="noStrike" kern="1200" cap="none" spc="0" normalizeH="0" baseline="0" noProof="0" dirty="0">
                  <a:ln>
                    <a:noFill/>
                  </a:ln>
                  <a:solidFill>
                    <a:prstClr val="white"/>
                  </a:solidFill>
                  <a:effectLst/>
                  <a:uLnTx/>
                  <a:uFillTx/>
                  <a:latin typeface="Helvetica Neue" panose="02000503000000020004" pitchFamily="2"/>
                  <a:ea typeface="+mn-ea"/>
                  <a:cs typeface="+mn-cs"/>
                </a:rPr>
                <a:t>Head of Data and Analytics at </a:t>
              </a:r>
              <a:r>
                <a:rPr kumimoji="0" lang="en-PH" sz="1600" b="1" i="0" u="none" strike="noStrike" kern="1200" cap="none" spc="0" normalizeH="0" baseline="0" noProof="0" dirty="0">
                  <a:ln>
                    <a:noFill/>
                  </a:ln>
                  <a:solidFill>
                    <a:prstClr val="white"/>
                  </a:solidFill>
                  <a:effectLst/>
                  <a:uLnTx/>
                  <a:uFillTx/>
                  <a:latin typeface="Helvetica Neue" panose="02000503000000020004" pitchFamily="2"/>
                  <a:ea typeface="+mn-ea"/>
                  <a:cs typeface="+mn-cs"/>
                </a:rPr>
                <a:t>ADAPT</a:t>
              </a:r>
              <a:endParaRPr kumimoji="0" lang="en-GB" sz="3200" b="1" i="0" u="none" strike="noStrike" kern="1200" cap="none" spc="0" normalizeH="0" baseline="0" noProof="0" dirty="0">
                <a:ln>
                  <a:noFill/>
                </a:ln>
                <a:solidFill>
                  <a:prstClr val="white"/>
                </a:solidFill>
                <a:effectLst/>
                <a:uLnTx/>
                <a:uFillTx/>
                <a:latin typeface="Helvetica Neue" panose="02000503000000020004" pitchFamily="2"/>
                <a:ea typeface="+mn-ea"/>
                <a:cs typeface="Helvetica Neue" panose="02000503000000020004" pitchFamily="2"/>
              </a:endParaRPr>
            </a:p>
          </p:txBody>
        </p:sp>
        <p:sp>
          <p:nvSpPr>
            <p:cNvPr id="19" name="Round Single Corner Rectangle 8">
              <a:extLst>
                <a:ext uri="{FF2B5EF4-FFF2-40B4-BE49-F238E27FC236}">
                  <a16:creationId xmlns:a16="http://schemas.microsoft.com/office/drawing/2014/main" id="{29CEB549-55D6-E412-9CE4-1E31C1C2C18E}"/>
                </a:ext>
              </a:extLst>
            </p:cNvPr>
            <p:cNvSpPr/>
            <p:nvPr/>
          </p:nvSpPr>
          <p:spPr>
            <a:xfrm flipV="1">
              <a:off x="5354233" y="4258418"/>
              <a:ext cx="5603140" cy="461663"/>
            </a:xfrm>
            <a:prstGeom prst="round1Rect">
              <a:avLst>
                <a:gd name="adj" fmla="val 50000"/>
              </a:avLst>
            </a:prstGeom>
            <a:solidFill>
              <a:srgbClr val="E7534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a:ea typeface="+mn-ea"/>
                <a:cs typeface="+mn-cs"/>
              </a:endParaRPr>
            </a:p>
          </p:txBody>
        </p:sp>
        <p:sp>
          <p:nvSpPr>
            <p:cNvPr id="20" name="Rectangle 19">
              <a:extLst>
                <a:ext uri="{FF2B5EF4-FFF2-40B4-BE49-F238E27FC236}">
                  <a16:creationId xmlns:a16="http://schemas.microsoft.com/office/drawing/2014/main" id="{7870C745-DD6C-1F6A-F72E-A7AEFCAA32AC}"/>
                </a:ext>
              </a:extLst>
            </p:cNvPr>
            <p:cNvSpPr/>
            <p:nvPr/>
          </p:nvSpPr>
          <p:spPr>
            <a:xfrm>
              <a:off x="5354235" y="4258426"/>
              <a:ext cx="1702165" cy="461660"/>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a:ea typeface="+mn-ea"/>
                <a:cs typeface="+mn-cs"/>
              </a:endParaRPr>
            </a:p>
          </p:txBody>
        </p:sp>
        <p:sp>
          <p:nvSpPr>
            <p:cNvPr id="21" name="TextBox 20">
              <a:extLst>
                <a:ext uri="{FF2B5EF4-FFF2-40B4-BE49-F238E27FC236}">
                  <a16:creationId xmlns:a16="http://schemas.microsoft.com/office/drawing/2014/main" id="{8F41CEA6-B5F7-166C-2080-0F64E613B5FC}"/>
                </a:ext>
              </a:extLst>
            </p:cNvPr>
            <p:cNvSpPr txBox="1"/>
            <p:nvPr/>
          </p:nvSpPr>
          <p:spPr>
            <a:xfrm>
              <a:off x="5432712" y="4321265"/>
              <a:ext cx="1636043" cy="323165"/>
            </a:xfrm>
            <a:prstGeom prst="rect">
              <a:avLst/>
            </a:prstGeom>
            <a:noFill/>
          </p:spPr>
          <p:txBody>
            <a:bodyPr wrap="square" lIns="91440" tIns="45720" rIns="91440" bIns="45720" rtlCol="0" anchor="t">
              <a:spAutoFit/>
            </a:bodyPr>
            <a:lstStyle>
              <a:defPPr>
                <a:defRPr lang="en-US"/>
              </a:defPPr>
              <a:lvl1pPr algn="ctr">
                <a:defRPr sz="3600" spc="-150">
                  <a:latin typeface="Helvetica Neue"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500" b="1" i="0" u="none" strike="noStrike" kern="1200" cap="none" spc="0" normalizeH="0" baseline="0" noProof="0" dirty="0">
                  <a:ln>
                    <a:noFill/>
                  </a:ln>
                  <a:solidFill>
                    <a:srgbClr val="E7534F"/>
                  </a:solidFill>
                  <a:effectLst/>
                  <a:uLnTx/>
                  <a:uFillTx/>
                  <a:latin typeface="Helvetica Neue" panose="02000503000000020004" pitchFamily="2"/>
                  <a:ea typeface="+mn-ea"/>
                  <a:cs typeface="+mn-cs"/>
                </a:rPr>
                <a:t>Honey Mari Gay</a:t>
              </a:r>
            </a:p>
          </p:txBody>
        </p:sp>
        <p:sp>
          <p:nvSpPr>
            <p:cNvPr id="22" name="TextBox 21">
              <a:extLst>
                <a:ext uri="{FF2B5EF4-FFF2-40B4-BE49-F238E27FC236}">
                  <a16:creationId xmlns:a16="http://schemas.microsoft.com/office/drawing/2014/main" id="{A99516C5-C825-EFEC-7B91-56521497E214}"/>
                </a:ext>
              </a:extLst>
            </p:cNvPr>
            <p:cNvSpPr txBox="1"/>
            <p:nvPr/>
          </p:nvSpPr>
          <p:spPr>
            <a:xfrm>
              <a:off x="7068755" y="4313570"/>
              <a:ext cx="3747739" cy="338554"/>
            </a:xfrm>
            <a:prstGeom prst="rect">
              <a:avLst/>
            </a:prstGeom>
            <a:noFill/>
          </p:spPr>
          <p:txBody>
            <a:bodyPr wrap="square" lIns="91440" tIns="45720" rIns="91440" bIns="45720" rtlCol="0" anchor="t">
              <a:spAutoFit/>
            </a:bodyPr>
            <a:lstStyle>
              <a:defPPr>
                <a:defRPr lang="en-US"/>
              </a:defPPr>
              <a:lvl1pPr algn="ctr">
                <a:defRPr sz="3600" spc="-150">
                  <a:latin typeface="Helvetica Neue"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600" b="0" i="0" u="none" strike="noStrike" kern="1200" cap="none" spc="0" normalizeH="0" baseline="0" noProof="0" dirty="0">
                  <a:ln>
                    <a:noFill/>
                  </a:ln>
                  <a:solidFill>
                    <a:prstClr val="white"/>
                  </a:solidFill>
                  <a:effectLst/>
                  <a:uLnTx/>
                  <a:uFillTx/>
                  <a:latin typeface="Helvetica Neue" panose="02000503000000020004" pitchFamily="2"/>
                  <a:ea typeface="+mn-ea"/>
                  <a:cs typeface="+mn-cs"/>
                </a:rPr>
                <a:t>Junior Data Analyst at </a:t>
              </a:r>
              <a:r>
                <a:rPr kumimoji="0" lang="en-PH" sz="1600" b="1" i="0" u="none" strike="noStrike" kern="1200" cap="none" spc="0" normalizeH="0" baseline="0" noProof="0" dirty="0">
                  <a:ln>
                    <a:noFill/>
                  </a:ln>
                  <a:solidFill>
                    <a:prstClr val="white"/>
                  </a:solidFill>
                  <a:effectLst/>
                  <a:uLnTx/>
                  <a:uFillTx/>
                  <a:latin typeface="Helvetica Neue" panose="02000503000000020004" pitchFamily="2"/>
                  <a:ea typeface="+mn-ea"/>
                  <a:cs typeface="+mn-cs"/>
                </a:rPr>
                <a:t>ADAPT</a:t>
              </a:r>
              <a:endParaRPr kumimoji="0" lang="en-GB" sz="3200" b="1" i="0" u="none" strike="noStrike" kern="1200" cap="none" spc="0" normalizeH="0" baseline="0" noProof="0" dirty="0">
                <a:ln>
                  <a:noFill/>
                </a:ln>
                <a:solidFill>
                  <a:prstClr val="white"/>
                </a:solidFill>
                <a:effectLst/>
                <a:uLnTx/>
                <a:uFillTx/>
                <a:latin typeface="Helvetica Neue" panose="02000503000000020004" pitchFamily="2"/>
                <a:ea typeface="+mn-ea"/>
                <a:cs typeface="Helvetica Neue" panose="02000503000000020004" pitchFamily="2"/>
              </a:endParaRPr>
            </a:p>
          </p:txBody>
        </p:sp>
      </p:grpSp>
    </p:spTree>
    <p:extLst>
      <p:ext uri="{BB962C8B-B14F-4D97-AF65-F5344CB8AC3E}">
        <p14:creationId xmlns:p14="http://schemas.microsoft.com/office/powerpoint/2010/main" val="4086529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D2E14ED-A645-4A63-8EA7-B27635961C53}"/>
              </a:ext>
            </a:extLst>
          </p:cNvPr>
          <p:cNvSpPr txBox="1"/>
          <p:nvPr/>
        </p:nvSpPr>
        <p:spPr>
          <a:xfrm>
            <a:off x="3310359" y="6500712"/>
            <a:ext cx="8819270"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Neue" panose="02000503000000020004" pitchFamily="2"/>
                <a:ea typeface="+mn-ea"/>
                <a:cs typeface="Helvetica Neue" panose="02000503000000020004" pitchFamily="2"/>
              </a:rPr>
              <a:t>ADAPT CFO Edge Survey in Nov 2024. Sample size: 91 Australian CFOs</a:t>
            </a:r>
          </a:p>
        </p:txBody>
      </p:sp>
      <p:sp>
        <p:nvSpPr>
          <p:cNvPr id="21" name="Rectangle 20">
            <a:extLst>
              <a:ext uri="{FF2B5EF4-FFF2-40B4-BE49-F238E27FC236}">
                <a16:creationId xmlns:a16="http://schemas.microsoft.com/office/drawing/2014/main" id="{315EB784-3F6E-6442-967A-FF23F0830091}"/>
              </a:ext>
            </a:extLst>
          </p:cNvPr>
          <p:cNvSpPr/>
          <p:nvPr/>
        </p:nvSpPr>
        <p:spPr>
          <a:xfrm>
            <a:off x="233209" y="129145"/>
            <a:ext cx="10456174"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How effective is your organisation at generating value from AI?</a:t>
            </a:r>
          </a:p>
        </p:txBody>
      </p:sp>
      <p:grpSp>
        <p:nvGrpSpPr>
          <p:cNvPr id="13" name="Group 12">
            <a:extLst>
              <a:ext uri="{FF2B5EF4-FFF2-40B4-BE49-F238E27FC236}">
                <a16:creationId xmlns:a16="http://schemas.microsoft.com/office/drawing/2014/main" id="{408D9F23-1401-47E7-FC9F-8D7C6818447F}"/>
              </a:ext>
            </a:extLst>
          </p:cNvPr>
          <p:cNvGrpSpPr/>
          <p:nvPr/>
        </p:nvGrpSpPr>
        <p:grpSpPr>
          <a:xfrm>
            <a:off x="2506146" y="5162584"/>
            <a:ext cx="7164484" cy="1064173"/>
            <a:chOff x="2506146" y="5067489"/>
            <a:chExt cx="7164484" cy="1064173"/>
          </a:xfrm>
        </p:grpSpPr>
        <p:sp>
          <p:nvSpPr>
            <p:cNvPr id="41" name="TextBox 40">
              <a:extLst>
                <a:ext uri="{FF2B5EF4-FFF2-40B4-BE49-F238E27FC236}">
                  <a16:creationId xmlns:a16="http://schemas.microsoft.com/office/drawing/2014/main" id="{ED8F2563-E103-E9CE-7A84-AF46A9609807}"/>
                </a:ext>
              </a:extLst>
            </p:cNvPr>
            <p:cNvSpPr txBox="1"/>
            <p:nvPr/>
          </p:nvSpPr>
          <p:spPr>
            <a:xfrm>
              <a:off x="2506146" y="5320093"/>
              <a:ext cx="1324793" cy="811569"/>
            </a:xfrm>
            <a:prstGeom prst="rect">
              <a:avLst/>
            </a:prstGeom>
            <a:noFill/>
          </p:spPr>
          <p:txBody>
            <a:bodyPr wrap="square" rtlCol="0">
              <a:spAutoFit/>
            </a:bodyPr>
            <a:lstStyle/>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1</a:t>
              </a:r>
            </a:p>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Not at all effective</a:t>
              </a:r>
            </a:p>
          </p:txBody>
        </p:sp>
        <p:grpSp>
          <p:nvGrpSpPr>
            <p:cNvPr id="6" name="Group 5">
              <a:extLst>
                <a:ext uri="{FF2B5EF4-FFF2-40B4-BE49-F238E27FC236}">
                  <a16:creationId xmlns:a16="http://schemas.microsoft.com/office/drawing/2014/main" id="{9BE02D25-95C7-DFBF-D69C-6F0B38AA3E21}"/>
                </a:ext>
              </a:extLst>
            </p:cNvPr>
            <p:cNvGrpSpPr/>
            <p:nvPr/>
          </p:nvGrpSpPr>
          <p:grpSpPr>
            <a:xfrm>
              <a:off x="3077325" y="5067489"/>
              <a:ext cx="6037351" cy="214306"/>
              <a:chOff x="3059596" y="5067489"/>
              <a:chExt cx="6037351" cy="214306"/>
            </a:xfrm>
          </p:grpSpPr>
          <p:sp>
            <p:nvSpPr>
              <p:cNvPr id="44" name="Rectangle 43">
                <a:extLst>
                  <a:ext uri="{FF2B5EF4-FFF2-40B4-BE49-F238E27FC236}">
                    <a16:creationId xmlns:a16="http://schemas.microsoft.com/office/drawing/2014/main" id="{BA90CAB8-575D-E574-5435-7DA5DCF54992}"/>
                  </a:ext>
                </a:extLst>
              </p:cNvPr>
              <p:cNvSpPr>
                <a:spLocks noChangeAspect="1"/>
              </p:cNvSpPr>
              <p:nvPr/>
            </p:nvSpPr>
            <p:spPr>
              <a:xfrm>
                <a:off x="3059596" y="5067489"/>
                <a:ext cx="176331" cy="176331"/>
              </a:xfrm>
              <a:prstGeom prst="rect">
                <a:avLst/>
              </a:prstGeom>
              <a:pattFill prst="ltUpDiag">
                <a:fgClr>
                  <a:srgbClr val="7F7F7F"/>
                </a:fgClr>
                <a:bgClr>
                  <a:schemeClr val="bg2">
                    <a:lumMod val="1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Neue" panose="02000503000000020004" pitchFamily="2"/>
                  <a:ea typeface="+mn-ea"/>
                  <a:cs typeface="+mn-cs"/>
                </a:endParaRPr>
              </a:p>
            </p:txBody>
          </p:sp>
          <p:sp>
            <p:nvSpPr>
              <p:cNvPr id="40" name="Rectangle 39">
                <a:extLst>
                  <a:ext uri="{FF2B5EF4-FFF2-40B4-BE49-F238E27FC236}">
                    <a16:creationId xmlns:a16="http://schemas.microsoft.com/office/drawing/2014/main" id="{4B150B1B-BD2B-5949-F1C1-0D114D526C49}"/>
                  </a:ext>
                </a:extLst>
              </p:cNvPr>
              <p:cNvSpPr>
                <a:spLocks noChangeAspect="1"/>
              </p:cNvSpPr>
              <p:nvPr/>
            </p:nvSpPr>
            <p:spPr>
              <a:xfrm>
                <a:off x="5990106" y="5067489"/>
                <a:ext cx="176331" cy="17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Neue" panose="02000503000000020004" pitchFamily="2"/>
                  <a:ea typeface="+mn-ea"/>
                  <a:cs typeface="+mn-cs"/>
                </a:endParaRPr>
              </a:p>
            </p:txBody>
          </p:sp>
          <p:sp>
            <p:nvSpPr>
              <p:cNvPr id="36" name="Rectangle 35">
                <a:extLst>
                  <a:ext uri="{FF2B5EF4-FFF2-40B4-BE49-F238E27FC236}">
                    <a16:creationId xmlns:a16="http://schemas.microsoft.com/office/drawing/2014/main" id="{E5E82FA5-52BE-1712-A4C3-CE02C5ACA5AB}"/>
                  </a:ext>
                </a:extLst>
              </p:cNvPr>
              <p:cNvSpPr>
                <a:spLocks noChangeAspect="1"/>
              </p:cNvSpPr>
              <p:nvPr/>
            </p:nvSpPr>
            <p:spPr>
              <a:xfrm>
                <a:off x="8920616" y="5105464"/>
                <a:ext cx="176331" cy="176331"/>
              </a:xfrm>
              <a:prstGeom prst="rect">
                <a:avLst/>
              </a:prstGeom>
              <a:pattFill prst="ltUpDiag">
                <a:fgClr>
                  <a:schemeClr val="accent1"/>
                </a:fgClr>
                <a:bgClr>
                  <a:schemeClr val="bg2">
                    <a:lumMod val="1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Neue" panose="02000503000000020004" pitchFamily="2"/>
                  <a:ea typeface="+mn-ea"/>
                  <a:cs typeface="+mn-cs"/>
                </a:endParaRPr>
              </a:p>
            </p:txBody>
          </p:sp>
          <p:sp>
            <p:nvSpPr>
              <p:cNvPr id="74" name="Rectangle 73">
                <a:extLst>
                  <a:ext uri="{FF2B5EF4-FFF2-40B4-BE49-F238E27FC236}">
                    <a16:creationId xmlns:a16="http://schemas.microsoft.com/office/drawing/2014/main" id="{191C53E6-4C12-74B0-0057-611EBF283AC2}"/>
                  </a:ext>
                </a:extLst>
              </p:cNvPr>
              <p:cNvSpPr>
                <a:spLocks noChangeAspect="1"/>
              </p:cNvSpPr>
              <p:nvPr/>
            </p:nvSpPr>
            <p:spPr>
              <a:xfrm>
                <a:off x="4524851" y="5067489"/>
                <a:ext cx="176331" cy="1763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Neue" panose="02000503000000020004" pitchFamily="2"/>
                  <a:ea typeface="+mn-ea"/>
                  <a:cs typeface="+mn-cs"/>
                </a:endParaRPr>
              </a:p>
            </p:txBody>
          </p:sp>
          <p:sp>
            <p:nvSpPr>
              <p:cNvPr id="83" name="Rectangle 82">
                <a:extLst>
                  <a:ext uri="{FF2B5EF4-FFF2-40B4-BE49-F238E27FC236}">
                    <a16:creationId xmlns:a16="http://schemas.microsoft.com/office/drawing/2014/main" id="{B3D5E829-F9B3-4F05-9536-231D683F99C2}"/>
                  </a:ext>
                </a:extLst>
              </p:cNvPr>
              <p:cNvSpPr>
                <a:spLocks noChangeAspect="1"/>
              </p:cNvSpPr>
              <p:nvPr/>
            </p:nvSpPr>
            <p:spPr>
              <a:xfrm>
                <a:off x="7455361" y="5067489"/>
                <a:ext cx="176331" cy="1763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Neue" panose="02000503000000020004" pitchFamily="2"/>
                  <a:ea typeface="+mn-ea"/>
                  <a:cs typeface="+mn-cs"/>
                </a:endParaRPr>
              </a:p>
            </p:txBody>
          </p:sp>
        </p:grpSp>
        <p:sp>
          <p:nvSpPr>
            <p:cNvPr id="9" name="TextBox 8">
              <a:extLst>
                <a:ext uri="{FF2B5EF4-FFF2-40B4-BE49-F238E27FC236}">
                  <a16:creationId xmlns:a16="http://schemas.microsoft.com/office/drawing/2014/main" id="{57497ABA-DF24-BE3C-DC8C-3E05D1B8DFED}"/>
                </a:ext>
              </a:extLst>
            </p:cNvPr>
            <p:cNvSpPr txBox="1"/>
            <p:nvPr/>
          </p:nvSpPr>
          <p:spPr>
            <a:xfrm>
              <a:off x="3971265" y="5320093"/>
              <a:ext cx="1324793" cy="811569"/>
            </a:xfrm>
            <a:prstGeom prst="rect">
              <a:avLst/>
            </a:prstGeom>
            <a:noFill/>
          </p:spPr>
          <p:txBody>
            <a:bodyPr wrap="square" rtlCol="0">
              <a:spAutoFit/>
            </a:bodyPr>
            <a:lstStyle/>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2</a:t>
              </a:r>
            </a:p>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Slightly effective</a:t>
              </a:r>
            </a:p>
          </p:txBody>
        </p:sp>
        <p:sp>
          <p:nvSpPr>
            <p:cNvPr id="10" name="TextBox 9">
              <a:extLst>
                <a:ext uri="{FF2B5EF4-FFF2-40B4-BE49-F238E27FC236}">
                  <a16:creationId xmlns:a16="http://schemas.microsoft.com/office/drawing/2014/main" id="{5F55068F-B55D-CFB2-A2F8-0A4C523F753C}"/>
                </a:ext>
              </a:extLst>
            </p:cNvPr>
            <p:cNvSpPr txBox="1"/>
            <p:nvPr/>
          </p:nvSpPr>
          <p:spPr>
            <a:xfrm>
              <a:off x="5436383" y="5320093"/>
              <a:ext cx="1324793" cy="811569"/>
            </a:xfrm>
            <a:prstGeom prst="rect">
              <a:avLst/>
            </a:prstGeom>
            <a:noFill/>
          </p:spPr>
          <p:txBody>
            <a:bodyPr wrap="square" rtlCol="0">
              <a:spAutoFit/>
            </a:bodyPr>
            <a:lstStyle/>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3</a:t>
              </a:r>
            </a:p>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Moderately effective</a:t>
              </a:r>
            </a:p>
          </p:txBody>
        </p:sp>
        <p:sp>
          <p:nvSpPr>
            <p:cNvPr id="11" name="TextBox 10">
              <a:extLst>
                <a:ext uri="{FF2B5EF4-FFF2-40B4-BE49-F238E27FC236}">
                  <a16:creationId xmlns:a16="http://schemas.microsoft.com/office/drawing/2014/main" id="{0F83E14C-1401-676E-6A51-DE10E370BCCF}"/>
                </a:ext>
              </a:extLst>
            </p:cNvPr>
            <p:cNvSpPr txBox="1"/>
            <p:nvPr/>
          </p:nvSpPr>
          <p:spPr>
            <a:xfrm>
              <a:off x="6901501" y="5320093"/>
              <a:ext cx="1324793" cy="811569"/>
            </a:xfrm>
            <a:prstGeom prst="rect">
              <a:avLst/>
            </a:prstGeom>
            <a:noFill/>
          </p:spPr>
          <p:txBody>
            <a:bodyPr wrap="square" rtlCol="0">
              <a:spAutoFit/>
            </a:bodyPr>
            <a:lstStyle/>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4</a:t>
              </a:r>
            </a:p>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Very</a:t>
              </a:r>
            </a:p>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effective</a:t>
              </a:r>
            </a:p>
          </p:txBody>
        </p:sp>
        <p:sp>
          <p:nvSpPr>
            <p:cNvPr id="12" name="TextBox 11">
              <a:extLst>
                <a:ext uri="{FF2B5EF4-FFF2-40B4-BE49-F238E27FC236}">
                  <a16:creationId xmlns:a16="http://schemas.microsoft.com/office/drawing/2014/main" id="{9C16306F-269D-3610-5BF6-5CFABB5C78CD}"/>
                </a:ext>
              </a:extLst>
            </p:cNvPr>
            <p:cNvSpPr txBox="1"/>
            <p:nvPr/>
          </p:nvSpPr>
          <p:spPr>
            <a:xfrm>
              <a:off x="8345837" y="5320093"/>
              <a:ext cx="1324793" cy="811569"/>
            </a:xfrm>
            <a:prstGeom prst="rect">
              <a:avLst/>
            </a:prstGeom>
            <a:noFill/>
          </p:spPr>
          <p:txBody>
            <a:bodyPr wrap="square" rtlCol="0">
              <a:spAutoFit/>
            </a:bodyPr>
            <a:lstStyle/>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5</a:t>
              </a:r>
            </a:p>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Extremely effective</a:t>
              </a:r>
            </a:p>
          </p:txBody>
        </p:sp>
      </p:grpSp>
      <p:grpSp>
        <p:nvGrpSpPr>
          <p:cNvPr id="31" name="Group 30">
            <a:extLst>
              <a:ext uri="{FF2B5EF4-FFF2-40B4-BE49-F238E27FC236}">
                <a16:creationId xmlns:a16="http://schemas.microsoft.com/office/drawing/2014/main" id="{CBC7A646-3796-4DF1-2C43-1E2667ED15FF}"/>
              </a:ext>
            </a:extLst>
          </p:cNvPr>
          <p:cNvGrpSpPr/>
          <p:nvPr/>
        </p:nvGrpSpPr>
        <p:grpSpPr>
          <a:xfrm>
            <a:off x="7224295" y="1102303"/>
            <a:ext cx="4652751" cy="851456"/>
            <a:chOff x="6700422" y="853642"/>
            <a:chExt cx="4652751" cy="851456"/>
          </a:xfrm>
        </p:grpSpPr>
        <p:sp>
          <p:nvSpPr>
            <p:cNvPr id="32" name="Rectangle 31">
              <a:extLst>
                <a:ext uri="{FF2B5EF4-FFF2-40B4-BE49-F238E27FC236}">
                  <a16:creationId xmlns:a16="http://schemas.microsoft.com/office/drawing/2014/main" id="{09F9B5BB-C413-D463-77EB-1B1AAFE73F31}"/>
                </a:ext>
              </a:extLst>
            </p:cNvPr>
            <p:cNvSpPr/>
            <p:nvPr/>
          </p:nvSpPr>
          <p:spPr>
            <a:xfrm>
              <a:off x="6700422" y="907572"/>
              <a:ext cx="4625666" cy="797526"/>
            </a:xfrm>
            <a:prstGeom prst="rect">
              <a:avLst/>
            </a:prstGeom>
            <a:solidFill>
              <a:schemeClr val="accent2">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3" name="Rectangle 32">
              <a:extLst>
                <a:ext uri="{FF2B5EF4-FFF2-40B4-BE49-F238E27FC236}">
                  <a16:creationId xmlns:a16="http://schemas.microsoft.com/office/drawing/2014/main" id="{D0299E36-09FC-73DA-1BCB-C53ADC9EEE94}"/>
                </a:ext>
              </a:extLst>
            </p:cNvPr>
            <p:cNvSpPr/>
            <p:nvPr/>
          </p:nvSpPr>
          <p:spPr>
            <a:xfrm>
              <a:off x="6700422" y="853642"/>
              <a:ext cx="4625666" cy="140723"/>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4" name="TextBox 33">
              <a:extLst>
                <a:ext uri="{FF2B5EF4-FFF2-40B4-BE49-F238E27FC236}">
                  <a16:creationId xmlns:a16="http://schemas.microsoft.com/office/drawing/2014/main" id="{CA4FA900-BFEA-96E4-9216-18C3A88BC11B}"/>
                </a:ext>
              </a:extLst>
            </p:cNvPr>
            <p:cNvSpPr txBox="1"/>
            <p:nvPr/>
          </p:nvSpPr>
          <p:spPr>
            <a:xfrm>
              <a:off x="6860901" y="1088565"/>
              <a:ext cx="4492272" cy="52322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Helvetica"/>
                  <a:ea typeface="+mn-ea"/>
                  <a:cs typeface="Helvetica"/>
                </a:rPr>
                <a:t>Most </a:t>
              </a:r>
              <a:r>
                <a:rPr kumimoji="0" lang="en-US" sz="1400" b="1" i="0" u="none" strike="noStrike" kern="1200" cap="none" spc="0" normalizeH="0" baseline="0" noProof="0" dirty="0" err="1">
                  <a:ln>
                    <a:noFill/>
                  </a:ln>
                  <a:solidFill>
                    <a:srgbClr val="000000"/>
                  </a:solidFill>
                  <a:effectLst/>
                  <a:uLnTx/>
                  <a:uFillTx/>
                  <a:latin typeface="Helvetica"/>
                  <a:ea typeface="+mn-ea"/>
                  <a:cs typeface="Helvetica"/>
                </a:rPr>
                <a:t>organisations</a:t>
              </a:r>
              <a:r>
                <a:rPr kumimoji="0" lang="en-US" sz="1400" b="1" i="0" u="none" strike="noStrike" kern="1200" cap="none" spc="0" normalizeH="0" baseline="0" noProof="0" dirty="0">
                  <a:ln>
                    <a:noFill/>
                  </a:ln>
                  <a:solidFill>
                    <a:srgbClr val="000000"/>
                  </a:solidFill>
                  <a:effectLst/>
                  <a:uLnTx/>
                  <a:uFillTx/>
                  <a:latin typeface="Helvetica"/>
                  <a:ea typeface="+mn-ea"/>
                  <a:cs typeface="Helvetica"/>
                </a:rPr>
                <a:t> fail to generate value from AI, and no one claims it is extremely effective.</a:t>
              </a:r>
            </a:p>
          </p:txBody>
        </p:sp>
      </p:grpSp>
      <p:graphicFrame>
        <p:nvGraphicFramePr>
          <p:cNvPr id="57" name="Chart 56">
            <a:extLst>
              <a:ext uri="{FF2B5EF4-FFF2-40B4-BE49-F238E27FC236}">
                <a16:creationId xmlns:a16="http://schemas.microsoft.com/office/drawing/2014/main" id="{8AB09D05-F36A-A30F-0B31-91263A5E6913}"/>
              </a:ext>
            </a:extLst>
          </p:cNvPr>
          <p:cNvGraphicFramePr/>
          <p:nvPr>
            <p:extLst>
              <p:ext uri="{D42A27DB-BD31-4B8C-83A1-F6EECF244321}">
                <p14:modId xmlns:p14="http://schemas.microsoft.com/office/powerpoint/2010/main" val="2603863625"/>
              </p:ext>
            </p:extLst>
          </p:nvPr>
        </p:nvGraphicFramePr>
        <p:xfrm>
          <a:off x="233208" y="2423901"/>
          <a:ext cx="11092879" cy="2821578"/>
        </p:xfrm>
        <a:graphic>
          <a:graphicData uri="http://schemas.openxmlformats.org/drawingml/2006/chart">
            <c:chart xmlns:c="http://schemas.openxmlformats.org/drawingml/2006/chart" xmlns:r="http://schemas.openxmlformats.org/officeDocument/2006/relationships" r:id="rId3"/>
          </a:graphicData>
        </a:graphic>
      </p:graphicFrame>
      <p:sp>
        <p:nvSpPr>
          <p:cNvPr id="105" name="Rectangle 104">
            <a:extLst>
              <a:ext uri="{FF2B5EF4-FFF2-40B4-BE49-F238E27FC236}">
                <a16:creationId xmlns:a16="http://schemas.microsoft.com/office/drawing/2014/main" id="{5FC8DE27-DA14-E9DF-38A8-50896C86EF9E}"/>
              </a:ext>
            </a:extLst>
          </p:cNvPr>
          <p:cNvSpPr/>
          <p:nvPr/>
        </p:nvSpPr>
        <p:spPr>
          <a:xfrm>
            <a:off x="3619779" y="2411466"/>
            <a:ext cx="1819468"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F7F7F"/>
                </a:solidFill>
                <a:effectLst/>
                <a:uLnTx/>
                <a:uFillTx/>
                <a:latin typeface="Helvetica" panose="020B0403020202020204" pitchFamily="34" charset="0"/>
                <a:rtl val="0"/>
              </a:rPr>
              <a:t>Ineffective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srgbClr val="7F7F7F"/>
                </a:solidFill>
                <a:latin typeface="Helvetica" panose="020B0403020202020204" pitchFamily="34" charset="0"/>
                <a:rtl val="0"/>
              </a:rPr>
              <a:t>77%</a:t>
            </a:r>
            <a:endParaRPr kumimoji="0" lang="en-US" sz="1800" b="1" i="0" u="none" strike="noStrike" kern="1200" cap="none" spc="0" normalizeH="0" baseline="0" noProof="0" dirty="0">
              <a:ln>
                <a:noFill/>
              </a:ln>
              <a:solidFill>
                <a:srgbClr val="7F7F7F"/>
              </a:solidFill>
              <a:effectLst/>
              <a:uLnTx/>
              <a:uFillTx/>
              <a:latin typeface="Helvetica" panose="020B0403020202020204" pitchFamily="34" charset="0"/>
              <a:rtl val="0"/>
            </a:endParaRPr>
          </a:p>
        </p:txBody>
      </p:sp>
      <p:sp>
        <p:nvSpPr>
          <p:cNvPr id="116" name="Rectangle 115">
            <a:extLst>
              <a:ext uri="{FF2B5EF4-FFF2-40B4-BE49-F238E27FC236}">
                <a16:creationId xmlns:a16="http://schemas.microsoft.com/office/drawing/2014/main" id="{6517CDE0-A741-4DD9-B1C8-785C86C39C77}"/>
              </a:ext>
            </a:extLst>
          </p:cNvPr>
          <p:cNvSpPr/>
          <p:nvPr/>
        </p:nvSpPr>
        <p:spPr>
          <a:xfrm>
            <a:off x="8719704" y="2411466"/>
            <a:ext cx="2006814"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panose="020B0403020202020204" pitchFamily="34" charset="0"/>
                <a:rtl val="0"/>
              </a:rPr>
              <a:t>Moderately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panose="020B0403020202020204" pitchFamily="34" charset="0"/>
                <a:rtl val="0"/>
              </a:rPr>
              <a:t>Effective</a:t>
            </a:r>
          </a:p>
        </p:txBody>
      </p:sp>
      <p:sp>
        <p:nvSpPr>
          <p:cNvPr id="117" name="Rectangle 116">
            <a:extLst>
              <a:ext uri="{FF2B5EF4-FFF2-40B4-BE49-F238E27FC236}">
                <a16:creationId xmlns:a16="http://schemas.microsoft.com/office/drawing/2014/main" id="{657C5C7E-ADFE-E57D-9F61-197AC4162AE7}"/>
              </a:ext>
            </a:extLst>
          </p:cNvPr>
          <p:cNvSpPr/>
          <p:nvPr/>
        </p:nvSpPr>
        <p:spPr>
          <a:xfrm>
            <a:off x="10651598" y="2549965"/>
            <a:ext cx="1478031"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534F"/>
                </a:solidFill>
                <a:effectLst/>
                <a:uLnTx/>
                <a:uFillTx/>
                <a:latin typeface="Helvetica" panose="020B0403020202020204" pitchFamily="34" charset="0"/>
                <a:rtl val="0"/>
              </a:rPr>
              <a:t>Effective</a:t>
            </a:r>
          </a:p>
        </p:txBody>
      </p:sp>
      <p:sp>
        <p:nvSpPr>
          <p:cNvPr id="2" name="Rectangle 1">
            <a:extLst>
              <a:ext uri="{FF2B5EF4-FFF2-40B4-BE49-F238E27FC236}">
                <a16:creationId xmlns:a16="http://schemas.microsoft.com/office/drawing/2014/main" id="{62A858D9-615B-8E02-2B84-2BAC6FD244D0}"/>
              </a:ext>
            </a:extLst>
          </p:cNvPr>
          <p:cNvSpPr/>
          <p:nvPr/>
        </p:nvSpPr>
        <p:spPr>
          <a:xfrm>
            <a:off x="10689953" y="3651407"/>
            <a:ext cx="566379"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4%</a:t>
            </a:r>
          </a:p>
        </p:txBody>
      </p:sp>
      <p:sp>
        <p:nvSpPr>
          <p:cNvPr id="53" name="Rectangle 52">
            <a:extLst>
              <a:ext uri="{FF2B5EF4-FFF2-40B4-BE49-F238E27FC236}">
                <a16:creationId xmlns:a16="http://schemas.microsoft.com/office/drawing/2014/main" id="{CAFB02E2-5669-9945-E463-E7A60DD4D799}"/>
              </a:ext>
            </a:extLst>
          </p:cNvPr>
          <p:cNvSpPr/>
          <p:nvPr/>
        </p:nvSpPr>
        <p:spPr>
          <a:xfrm>
            <a:off x="11116477" y="3651407"/>
            <a:ext cx="916925"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0%</a:t>
            </a:r>
          </a:p>
        </p:txBody>
      </p:sp>
      <p:cxnSp>
        <p:nvCxnSpPr>
          <p:cNvPr id="29" name="Straight Connector 28">
            <a:extLst>
              <a:ext uri="{FF2B5EF4-FFF2-40B4-BE49-F238E27FC236}">
                <a16:creationId xmlns:a16="http://schemas.microsoft.com/office/drawing/2014/main" id="{2E0B34F4-4AB7-CB59-4DA1-8E1F855F0055}"/>
              </a:ext>
            </a:extLst>
          </p:cNvPr>
          <p:cNvCxnSpPr>
            <a:cxnSpLocks/>
          </p:cNvCxnSpPr>
          <p:nvPr/>
        </p:nvCxnSpPr>
        <p:spPr>
          <a:xfrm>
            <a:off x="385141" y="2496424"/>
            <a:ext cx="0" cy="2287368"/>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0E6362E-8101-1826-A233-C876EFB913F8}"/>
              </a:ext>
            </a:extLst>
          </p:cNvPr>
          <p:cNvCxnSpPr>
            <a:cxnSpLocks/>
          </p:cNvCxnSpPr>
          <p:nvPr/>
        </p:nvCxnSpPr>
        <p:spPr>
          <a:xfrm flipH="1">
            <a:off x="233208" y="2692233"/>
            <a:ext cx="3386571"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3366D05-F462-5F58-320C-45A45E9F92A7}"/>
              </a:ext>
            </a:extLst>
          </p:cNvPr>
          <p:cNvCxnSpPr>
            <a:cxnSpLocks/>
          </p:cNvCxnSpPr>
          <p:nvPr/>
        </p:nvCxnSpPr>
        <p:spPr>
          <a:xfrm>
            <a:off x="8673884" y="2496424"/>
            <a:ext cx="0" cy="2287368"/>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A89BC71-81FB-363F-9F12-1E034EFDED60}"/>
              </a:ext>
            </a:extLst>
          </p:cNvPr>
          <p:cNvCxnSpPr>
            <a:cxnSpLocks/>
          </p:cNvCxnSpPr>
          <p:nvPr/>
        </p:nvCxnSpPr>
        <p:spPr>
          <a:xfrm>
            <a:off x="10726518" y="2496424"/>
            <a:ext cx="0" cy="2287368"/>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0EC7C4F-38A6-9E34-AAAF-52688E812939}"/>
              </a:ext>
            </a:extLst>
          </p:cNvPr>
          <p:cNvCxnSpPr>
            <a:cxnSpLocks/>
          </p:cNvCxnSpPr>
          <p:nvPr/>
        </p:nvCxnSpPr>
        <p:spPr>
          <a:xfrm flipH="1">
            <a:off x="5293480" y="2692233"/>
            <a:ext cx="3522046"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635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7EB2509-22A5-436B-8FA4-8B6DC2C9602E}"/>
              </a:ext>
            </a:extLst>
          </p:cNvPr>
          <p:cNvSpPr/>
          <p:nvPr/>
        </p:nvSpPr>
        <p:spPr>
          <a:xfrm>
            <a:off x="300539" y="156035"/>
            <a:ext cx="10184581" cy="461665"/>
          </a:xfrm>
          <a:prstGeom prst="rect">
            <a:avLst/>
          </a:prstGeom>
        </p:spPr>
        <p:txBody>
          <a:bodyPr wrap="square" lIns="91440" tIns="45720" rIns="91440" bIns="45720" anchor="t">
            <a:spAutoFit/>
          </a:bodyPr>
          <a:lstStyle/>
          <a:p>
            <a:pPr>
              <a:defRPr/>
            </a:pPr>
            <a:r>
              <a:rPr lang="en-US" sz="2400" b="1" dirty="0">
                <a:solidFill>
                  <a:srgbClr val="000000"/>
                </a:solidFill>
                <a:latin typeface="Helvetica"/>
                <a:cs typeface="Helvetica"/>
              </a:rPr>
              <a:t>Top measures for assessing AI value</a:t>
            </a:r>
          </a:p>
        </p:txBody>
      </p:sp>
      <p:grpSp>
        <p:nvGrpSpPr>
          <p:cNvPr id="24" name="Group 23">
            <a:extLst>
              <a:ext uri="{FF2B5EF4-FFF2-40B4-BE49-F238E27FC236}">
                <a16:creationId xmlns:a16="http://schemas.microsoft.com/office/drawing/2014/main" id="{C7FC6E10-66B5-EEC9-86B2-9FA1DCFB4E4D}"/>
              </a:ext>
            </a:extLst>
          </p:cNvPr>
          <p:cNvGrpSpPr/>
          <p:nvPr/>
        </p:nvGrpSpPr>
        <p:grpSpPr>
          <a:xfrm>
            <a:off x="1056331" y="1015905"/>
            <a:ext cx="10059502" cy="5257319"/>
            <a:chOff x="2503080" y="1015905"/>
            <a:chExt cx="3543312" cy="5257319"/>
          </a:xfrm>
        </p:grpSpPr>
        <p:grpSp>
          <p:nvGrpSpPr>
            <p:cNvPr id="25" name="Group 24">
              <a:extLst>
                <a:ext uri="{FF2B5EF4-FFF2-40B4-BE49-F238E27FC236}">
                  <a16:creationId xmlns:a16="http://schemas.microsoft.com/office/drawing/2014/main" id="{2139AC3E-0613-B7E8-0A44-2BBDD894779E}"/>
                </a:ext>
              </a:extLst>
            </p:cNvPr>
            <p:cNvGrpSpPr/>
            <p:nvPr/>
          </p:nvGrpSpPr>
          <p:grpSpPr>
            <a:xfrm>
              <a:off x="2503080" y="1015905"/>
              <a:ext cx="3543312" cy="5257319"/>
              <a:chOff x="2503080" y="1015905"/>
              <a:chExt cx="3543312" cy="5257319"/>
            </a:xfrm>
          </p:grpSpPr>
          <p:sp>
            <p:nvSpPr>
              <p:cNvPr id="27" name="Rounded Rectangle 21">
                <a:extLst>
                  <a:ext uri="{FF2B5EF4-FFF2-40B4-BE49-F238E27FC236}">
                    <a16:creationId xmlns:a16="http://schemas.microsoft.com/office/drawing/2014/main" id="{7E662E80-C81B-6547-159F-50E2CE6BCCF2}"/>
                  </a:ext>
                </a:extLst>
              </p:cNvPr>
              <p:cNvSpPr/>
              <p:nvPr/>
            </p:nvSpPr>
            <p:spPr>
              <a:xfrm flipH="1">
                <a:off x="2504315" y="1023072"/>
                <a:ext cx="3539055" cy="5250152"/>
              </a:xfrm>
              <a:prstGeom prst="roundRect">
                <a:avLst>
                  <a:gd name="adj" fmla="val 1989"/>
                </a:avLst>
              </a:prstGeom>
              <a:solidFill>
                <a:schemeClr val="bg1"/>
              </a:solidFill>
              <a:ln w="38100">
                <a:solidFill>
                  <a:schemeClr val="accent1"/>
                </a:solidFill>
              </a:ln>
              <a:effectLst>
                <a:outerShdw blurRad="317500" dist="38100" dir="2700000" sx="103000" sy="103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FFFFFF"/>
                  </a:solidFill>
                  <a:effectLst/>
                  <a:uLnTx/>
                  <a:uFillTx/>
                  <a:latin typeface="Helvetica Neue" panose="02000503000000020004" pitchFamily="2"/>
                  <a:ea typeface="+mn-ea"/>
                  <a:cs typeface="+mn-cs"/>
                </a:endParaRPr>
              </a:p>
            </p:txBody>
          </p:sp>
          <p:sp>
            <p:nvSpPr>
              <p:cNvPr id="28" name="Rectangle: Rounded Corners 129">
                <a:extLst>
                  <a:ext uri="{FF2B5EF4-FFF2-40B4-BE49-F238E27FC236}">
                    <a16:creationId xmlns:a16="http://schemas.microsoft.com/office/drawing/2014/main" id="{C8571428-7617-8DDF-AC1B-8631E2482C89}"/>
                  </a:ext>
                </a:extLst>
              </p:cNvPr>
              <p:cNvSpPr/>
              <p:nvPr/>
            </p:nvSpPr>
            <p:spPr>
              <a:xfrm>
                <a:off x="2503080" y="1015905"/>
                <a:ext cx="3543312" cy="720758"/>
              </a:xfrm>
              <a:prstGeom prst="round2SameRect">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Neue" panose="02000503000000020004" pitchFamily="2"/>
                  <a:ea typeface="+mn-ea"/>
                  <a:cs typeface="+mn-cs"/>
                </a:endParaRPr>
              </a:p>
            </p:txBody>
          </p:sp>
        </p:grpSp>
        <p:sp>
          <p:nvSpPr>
            <p:cNvPr id="26" name="TextBox 25">
              <a:extLst>
                <a:ext uri="{FF2B5EF4-FFF2-40B4-BE49-F238E27FC236}">
                  <a16:creationId xmlns:a16="http://schemas.microsoft.com/office/drawing/2014/main" id="{2CB84A3C-836C-6F5E-BFBF-9FD43D5D1584}"/>
                </a:ext>
              </a:extLst>
            </p:cNvPr>
            <p:cNvSpPr txBox="1"/>
            <p:nvPr/>
          </p:nvSpPr>
          <p:spPr>
            <a:xfrm>
              <a:off x="3290724" y="1180324"/>
              <a:ext cx="1966236" cy="40626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2400" b="1" i="0" u="none" strike="noStrike" kern="1200" cap="none" spc="-50" normalizeH="0" baseline="0" noProof="0" dirty="0">
                  <a:ln>
                    <a:noFill/>
                  </a:ln>
                  <a:solidFill>
                    <a:srgbClr val="FFFFFF"/>
                  </a:solidFill>
                  <a:effectLst/>
                  <a:uLnTx/>
                  <a:uFillTx/>
                  <a:latin typeface="Helvetica"/>
                  <a:ea typeface="+mn-ea"/>
                  <a:cs typeface="Helvetica"/>
                  <a:sym typeface="Helvetica-Bold"/>
                </a:rPr>
                <a:t>Top AI measures</a:t>
              </a:r>
            </a:p>
          </p:txBody>
        </p:sp>
      </p:grpSp>
      <p:sp>
        <p:nvSpPr>
          <p:cNvPr id="32" name="TextBox 31">
            <a:extLst>
              <a:ext uri="{FF2B5EF4-FFF2-40B4-BE49-F238E27FC236}">
                <a16:creationId xmlns:a16="http://schemas.microsoft.com/office/drawing/2014/main" id="{04CE4012-F763-4548-72D6-59ADC4426286}"/>
              </a:ext>
            </a:extLst>
          </p:cNvPr>
          <p:cNvSpPr txBox="1"/>
          <p:nvPr/>
        </p:nvSpPr>
        <p:spPr>
          <a:xfrm>
            <a:off x="4206240" y="6500712"/>
            <a:ext cx="783417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000000">
                    <a:lumMod val="65000"/>
                    <a:lumOff val="35000"/>
                  </a:srgbClr>
                </a:solidFill>
                <a:effectLst/>
                <a:uLnTx/>
                <a:uFillTx/>
                <a:latin typeface="Helvetica"/>
                <a:ea typeface="+mn-ea"/>
                <a:cs typeface="Helvetica Neue" panose="02000503000000020004" pitchFamily="2"/>
              </a:rPr>
              <a:t>ADAPT CFO Edge Survey in Nov 2024. Sample size: 72 Australian CFOs</a:t>
            </a:r>
          </a:p>
        </p:txBody>
      </p:sp>
      <p:sp>
        <p:nvSpPr>
          <p:cNvPr id="6" name="Freeform: Shape 5">
            <a:extLst>
              <a:ext uri="{FF2B5EF4-FFF2-40B4-BE49-F238E27FC236}">
                <a16:creationId xmlns:a16="http://schemas.microsoft.com/office/drawing/2014/main" id="{A1FC0CB0-EEEA-0C63-F87D-9DE54FC402B1}"/>
              </a:ext>
            </a:extLst>
          </p:cNvPr>
          <p:cNvSpPr/>
          <p:nvPr/>
        </p:nvSpPr>
        <p:spPr>
          <a:xfrm rot="10800000">
            <a:off x="6272459" y="1743830"/>
            <a:ext cx="362645" cy="793646"/>
          </a:xfrm>
          <a:custGeom>
            <a:avLst/>
            <a:gdLst>
              <a:gd name="connsiteX0" fmla="*/ 60442 w 362645"/>
              <a:gd name="connsiteY0" fmla="*/ 0 h 793646"/>
              <a:gd name="connsiteX1" fmla="*/ 302203 w 362645"/>
              <a:gd name="connsiteY1" fmla="*/ 0 h 793646"/>
              <a:gd name="connsiteX2" fmla="*/ 362645 w 362645"/>
              <a:gd name="connsiteY2" fmla="*/ 60442 h 793646"/>
              <a:gd name="connsiteX3" fmla="*/ 362645 w 362645"/>
              <a:gd name="connsiteY3" fmla="*/ 793646 h 793646"/>
              <a:gd name="connsiteX4" fmla="*/ 0 w 362645"/>
              <a:gd name="connsiteY4" fmla="*/ 793646 h 793646"/>
              <a:gd name="connsiteX5" fmla="*/ 0 w 362645"/>
              <a:gd name="connsiteY5" fmla="*/ 60442 h 793646"/>
              <a:gd name="connsiteX6" fmla="*/ 60442 w 362645"/>
              <a:gd name="connsiteY6" fmla="*/ 0 h 793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2645" h="793646">
                <a:moveTo>
                  <a:pt x="60442" y="0"/>
                </a:moveTo>
                <a:lnTo>
                  <a:pt x="302203" y="0"/>
                </a:lnTo>
                <a:cubicBezTo>
                  <a:pt x="335584" y="0"/>
                  <a:pt x="362645" y="27061"/>
                  <a:pt x="362645" y="60442"/>
                </a:cubicBezTo>
                <a:lnTo>
                  <a:pt x="362645" y="793646"/>
                </a:lnTo>
                <a:lnTo>
                  <a:pt x="0" y="793646"/>
                </a:lnTo>
                <a:lnTo>
                  <a:pt x="0" y="60442"/>
                </a:lnTo>
                <a:cubicBezTo>
                  <a:pt x="0" y="27061"/>
                  <a:pt x="27061" y="0"/>
                  <a:pt x="60442" y="0"/>
                </a:cubicBez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p>
        </p:txBody>
      </p:sp>
      <p:sp>
        <p:nvSpPr>
          <p:cNvPr id="2" name="Rounded Rectangle 20">
            <a:extLst>
              <a:ext uri="{FF2B5EF4-FFF2-40B4-BE49-F238E27FC236}">
                <a16:creationId xmlns:a16="http://schemas.microsoft.com/office/drawing/2014/main" id="{6A441592-3C34-427D-D8B1-FC15F7EA8A96}"/>
              </a:ext>
            </a:extLst>
          </p:cNvPr>
          <p:cNvSpPr/>
          <p:nvPr/>
        </p:nvSpPr>
        <p:spPr>
          <a:xfrm>
            <a:off x="1276473" y="2792015"/>
            <a:ext cx="362645" cy="1469512"/>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reeform: Shape 3">
            <a:extLst>
              <a:ext uri="{FF2B5EF4-FFF2-40B4-BE49-F238E27FC236}">
                <a16:creationId xmlns:a16="http://schemas.microsoft.com/office/drawing/2014/main" id="{6C97A28F-F536-F37D-0812-3E613F171D9E}"/>
              </a:ext>
            </a:extLst>
          </p:cNvPr>
          <p:cNvSpPr/>
          <p:nvPr/>
        </p:nvSpPr>
        <p:spPr>
          <a:xfrm>
            <a:off x="1276474" y="5459608"/>
            <a:ext cx="362645" cy="793646"/>
          </a:xfrm>
          <a:custGeom>
            <a:avLst/>
            <a:gdLst>
              <a:gd name="connsiteX0" fmla="*/ 60442 w 362645"/>
              <a:gd name="connsiteY0" fmla="*/ 0 h 793646"/>
              <a:gd name="connsiteX1" fmla="*/ 302203 w 362645"/>
              <a:gd name="connsiteY1" fmla="*/ 0 h 793646"/>
              <a:gd name="connsiteX2" fmla="*/ 362645 w 362645"/>
              <a:gd name="connsiteY2" fmla="*/ 60442 h 793646"/>
              <a:gd name="connsiteX3" fmla="*/ 362645 w 362645"/>
              <a:gd name="connsiteY3" fmla="*/ 793646 h 793646"/>
              <a:gd name="connsiteX4" fmla="*/ 0 w 362645"/>
              <a:gd name="connsiteY4" fmla="*/ 793646 h 793646"/>
              <a:gd name="connsiteX5" fmla="*/ 0 w 362645"/>
              <a:gd name="connsiteY5" fmla="*/ 60442 h 793646"/>
              <a:gd name="connsiteX6" fmla="*/ 60442 w 362645"/>
              <a:gd name="connsiteY6" fmla="*/ 0 h 793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2645" h="793646">
                <a:moveTo>
                  <a:pt x="60442" y="0"/>
                </a:moveTo>
                <a:lnTo>
                  <a:pt x="302203" y="0"/>
                </a:lnTo>
                <a:cubicBezTo>
                  <a:pt x="335584" y="0"/>
                  <a:pt x="362645" y="27061"/>
                  <a:pt x="362645" y="60442"/>
                </a:cubicBezTo>
                <a:lnTo>
                  <a:pt x="362645" y="793646"/>
                </a:lnTo>
                <a:lnTo>
                  <a:pt x="0" y="793646"/>
                </a:lnTo>
                <a:lnTo>
                  <a:pt x="0" y="60442"/>
                </a:lnTo>
                <a:cubicBezTo>
                  <a:pt x="0" y="27061"/>
                  <a:pt x="27061" y="0"/>
                  <a:pt x="60442" y="0"/>
                </a:cubicBez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p>
        </p:txBody>
      </p:sp>
      <p:sp>
        <p:nvSpPr>
          <p:cNvPr id="5" name="Rounded Rectangle 20">
            <a:extLst>
              <a:ext uri="{FF2B5EF4-FFF2-40B4-BE49-F238E27FC236}">
                <a16:creationId xmlns:a16="http://schemas.microsoft.com/office/drawing/2014/main" id="{7FDE4B74-577F-8835-FD52-20D220D74CD3}"/>
              </a:ext>
            </a:extLst>
          </p:cNvPr>
          <p:cNvSpPr/>
          <p:nvPr/>
        </p:nvSpPr>
        <p:spPr>
          <a:xfrm>
            <a:off x="6272458" y="3670486"/>
            <a:ext cx="362645" cy="2402067"/>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aphicFrame>
        <p:nvGraphicFramePr>
          <p:cNvPr id="31" name="Table 30">
            <a:extLst>
              <a:ext uri="{FF2B5EF4-FFF2-40B4-BE49-F238E27FC236}">
                <a16:creationId xmlns:a16="http://schemas.microsoft.com/office/drawing/2014/main" id="{5D57CCC5-1943-F80A-43BF-C98D9FC9010E}"/>
              </a:ext>
            </a:extLst>
          </p:cNvPr>
          <p:cNvGraphicFramePr>
            <a:graphicFrameLocks noGrp="1"/>
          </p:cNvGraphicFramePr>
          <p:nvPr>
            <p:extLst>
              <p:ext uri="{D42A27DB-BD31-4B8C-83A1-F6EECF244321}">
                <p14:modId xmlns:p14="http://schemas.microsoft.com/office/powerpoint/2010/main" val="3163776112"/>
              </p:ext>
            </p:extLst>
          </p:nvPr>
        </p:nvGraphicFramePr>
        <p:xfrm>
          <a:off x="1088990" y="1747425"/>
          <a:ext cx="5023338" cy="4477530"/>
        </p:xfrm>
        <a:graphic>
          <a:graphicData uri="http://schemas.openxmlformats.org/drawingml/2006/table">
            <a:tbl>
              <a:tblPr/>
              <a:tblGrid>
                <a:gridCol w="739810">
                  <a:extLst>
                    <a:ext uri="{9D8B030D-6E8A-4147-A177-3AD203B41FA5}">
                      <a16:colId xmlns:a16="http://schemas.microsoft.com/office/drawing/2014/main" val="3931161493"/>
                    </a:ext>
                  </a:extLst>
                </a:gridCol>
                <a:gridCol w="76200">
                  <a:extLst>
                    <a:ext uri="{9D8B030D-6E8A-4147-A177-3AD203B41FA5}">
                      <a16:colId xmlns:a16="http://schemas.microsoft.com/office/drawing/2014/main" val="2357951576"/>
                    </a:ext>
                  </a:extLst>
                </a:gridCol>
                <a:gridCol w="4207328">
                  <a:extLst>
                    <a:ext uri="{9D8B030D-6E8A-4147-A177-3AD203B41FA5}">
                      <a16:colId xmlns:a16="http://schemas.microsoft.com/office/drawing/2014/main" val="2034706450"/>
                    </a:ext>
                  </a:extLst>
                </a:gridCol>
              </a:tblGrid>
              <a:tr h="895506">
                <a:tc>
                  <a:txBody>
                    <a:bodyPr/>
                    <a:lstStyle/>
                    <a:p>
                      <a:pPr algn="ctr" fontAlgn="b"/>
                      <a:r>
                        <a:rPr lang="en-AU" sz="2000" b="1" i="0" u="none" strike="noStrike" dirty="0">
                          <a:solidFill>
                            <a:schemeClr val="tx1"/>
                          </a:solidFill>
                          <a:effectLst/>
                          <a:latin typeface="Helvetica" panose="020B0403020202020204" pitchFamily="34" charset="0"/>
                        </a:rPr>
                        <a:t>1</a:t>
                      </a:r>
                    </a:p>
                  </a:txBody>
                  <a:tcPr marL="3810" marR="3810" marT="3810" marB="0" anchor="ctr">
                    <a:lnL>
                      <a:noFill/>
                    </a:lnL>
                    <a:lnR>
                      <a:noFill/>
                    </a:lnR>
                    <a:lnT>
                      <a:noFill/>
                    </a:lnT>
                    <a:lnB w="12700" cap="flat" cmpd="sng" algn="ctr">
                      <a:solidFill>
                        <a:schemeClr val="bg1">
                          <a:lumMod val="85000"/>
                        </a:schemeClr>
                      </a:solidFill>
                      <a:prstDash val="solid"/>
                      <a:round/>
                      <a:headEnd type="none" w="med" len="med"/>
                      <a:tailEnd type="none" w="med" len="med"/>
                    </a:lnB>
                  </a:tcPr>
                </a:tc>
                <a:tc>
                  <a:txBody>
                    <a:bodyPr/>
                    <a:lstStyle/>
                    <a:p>
                      <a:pPr algn="ctr" fontAlgn="b"/>
                      <a:endParaRPr lang="en-US" sz="1400" b="0" i="0" kern="1200" spc="0" baseline="0" dirty="0">
                        <a:solidFill>
                          <a:schemeClr val="tx1"/>
                        </a:solidFill>
                        <a:latin typeface="Helvetica" panose="020B0403020202020204" pitchFamily="34" charset="0"/>
                        <a:ea typeface="+mn-ea"/>
                        <a:cs typeface="+mn-cs"/>
                        <a:rtl val="0"/>
                      </a:endParaRPr>
                    </a:p>
                  </a:txBody>
                  <a:tcPr marL="3810" marR="3810" marT="3810" marB="0" anchor="ctr">
                    <a:lnL>
                      <a:noFill/>
                    </a:lnL>
                    <a:lnR>
                      <a:noFill/>
                    </a:lnR>
                    <a:lnT>
                      <a:noFill/>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AU" sz="1600" b="0" i="0" u="none" strike="noStrike" dirty="0">
                          <a:solidFill>
                            <a:schemeClr val="tx1"/>
                          </a:solidFill>
                          <a:effectLst/>
                          <a:latin typeface="Helvetica" panose="020B0604020202020204" pitchFamily="34" charset="0"/>
                          <a:cs typeface="Helvetica" panose="020B0604020202020204" pitchFamily="34" charset="0"/>
                        </a:rPr>
                        <a:t>Workforce empowerment</a:t>
                      </a:r>
                    </a:p>
                  </a:txBody>
                  <a:tcPr marL="6350" marR="6350" marT="6350" marB="0" anchor="ctr">
                    <a:lnL>
                      <a:noFill/>
                    </a:lnL>
                    <a:lnR w="12700" cap="flat" cmpd="sng" algn="ctr">
                      <a:solidFill>
                        <a:schemeClr val="bg1">
                          <a:lumMod val="85000"/>
                        </a:schemeClr>
                      </a:solidFill>
                      <a:prstDash val="solid"/>
                      <a:round/>
                      <a:headEnd type="none" w="med" len="med"/>
                      <a:tailEnd type="none" w="med" len="med"/>
                    </a:lnR>
                    <a:lnT>
                      <a:noFill/>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191211958"/>
                  </a:ext>
                </a:extLst>
              </a:tr>
              <a:tr h="895506">
                <a:tc>
                  <a:txBody>
                    <a:bodyPr/>
                    <a:lstStyle/>
                    <a:p>
                      <a:pPr algn="ctr" fontAlgn="b"/>
                      <a:r>
                        <a:rPr lang="en-AU" sz="2000" b="1" i="0" u="none" strike="noStrike" dirty="0">
                          <a:solidFill>
                            <a:schemeClr val="tx1"/>
                          </a:solidFill>
                          <a:effectLst/>
                          <a:latin typeface="Helvetica" panose="020B0403020202020204" pitchFamily="34" charset="0"/>
                        </a:rPr>
                        <a:t>2</a:t>
                      </a:r>
                    </a:p>
                  </a:txBody>
                  <a:tcPr marL="3810" marR="3810" marT="3810" marB="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endParaRPr lang="en-US" sz="1400" b="0" i="0" kern="1200" spc="0" baseline="0" dirty="0">
                        <a:solidFill>
                          <a:schemeClr val="tx1"/>
                        </a:solidFill>
                        <a:latin typeface="Helvetica" panose="020B0403020202020204" pitchFamily="34" charset="0"/>
                        <a:ea typeface="+mn-ea"/>
                        <a:cs typeface="+mn-cs"/>
                        <a:rtl val="0"/>
                      </a:endParaRPr>
                    </a:p>
                  </a:txBody>
                  <a:tcPr marL="3810" marR="3810" marT="3810" marB="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US" sz="1600" b="0" i="0" u="none" strike="noStrike" dirty="0">
                          <a:solidFill>
                            <a:schemeClr val="tx1"/>
                          </a:solidFill>
                          <a:effectLst/>
                          <a:latin typeface="Helvetica" panose="020B0604020202020204" pitchFamily="34" charset="0"/>
                          <a:cs typeface="Helvetica" panose="020B0604020202020204" pitchFamily="34" charset="0"/>
                        </a:rPr>
                        <a:t>Accuracy</a:t>
                      </a:r>
                    </a:p>
                  </a:txBody>
                  <a:tcPr marL="6350" marR="6350" marT="6350" marB="0" anchor="ctr">
                    <a:lnL>
                      <a:noFill/>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212063340"/>
                  </a:ext>
                </a:extLst>
              </a:tr>
              <a:tr h="895506">
                <a:tc>
                  <a:txBody>
                    <a:bodyPr/>
                    <a:lstStyle/>
                    <a:p>
                      <a:pPr algn="ctr" fontAlgn="b"/>
                      <a:r>
                        <a:rPr lang="en-AU" sz="2000" b="1" i="0" u="none" strike="noStrike" dirty="0">
                          <a:solidFill>
                            <a:schemeClr val="tx1"/>
                          </a:solidFill>
                          <a:effectLst/>
                          <a:latin typeface="Helvetica" panose="020B0403020202020204" pitchFamily="34" charset="0"/>
                        </a:rPr>
                        <a:t>2</a:t>
                      </a:r>
                    </a:p>
                  </a:txBody>
                  <a:tcPr marL="3810" marR="3810" marT="3810" marB="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algn="ctr" defTabSz="914400" rtl="0" eaLnBrk="1" fontAlgn="b" latinLnBrk="0" hangingPunct="1"/>
                      <a:endParaRPr lang="en-US" sz="1400" b="0" i="0" kern="1200" spc="0" baseline="0" dirty="0">
                        <a:solidFill>
                          <a:schemeClr val="tx1"/>
                        </a:solidFill>
                        <a:latin typeface="Helvetica" panose="020B0403020202020204" pitchFamily="34" charset="0"/>
                        <a:ea typeface="+mn-ea"/>
                        <a:cs typeface="+mn-cs"/>
                        <a:rtl val="0"/>
                      </a:endParaRPr>
                    </a:p>
                  </a:txBody>
                  <a:tcPr marL="3810" marR="3810" marT="3810" marB="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AU" sz="1600" b="0" i="0" u="none" strike="noStrike" dirty="0">
                          <a:solidFill>
                            <a:schemeClr val="tx1"/>
                          </a:solidFill>
                          <a:effectLst/>
                          <a:latin typeface="Helvetica" panose="020B0604020202020204" pitchFamily="34" charset="0"/>
                          <a:cs typeface="Helvetica" panose="020B0604020202020204" pitchFamily="34" charset="0"/>
                        </a:rPr>
                        <a:t>Efficiency and resilience</a:t>
                      </a:r>
                    </a:p>
                  </a:txBody>
                  <a:tcPr marL="6350" marR="6350" marT="6350" marB="0" anchor="ctr">
                    <a:lnL>
                      <a:noFill/>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238889256"/>
                  </a:ext>
                </a:extLst>
              </a:tr>
              <a:tr h="895506">
                <a:tc>
                  <a:txBody>
                    <a:bodyPr/>
                    <a:lstStyle/>
                    <a:p>
                      <a:pPr algn="ctr" fontAlgn="b"/>
                      <a:r>
                        <a:rPr lang="en-US" sz="2000" b="1" i="0" u="none" strike="noStrike" dirty="0">
                          <a:solidFill>
                            <a:schemeClr val="tx1"/>
                          </a:solidFill>
                          <a:effectLst/>
                          <a:latin typeface="Helvetica" panose="020B0403020202020204" pitchFamily="34" charset="0"/>
                        </a:rPr>
                        <a:t>4</a:t>
                      </a:r>
                      <a:endParaRPr lang="en-AU" sz="2000" b="1" i="0" u="none" strike="noStrike" dirty="0">
                        <a:solidFill>
                          <a:schemeClr val="tx1"/>
                        </a:solidFill>
                        <a:effectLst/>
                        <a:latin typeface="Helvetica" panose="020B0403020202020204" pitchFamily="34" charset="0"/>
                      </a:endParaRPr>
                    </a:p>
                  </a:txBody>
                  <a:tcPr marL="3810" marR="3810" marT="3810" marB="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algn="ctr" defTabSz="914400" rtl="0" eaLnBrk="1" fontAlgn="b" latinLnBrk="0" hangingPunct="1"/>
                      <a:endParaRPr lang="en-US" sz="1400" b="0" i="0" kern="1200" spc="0" baseline="0" dirty="0">
                        <a:solidFill>
                          <a:schemeClr val="tx1"/>
                        </a:solidFill>
                        <a:latin typeface="Helvetica" panose="020B0403020202020204" pitchFamily="34" charset="0"/>
                        <a:ea typeface="+mn-ea"/>
                        <a:cs typeface="+mn-cs"/>
                        <a:rtl val="0"/>
                      </a:endParaRPr>
                    </a:p>
                  </a:txBody>
                  <a:tcPr marL="3810" marR="3810" marT="3810" marB="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AU" sz="1600" b="0" i="0" u="none" strike="noStrike" dirty="0">
                          <a:solidFill>
                            <a:schemeClr val="tx1"/>
                          </a:solidFill>
                          <a:effectLst/>
                          <a:latin typeface="Helvetica" panose="020B0604020202020204" pitchFamily="34" charset="0"/>
                          <a:cs typeface="Helvetica" panose="020B0604020202020204" pitchFamily="34" charset="0"/>
                        </a:rPr>
                        <a:t>Time to value</a:t>
                      </a:r>
                    </a:p>
                  </a:txBody>
                  <a:tcPr marL="6350" marR="6350" marT="6350" marB="0" anchor="ctr">
                    <a:lnL>
                      <a:noFill/>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643708302"/>
                  </a:ext>
                </a:extLst>
              </a:tr>
              <a:tr h="895506">
                <a:tc>
                  <a:txBody>
                    <a:bodyPr/>
                    <a:lstStyle/>
                    <a:p>
                      <a:pPr algn="ctr" fontAlgn="b"/>
                      <a:r>
                        <a:rPr lang="en-AU" sz="2000" b="1" i="0" u="none" strike="noStrike" dirty="0">
                          <a:solidFill>
                            <a:schemeClr val="tx1"/>
                          </a:solidFill>
                          <a:effectLst/>
                          <a:latin typeface="Helvetica" panose="020B0403020202020204" pitchFamily="34" charset="0"/>
                        </a:rPr>
                        <a:t>5</a:t>
                      </a:r>
                    </a:p>
                  </a:txBody>
                  <a:tcPr marL="3810" marR="3810" marT="3810" marB="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b" latinLnBrk="0" hangingPunct="1"/>
                      <a:endParaRPr lang="en-US" sz="1400" b="0" i="0" kern="1200" spc="0" baseline="0" dirty="0">
                        <a:solidFill>
                          <a:schemeClr val="tx1"/>
                        </a:solidFill>
                        <a:latin typeface="Helvetica" panose="020B0403020202020204" pitchFamily="34" charset="0"/>
                        <a:ea typeface="+mn-ea"/>
                        <a:cs typeface="+mn-cs"/>
                        <a:rtl val="0"/>
                      </a:endParaRPr>
                    </a:p>
                  </a:txBody>
                  <a:tcPr marL="3810" marR="3810" marT="3810" marB="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AU" sz="1600" b="0" i="0" u="none" strike="noStrike" dirty="0">
                          <a:solidFill>
                            <a:schemeClr val="tx1"/>
                          </a:solidFill>
                          <a:effectLst/>
                          <a:latin typeface="Helvetica" panose="020B0604020202020204" pitchFamily="34" charset="0"/>
                          <a:cs typeface="Helvetica" panose="020B0604020202020204" pitchFamily="34" charset="0"/>
                        </a:rPr>
                        <a:t>Optimises delivery costs</a:t>
                      </a:r>
                    </a:p>
                  </a:txBody>
                  <a:tcPr marL="6350" marR="6350" marT="6350" marB="0" anchor="ctr">
                    <a:lnL>
                      <a:noFill/>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03708562"/>
                  </a:ext>
                </a:extLst>
              </a:tr>
            </a:tbl>
          </a:graphicData>
        </a:graphic>
      </p:graphicFrame>
      <p:graphicFrame>
        <p:nvGraphicFramePr>
          <p:cNvPr id="30" name="Table 29">
            <a:extLst>
              <a:ext uri="{FF2B5EF4-FFF2-40B4-BE49-F238E27FC236}">
                <a16:creationId xmlns:a16="http://schemas.microsoft.com/office/drawing/2014/main" id="{528FCC93-F5D3-2256-F833-D8B4084024E1}"/>
              </a:ext>
            </a:extLst>
          </p:cNvPr>
          <p:cNvGraphicFramePr>
            <a:graphicFrameLocks noGrp="1"/>
          </p:cNvGraphicFramePr>
          <p:nvPr>
            <p:extLst>
              <p:ext uri="{D42A27DB-BD31-4B8C-83A1-F6EECF244321}">
                <p14:modId xmlns:p14="http://schemas.microsoft.com/office/powerpoint/2010/main" val="2142969406"/>
              </p:ext>
            </p:extLst>
          </p:nvPr>
        </p:nvGraphicFramePr>
        <p:xfrm>
          <a:off x="6104581" y="1747425"/>
          <a:ext cx="4998429" cy="4477530"/>
        </p:xfrm>
        <a:graphic>
          <a:graphicData uri="http://schemas.openxmlformats.org/drawingml/2006/table">
            <a:tbl>
              <a:tblPr/>
              <a:tblGrid>
                <a:gridCol w="698990">
                  <a:extLst>
                    <a:ext uri="{9D8B030D-6E8A-4147-A177-3AD203B41FA5}">
                      <a16:colId xmlns:a16="http://schemas.microsoft.com/office/drawing/2014/main" val="3931161493"/>
                    </a:ext>
                  </a:extLst>
                </a:gridCol>
                <a:gridCol w="97972">
                  <a:extLst>
                    <a:ext uri="{9D8B030D-6E8A-4147-A177-3AD203B41FA5}">
                      <a16:colId xmlns:a16="http://schemas.microsoft.com/office/drawing/2014/main" val="2357951576"/>
                    </a:ext>
                  </a:extLst>
                </a:gridCol>
                <a:gridCol w="4201467">
                  <a:extLst>
                    <a:ext uri="{9D8B030D-6E8A-4147-A177-3AD203B41FA5}">
                      <a16:colId xmlns:a16="http://schemas.microsoft.com/office/drawing/2014/main" val="2034706450"/>
                    </a:ext>
                  </a:extLst>
                </a:gridCol>
              </a:tblGrid>
              <a:tr h="895506">
                <a:tc>
                  <a:txBody>
                    <a:bodyPr/>
                    <a:lstStyle/>
                    <a:p>
                      <a:pPr algn="ctr" fontAlgn="b"/>
                      <a:r>
                        <a:rPr lang="en-US" sz="2000" b="1" i="0" u="none" strike="noStrike" dirty="0">
                          <a:solidFill>
                            <a:schemeClr val="tx1"/>
                          </a:solidFill>
                          <a:effectLst/>
                          <a:latin typeface="Helvetica" panose="020B0403020202020204" pitchFamily="34" charset="0"/>
                        </a:rPr>
                        <a:t>5</a:t>
                      </a:r>
                      <a:endParaRPr lang="en-AU" sz="2000" b="1" i="0" u="none" strike="noStrike" dirty="0">
                        <a:solidFill>
                          <a:schemeClr val="tx1"/>
                        </a:solidFill>
                        <a:effectLst/>
                        <a:latin typeface="Helvetica" panose="020B0403020202020204" pitchFamily="34" charset="0"/>
                      </a:endParaRPr>
                    </a:p>
                  </a:txBody>
                  <a:tcPr marL="3810" marR="3810" marT="3810" marB="0" anchor="ctr">
                    <a:lnL>
                      <a:noFill/>
                    </a:lnL>
                    <a:lnR>
                      <a:noFill/>
                    </a:lnR>
                    <a:lnT>
                      <a:noFill/>
                    </a:lnT>
                    <a:lnB w="12700" cap="flat" cmpd="sng" algn="ctr">
                      <a:solidFill>
                        <a:schemeClr val="bg1">
                          <a:lumMod val="85000"/>
                        </a:schemeClr>
                      </a:solidFill>
                      <a:prstDash val="solid"/>
                      <a:round/>
                      <a:headEnd type="none" w="med" len="med"/>
                      <a:tailEnd type="none" w="med" len="med"/>
                    </a:lnB>
                  </a:tcPr>
                </a:tc>
                <a:tc>
                  <a:txBody>
                    <a:bodyPr/>
                    <a:lstStyle/>
                    <a:p>
                      <a:pPr algn="ctr" fontAlgn="b"/>
                      <a:endParaRPr lang="en-US" sz="1400" b="0" i="0" kern="1200" spc="0" baseline="0" dirty="0">
                        <a:solidFill>
                          <a:schemeClr val="tx1"/>
                        </a:solidFill>
                        <a:latin typeface="Helvetica" panose="020B0403020202020204" pitchFamily="34" charset="0"/>
                        <a:ea typeface="+mn-ea"/>
                        <a:cs typeface="+mn-cs"/>
                        <a:rtl val="0"/>
                      </a:endParaRPr>
                    </a:p>
                  </a:txBody>
                  <a:tcPr marL="3810" marR="3810" marT="3810" marB="0" anchor="ctr">
                    <a:lnL>
                      <a:noFill/>
                    </a:lnL>
                    <a:lnR>
                      <a:noFill/>
                    </a:lnR>
                    <a:lnT>
                      <a:noFill/>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US" sz="1600" b="0" i="0" u="none" strike="noStrike" dirty="0">
                          <a:solidFill>
                            <a:srgbClr val="000000"/>
                          </a:solidFill>
                          <a:effectLst/>
                          <a:latin typeface="Helvetica" panose="020B0604020202020204" pitchFamily="34" charset="0"/>
                          <a:cs typeface="Helvetica" panose="020B0604020202020204" pitchFamily="34" charset="0"/>
                        </a:rPr>
                        <a:t>Ease of implementation</a:t>
                      </a:r>
                    </a:p>
                  </a:txBody>
                  <a:tcPr marL="6350" marR="6350" marT="6350" marB="0" anchor="ctr">
                    <a:lnL>
                      <a:noFill/>
                    </a:lnL>
                    <a:lnR>
                      <a:noFill/>
                    </a:lnR>
                    <a:lnT>
                      <a:noFill/>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191211958"/>
                  </a:ext>
                </a:extLst>
              </a:tr>
              <a:tr h="895506">
                <a:tc>
                  <a:txBody>
                    <a:bodyPr/>
                    <a:lstStyle/>
                    <a:p>
                      <a:pPr algn="ctr" fontAlgn="b"/>
                      <a:r>
                        <a:rPr lang="en-US" sz="2000" b="1" i="0" u="none" strike="noStrike" dirty="0">
                          <a:solidFill>
                            <a:schemeClr val="tx1"/>
                          </a:solidFill>
                          <a:effectLst/>
                          <a:latin typeface="Helvetica" panose="020B0403020202020204" pitchFamily="34" charset="0"/>
                        </a:rPr>
                        <a:t>7</a:t>
                      </a:r>
                      <a:endParaRPr lang="en-AU" sz="2000" b="1" i="0" u="none" strike="noStrike" dirty="0">
                        <a:solidFill>
                          <a:schemeClr val="tx1"/>
                        </a:solidFill>
                        <a:effectLst/>
                        <a:latin typeface="Helvetica" panose="020B0403020202020204" pitchFamily="34" charset="0"/>
                      </a:endParaRPr>
                    </a:p>
                  </a:txBody>
                  <a:tcPr marL="3810" marR="3810" marT="3810" marB="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endParaRPr lang="en-US" sz="1400" b="0" i="0" kern="1200" spc="0" baseline="0" dirty="0">
                        <a:solidFill>
                          <a:schemeClr val="tx1"/>
                        </a:solidFill>
                        <a:latin typeface="Helvetica" panose="020B0403020202020204" pitchFamily="34" charset="0"/>
                        <a:ea typeface="+mn-ea"/>
                        <a:cs typeface="+mn-cs"/>
                        <a:rtl val="0"/>
                      </a:endParaRPr>
                    </a:p>
                  </a:txBody>
                  <a:tcPr marL="3810" marR="3810" marT="3810" marB="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AU" sz="1600" b="0" i="0" u="none" strike="noStrike" dirty="0">
                          <a:solidFill>
                            <a:srgbClr val="000000"/>
                          </a:solidFill>
                          <a:effectLst/>
                          <a:latin typeface="Helvetica" panose="020B0604020202020204" pitchFamily="34" charset="0"/>
                          <a:cs typeface="Helvetica" panose="020B0604020202020204" pitchFamily="34" charset="0"/>
                        </a:rPr>
                        <a:t>Not applicable</a:t>
                      </a:r>
                    </a:p>
                  </a:txBody>
                  <a:tcPr marL="6350" marR="6350" marT="6350" marB="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212063340"/>
                  </a:ext>
                </a:extLst>
              </a:tr>
              <a:tr h="895506">
                <a:tc>
                  <a:txBody>
                    <a:bodyPr/>
                    <a:lstStyle/>
                    <a:p>
                      <a:pPr algn="ctr" fontAlgn="b"/>
                      <a:r>
                        <a:rPr lang="en-AU" sz="2000" b="1" i="0" u="none" strike="noStrike" dirty="0">
                          <a:solidFill>
                            <a:schemeClr val="tx1"/>
                          </a:solidFill>
                          <a:effectLst/>
                          <a:latin typeface="Helvetica" panose="020B0403020202020204" pitchFamily="34" charset="0"/>
                        </a:rPr>
                        <a:t>8</a:t>
                      </a:r>
                    </a:p>
                  </a:txBody>
                  <a:tcPr marL="3810" marR="3810" marT="3810" marB="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algn="ctr" defTabSz="914400" rtl="0" eaLnBrk="1" fontAlgn="b" latinLnBrk="0" hangingPunct="1"/>
                      <a:endParaRPr lang="en-US" sz="1400" b="0" i="0" kern="1200" spc="0" baseline="0" dirty="0">
                        <a:solidFill>
                          <a:schemeClr val="tx1"/>
                        </a:solidFill>
                        <a:latin typeface="Helvetica" panose="020B0403020202020204" pitchFamily="34" charset="0"/>
                        <a:ea typeface="+mn-ea"/>
                        <a:cs typeface="+mn-cs"/>
                        <a:rtl val="0"/>
                      </a:endParaRPr>
                    </a:p>
                  </a:txBody>
                  <a:tcPr marL="3810" marR="3810" marT="3810" marB="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AU" sz="1600" b="0" i="0" u="none" strike="noStrike" dirty="0">
                          <a:solidFill>
                            <a:srgbClr val="000000"/>
                          </a:solidFill>
                          <a:effectLst/>
                          <a:latin typeface="Helvetica" panose="020B0604020202020204" pitchFamily="34" charset="0"/>
                          <a:cs typeface="Helvetica" panose="020B0604020202020204" pitchFamily="34" charset="0"/>
                        </a:rPr>
                        <a:t>Revenue and service innovation</a:t>
                      </a:r>
                    </a:p>
                  </a:txBody>
                  <a:tcPr marL="6350" marR="6350" marT="6350" marB="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238889256"/>
                  </a:ext>
                </a:extLst>
              </a:tr>
              <a:tr h="895506">
                <a:tc>
                  <a:txBody>
                    <a:bodyPr/>
                    <a:lstStyle/>
                    <a:p>
                      <a:pPr algn="ctr" fontAlgn="b"/>
                      <a:r>
                        <a:rPr lang="en-US" sz="2000" b="1" i="0" u="none" strike="noStrike" dirty="0">
                          <a:solidFill>
                            <a:schemeClr val="tx1"/>
                          </a:solidFill>
                          <a:effectLst/>
                          <a:latin typeface="Helvetica" panose="020B0403020202020204" pitchFamily="34" charset="0"/>
                        </a:rPr>
                        <a:t>8</a:t>
                      </a:r>
                      <a:endParaRPr lang="en-AU" sz="2000" b="1" i="0" u="none" strike="noStrike" dirty="0">
                        <a:solidFill>
                          <a:schemeClr val="tx1"/>
                        </a:solidFill>
                        <a:effectLst/>
                        <a:latin typeface="Helvetica" panose="020B0403020202020204" pitchFamily="34" charset="0"/>
                      </a:endParaRPr>
                    </a:p>
                  </a:txBody>
                  <a:tcPr marL="3810" marR="3810" marT="3810" marB="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algn="ctr" defTabSz="914400" rtl="0" eaLnBrk="1" fontAlgn="b" latinLnBrk="0" hangingPunct="1"/>
                      <a:endParaRPr lang="en-US" sz="1400" b="0" i="0" kern="1200" spc="0" baseline="0" dirty="0">
                        <a:solidFill>
                          <a:schemeClr val="tx1"/>
                        </a:solidFill>
                        <a:latin typeface="Helvetica" panose="020B0403020202020204" pitchFamily="34" charset="0"/>
                        <a:ea typeface="+mn-ea"/>
                        <a:cs typeface="+mn-cs"/>
                        <a:rtl val="0"/>
                      </a:endParaRPr>
                    </a:p>
                  </a:txBody>
                  <a:tcPr marL="3810" marR="3810" marT="3810" marB="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US" sz="1600" b="0" i="0" u="none" strike="noStrike" dirty="0">
                          <a:solidFill>
                            <a:srgbClr val="000000"/>
                          </a:solidFill>
                          <a:effectLst/>
                          <a:latin typeface="Helvetica" panose="020B0604020202020204" pitchFamily="34" charset="0"/>
                          <a:cs typeface="Helvetica" panose="020B0604020202020204" pitchFamily="34" charset="0"/>
                        </a:rPr>
                        <a:t>Decision support</a:t>
                      </a:r>
                    </a:p>
                  </a:txBody>
                  <a:tcPr marL="6350" marR="6350" marT="6350" marB="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643708302"/>
                  </a:ext>
                </a:extLst>
              </a:tr>
              <a:tr h="895506">
                <a:tc>
                  <a:txBody>
                    <a:bodyPr/>
                    <a:lstStyle/>
                    <a:p>
                      <a:pPr algn="ctr" fontAlgn="b"/>
                      <a:r>
                        <a:rPr lang="en-AU" sz="2000" b="1" i="0" u="none" strike="noStrike" dirty="0">
                          <a:solidFill>
                            <a:schemeClr val="tx1"/>
                          </a:solidFill>
                          <a:effectLst/>
                          <a:latin typeface="Helvetica" panose="020B0403020202020204" pitchFamily="34" charset="0"/>
                        </a:rPr>
                        <a:t>8</a:t>
                      </a:r>
                    </a:p>
                  </a:txBody>
                  <a:tcPr marL="3810" marR="3810" marT="3810" marB="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b" latinLnBrk="0" hangingPunct="1"/>
                      <a:endParaRPr lang="en-US" sz="1400" b="0" i="0" kern="1200" spc="0" baseline="0" dirty="0">
                        <a:solidFill>
                          <a:schemeClr val="tx1"/>
                        </a:solidFill>
                        <a:latin typeface="Helvetica" panose="020B0403020202020204" pitchFamily="34" charset="0"/>
                        <a:ea typeface="+mn-ea"/>
                        <a:cs typeface="+mn-cs"/>
                        <a:rtl val="0"/>
                      </a:endParaRPr>
                    </a:p>
                  </a:txBody>
                  <a:tcPr marL="3810" marR="3810" marT="3810" marB="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AU" sz="1600" b="0" i="0" u="none" strike="noStrike" dirty="0">
                          <a:solidFill>
                            <a:srgbClr val="000000"/>
                          </a:solidFill>
                          <a:effectLst/>
                          <a:latin typeface="Helvetica" panose="020B0604020202020204" pitchFamily="34" charset="0"/>
                          <a:cs typeface="Helvetica" panose="020B0604020202020204" pitchFamily="34" charset="0"/>
                        </a:rPr>
                        <a:t>Proven ROI / ROV</a:t>
                      </a:r>
                    </a:p>
                  </a:txBody>
                  <a:tcPr marL="6350" marR="6350" marT="6350" marB="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03708562"/>
                  </a:ext>
                </a:extLst>
              </a:tr>
            </a:tbl>
          </a:graphicData>
        </a:graphic>
      </p:graphicFrame>
    </p:spTree>
    <p:extLst>
      <p:ext uri="{BB962C8B-B14F-4D97-AF65-F5344CB8AC3E}">
        <p14:creationId xmlns:p14="http://schemas.microsoft.com/office/powerpoint/2010/main" val="977677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750"/>
                                        <p:tgtEl>
                                          <p:spTgt spid="31"/>
                                        </p:tgtEl>
                                      </p:cBhvr>
                                    </p:animEffect>
                                  </p:childTnLst>
                                </p:cTn>
                              </p:par>
                              <p:par>
                                <p:cTn id="8" presetID="10" presetClass="entr" presetSubtype="0"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7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034EE-B74C-4DBE-C670-3B5544E1BF0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0E77E306-8A77-7B94-B1C7-4E37ACFB7F1D}"/>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D4A25E7-113F-425F-6380-12DCB5B1E6AC}"/>
              </a:ext>
            </a:extLst>
          </p:cNvPr>
          <p:cNvSpPr txBox="1"/>
          <p:nvPr/>
        </p:nvSpPr>
        <p:spPr>
          <a:xfrm>
            <a:off x="643102" y="2751856"/>
            <a:ext cx="3771237" cy="250498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dirty="0">
                <a:ln>
                  <a:noFill/>
                </a:ln>
                <a:solidFill>
                  <a:srgbClr val="000000"/>
                </a:solidFill>
                <a:effectLst/>
                <a:uLnTx/>
                <a:uFillTx/>
                <a:latin typeface="Helvetica" panose="020B0403020202020204" pitchFamily="34" charset="0"/>
                <a:ea typeface="+mn-ea"/>
                <a:cs typeface="+mn-cs"/>
              </a:rPr>
              <a:t>77% of Australian CFOs indicate that their organisations are still realising the value of AI</a:t>
            </a:r>
            <a:r>
              <a:rPr lang="en-US" sz="1200" b="1" dirty="0">
                <a:solidFill>
                  <a:prstClr val="black"/>
                </a:solidFill>
                <a:latin typeface="Helvetica"/>
                <a:cs typeface="Helvetica"/>
              </a:rPr>
              <a:t>.</a:t>
            </a:r>
            <a:endParaRPr kumimoji="0" lang="en-US" sz="1200" b="1" i="0" u="none" strike="noStrike" kern="1200" cap="none" spc="0" normalizeH="0" baseline="0" noProof="0" dirty="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mn-cs"/>
              </a:rPr>
              <a:t>No organisations are extremely effective in generating AI value</a:t>
            </a:r>
            <a:r>
              <a:rPr lang="en-US" sz="1200" dirty="0">
                <a:solidFill>
                  <a:prstClr val="black"/>
                </a:solidFill>
                <a:latin typeface="Helvetica"/>
                <a:cs typeface="Helvetica"/>
              </a:rPr>
              <a:t>.</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mn-cs"/>
              </a:rPr>
              <a:t>CFOs prioritise workforce empowerment as one </a:t>
            </a:r>
            <a:b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mn-cs"/>
              </a:rPr>
              <a:t>of their top measures for assessing AI value. </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mn-cs"/>
              </a:rPr>
              <a:t>View an </a:t>
            </a:r>
            <a:r>
              <a:rPr lang="en-US" sz="1200" dirty="0">
                <a:solidFill>
                  <a:srgbClr val="E7534F"/>
                </a:solidFill>
                <a:latin typeface="Helvetica"/>
                <a:ea typeface="Calibri" panose="020F0502020204030204"/>
                <a:cs typeface="Helvetica"/>
                <a:hlinkClick r:id="rId3">
                  <a:extLst>
                    <a:ext uri="{A12FA001-AC4F-418D-AE19-62706E023703}">
                      <ahyp:hlinkClr xmlns:ahyp="http://schemas.microsoft.com/office/drawing/2018/hyperlinkcolor" val="tx"/>
                    </a:ext>
                  </a:extLst>
                </a:hlinkClick>
              </a:rPr>
              <a:t>ADAPT Market Trends</a:t>
            </a:r>
            <a:r>
              <a:rPr lang="en-US" sz="1200" dirty="0">
                <a:solidFill>
                  <a:srgbClr val="E7534F"/>
                </a:solidFill>
                <a:latin typeface="Helvetica"/>
                <a:ea typeface="Calibri" panose="020F0502020204030204"/>
                <a:cs typeface="Helvetica"/>
              </a:rPr>
              <a:t> </a:t>
            </a:r>
            <a: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mn-cs"/>
              </a:rPr>
              <a:t>report (Sep 2024) </a:t>
            </a:r>
            <a:r>
              <a:rPr kumimoji="0" lang="en-US" sz="1200" b="0" i="0" u="none" strike="noStrike" kern="1200" cap="none" spc="0" normalizeH="0" baseline="0" noProof="0" dirty="0" err="1">
                <a:ln>
                  <a:noFill/>
                </a:ln>
                <a:solidFill>
                  <a:srgbClr val="000000"/>
                </a:solidFill>
                <a:effectLst/>
                <a:uLnTx/>
                <a:uFillTx/>
                <a:latin typeface="Helvetica" panose="020B0403020202020204" pitchFamily="34" charset="0"/>
                <a:ea typeface="+mn-ea"/>
                <a:cs typeface="+mn-cs"/>
              </a:rPr>
              <a:t>fo</a:t>
            </a:r>
            <a:r>
              <a:rPr lang="en-US" sz="1200" dirty="0">
                <a:solidFill>
                  <a:srgbClr val="000000"/>
                </a:solidFill>
                <a:latin typeface="Helvetica" panose="020B0403020202020204" pitchFamily="34" charset="0"/>
              </a:rPr>
              <a:t>r further insights on AI value measures.</a:t>
            </a: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p:txBody>
      </p:sp>
      <p:grpSp>
        <p:nvGrpSpPr>
          <p:cNvPr id="2" name="Group 1">
            <a:extLst>
              <a:ext uri="{FF2B5EF4-FFF2-40B4-BE49-F238E27FC236}">
                <a16:creationId xmlns:a16="http://schemas.microsoft.com/office/drawing/2014/main" id="{E122ED9A-5952-461A-4BF6-0ABC852C5638}"/>
              </a:ext>
            </a:extLst>
          </p:cNvPr>
          <p:cNvGrpSpPr/>
          <p:nvPr/>
        </p:nvGrpSpPr>
        <p:grpSpPr>
          <a:xfrm>
            <a:off x="643103" y="1768933"/>
            <a:ext cx="4129258" cy="769442"/>
            <a:chOff x="819810" y="1621037"/>
            <a:chExt cx="4129258" cy="769442"/>
          </a:xfrm>
        </p:grpSpPr>
        <p:sp>
          <p:nvSpPr>
            <p:cNvPr id="3" name="Rectangle 2">
              <a:extLst>
                <a:ext uri="{FF2B5EF4-FFF2-40B4-BE49-F238E27FC236}">
                  <a16:creationId xmlns:a16="http://schemas.microsoft.com/office/drawing/2014/main" id="{B3C4A87A-5958-2A11-1448-D7D95B4D8A06}"/>
                </a:ext>
              </a:extLst>
            </p:cNvPr>
            <p:cNvSpPr/>
            <p:nvPr/>
          </p:nvSpPr>
          <p:spPr>
            <a:xfrm>
              <a:off x="819811" y="1928814"/>
              <a:ext cx="377123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Helvetica"/>
                  <a:ea typeface="+mn-ea"/>
                  <a:cs typeface="Helvetica"/>
                </a:rPr>
                <a:t>Generating AI value</a:t>
              </a:r>
            </a:p>
          </p:txBody>
        </p:sp>
        <p:sp>
          <p:nvSpPr>
            <p:cNvPr id="6" name="Rectangle 5">
              <a:extLst>
                <a:ext uri="{FF2B5EF4-FFF2-40B4-BE49-F238E27FC236}">
                  <a16:creationId xmlns:a16="http://schemas.microsoft.com/office/drawing/2014/main" id="{3DDB960B-65CC-F58F-B6E5-9672FE23EF0E}"/>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Technology Trends: AI value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764221AD-7F90-C55A-9E62-3017EAD3DE41}"/>
              </a:ext>
            </a:extLst>
          </p:cNvPr>
          <p:cNvCxnSpPr>
            <a:cxnSpLocks/>
          </p:cNvCxnSpPr>
          <p:nvPr/>
        </p:nvCxnSpPr>
        <p:spPr>
          <a:xfrm flipV="1">
            <a:off x="4414339" y="27932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3FF50B7-A8BB-4426-A536-42EFA97E0D70}"/>
              </a:ext>
            </a:extLst>
          </p:cNvPr>
          <p:cNvSpPr txBox="1"/>
          <p:nvPr/>
        </p:nvSpPr>
        <p:spPr>
          <a:xfrm>
            <a:off x="4632000" y="337544"/>
            <a:ext cx="7308000" cy="6185411"/>
          </a:xfrm>
          <a:prstGeom prst="rect">
            <a:avLst/>
          </a:prstGeom>
          <a:noFill/>
        </p:spPr>
        <p:txBody>
          <a:bodyPr wrap="square" lIns="91440" tIns="45720" rIns="91440" bIns="45720" anchor="t">
            <a:spAutoFit/>
          </a:bodyPr>
          <a:lstStyle/>
          <a:p>
            <a:pPr>
              <a:lnSpc>
                <a:spcPct val="150000"/>
              </a:lnSpc>
              <a:buClr>
                <a:srgbClr val="E7534F"/>
              </a:buClr>
              <a:defRPr/>
            </a:pPr>
            <a:r>
              <a:rPr kumimoji="0" lang="en-US" sz="1200" b="1" i="0" u="none" strike="noStrike" kern="1200" cap="none" spc="0" normalizeH="0" baseline="0" noProof="0" dirty="0">
                <a:ln>
                  <a:noFill/>
                </a:ln>
                <a:solidFill>
                  <a:srgbClr val="000000"/>
                </a:solidFill>
                <a:effectLst/>
                <a:uLnTx/>
                <a:uFillTx/>
                <a:latin typeface="Helvetica"/>
                <a:ea typeface="+mn-ea"/>
                <a:cs typeface="Helvetica"/>
              </a:rPr>
              <a:t>Most organisations fail to generate value from AI</a:t>
            </a:r>
          </a:p>
          <a:p>
            <a:pPr marL="182563" marR="0" lvl="0" indent="-182563"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Despite Australian CFOs prioritising developing an AI strategy and roadmap (#8 goal), only 4%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have effectively derived value from AI, while 19% are moderately effective.</a:t>
            </a:r>
          </a:p>
          <a:p>
            <a:pPr marL="182563" marR="0" lvl="0" indent="-182563"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Looking at organisations' readiness to harness AI, ADAPT finds that only 1% of organisations are fully prepared to harness AI according to CIOs and CDOs. CISOs have not made significant progress in deploying AI solutions safely. This affects the ability of organisations to generate value from AI.</a:t>
            </a:r>
          </a:p>
          <a:p>
            <a:pPr marR="0" lvl="0" algn="l" defTabSz="914400" rtl="0" eaLnBrk="1" fontAlgn="auto" latinLnBrk="0" hangingPunct="1">
              <a:lnSpc>
                <a:spcPct val="150000"/>
              </a:lnSpc>
              <a:spcBef>
                <a:spcPts val="0"/>
              </a:spcBef>
              <a:spcAft>
                <a:spcPts val="0"/>
              </a:spcAft>
              <a:buClr>
                <a:srgbClr val="E7534F"/>
              </a:buClr>
              <a:buSzTx/>
              <a:tabLst/>
              <a:defRPr/>
            </a:pPr>
            <a:r>
              <a:rPr lang="en-US" sz="1200" b="1" dirty="0">
                <a:solidFill>
                  <a:prstClr val="black"/>
                </a:solidFill>
                <a:latin typeface="Helvetica"/>
                <a:cs typeface="Helvetica"/>
              </a:rPr>
              <a:t>More fundamental change is needed to grasp the true value of AI</a:t>
            </a:r>
            <a:endParaRPr kumimoji="0" lang="en-US" sz="1200" b="1" i="0" u="none" strike="noStrike" kern="1200" cap="none" spc="0" normalizeH="0" baseline="0" noProof="0" dirty="0">
              <a:ln>
                <a:noFill/>
              </a:ln>
              <a:solidFill>
                <a:prstClr val="black"/>
              </a:solidFill>
              <a:effectLst/>
              <a:uLnTx/>
              <a:uFillTx/>
              <a:latin typeface="Helvetica"/>
              <a:ea typeface="+mn-ea"/>
              <a:cs typeface="Helvetica"/>
            </a:endParaRPr>
          </a:p>
          <a:p>
            <a:pPr marL="182563" marR="0" lvl="0" indent="-182563"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As CFOs focus primarily on streamlining and enabling processes, they also aim to upskill and retain staff while improving operating models at optimised costs. </a:t>
            </a:r>
          </a:p>
          <a:p>
            <a:pPr marL="182563" marR="0" lvl="0" indent="-182563"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ADAPT insights show that organisations' ability to capture customer and operational value is closely linked to building an AI capability team. </a:t>
            </a:r>
          </a:p>
          <a:p>
            <a:pPr marL="182563" marR="0" lvl="0" indent="-182563"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This highlights the growing need to evolve operating models, roles, and skills to build readiness and realise value. Additionally, closer collaboration with CDAOs can help CFOs implement a data-driven approach and define a clear AI strategy while ensuring compliance.</a:t>
            </a:r>
          </a:p>
          <a:p>
            <a:pPr>
              <a:lnSpc>
                <a:spcPct val="150000"/>
              </a:lnSpc>
              <a:buClr>
                <a:srgbClr val="E7534F"/>
              </a:buClr>
              <a:defRPr/>
            </a:pPr>
            <a:r>
              <a:rPr kumimoji="0" lang="en-US" sz="1200" b="1" i="0" u="none" strike="noStrike" kern="1200" cap="none" spc="0" normalizeH="0" baseline="0" noProof="0" dirty="0">
                <a:ln>
                  <a:noFill/>
                </a:ln>
                <a:solidFill>
                  <a:srgbClr val="000000"/>
                </a:solidFill>
                <a:effectLst/>
                <a:uLnTx/>
                <a:uFillTx/>
                <a:latin typeface="Helvetica"/>
                <a:ea typeface="+mn-ea"/>
                <a:cs typeface="Helvetica"/>
              </a:rPr>
              <a:t>Efficiency, enablement and accuracy matter most for AI initiatives</a:t>
            </a:r>
          </a:p>
          <a:p>
            <a:pPr marL="182563" marR="0" lvl="0" indent="-182563"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 primary value drivers for AI initiatives are centred on employee productivity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and operational efficiency. </a:t>
            </a:r>
          </a:p>
          <a:p>
            <a:pPr marL="182563" marR="0" lvl="0" indent="-182563"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Workforce empowerment is important for enabling employees to actively engage with AI-driven tools, leverage insights and reduce resistance to AI adoption (#6 barrier).</a:t>
            </a:r>
          </a:p>
          <a:p>
            <a:pPr marL="182563" marR="0" lvl="0" indent="-182563"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Other significant value measures emerging from AI include improved accuracy, resilience, and faster time-to-value. Cost optimisation is also crucial to </a:t>
            </a:r>
            <a:r>
              <a:rPr lang="en-US" sz="1200" dirty="0">
                <a:solidFill>
                  <a:prstClr val="black"/>
                </a:solidFill>
                <a:latin typeface="Helvetica"/>
                <a:cs typeface="Helvetica"/>
              </a:rPr>
              <a:t>ensure</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cost-effectiveness in AI deployment.</a:t>
            </a:r>
          </a:p>
        </p:txBody>
      </p:sp>
    </p:spTree>
    <p:extLst>
      <p:ext uri="{BB962C8B-B14F-4D97-AF65-F5344CB8AC3E}">
        <p14:creationId xmlns:p14="http://schemas.microsoft.com/office/powerpoint/2010/main" val="18883392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7E6E6"/>
        </a:solidFill>
        <a:effectLst/>
      </p:bgPr>
    </p:bg>
    <p:spTree>
      <p:nvGrpSpPr>
        <p:cNvPr id="1" name="">
          <a:extLst>
            <a:ext uri="{FF2B5EF4-FFF2-40B4-BE49-F238E27FC236}">
              <a16:creationId xmlns:a16="http://schemas.microsoft.com/office/drawing/2014/main" id="{D7669A5C-234E-A753-6405-F842AFCCB80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3173F0-3FA8-72DA-66BF-F264ED217A86}"/>
              </a:ext>
            </a:extLst>
          </p:cNvPr>
          <p:cNvSpPr/>
          <p:nvPr/>
        </p:nvSpPr>
        <p:spPr>
          <a:xfrm>
            <a:off x="700393" y="2449756"/>
            <a:ext cx="7635739" cy="132343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Helvetica"/>
                <a:ea typeface="+mn-ea"/>
                <a:cs typeface="Helvetica"/>
              </a:rPr>
              <a:t>Generating </a:t>
            </a:r>
            <a:r>
              <a:rPr lang="en-US" sz="4000" b="1" dirty="0">
                <a:solidFill>
                  <a:srgbClr val="000000"/>
                </a:solidFill>
                <a:latin typeface="Helvetica"/>
                <a:cs typeface="Helvetica"/>
              </a:rPr>
              <a:t>value</a:t>
            </a:r>
            <a:r>
              <a:rPr kumimoji="0" lang="en-US" sz="4000" b="1" i="0" u="none" strike="noStrike" kern="1200" cap="none" spc="0" normalizeH="0" baseline="0" noProof="0" dirty="0">
                <a:ln>
                  <a:noFill/>
                </a:ln>
                <a:solidFill>
                  <a:srgbClr val="000000"/>
                </a:solidFill>
                <a:effectLst/>
                <a:uLnTx/>
                <a:uFillTx/>
                <a:latin typeface="Helvetica"/>
                <a:ea typeface="+mn-ea"/>
                <a:cs typeface="Helvetica"/>
              </a:rPr>
              <a:t> from predictive AI and generative AI</a:t>
            </a:r>
            <a:endParaRPr kumimoji="0" lang="en-AU" sz="4000" b="1" i="0" u="none" strike="noStrike" kern="1200" cap="none" spc="0" normalizeH="0" baseline="0" noProof="0" dirty="0">
              <a:ln>
                <a:noFill/>
              </a:ln>
              <a:solidFill>
                <a:srgbClr val="000000"/>
              </a:solidFill>
              <a:effectLst/>
              <a:uLnTx/>
              <a:uFillTx/>
              <a:latin typeface="Helvetica"/>
              <a:ea typeface="+mn-ea"/>
              <a:cs typeface="Helvetica"/>
            </a:endParaRPr>
          </a:p>
        </p:txBody>
      </p:sp>
      <p:grpSp>
        <p:nvGrpSpPr>
          <p:cNvPr id="2" name="Group 1">
            <a:extLst>
              <a:ext uri="{FF2B5EF4-FFF2-40B4-BE49-F238E27FC236}">
                <a16:creationId xmlns:a16="http://schemas.microsoft.com/office/drawing/2014/main" id="{CB5AC3A0-934B-A582-5BCB-C6BE09DE5C7C}"/>
              </a:ext>
            </a:extLst>
          </p:cNvPr>
          <p:cNvGrpSpPr/>
          <p:nvPr/>
        </p:nvGrpSpPr>
        <p:grpSpPr>
          <a:xfrm>
            <a:off x="712795" y="6257523"/>
            <a:ext cx="2668365" cy="226977"/>
            <a:chOff x="712794" y="6196131"/>
            <a:chExt cx="3390094" cy="288369"/>
          </a:xfrm>
        </p:grpSpPr>
        <p:pic>
          <p:nvPicPr>
            <p:cNvPr id="7" name="Graphic 6">
              <a:extLst>
                <a:ext uri="{FF2B5EF4-FFF2-40B4-BE49-F238E27FC236}">
                  <a16:creationId xmlns:a16="http://schemas.microsoft.com/office/drawing/2014/main" id="{F135104F-4384-7BE0-7F03-9C96B4FEE21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10" name="Graphic 9">
              <a:extLst>
                <a:ext uri="{FF2B5EF4-FFF2-40B4-BE49-F238E27FC236}">
                  <a16:creationId xmlns:a16="http://schemas.microsoft.com/office/drawing/2014/main" id="{10BE7477-711A-52A1-624E-0EA7D9EC53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Tree>
    <p:extLst>
      <p:ext uri="{BB962C8B-B14F-4D97-AF65-F5344CB8AC3E}">
        <p14:creationId xmlns:p14="http://schemas.microsoft.com/office/powerpoint/2010/main" val="2771466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E154C-AE36-B2D0-E11B-1B95194AF1B7}"/>
            </a:ext>
          </a:extLst>
        </p:cNvPr>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CA11DE49-D312-9FEA-478B-10B21AE5F2E5}"/>
              </a:ext>
            </a:extLst>
          </p:cNvPr>
          <p:cNvGraphicFramePr/>
          <p:nvPr>
            <p:extLst>
              <p:ext uri="{D42A27DB-BD31-4B8C-83A1-F6EECF244321}">
                <p14:modId xmlns:p14="http://schemas.microsoft.com/office/powerpoint/2010/main" val="2262117673"/>
              </p:ext>
            </p:extLst>
          </p:nvPr>
        </p:nvGraphicFramePr>
        <p:xfrm>
          <a:off x="2537177" y="1496617"/>
          <a:ext cx="6445571" cy="5104654"/>
        </p:xfrm>
        <a:graphic>
          <a:graphicData uri="http://schemas.openxmlformats.org/drawingml/2006/chart">
            <c:chart xmlns:c="http://schemas.openxmlformats.org/drawingml/2006/chart" xmlns:r="http://schemas.openxmlformats.org/officeDocument/2006/relationships" r:id="rId3"/>
          </a:graphicData>
        </a:graphic>
      </p:graphicFrame>
      <p:sp>
        <p:nvSpPr>
          <p:cNvPr id="29" name="Rectangle 28">
            <a:extLst>
              <a:ext uri="{FF2B5EF4-FFF2-40B4-BE49-F238E27FC236}">
                <a16:creationId xmlns:a16="http://schemas.microsoft.com/office/drawing/2014/main" id="{F9F697A5-94E3-FC56-6608-1159B5655FC3}"/>
              </a:ext>
            </a:extLst>
          </p:cNvPr>
          <p:cNvSpPr/>
          <p:nvPr/>
        </p:nvSpPr>
        <p:spPr>
          <a:xfrm>
            <a:off x="229419" y="168192"/>
            <a:ext cx="10905941" cy="4001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50" b="1" i="0" u="none" strike="noStrike" kern="1200" cap="none" spc="0" normalizeH="0" baseline="0" noProof="0" dirty="0">
                <a:ln>
                  <a:noFill/>
                </a:ln>
                <a:solidFill>
                  <a:srgbClr val="000000"/>
                </a:solidFill>
                <a:effectLst/>
                <a:uLnTx/>
                <a:uFillTx/>
                <a:latin typeface="Helvetica"/>
                <a:ea typeface="+mn-ea"/>
                <a:cs typeface="Helvetica"/>
              </a:rPr>
              <a:t>How effectively is your </a:t>
            </a:r>
            <a:r>
              <a:rPr kumimoji="0" lang="en-US" sz="1950" b="1" i="0" u="none" strike="noStrike" kern="1200" cap="none" spc="0" normalizeH="0" baseline="0" noProof="0" dirty="0" err="1">
                <a:ln>
                  <a:noFill/>
                </a:ln>
                <a:solidFill>
                  <a:srgbClr val="000000"/>
                </a:solidFill>
                <a:effectLst/>
                <a:uLnTx/>
                <a:uFillTx/>
                <a:latin typeface="Helvetica"/>
                <a:ea typeface="+mn-ea"/>
                <a:cs typeface="Helvetica"/>
              </a:rPr>
              <a:t>organisation</a:t>
            </a:r>
            <a:r>
              <a:rPr kumimoji="0" lang="en-US" sz="1950" b="1" i="0" u="none" strike="noStrike" kern="1200" cap="none" spc="0" normalizeH="0" baseline="0" noProof="0" dirty="0">
                <a:ln>
                  <a:noFill/>
                </a:ln>
                <a:solidFill>
                  <a:srgbClr val="000000"/>
                </a:solidFill>
                <a:effectLst/>
                <a:uLnTx/>
                <a:uFillTx/>
                <a:latin typeface="Helvetica"/>
                <a:ea typeface="+mn-ea"/>
                <a:cs typeface="Helvetica"/>
              </a:rPr>
              <a:t> generating value from predictive and generative AI?</a:t>
            </a:r>
          </a:p>
        </p:txBody>
      </p:sp>
      <p:sp>
        <p:nvSpPr>
          <p:cNvPr id="79" name="TextBox 78">
            <a:extLst>
              <a:ext uri="{FF2B5EF4-FFF2-40B4-BE49-F238E27FC236}">
                <a16:creationId xmlns:a16="http://schemas.microsoft.com/office/drawing/2014/main" id="{5FC48214-A6C0-3B01-E65F-92CF0BC2818F}"/>
              </a:ext>
            </a:extLst>
          </p:cNvPr>
          <p:cNvSpPr txBox="1"/>
          <p:nvPr/>
        </p:nvSpPr>
        <p:spPr>
          <a:xfrm>
            <a:off x="1082292" y="6535881"/>
            <a:ext cx="10981550"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ADAPT CFO Edge Survey in Nov 2024. Sample size: 72 Australian CFOs</a:t>
            </a:r>
          </a:p>
        </p:txBody>
      </p:sp>
      <p:grpSp>
        <p:nvGrpSpPr>
          <p:cNvPr id="86" name="Group 85">
            <a:extLst>
              <a:ext uri="{FF2B5EF4-FFF2-40B4-BE49-F238E27FC236}">
                <a16:creationId xmlns:a16="http://schemas.microsoft.com/office/drawing/2014/main" id="{4A746C77-B432-C06C-2960-2A92C2B5D4E9}"/>
              </a:ext>
            </a:extLst>
          </p:cNvPr>
          <p:cNvGrpSpPr/>
          <p:nvPr/>
        </p:nvGrpSpPr>
        <p:grpSpPr>
          <a:xfrm>
            <a:off x="347764" y="902799"/>
            <a:ext cx="7743325" cy="462242"/>
            <a:chOff x="347764" y="881027"/>
            <a:chExt cx="7743325" cy="462242"/>
          </a:xfrm>
        </p:grpSpPr>
        <p:grpSp>
          <p:nvGrpSpPr>
            <p:cNvPr id="46" name="Group 45">
              <a:extLst>
                <a:ext uri="{FF2B5EF4-FFF2-40B4-BE49-F238E27FC236}">
                  <a16:creationId xmlns:a16="http://schemas.microsoft.com/office/drawing/2014/main" id="{F5EDE070-BC12-244B-C98E-3C3E0D47CE76}"/>
                </a:ext>
              </a:extLst>
            </p:cNvPr>
            <p:cNvGrpSpPr/>
            <p:nvPr/>
          </p:nvGrpSpPr>
          <p:grpSpPr>
            <a:xfrm>
              <a:off x="347764" y="881027"/>
              <a:ext cx="1375905" cy="462242"/>
              <a:chOff x="808539" y="1071464"/>
              <a:chExt cx="1375905" cy="462242"/>
            </a:xfrm>
          </p:grpSpPr>
          <p:sp>
            <p:nvSpPr>
              <p:cNvPr id="21" name="TextBox 20">
                <a:extLst>
                  <a:ext uri="{FF2B5EF4-FFF2-40B4-BE49-F238E27FC236}">
                    <a16:creationId xmlns:a16="http://schemas.microsoft.com/office/drawing/2014/main" id="{A992ED35-1C7E-61CB-19D3-BABDDB311671}"/>
                  </a:ext>
                </a:extLst>
              </p:cNvPr>
              <p:cNvSpPr txBox="1"/>
              <p:nvPr/>
            </p:nvSpPr>
            <p:spPr>
              <a:xfrm>
                <a:off x="859651" y="1071464"/>
                <a:ext cx="1324793" cy="462242"/>
              </a:xfrm>
              <a:prstGeom prst="rect">
                <a:avLst/>
              </a:prstGeom>
              <a:noFill/>
            </p:spPr>
            <p:txBody>
              <a:bodyPr wrap="square" rtlCol="0">
                <a:spAutoFit/>
              </a:bodyPr>
              <a:lstStyle/>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Helvetica" panose="020B0403020202020204" pitchFamily="34" charset="0"/>
                    <a:ea typeface="+mn-ea"/>
                    <a:cs typeface="+mn-cs"/>
                    <a:rtl val="0"/>
                  </a:rPr>
                  <a:t>1 - </a:t>
                </a:r>
                <a:r>
                  <a:rPr kumimoji="0" lang="en-GB" sz="1100" b="0" i="0" u="none" strike="noStrike" kern="1200" cap="none" spc="0" normalizeH="0" baseline="0" noProof="0">
                    <a:ln>
                      <a:noFill/>
                    </a:ln>
                    <a:solidFill>
                      <a:srgbClr val="000000"/>
                    </a:solidFill>
                    <a:effectLst/>
                    <a:uLnTx/>
                    <a:uFillTx/>
                    <a:latin typeface="Helvetica" panose="020B0403020202020204" pitchFamily="34" charset="0"/>
                    <a:ea typeface="+mn-ea"/>
                    <a:cs typeface="+mn-cs"/>
                    <a:rtl val="0"/>
                  </a:rPr>
                  <a:t>Not at all effective</a:t>
                </a:r>
              </a:p>
            </p:txBody>
          </p:sp>
          <p:sp>
            <p:nvSpPr>
              <p:cNvPr id="41" name="Rectangle 40">
                <a:extLst>
                  <a:ext uri="{FF2B5EF4-FFF2-40B4-BE49-F238E27FC236}">
                    <a16:creationId xmlns:a16="http://schemas.microsoft.com/office/drawing/2014/main" id="{9DF22F68-3949-0C22-2D36-FC8A16949E05}"/>
                  </a:ext>
                </a:extLst>
              </p:cNvPr>
              <p:cNvSpPr>
                <a:spLocks noChangeAspect="1"/>
              </p:cNvSpPr>
              <p:nvPr/>
            </p:nvSpPr>
            <p:spPr>
              <a:xfrm>
                <a:off x="808539" y="1214420"/>
                <a:ext cx="176331" cy="1763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Helvetica Neue" panose="02000503000000020004" pitchFamily="2"/>
                  <a:ea typeface="+mn-ea"/>
                  <a:cs typeface="+mn-cs"/>
                </a:endParaRPr>
              </a:p>
            </p:txBody>
          </p:sp>
        </p:grpSp>
        <p:grpSp>
          <p:nvGrpSpPr>
            <p:cNvPr id="47" name="Group 46">
              <a:extLst>
                <a:ext uri="{FF2B5EF4-FFF2-40B4-BE49-F238E27FC236}">
                  <a16:creationId xmlns:a16="http://schemas.microsoft.com/office/drawing/2014/main" id="{2ACEA756-4D4B-96D4-5907-955C3D8D66D1}"/>
                </a:ext>
              </a:extLst>
            </p:cNvPr>
            <p:cNvGrpSpPr/>
            <p:nvPr/>
          </p:nvGrpSpPr>
          <p:grpSpPr>
            <a:xfrm>
              <a:off x="2036960" y="881027"/>
              <a:ext cx="1337516" cy="462242"/>
              <a:chOff x="2361504" y="1071464"/>
              <a:chExt cx="1337516" cy="462242"/>
            </a:xfrm>
          </p:grpSpPr>
          <p:sp>
            <p:nvSpPr>
              <p:cNvPr id="44" name="Rectangle 43">
                <a:extLst>
                  <a:ext uri="{FF2B5EF4-FFF2-40B4-BE49-F238E27FC236}">
                    <a16:creationId xmlns:a16="http://schemas.microsoft.com/office/drawing/2014/main" id="{303D61AF-2C68-A6AA-9761-A1E0CE4D71FA}"/>
                  </a:ext>
                </a:extLst>
              </p:cNvPr>
              <p:cNvSpPr>
                <a:spLocks noChangeAspect="1"/>
              </p:cNvSpPr>
              <p:nvPr/>
            </p:nvSpPr>
            <p:spPr>
              <a:xfrm>
                <a:off x="2361504" y="1214420"/>
                <a:ext cx="176331" cy="17633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Helvetica Neue" panose="02000503000000020004" pitchFamily="2"/>
                  <a:ea typeface="+mn-ea"/>
                  <a:cs typeface="+mn-cs"/>
                </a:endParaRPr>
              </a:p>
            </p:txBody>
          </p:sp>
          <p:sp>
            <p:nvSpPr>
              <p:cNvPr id="23" name="TextBox 22">
                <a:extLst>
                  <a:ext uri="{FF2B5EF4-FFF2-40B4-BE49-F238E27FC236}">
                    <a16:creationId xmlns:a16="http://schemas.microsoft.com/office/drawing/2014/main" id="{144AA23F-6A9E-3B24-C1A2-928753E705D3}"/>
                  </a:ext>
                </a:extLst>
              </p:cNvPr>
              <p:cNvSpPr txBox="1"/>
              <p:nvPr/>
            </p:nvSpPr>
            <p:spPr>
              <a:xfrm>
                <a:off x="2374227" y="1071464"/>
                <a:ext cx="1324793" cy="462242"/>
              </a:xfrm>
              <a:prstGeom prst="rect">
                <a:avLst/>
              </a:prstGeom>
              <a:noFill/>
            </p:spPr>
            <p:txBody>
              <a:bodyPr wrap="square" rtlCol="0">
                <a:spAutoFit/>
              </a:bodyPr>
              <a:lstStyle/>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Helvetica" panose="020B0403020202020204" pitchFamily="34" charset="0"/>
                    <a:ea typeface="+mn-ea"/>
                    <a:cs typeface="+mn-cs"/>
                    <a:rtl val="0"/>
                  </a:rPr>
                  <a:t>2 - </a:t>
                </a:r>
                <a:r>
                  <a:rPr kumimoji="0" lang="en-GB" sz="1100" b="0" i="0" u="none" strike="noStrike" kern="1200" cap="none" spc="0" normalizeH="0" baseline="0" noProof="0">
                    <a:ln>
                      <a:noFill/>
                    </a:ln>
                    <a:solidFill>
                      <a:srgbClr val="000000"/>
                    </a:solidFill>
                    <a:effectLst/>
                    <a:uLnTx/>
                    <a:uFillTx/>
                    <a:latin typeface="Helvetica" panose="020B0403020202020204" pitchFamily="34" charset="0"/>
                    <a:ea typeface="+mn-ea"/>
                    <a:cs typeface="+mn-cs"/>
                    <a:rtl val="0"/>
                  </a:rPr>
                  <a:t>Slightly effective</a:t>
                </a:r>
              </a:p>
            </p:txBody>
          </p:sp>
        </p:grpSp>
        <p:grpSp>
          <p:nvGrpSpPr>
            <p:cNvPr id="49" name="Group 48">
              <a:extLst>
                <a:ext uri="{FF2B5EF4-FFF2-40B4-BE49-F238E27FC236}">
                  <a16:creationId xmlns:a16="http://schemas.microsoft.com/office/drawing/2014/main" id="{AD375310-C237-533D-B8F5-950AAE118EAB}"/>
                </a:ext>
              </a:extLst>
            </p:cNvPr>
            <p:cNvGrpSpPr/>
            <p:nvPr/>
          </p:nvGrpSpPr>
          <p:grpSpPr>
            <a:xfrm>
              <a:off x="3687767" y="881027"/>
              <a:ext cx="1434524" cy="462242"/>
              <a:chOff x="3968349" y="1071464"/>
              <a:chExt cx="1434524" cy="462242"/>
            </a:xfrm>
          </p:grpSpPr>
          <p:sp>
            <p:nvSpPr>
              <p:cNvPr id="42" name="Rectangle 41">
                <a:extLst>
                  <a:ext uri="{FF2B5EF4-FFF2-40B4-BE49-F238E27FC236}">
                    <a16:creationId xmlns:a16="http://schemas.microsoft.com/office/drawing/2014/main" id="{1346907A-90D2-0492-CE63-159565D5939E}"/>
                  </a:ext>
                </a:extLst>
              </p:cNvPr>
              <p:cNvSpPr>
                <a:spLocks noChangeAspect="1"/>
              </p:cNvSpPr>
              <p:nvPr/>
            </p:nvSpPr>
            <p:spPr>
              <a:xfrm>
                <a:off x="3968349" y="1214420"/>
                <a:ext cx="176331" cy="17633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Helvetica Neue" panose="02000503000000020004" pitchFamily="2"/>
                  <a:ea typeface="+mn-ea"/>
                  <a:cs typeface="+mn-cs"/>
                </a:endParaRPr>
              </a:p>
            </p:txBody>
          </p:sp>
          <p:sp>
            <p:nvSpPr>
              <p:cNvPr id="24" name="TextBox 23">
                <a:extLst>
                  <a:ext uri="{FF2B5EF4-FFF2-40B4-BE49-F238E27FC236}">
                    <a16:creationId xmlns:a16="http://schemas.microsoft.com/office/drawing/2014/main" id="{718D53AD-935C-1A78-27F4-2304EDBF763D}"/>
                  </a:ext>
                </a:extLst>
              </p:cNvPr>
              <p:cNvSpPr txBox="1"/>
              <p:nvPr/>
            </p:nvSpPr>
            <p:spPr>
              <a:xfrm>
                <a:off x="4078080" y="1071464"/>
                <a:ext cx="1324793" cy="462242"/>
              </a:xfrm>
              <a:prstGeom prst="rect">
                <a:avLst/>
              </a:prstGeom>
              <a:noFill/>
            </p:spPr>
            <p:txBody>
              <a:bodyPr wrap="square" rtlCol="0">
                <a:spAutoFit/>
              </a:bodyPr>
              <a:lstStyle/>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Helvetica" panose="020B0403020202020204" pitchFamily="34" charset="0"/>
                    <a:ea typeface="+mn-ea"/>
                    <a:cs typeface="+mn-cs"/>
                    <a:rtl val="0"/>
                  </a:rPr>
                  <a:t>3 - </a:t>
                </a:r>
                <a:r>
                  <a:rPr kumimoji="0" lang="en-GB" sz="1100" b="0" i="0" u="none" strike="noStrike" kern="1200" cap="none" spc="0" normalizeH="0" baseline="0" noProof="0">
                    <a:ln>
                      <a:noFill/>
                    </a:ln>
                    <a:solidFill>
                      <a:srgbClr val="000000"/>
                    </a:solidFill>
                    <a:effectLst/>
                    <a:uLnTx/>
                    <a:uFillTx/>
                    <a:latin typeface="Helvetica" panose="020B0403020202020204" pitchFamily="34" charset="0"/>
                    <a:ea typeface="+mn-ea"/>
                    <a:cs typeface="+mn-cs"/>
                    <a:rtl val="0"/>
                  </a:rPr>
                  <a:t>Moderately effective</a:t>
                </a:r>
              </a:p>
            </p:txBody>
          </p:sp>
        </p:grpSp>
        <p:grpSp>
          <p:nvGrpSpPr>
            <p:cNvPr id="50" name="Group 49">
              <a:extLst>
                <a:ext uri="{FF2B5EF4-FFF2-40B4-BE49-F238E27FC236}">
                  <a16:creationId xmlns:a16="http://schemas.microsoft.com/office/drawing/2014/main" id="{F2CE40CC-1787-DD79-49DC-F95BB080CAD4}"/>
                </a:ext>
              </a:extLst>
            </p:cNvPr>
            <p:cNvGrpSpPr/>
            <p:nvPr/>
          </p:nvGrpSpPr>
          <p:grpSpPr>
            <a:xfrm>
              <a:off x="5435582" y="881027"/>
              <a:ext cx="1075799" cy="462242"/>
              <a:chOff x="5416963" y="1071464"/>
              <a:chExt cx="1075799" cy="462242"/>
            </a:xfrm>
          </p:grpSpPr>
          <p:sp>
            <p:nvSpPr>
              <p:cNvPr id="45" name="Rectangle 44">
                <a:extLst>
                  <a:ext uri="{FF2B5EF4-FFF2-40B4-BE49-F238E27FC236}">
                    <a16:creationId xmlns:a16="http://schemas.microsoft.com/office/drawing/2014/main" id="{DD81B1D8-48FF-B337-E898-A8E4F0ED1123}"/>
                  </a:ext>
                </a:extLst>
              </p:cNvPr>
              <p:cNvSpPr>
                <a:spLocks noChangeAspect="1"/>
              </p:cNvSpPr>
              <p:nvPr/>
            </p:nvSpPr>
            <p:spPr>
              <a:xfrm>
                <a:off x="5416963" y="1214420"/>
                <a:ext cx="176331" cy="17633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Helvetica Neue" panose="02000503000000020004" pitchFamily="2"/>
                  <a:ea typeface="+mn-ea"/>
                  <a:cs typeface="+mn-cs"/>
                </a:endParaRPr>
              </a:p>
            </p:txBody>
          </p:sp>
          <p:sp>
            <p:nvSpPr>
              <p:cNvPr id="25" name="TextBox 24">
                <a:extLst>
                  <a:ext uri="{FF2B5EF4-FFF2-40B4-BE49-F238E27FC236}">
                    <a16:creationId xmlns:a16="http://schemas.microsoft.com/office/drawing/2014/main" id="{DCADD159-9633-3AF9-4162-F4199A8CE0E4}"/>
                  </a:ext>
                </a:extLst>
              </p:cNvPr>
              <p:cNvSpPr txBox="1"/>
              <p:nvPr/>
            </p:nvSpPr>
            <p:spPr>
              <a:xfrm>
                <a:off x="5546698" y="1071464"/>
                <a:ext cx="946064" cy="462242"/>
              </a:xfrm>
              <a:prstGeom prst="rect">
                <a:avLst/>
              </a:prstGeom>
              <a:noFill/>
            </p:spPr>
            <p:txBody>
              <a:bodyPr wrap="square" rtlCol="0">
                <a:spAutoFit/>
              </a:bodyPr>
              <a:lstStyle/>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Helvetica" panose="020B0403020202020204" pitchFamily="34" charset="0"/>
                    <a:ea typeface="+mn-ea"/>
                    <a:cs typeface="+mn-cs"/>
                    <a:rtl val="0"/>
                  </a:rPr>
                  <a:t>4 - </a:t>
                </a:r>
                <a:r>
                  <a:rPr kumimoji="0" lang="en-GB" sz="1100" b="0" i="0" u="none" strike="noStrike" kern="1200" cap="none" spc="0" normalizeH="0" baseline="0" noProof="0">
                    <a:ln>
                      <a:noFill/>
                    </a:ln>
                    <a:solidFill>
                      <a:srgbClr val="000000"/>
                    </a:solidFill>
                    <a:effectLst/>
                    <a:uLnTx/>
                    <a:uFillTx/>
                    <a:latin typeface="Helvetica" panose="020B0403020202020204" pitchFamily="34" charset="0"/>
                    <a:ea typeface="+mn-ea"/>
                    <a:cs typeface="+mn-cs"/>
                    <a:rtl val="0"/>
                  </a:rPr>
                  <a:t>Very</a:t>
                </a:r>
              </a:p>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00"/>
                    </a:solidFill>
                    <a:effectLst/>
                    <a:uLnTx/>
                    <a:uFillTx/>
                    <a:latin typeface="Helvetica" panose="020B0403020202020204" pitchFamily="34" charset="0"/>
                    <a:ea typeface="+mn-ea"/>
                    <a:cs typeface="+mn-cs"/>
                    <a:rtl val="0"/>
                  </a:rPr>
                  <a:t>effective</a:t>
                </a:r>
              </a:p>
            </p:txBody>
          </p:sp>
        </p:grpSp>
        <p:grpSp>
          <p:nvGrpSpPr>
            <p:cNvPr id="51" name="Group 50">
              <a:extLst>
                <a:ext uri="{FF2B5EF4-FFF2-40B4-BE49-F238E27FC236}">
                  <a16:creationId xmlns:a16="http://schemas.microsoft.com/office/drawing/2014/main" id="{D4DF20BC-E4BB-F872-1774-CEB9E9CC1679}"/>
                </a:ext>
              </a:extLst>
            </p:cNvPr>
            <p:cNvGrpSpPr/>
            <p:nvPr/>
          </p:nvGrpSpPr>
          <p:grpSpPr>
            <a:xfrm>
              <a:off x="6824674" y="881027"/>
              <a:ext cx="1266415" cy="462242"/>
              <a:chOff x="6675120" y="1071464"/>
              <a:chExt cx="1266415" cy="462242"/>
            </a:xfrm>
          </p:grpSpPr>
          <p:sp>
            <p:nvSpPr>
              <p:cNvPr id="43" name="Rectangle 42">
                <a:extLst>
                  <a:ext uri="{FF2B5EF4-FFF2-40B4-BE49-F238E27FC236}">
                    <a16:creationId xmlns:a16="http://schemas.microsoft.com/office/drawing/2014/main" id="{AAC35D4F-8B20-AAC6-9559-AC5F214B8B6D}"/>
                  </a:ext>
                </a:extLst>
              </p:cNvPr>
              <p:cNvSpPr>
                <a:spLocks noChangeAspect="1"/>
              </p:cNvSpPr>
              <p:nvPr/>
            </p:nvSpPr>
            <p:spPr>
              <a:xfrm>
                <a:off x="6675120" y="1214419"/>
                <a:ext cx="176331" cy="1763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Helvetica Neue" panose="02000503000000020004" pitchFamily="2"/>
                  <a:ea typeface="+mn-ea"/>
                  <a:cs typeface="+mn-cs"/>
                </a:endParaRPr>
              </a:p>
            </p:txBody>
          </p:sp>
          <p:sp>
            <p:nvSpPr>
              <p:cNvPr id="26" name="TextBox 25">
                <a:extLst>
                  <a:ext uri="{FF2B5EF4-FFF2-40B4-BE49-F238E27FC236}">
                    <a16:creationId xmlns:a16="http://schemas.microsoft.com/office/drawing/2014/main" id="{33A895D7-7EBE-CE6A-08FA-E5919BE19018}"/>
                  </a:ext>
                </a:extLst>
              </p:cNvPr>
              <p:cNvSpPr txBox="1"/>
              <p:nvPr/>
            </p:nvSpPr>
            <p:spPr>
              <a:xfrm>
                <a:off x="6825618" y="1071464"/>
                <a:ext cx="1115917" cy="462242"/>
              </a:xfrm>
              <a:prstGeom prst="rect">
                <a:avLst/>
              </a:prstGeom>
              <a:noFill/>
            </p:spPr>
            <p:txBody>
              <a:bodyPr wrap="square" rtlCol="0">
                <a:spAutoFit/>
              </a:bodyPr>
              <a:lstStyle/>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Helvetica" panose="020B0403020202020204" pitchFamily="34" charset="0"/>
                    <a:ea typeface="+mn-ea"/>
                    <a:cs typeface="+mn-cs"/>
                    <a:rtl val="0"/>
                  </a:rPr>
                  <a:t>5 - </a:t>
                </a:r>
                <a:r>
                  <a:rPr kumimoji="0" lang="en-GB" sz="1100" b="0" i="0" u="none" strike="noStrike" kern="1200" cap="none" spc="0" normalizeH="0" baseline="0" noProof="0">
                    <a:ln>
                      <a:noFill/>
                    </a:ln>
                    <a:solidFill>
                      <a:srgbClr val="000000"/>
                    </a:solidFill>
                    <a:effectLst/>
                    <a:uLnTx/>
                    <a:uFillTx/>
                    <a:latin typeface="Helvetica" panose="020B0403020202020204" pitchFamily="34" charset="0"/>
                    <a:ea typeface="+mn-ea"/>
                    <a:cs typeface="+mn-cs"/>
                    <a:rtl val="0"/>
                  </a:rPr>
                  <a:t>Extremely effective</a:t>
                </a:r>
              </a:p>
            </p:txBody>
          </p:sp>
        </p:grpSp>
      </p:grpSp>
      <p:sp>
        <p:nvSpPr>
          <p:cNvPr id="52" name="TextBox 51">
            <a:extLst>
              <a:ext uri="{FF2B5EF4-FFF2-40B4-BE49-F238E27FC236}">
                <a16:creationId xmlns:a16="http://schemas.microsoft.com/office/drawing/2014/main" id="{14C2C15C-FFD4-6751-4489-99A7CB864D81}"/>
              </a:ext>
            </a:extLst>
          </p:cNvPr>
          <p:cNvSpPr txBox="1"/>
          <p:nvPr/>
        </p:nvSpPr>
        <p:spPr>
          <a:xfrm>
            <a:off x="205817" y="1665650"/>
            <a:ext cx="4118164" cy="523220"/>
          </a:xfrm>
          <a:prstGeom prst="rect">
            <a:avLst/>
          </a:prstGeom>
          <a:noFill/>
        </p:spPr>
        <p:txBody>
          <a:bodyPr wrap="square" rtlCol="0">
            <a:spAutoFit/>
          </a:bodyPr>
          <a:lstStyle/>
          <a:p>
            <a:r>
              <a:rPr lang="en-US" sz="1400">
                <a:latin typeface="Helvetica" pitchFamily="2" charset="0"/>
                <a:sym typeface="Helvetica-Bold"/>
                <a:rtl val="0"/>
              </a:rPr>
              <a:t>Cleaning up our data </a:t>
            </a:r>
            <a:br>
              <a:rPr lang="en-US" sz="1400">
                <a:latin typeface="Helvetica" pitchFamily="2" charset="0"/>
                <a:sym typeface="Helvetica-Bold"/>
                <a:rtl val="0"/>
              </a:rPr>
            </a:br>
            <a:r>
              <a:rPr lang="en-US" sz="1400">
                <a:latin typeface="Helvetica" pitchFamily="2" charset="0"/>
                <a:sym typeface="Helvetica-Bold"/>
                <a:rtl val="0"/>
              </a:rPr>
              <a:t>to use for AI projects</a:t>
            </a:r>
            <a:endParaRPr lang="en-US" sz="1400" spc="0" baseline="0">
              <a:latin typeface="Helvetica" pitchFamily="2" charset="0"/>
              <a:sym typeface="Helvetica-Bold"/>
              <a:rtl val="0"/>
            </a:endParaRPr>
          </a:p>
        </p:txBody>
      </p:sp>
      <p:sp>
        <p:nvSpPr>
          <p:cNvPr id="55" name="TextBox 54">
            <a:extLst>
              <a:ext uri="{FF2B5EF4-FFF2-40B4-BE49-F238E27FC236}">
                <a16:creationId xmlns:a16="http://schemas.microsoft.com/office/drawing/2014/main" id="{B6FD41C6-7FBE-FAC9-E3F8-CCD69D1C0F4A}"/>
              </a:ext>
            </a:extLst>
          </p:cNvPr>
          <p:cNvSpPr txBox="1"/>
          <p:nvPr/>
        </p:nvSpPr>
        <p:spPr>
          <a:xfrm>
            <a:off x="205817" y="2269923"/>
            <a:ext cx="4118164" cy="523220"/>
          </a:xfrm>
          <a:prstGeom prst="rect">
            <a:avLst/>
          </a:prstGeom>
          <a:noFill/>
        </p:spPr>
        <p:txBody>
          <a:bodyPr wrap="square" rtlCol="0">
            <a:spAutoFit/>
          </a:bodyPr>
          <a:lstStyle/>
          <a:p>
            <a:r>
              <a:rPr lang="en-US" sz="1400" dirty="0">
                <a:latin typeface="Helvetica" pitchFamily="2" charset="0"/>
                <a:sym typeface="Helvetica-Bold"/>
                <a:rtl val="0"/>
              </a:rPr>
              <a:t>Specifying the ethical</a:t>
            </a:r>
            <a:br>
              <a:rPr lang="en-US" sz="1400" dirty="0">
                <a:latin typeface="Helvetica" pitchFamily="2" charset="0"/>
                <a:sym typeface="Helvetica-Bold"/>
                <a:rtl val="0"/>
              </a:rPr>
            </a:br>
            <a:r>
              <a:rPr lang="en-US" sz="1400" dirty="0">
                <a:latin typeface="Helvetica" pitchFamily="2" charset="0"/>
                <a:sym typeface="Helvetica-Bold"/>
                <a:rtl val="0"/>
              </a:rPr>
              <a:t>issues around AI</a:t>
            </a:r>
            <a:endParaRPr lang="en-US" sz="1400" spc="0" baseline="0" dirty="0">
              <a:latin typeface="Helvetica" pitchFamily="2" charset="0"/>
              <a:sym typeface="Helvetica-Bold"/>
              <a:rtl val="0"/>
            </a:endParaRPr>
          </a:p>
        </p:txBody>
      </p:sp>
      <p:sp>
        <p:nvSpPr>
          <p:cNvPr id="56" name="TextBox 55">
            <a:extLst>
              <a:ext uri="{FF2B5EF4-FFF2-40B4-BE49-F238E27FC236}">
                <a16:creationId xmlns:a16="http://schemas.microsoft.com/office/drawing/2014/main" id="{06B23D26-210D-603B-0CAC-D4A7886573BA}"/>
              </a:ext>
            </a:extLst>
          </p:cNvPr>
          <p:cNvSpPr txBox="1"/>
          <p:nvPr/>
        </p:nvSpPr>
        <p:spPr>
          <a:xfrm>
            <a:off x="205817" y="2874196"/>
            <a:ext cx="4118164" cy="523220"/>
          </a:xfrm>
          <a:prstGeom prst="rect">
            <a:avLst/>
          </a:prstGeom>
          <a:noFill/>
        </p:spPr>
        <p:txBody>
          <a:bodyPr wrap="square" rtlCol="0">
            <a:spAutoFit/>
          </a:bodyPr>
          <a:lstStyle/>
          <a:p>
            <a:r>
              <a:rPr lang="en-US" sz="1400">
                <a:latin typeface="Helvetica" pitchFamily="2" charset="0"/>
                <a:sym typeface="Helvetica-Bold"/>
                <a:rtl val="0"/>
              </a:rPr>
              <a:t>Focused on AI to improve</a:t>
            </a:r>
            <a:br>
              <a:rPr lang="en-US" sz="1400">
                <a:latin typeface="Helvetica" pitchFamily="2" charset="0"/>
                <a:sym typeface="Helvetica-Bold"/>
                <a:rtl val="0"/>
              </a:rPr>
            </a:br>
            <a:r>
              <a:rPr lang="en-US" sz="1400">
                <a:latin typeface="Helvetica" pitchFamily="2" charset="0"/>
                <a:sym typeface="Helvetica-Bold"/>
                <a:rtl val="0"/>
              </a:rPr>
              <a:t>customer experience</a:t>
            </a:r>
            <a:endParaRPr lang="en-US" sz="1400" spc="0" baseline="0">
              <a:latin typeface="Helvetica" pitchFamily="2" charset="0"/>
              <a:sym typeface="Helvetica-Bold"/>
              <a:rtl val="0"/>
            </a:endParaRPr>
          </a:p>
        </p:txBody>
      </p:sp>
      <p:sp>
        <p:nvSpPr>
          <p:cNvPr id="57" name="TextBox 56">
            <a:extLst>
              <a:ext uri="{FF2B5EF4-FFF2-40B4-BE49-F238E27FC236}">
                <a16:creationId xmlns:a16="http://schemas.microsoft.com/office/drawing/2014/main" id="{402EFA4E-A185-C0A5-2052-84C0F04DBD20}"/>
              </a:ext>
            </a:extLst>
          </p:cNvPr>
          <p:cNvSpPr txBox="1"/>
          <p:nvPr/>
        </p:nvSpPr>
        <p:spPr>
          <a:xfrm>
            <a:off x="205817" y="3478469"/>
            <a:ext cx="4118164" cy="523220"/>
          </a:xfrm>
          <a:prstGeom prst="rect">
            <a:avLst/>
          </a:prstGeom>
          <a:noFill/>
        </p:spPr>
        <p:txBody>
          <a:bodyPr wrap="square" rtlCol="0">
            <a:spAutoFit/>
          </a:bodyPr>
          <a:lstStyle/>
          <a:p>
            <a:r>
              <a:rPr lang="en-US" sz="1400" dirty="0">
                <a:latin typeface="Helvetica" pitchFamily="2" charset="0"/>
                <a:sym typeface="Helvetica-Bold"/>
                <a:rtl val="0"/>
              </a:rPr>
              <a:t>Built an AI capability team to look</a:t>
            </a:r>
            <a:br>
              <a:rPr lang="en-US" sz="1400" dirty="0">
                <a:latin typeface="Helvetica" pitchFamily="2" charset="0"/>
                <a:sym typeface="Helvetica-Bold"/>
                <a:rtl val="0"/>
              </a:rPr>
            </a:br>
            <a:r>
              <a:rPr lang="en-US" sz="1400" dirty="0">
                <a:latin typeface="Helvetica" pitchFamily="2" charset="0"/>
                <a:sym typeface="Helvetica-Bold"/>
                <a:rtl val="0"/>
              </a:rPr>
              <a:t>for opportunities to adopt AI</a:t>
            </a:r>
          </a:p>
        </p:txBody>
      </p:sp>
      <p:sp>
        <p:nvSpPr>
          <p:cNvPr id="58" name="TextBox 57">
            <a:extLst>
              <a:ext uri="{FF2B5EF4-FFF2-40B4-BE49-F238E27FC236}">
                <a16:creationId xmlns:a16="http://schemas.microsoft.com/office/drawing/2014/main" id="{9622BEA7-6746-58B2-71D0-302925F7634A}"/>
              </a:ext>
            </a:extLst>
          </p:cNvPr>
          <p:cNvSpPr txBox="1"/>
          <p:nvPr/>
        </p:nvSpPr>
        <p:spPr>
          <a:xfrm>
            <a:off x="205817" y="4082742"/>
            <a:ext cx="4118164" cy="523220"/>
          </a:xfrm>
          <a:prstGeom prst="rect">
            <a:avLst/>
          </a:prstGeom>
          <a:noFill/>
        </p:spPr>
        <p:txBody>
          <a:bodyPr wrap="square" rtlCol="0">
            <a:spAutoFit/>
          </a:bodyPr>
          <a:lstStyle/>
          <a:p>
            <a:r>
              <a:rPr lang="en-US" sz="1400">
                <a:latin typeface="Helvetica" pitchFamily="2" charset="0"/>
                <a:sym typeface="Helvetica-Bold"/>
                <a:rtl val="0"/>
              </a:rPr>
              <a:t>Focused on AI to</a:t>
            </a:r>
            <a:br>
              <a:rPr lang="en-US" sz="1400">
                <a:latin typeface="Helvetica" pitchFamily="2" charset="0"/>
                <a:sym typeface="Helvetica-Bold"/>
                <a:rtl val="0"/>
              </a:rPr>
            </a:br>
            <a:r>
              <a:rPr lang="en-US" sz="1400">
                <a:latin typeface="Helvetica" pitchFamily="2" charset="0"/>
                <a:sym typeface="Helvetica-Bold"/>
                <a:rtl val="0"/>
              </a:rPr>
              <a:t>improve our operations</a:t>
            </a:r>
            <a:endParaRPr lang="en-US" sz="1400" spc="0" baseline="0">
              <a:latin typeface="Helvetica" pitchFamily="2" charset="0"/>
              <a:sym typeface="Helvetica-Bold"/>
              <a:rtl val="0"/>
            </a:endParaRPr>
          </a:p>
        </p:txBody>
      </p:sp>
      <p:sp>
        <p:nvSpPr>
          <p:cNvPr id="59" name="TextBox 58">
            <a:extLst>
              <a:ext uri="{FF2B5EF4-FFF2-40B4-BE49-F238E27FC236}">
                <a16:creationId xmlns:a16="http://schemas.microsoft.com/office/drawing/2014/main" id="{3F975F98-5AA4-1C67-4F00-417DB7ABC18F}"/>
              </a:ext>
            </a:extLst>
          </p:cNvPr>
          <p:cNvSpPr txBox="1"/>
          <p:nvPr/>
        </p:nvSpPr>
        <p:spPr>
          <a:xfrm>
            <a:off x="205817" y="4687015"/>
            <a:ext cx="4118164" cy="523220"/>
          </a:xfrm>
          <a:prstGeom prst="rect">
            <a:avLst/>
          </a:prstGeom>
          <a:noFill/>
        </p:spPr>
        <p:txBody>
          <a:bodyPr wrap="square" rtlCol="0">
            <a:spAutoFit/>
          </a:bodyPr>
          <a:lstStyle/>
          <a:p>
            <a:r>
              <a:rPr lang="en-US" sz="1400" dirty="0">
                <a:latin typeface="Helvetica" pitchFamily="2" charset="0"/>
                <a:sym typeface="Helvetica-Bold"/>
                <a:rtl val="0"/>
              </a:rPr>
              <a:t>Doing one or more relatively </a:t>
            </a:r>
            <a:br>
              <a:rPr lang="en-US" sz="1400" dirty="0">
                <a:latin typeface="Helvetica" pitchFamily="2" charset="0"/>
                <a:sym typeface="Helvetica-Bold"/>
                <a:rtl val="0"/>
              </a:rPr>
            </a:br>
            <a:r>
              <a:rPr lang="en-US" sz="1400" dirty="0">
                <a:latin typeface="Helvetica" pitchFamily="2" charset="0"/>
                <a:sym typeface="Helvetica-Bold"/>
                <a:rtl val="0"/>
              </a:rPr>
              <a:t>small pilots to learn about AI</a:t>
            </a:r>
            <a:endParaRPr lang="en-US" sz="1400" spc="0" baseline="0" dirty="0">
              <a:latin typeface="Helvetica" pitchFamily="2" charset="0"/>
              <a:sym typeface="Helvetica-Bold"/>
              <a:rtl val="0"/>
            </a:endParaRPr>
          </a:p>
        </p:txBody>
      </p:sp>
      <p:sp>
        <p:nvSpPr>
          <p:cNvPr id="60" name="TextBox 59">
            <a:extLst>
              <a:ext uri="{FF2B5EF4-FFF2-40B4-BE49-F238E27FC236}">
                <a16:creationId xmlns:a16="http://schemas.microsoft.com/office/drawing/2014/main" id="{C59EDB89-EBBA-7A1C-5FA2-77436F75D80F}"/>
              </a:ext>
            </a:extLst>
          </p:cNvPr>
          <p:cNvSpPr txBox="1"/>
          <p:nvPr/>
        </p:nvSpPr>
        <p:spPr>
          <a:xfrm>
            <a:off x="205817" y="5291288"/>
            <a:ext cx="4118164" cy="523220"/>
          </a:xfrm>
          <a:prstGeom prst="rect">
            <a:avLst/>
          </a:prstGeom>
          <a:noFill/>
        </p:spPr>
        <p:txBody>
          <a:bodyPr wrap="square" rtlCol="0">
            <a:spAutoFit/>
          </a:bodyPr>
          <a:lstStyle/>
          <a:p>
            <a:r>
              <a:rPr lang="en-US" sz="1400" dirty="0">
                <a:latin typeface="Helvetica" pitchFamily="2" charset="0"/>
                <a:sym typeface="Helvetica-Bold"/>
                <a:rtl val="0"/>
              </a:rPr>
              <a:t>Partnered with another </a:t>
            </a:r>
            <a:r>
              <a:rPr lang="en-US" sz="1400" dirty="0" err="1">
                <a:latin typeface="Helvetica" pitchFamily="2" charset="0"/>
                <a:sym typeface="Helvetica-Bold"/>
                <a:rtl val="0"/>
              </a:rPr>
              <a:t>organisation</a:t>
            </a:r>
            <a:r>
              <a:rPr lang="en-US" sz="1400" dirty="0">
                <a:latin typeface="Helvetica" pitchFamily="2" charset="0"/>
                <a:sym typeface="Helvetica-Bold"/>
                <a:rtl val="0"/>
              </a:rPr>
              <a:t> that </a:t>
            </a:r>
            <a:br>
              <a:rPr lang="en-US" sz="1400" dirty="0">
                <a:latin typeface="Helvetica" pitchFamily="2" charset="0"/>
                <a:sym typeface="Helvetica-Bold"/>
                <a:rtl val="0"/>
              </a:rPr>
            </a:br>
            <a:r>
              <a:rPr lang="en-US" sz="1400" dirty="0">
                <a:latin typeface="Helvetica" pitchFamily="2" charset="0"/>
                <a:sym typeface="Helvetica-Bold"/>
                <a:rtl val="0"/>
              </a:rPr>
              <a:t>is an AI expert to do projects with / for us</a:t>
            </a:r>
            <a:endParaRPr lang="en-US" sz="1400" spc="0" baseline="0" dirty="0">
              <a:latin typeface="Helvetica" pitchFamily="2" charset="0"/>
              <a:sym typeface="Helvetica-Bold"/>
              <a:rtl val="0"/>
            </a:endParaRPr>
          </a:p>
        </p:txBody>
      </p:sp>
      <p:sp>
        <p:nvSpPr>
          <p:cNvPr id="61" name="TextBox 60">
            <a:extLst>
              <a:ext uri="{FF2B5EF4-FFF2-40B4-BE49-F238E27FC236}">
                <a16:creationId xmlns:a16="http://schemas.microsoft.com/office/drawing/2014/main" id="{E0A9A98A-F457-DD1A-101C-0D0BBA788175}"/>
              </a:ext>
            </a:extLst>
          </p:cNvPr>
          <p:cNvSpPr txBox="1"/>
          <p:nvPr/>
        </p:nvSpPr>
        <p:spPr>
          <a:xfrm>
            <a:off x="205817" y="5895562"/>
            <a:ext cx="4118164" cy="523220"/>
          </a:xfrm>
          <a:prstGeom prst="rect">
            <a:avLst/>
          </a:prstGeom>
          <a:noFill/>
        </p:spPr>
        <p:txBody>
          <a:bodyPr wrap="square" rtlCol="0">
            <a:spAutoFit/>
          </a:bodyPr>
          <a:lstStyle/>
          <a:p>
            <a:r>
              <a:rPr lang="en-US" sz="1400" dirty="0">
                <a:latin typeface="Helvetica" pitchFamily="2" charset="0"/>
                <a:sym typeface="Helvetica-Bold"/>
                <a:rtl val="0"/>
              </a:rPr>
              <a:t>All in on AI and have many </a:t>
            </a:r>
            <a:br>
              <a:rPr lang="en-US" sz="1400" dirty="0">
                <a:latin typeface="Helvetica" pitchFamily="2" charset="0"/>
                <a:sym typeface="Helvetica-Bold"/>
                <a:rtl val="0"/>
              </a:rPr>
            </a:br>
            <a:r>
              <a:rPr lang="en-US" sz="1400" dirty="0">
                <a:latin typeface="Helvetica" pitchFamily="2" charset="0"/>
                <a:sym typeface="Helvetica-Bold"/>
                <a:rtl val="0"/>
              </a:rPr>
              <a:t>substantial projects underway</a:t>
            </a:r>
            <a:endParaRPr lang="en-US" sz="1400" spc="0" baseline="0" dirty="0">
              <a:latin typeface="Helvetica" pitchFamily="2" charset="0"/>
              <a:sym typeface="Helvetica-Bold"/>
              <a:rtl val="0"/>
            </a:endParaRPr>
          </a:p>
        </p:txBody>
      </p:sp>
      <p:cxnSp>
        <p:nvCxnSpPr>
          <p:cNvPr id="63" name="Straight Connector 62">
            <a:extLst>
              <a:ext uri="{FF2B5EF4-FFF2-40B4-BE49-F238E27FC236}">
                <a16:creationId xmlns:a16="http://schemas.microsoft.com/office/drawing/2014/main" id="{2A3E6C7B-9C78-C591-0DB4-6AD4C3E21EA9}"/>
              </a:ext>
            </a:extLst>
          </p:cNvPr>
          <p:cNvCxnSpPr/>
          <p:nvPr/>
        </p:nvCxnSpPr>
        <p:spPr>
          <a:xfrm>
            <a:off x="3678531" y="1676536"/>
            <a:ext cx="0" cy="4753132"/>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4932BE1-5133-6B2A-C132-0238B9A18DC3}"/>
              </a:ext>
            </a:extLst>
          </p:cNvPr>
          <p:cNvCxnSpPr>
            <a:cxnSpLocks/>
          </p:cNvCxnSpPr>
          <p:nvPr/>
        </p:nvCxnSpPr>
        <p:spPr>
          <a:xfrm>
            <a:off x="2179836" y="1921433"/>
            <a:ext cx="1387063" cy="0"/>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B2C13B1-A6C5-927B-480A-67F02F54F842}"/>
              </a:ext>
            </a:extLst>
          </p:cNvPr>
          <p:cNvCxnSpPr>
            <a:cxnSpLocks/>
          </p:cNvCxnSpPr>
          <p:nvPr/>
        </p:nvCxnSpPr>
        <p:spPr>
          <a:xfrm>
            <a:off x="2179836" y="2538653"/>
            <a:ext cx="1387063" cy="0"/>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87E8DE75-3D76-FFEB-55FA-D68C2D02CE04}"/>
              </a:ext>
            </a:extLst>
          </p:cNvPr>
          <p:cNvCxnSpPr>
            <a:cxnSpLocks/>
          </p:cNvCxnSpPr>
          <p:nvPr/>
        </p:nvCxnSpPr>
        <p:spPr>
          <a:xfrm>
            <a:off x="2492256" y="3148253"/>
            <a:ext cx="1074643" cy="0"/>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F6CC067A-013A-5802-C3E8-465F47C198EF}"/>
              </a:ext>
            </a:extLst>
          </p:cNvPr>
          <p:cNvCxnSpPr>
            <a:cxnSpLocks/>
          </p:cNvCxnSpPr>
          <p:nvPr/>
        </p:nvCxnSpPr>
        <p:spPr>
          <a:xfrm>
            <a:off x="2890982" y="6158153"/>
            <a:ext cx="675917" cy="0"/>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9CB49EDF-5024-C5BF-7658-BA0B1D5F980E}"/>
              </a:ext>
            </a:extLst>
          </p:cNvPr>
          <p:cNvCxnSpPr>
            <a:cxnSpLocks/>
          </p:cNvCxnSpPr>
          <p:nvPr/>
        </p:nvCxnSpPr>
        <p:spPr>
          <a:xfrm>
            <a:off x="2492256" y="5533313"/>
            <a:ext cx="136878" cy="0"/>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E6ABC80-0313-750E-35FE-10B7C44F4E53}"/>
              </a:ext>
            </a:extLst>
          </p:cNvPr>
          <p:cNvCxnSpPr>
            <a:cxnSpLocks/>
          </p:cNvCxnSpPr>
          <p:nvPr/>
        </p:nvCxnSpPr>
        <p:spPr>
          <a:xfrm>
            <a:off x="2377052" y="4342269"/>
            <a:ext cx="1189847" cy="0"/>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96" name="Group 95">
            <a:extLst>
              <a:ext uri="{FF2B5EF4-FFF2-40B4-BE49-F238E27FC236}">
                <a16:creationId xmlns:a16="http://schemas.microsoft.com/office/drawing/2014/main" id="{192632CF-0AD8-B298-C444-15BBF7F7DD76}"/>
              </a:ext>
            </a:extLst>
          </p:cNvPr>
          <p:cNvGrpSpPr/>
          <p:nvPr/>
        </p:nvGrpSpPr>
        <p:grpSpPr>
          <a:xfrm>
            <a:off x="9066777" y="883237"/>
            <a:ext cx="2924824" cy="5403619"/>
            <a:chOff x="9066777" y="883237"/>
            <a:chExt cx="2924824" cy="5403619"/>
          </a:xfrm>
        </p:grpSpPr>
        <p:grpSp>
          <p:nvGrpSpPr>
            <p:cNvPr id="87" name="Group 86">
              <a:extLst>
                <a:ext uri="{FF2B5EF4-FFF2-40B4-BE49-F238E27FC236}">
                  <a16:creationId xmlns:a16="http://schemas.microsoft.com/office/drawing/2014/main" id="{6EDBE16D-7BC5-C0F7-7381-688A50AE2416}"/>
                </a:ext>
              </a:extLst>
            </p:cNvPr>
            <p:cNvGrpSpPr/>
            <p:nvPr/>
          </p:nvGrpSpPr>
          <p:grpSpPr>
            <a:xfrm>
              <a:off x="9066777" y="883237"/>
              <a:ext cx="2812704" cy="5403619"/>
              <a:chOff x="8643827" y="883237"/>
              <a:chExt cx="3235654" cy="5403619"/>
            </a:xfrm>
          </p:grpSpPr>
          <p:grpSp>
            <p:nvGrpSpPr>
              <p:cNvPr id="48" name="Group 47">
                <a:extLst>
                  <a:ext uri="{FF2B5EF4-FFF2-40B4-BE49-F238E27FC236}">
                    <a16:creationId xmlns:a16="http://schemas.microsoft.com/office/drawing/2014/main" id="{0A603331-F934-E8B4-C34E-9DA0721EE47E}"/>
                  </a:ext>
                </a:extLst>
              </p:cNvPr>
              <p:cNvGrpSpPr/>
              <p:nvPr/>
            </p:nvGrpSpPr>
            <p:grpSpPr>
              <a:xfrm>
                <a:off x="8643827" y="883237"/>
                <a:ext cx="3234983" cy="1156385"/>
                <a:chOff x="8592075" y="961173"/>
                <a:chExt cx="3234983" cy="1156385"/>
              </a:xfrm>
            </p:grpSpPr>
            <p:sp>
              <p:nvSpPr>
                <p:cNvPr id="7" name="Rectangle 6">
                  <a:extLst>
                    <a:ext uri="{FF2B5EF4-FFF2-40B4-BE49-F238E27FC236}">
                      <a16:creationId xmlns:a16="http://schemas.microsoft.com/office/drawing/2014/main" id="{628EDAF5-8B2D-7F31-BA00-47E24C4A2318}"/>
                    </a:ext>
                  </a:extLst>
                </p:cNvPr>
                <p:cNvSpPr/>
                <p:nvPr/>
              </p:nvSpPr>
              <p:spPr>
                <a:xfrm>
                  <a:off x="8592075" y="961387"/>
                  <a:ext cx="3234983" cy="1156171"/>
                </a:xfrm>
                <a:prstGeom prst="rect">
                  <a:avLst/>
                </a:prstGeom>
                <a:solidFill>
                  <a:schemeClr val="accent2">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1F49736B-ECE0-7D9B-474C-28B300BA57C0}"/>
                    </a:ext>
                  </a:extLst>
                </p:cNvPr>
                <p:cNvSpPr/>
                <p:nvPr/>
              </p:nvSpPr>
              <p:spPr>
                <a:xfrm>
                  <a:off x="8592075" y="961173"/>
                  <a:ext cx="3234983" cy="68966"/>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67ECE6EB-B5F6-688D-F59E-C5681C1C0B5B}"/>
                    </a:ext>
                  </a:extLst>
                </p:cNvPr>
                <p:cNvSpPr txBox="1"/>
                <p:nvPr/>
              </p:nvSpPr>
              <p:spPr>
                <a:xfrm>
                  <a:off x="8687637" y="1030138"/>
                  <a:ext cx="3042757" cy="1024401"/>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1200"/>
                    </a:spcAft>
                    <a:buClrTx/>
                    <a:buSzTx/>
                    <a:buFontTx/>
                    <a:buNone/>
                    <a:tabLst/>
                    <a:defRPr/>
                  </a:pPr>
                  <a:r>
                    <a:rPr kumimoji="0" lang="en-US" sz="1400" b="1" i="0" u="none" strike="noStrike" kern="1200" cap="none" spc="0" normalizeH="0" baseline="0" noProof="0">
                      <a:ln>
                        <a:noFill/>
                      </a:ln>
                      <a:solidFill>
                        <a:srgbClr val="000000"/>
                      </a:solidFill>
                      <a:effectLst/>
                      <a:uLnTx/>
                      <a:uFillTx/>
                      <a:latin typeface="Helvetica"/>
                      <a:ea typeface="+mn-ea"/>
                      <a:cs typeface="Helvetica"/>
                    </a:rPr>
                    <a:t>AI consumes the entire innovation budget and is yet </a:t>
                  </a:r>
                  <a:br>
                    <a:rPr kumimoji="0" lang="en-US" sz="1400" b="1" i="0" u="none" strike="noStrike" kern="1200" cap="none" spc="0" normalizeH="0" baseline="0" noProof="0">
                      <a:ln>
                        <a:noFill/>
                      </a:ln>
                      <a:solidFill>
                        <a:srgbClr val="000000"/>
                      </a:solidFill>
                      <a:effectLst/>
                      <a:uLnTx/>
                      <a:uFillTx/>
                      <a:latin typeface="Helvetica"/>
                      <a:ea typeface="+mn-ea"/>
                      <a:cs typeface="Helvetica"/>
                    </a:rPr>
                  </a:br>
                  <a:r>
                    <a:rPr kumimoji="0" lang="en-US" sz="1400" b="1" i="0" u="none" strike="noStrike" kern="1200" cap="none" spc="0" normalizeH="0" baseline="0" noProof="0">
                      <a:ln>
                        <a:noFill/>
                      </a:ln>
                      <a:solidFill>
                        <a:srgbClr val="000000"/>
                      </a:solidFill>
                      <a:effectLst/>
                      <a:uLnTx/>
                      <a:uFillTx/>
                      <a:latin typeface="Helvetica"/>
                      <a:ea typeface="+mn-ea"/>
                      <a:cs typeface="Helvetica"/>
                    </a:rPr>
                    <a:t>to deliver sustainable value</a:t>
                  </a:r>
                  <a:r>
                    <a:rPr kumimoji="0" lang="en-US" sz="1400" b="1" i="0" u="none" strike="noStrike" kern="1200" cap="none" spc="0" normalizeH="0" baseline="0" noProof="0">
                      <a:ln>
                        <a:noFill/>
                      </a:ln>
                      <a:solidFill>
                        <a:srgbClr val="000000"/>
                      </a:solidFill>
                      <a:effectLst/>
                      <a:uLnTx/>
                      <a:uFillTx/>
                      <a:latin typeface="Helvetica" pitchFamily="2" charset="0"/>
                      <a:ea typeface="+mn-ea"/>
                      <a:cs typeface="+mn-cs"/>
                    </a:rPr>
                    <a:t>.</a:t>
                  </a:r>
                </a:p>
              </p:txBody>
            </p:sp>
          </p:grpSp>
          <p:graphicFrame>
            <p:nvGraphicFramePr>
              <p:cNvPr id="11" name="Chart 10">
                <a:extLst>
                  <a:ext uri="{FF2B5EF4-FFF2-40B4-BE49-F238E27FC236}">
                    <a16:creationId xmlns:a16="http://schemas.microsoft.com/office/drawing/2014/main" id="{E3496B17-DE87-252F-A8CD-2BA25CD7F0DC}"/>
                  </a:ext>
                </a:extLst>
              </p:cNvPr>
              <p:cNvGraphicFramePr/>
              <p:nvPr/>
            </p:nvGraphicFramePr>
            <p:xfrm>
              <a:off x="8644498" y="2217903"/>
              <a:ext cx="3234983" cy="4068953"/>
            </p:xfrm>
            <a:graphic>
              <a:graphicData uri="http://schemas.openxmlformats.org/drawingml/2006/chart">
                <c:chart xmlns:c="http://schemas.openxmlformats.org/drawingml/2006/chart" xmlns:r="http://schemas.openxmlformats.org/officeDocument/2006/relationships" r:id="rId4"/>
              </a:graphicData>
            </a:graphic>
          </p:graphicFrame>
        </p:grpSp>
        <p:sp>
          <p:nvSpPr>
            <p:cNvPr id="88" name="Rectangle 87">
              <a:extLst>
                <a:ext uri="{FF2B5EF4-FFF2-40B4-BE49-F238E27FC236}">
                  <a16:creationId xmlns:a16="http://schemas.microsoft.com/office/drawing/2014/main" id="{293429DD-FCED-3803-6B2F-89DE4D9A34A4}"/>
                </a:ext>
              </a:extLst>
            </p:cNvPr>
            <p:cNvSpPr/>
            <p:nvPr/>
          </p:nvSpPr>
          <p:spPr>
            <a:xfrm>
              <a:off x="9177246" y="4274729"/>
              <a:ext cx="1670443" cy="461665"/>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Helvetica"/>
                  <a:ea typeface="+mn-ea"/>
                  <a:cs typeface="Helvetica"/>
                </a:rPr>
                <a:t>Research and</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00000"/>
                  </a:solidFill>
                  <a:latin typeface="Helvetica"/>
                  <a:cs typeface="Helvetica"/>
                </a:rPr>
                <a:t>development</a:t>
              </a:r>
              <a:endParaRPr kumimoji="0" lang="en-US" sz="1200" b="1" i="0" u="none" strike="noStrike" kern="1200" cap="none" spc="0" normalizeH="0" baseline="0" noProof="0">
                <a:ln>
                  <a:noFill/>
                </a:ln>
                <a:solidFill>
                  <a:srgbClr val="000000"/>
                </a:solidFill>
                <a:effectLst/>
                <a:uLnTx/>
                <a:uFillTx/>
                <a:latin typeface="Helvetica"/>
                <a:ea typeface="+mn-ea"/>
                <a:cs typeface="Helvetica"/>
              </a:endParaRPr>
            </a:p>
          </p:txBody>
        </p:sp>
        <p:sp>
          <p:nvSpPr>
            <p:cNvPr id="89" name="Rectangle 88">
              <a:extLst>
                <a:ext uri="{FF2B5EF4-FFF2-40B4-BE49-F238E27FC236}">
                  <a16:creationId xmlns:a16="http://schemas.microsoft.com/office/drawing/2014/main" id="{6F1D9A9F-399F-F05F-763E-A87F00444FF8}"/>
                </a:ext>
              </a:extLst>
            </p:cNvPr>
            <p:cNvSpPr/>
            <p:nvPr/>
          </p:nvSpPr>
          <p:spPr>
            <a:xfrm>
              <a:off x="10321158" y="4767108"/>
              <a:ext cx="1670443" cy="461665"/>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Helvetica"/>
                  <a:ea typeface="+mn-ea"/>
                  <a:cs typeface="Helvetica"/>
                </a:rPr>
                <a:t>Artificial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00000"/>
                  </a:solidFill>
                  <a:latin typeface="Helvetica"/>
                  <a:cs typeface="Helvetica"/>
                </a:rPr>
                <a:t>intelligence</a:t>
              </a:r>
              <a:endParaRPr kumimoji="0" lang="en-US" sz="1200" b="1" i="0" u="none" strike="noStrike" kern="1200" cap="none" spc="0" normalizeH="0" baseline="0" noProof="0">
                <a:ln>
                  <a:noFill/>
                </a:ln>
                <a:solidFill>
                  <a:srgbClr val="000000"/>
                </a:solidFill>
                <a:effectLst/>
                <a:uLnTx/>
                <a:uFillTx/>
                <a:latin typeface="Helvetica"/>
                <a:ea typeface="+mn-ea"/>
                <a:cs typeface="Helvetica"/>
              </a:endParaRPr>
            </a:p>
          </p:txBody>
        </p:sp>
        <p:cxnSp>
          <p:nvCxnSpPr>
            <p:cNvPr id="91" name="Straight Connector 90">
              <a:extLst>
                <a:ext uri="{FF2B5EF4-FFF2-40B4-BE49-F238E27FC236}">
                  <a16:creationId xmlns:a16="http://schemas.microsoft.com/office/drawing/2014/main" id="{69043A8F-7C6A-D351-9C7E-6CD6DC7A19F0}"/>
                </a:ext>
              </a:extLst>
            </p:cNvPr>
            <p:cNvCxnSpPr>
              <a:cxnSpLocks/>
            </p:cNvCxnSpPr>
            <p:nvPr/>
          </p:nvCxnSpPr>
          <p:spPr>
            <a:xfrm>
              <a:off x="9419573" y="4748915"/>
              <a:ext cx="2329841"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5" name="Straight Connector 4">
            <a:extLst>
              <a:ext uri="{FF2B5EF4-FFF2-40B4-BE49-F238E27FC236}">
                <a16:creationId xmlns:a16="http://schemas.microsoft.com/office/drawing/2014/main" id="{3200C4FD-A8FE-E71C-4C44-C030479455DE}"/>
              </a:ext>
            </a:extLst>
          </p:cNvPr>
          <p:cNvCxnSpPr>
            <a:cxnSpLocks/>
          </p:cNvCxnSpPr>
          <p:nvPr/>
        </p:nvCxnSpPr>
        <p:spPr>
          <a:xfrm>
            <a:off x="3132790" y="3711671"/>
            <a:ext cx="434109" cy="0"/>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7D03F8E-C407-680D-FE66-19FC4E1B834F}"/>
              </a:ext>
            </a:extLst>
          </p:cNvPr>
          <p:cNvCxnSpPr>
            <a:cxnSpLocks/>
          </p:cNvCxnSpPr>
          <p:nvPr/>
        </p:nvCxnSpPr>
        <p:spPr>
          <a:xfrm>
            <a:off x="2837227" y="4903162"/>
            <a:ext cx="729672" cy="0"/>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7009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0DFB0-A2C7-64B8-B2DD-7BC01AA97C6E}"/>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BDA8B6F-1C2B-4FB0-98D9-DF6A83F27C1F}"/>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784E14EB-BAF5-1AB4-0B11-5DD6C4CB7D2F}"/>
              </a:ext>
            </a:extLst>
          </p:cNvPr>
          <p:cNvSpPr txBox="1"/>
          <p:nvPr/>
        </p:nvSpPr>
        <p:spPr>
          <a:xfrm>
            <a:off x="643102" y="2632376"/>
            <a:ext cx="3771237" cy="328981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dirty="0">
                <a:ln>
                  <a:noFill/>
                </a:ln>
                <a:solidFill>
                  <a:srgbClr val="000000"/>
                </a:solidFill>
                <a:effectLst/>
                <a:uLnTx/>
                <a:uFillTx/>
                <a:latin typeface="Helvetica"/>
                <a:cs typeface="Helvetica"/>
              </a:rPr>
              <a:t>44% of organisations say they are effective at conducting one or more small pilots to learn about AI. </a:t>
            </a:r>
            <a:endParaRPr kumimoji="0" lang="en-US" sz="1200" b="1" i="0" u="none" strike="noStrike" kern="1200" cap="none" spc="0" normalizeH="0" baseline="0" noProof="0" dirty="0">
              <a:ln>
                <a:noFill/>
              </a:ln>
              <a:solidFill>
                <a:prstClr val="black"/>
              </a:solidFill>
              <a:effectLst/>
              <a:uLnTx/>
              <a:uFillTx/>
              <a:latin typeface="Helvetica"/>
              <a:cs typeface="Helvetica"/>
            </a:endParaRPr>
          </a:p>
          <a:p>
            <a:pPr marR="0" lvl="0" algn="l" defTabSz="914400" rtl="0" eaLnBrk="1" fontAlgn="auto" latinLnBrk="0" hangingPunct="1">
              <a:lnSpc>
                <a:spcPct val="150000"/>
              </a:lnSpc>
              <a:spcBef>
                <a:spcPts val="0"/>
              </a:spcBef>
              <a:spcAft>
                <a:spcPts val="600"/>
              </a:spcAft>
              <a:buClr>
                <a:srgbClr val="E7534F"/>
              </a:buClr>
              <a:buSzTx/>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However, many CFOs struggle to generate value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in other areas. The most concerning areas are:</a:t>
            </a:r>
            <a:endParaRPr lang="en-US" sz="1200" b="0" i="0" u="none" strike="noStrike" kern="1200" cap="none" spc="0" normalizeH="0" baseline="0" noProof="0" dirty="0">
              <a:ln>
                <a:noFill/>
              </a:ln>
              <a:solidFill>
                <a:prstClr val="black"/>
              </a:solidFill>
              <a:effectLst/>
              <a:uLnTx/>
              <a:uFillTx/>
              <a:latin typeface="Helvetica"/>
              <a:cs typeface="Helvetica"/>
            </a:endParaRPr>
          </a:p>
          <a:p>
            <a:pPr marL="266700" marR="0" lvl="0" indent="-263525" algn="l" defTabSz="914400" rtl="0" eaLnBrk="1" fontAlgn="auto" latinLnBrk="0" hangingPunct="1">
              <a:lnSpc>
                <a:spcPct val="150000"/>
              </a:lnSpc>
              <a:spcBef>
                <a:spcPts val="0"/>
              </a:spcBef>
              <a:spcAft>
                <a:spcPts val="600"/>
              </a:spcAft>
              <a:buClr>
                <a:srgbClr val="E7534F"/>
              </a:buClr>
              <a:buSzTx/>
              <a:buFont typeface="+mj-lt"/>
              <a:buAutoNum type="arabicPeriod"/>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All in one AI.</a:t>
            </a:r>
            <a:endParaRPr lang="en-US" sz="1200" dirty="0">
              <a:solidFill>
                <a:prstClr val="black"/>
              </a:solidFill>
              <a:latin typeface="Helvetica"/>
              <a:cs typeface="Helvetica"/>
            </a:endParaRPr>
          </a:p>
          <a:p>
            <a:pPr marL="266700" marR="0" lvl="0" indent="-263525" algn="l" defTabSz="914400" rtl="0" eaLnBrk="1" fontAlgn="auto" latinLnBrk="0" hangingPunct="1">
              <a:lnSpc>
                <a:spcPct val="150000"/>
              </a:lnSpc>
              <a:spcBef>
                <a:spcPts val="0"/>
              </a:spcBef>
              <a:spcAft>
                <a:spcPts val="600"/>
              </a:spcAft>
              <a:buClr>
                <a:srgbClr val="E7534F"/>
              </a:buClr>
              <a:buSzTx/>
              <a:buFont typeface="+mj-lt"/>
              <a:buAutoNum type="arabicPeriod"/>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Improving operations and experiences.</a:t>
            </a:r>
            <a:endParaRPr lang="en-US" sz="1200" b="0" i="0" u="none" strike="noStrike" kern="1200" cap="none" spc="0" normalizeH="0" baseline="0" noProof="0" dirty="0">
              <a:ln>
                <a:noFill/>
              </a:ln>
              <a:solidFill>
                <a:prstClr val="black"/>
              </a:solidFill>
              <a:effectLst/>
              <a:uLnTx/>
              <a:uFillTx/>
              <a:latin typeface="Helvetica"/>
              <a:cs typeface="Helvetica"/>
            </a:endParaRPr>
          </a:p>
          <a:p>
            <a:pPr marL="266700" marR="0" lvl="0" indent="-263525" algn="l" defTabSz="914400" rtl="0" eaLnBrk="1" fontAlgn="auto" latinLnBrk="0" hangingPunct="1">
              <a:lnSpc>
                <a:spcPct val="150000"/>
              </a:lnSpc>
              <a:spcBef>
                <a:spcPts val="0"/>
              </a:spcBef>
              <a:spcAft>
                <a:spcPts val="600"/>
              </a:spcAft>
              <a:buClr>
                <a:srgbClr val="E7534F"/>
              </a:buClr>
              <a:buSzTx/>
              <a:buFont typeface="+mj-lt"/>
              <a:buAutoNum type="arabicPeriod"/>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Cleaning up data to use for AI projects.</a:t>
            </a:r>
            <a:endParaRPr lang="en-US" sz="1200" dirty="0">
              <a:solidFill>
                <a:prstClr val="black"/>
              </a:solidFill>
              <a:latin typeface="Helvetica"/>
              <a:cs typeface="Helvetica"/>
            </a:endParaRPr>
          </a:p>
          <a:p>
            <a:pPr marL="266700" marR="0" lvl="0" indent="-263525" algn="l" defTabSz="914400" rtl="0" eaLnBrk="1" fontAlgn="auto" latinLnBrk="0" hangingPunct="1">
              <a:lnSpc>
                <a:spcPct val="150000"/>
              </a:lnSpc>
              <a:spcBef>
                <a:spcPts val="0"/>
              </a:spcBef>
              <a:spcAft>
                <a:spcPts val="600"/>
              </a:spcAft>
              <a:buClr>
                <a:srgbClr val="E7534F"/>
              </a:buClr>
              <a:buSzTx/>
              <a:buFont typeface="+mj-lt"/>
              <a:buAutoNum type="arabicPeriod"/>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Building an AI capability team.</a:t>
            </a:r>
            <a:endParaRPr lang="en-US" sz="1200" b="0" i="0" u="none" strike="noStrike" kern="1200" cap="none" spc="0" normalizeH="0" baseline="0" noProof="0" dirty="0">
              <a:ln>
                <a:noFill/>
              </a:ln>
              <a:solidFill>
                <a:prstClr val="black"/>
              </a:solidFill>
              <a:effectLst/>
              <a:uLnTx/>
              <a:uFillTx/>
              <a:latin typeface="Helvetica"/>
              <a:cs typeface="Helvetica"/>
            </a:endParaRPr>
          </a:p>
          <a:p>
            <a:pPr marL="266700" marR="0" lvl="0" indent="-263525" algn="l" defTabSz="914400" rtl="0" eaLnBrk="1" fontAlgn="auto" latinLnBrk="0" hangingPunct="1">
              <a:lnSpc>
                <a:spcPct val="150000"/>
              </a:lnSpc>
              <a:spcBef>
                <a:spcPts val="0"/>
              </a:spcBef>
              <a:spcAft>
                <a:spcPts val="600"/>
              </a:spcAft>
              <a:buClr>
                <a:srgbClr val="E7534F"/>
              </a:buClr>
              <a:buSzTx/>
              <a:buFont typeface="+mj-lt"/>
              <a:buAutoNum type="arabicPeriod"/>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Specifying AI ethical issues.</a:t>
            </a:r>
            <a:endParaRPr lang="en-US" sz="1200" b="0" i="0" u="none" strike="noStrike" kern="1200" cap="none" spc="0" normalizeH="0" baseline="0" noProof="0" dirty="0">
              <a:ln>
                <a:noFill/>
              </a:ln>
              <a:solidFill>
                <a:prstClr val="black"/>
              </a:solidFill>
              <a:effectLst/>
              <a:uLnTx/>
              <a:uFillTx/>
              <a:latin typeface="Helvetica"/>
              <a:cs typeface="Helvetica"/>
            </a:endParaRPr>
          </a:p>
        </p:txBody>
      </p:sp>
      <p:grpSp>
        <p:nvGrpSpPr>
          <p:cNvPr id="2" name="Group 1">
            <a:extLst>
              <a:ext uri="{FF2B5EF4-FFF2-40B4-BE49-F238E27FC236}">
                <a16:creationId xmlns:a16="http://schemas.microsoft.com/office/drawing/2014/main" id="{ED8686BF-520F-44CB-ADC4-0C9F3CA104EA}"/>
              </a:ext>
            </a:extLst>
          </p:cNvPr>
          <p:cNvGrpSpPr/>
          <p:nvPr/>
        </p:nvGrpSpPr>
        <p:grpSpPr>
          <a:xfrm>
            <a:off x="643103" y="966293"/>
            <a:ext cx="4129258" cy="1508106"/>
            <a:chOff x="819810" y="1621037"/>
            <a:chExt cx="4129258" cy="1508106"/>
          </a:xfrm>
        </p:grpSpPr>
        <p:sp>
          <p:nvSpPr>
            <p:cNvPr id="3" name="Rectangle 2">
              <a:extLst>
                <a:ext uri="{FF2B5EF4-FFF2-40B4-BE49-F238E27FC236}">
                  <a16:creationId xmlns:a16="http://schemas.microsoft.com/office/drawing/2014/main" id="{3C66F27A-BD8C-AB9C-8FAC-44E70537E224}"/>
                </a:ext>
              </a:extLst>
            </p:cNvPr>
            <p:cNvSpPr/>
            <p:nvPr/>
          </p:nvSpPr>
          <p:spPr>
            <a:xfrm>
              <a:off x="819811" y="1928814"/>
              <a:ext cx="3771235" cy="120032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Helvetica"/>
                  <a:ea typeface="+mn-ea"/>
                  <a:cs typeface="Helvetica"/>
                </a:rPr>
                <a:t>Generating </a:t>
              </a:r>
              <a:r>
                <a:rPr lang="en-US" sz="2400" b="1" dirty="0">
                  <a:solidFill>
                    <a:srgbClr val="000000"/>
                  </a:solidFill>
                  <a:latin typeface="Helvetica"/>
                  <a:cs typeface="Helvetica"/>
                </a:rPr>
                <a:t>value</a:t>
              </a:r>
              <a:r>
                <a:rPr kumimoji="0" lang="en-US" sz="2400" b="1" i="0" u="none" strike="noStrike" kern="1200" cap="none" spc="0" normalizeH="0" baseline="0" noProof="0" dirty="0">
                  <a:ln>
                    <a:noFill/>
                  </a:ln>
                  <a:solidFill>
                    <a:srgbClr val="000000"/>
                  </a:solidFill>
                  <a:effectLst/>
                  <a:uLnTx/>
                  <a:uFillTx/>
                  <a:latin typeface="Helvetica"/>
                  <a:ea typeface="+mn-ea"/>
                  <a:cs typeface="Helvetica"/>
                </a:rPr>
                <a:t> </a:t>
              </a:r>
              <a:br>
                <a:rPr kumimoji="0" lang="en-US" sz="2400" b="1" i="0" u="none" strike="noStrike" kern="1200" cap="none" spc="0" normalizeH="0" baseline="0" noProof="0" dirty="0">
                  <a:ln>
                    <a:noFill/>
                  </a:ln>
                  <a:solidFill>
                    <a:srgbClr val="000000"/>
                  </a:solidFill>
                  <a:effectLst/>
                  <a:uLnTx/>
                  <a:uFillTx/>
                  <a:latin typeface="Helvetica"/>
                  <a:ea typeface="+mn-ea"/>
                  <a:cs typeface="Helvetica"/>
                </a:rPr>
              </a:br>
              <a:r>
                <a:rPr kumimoji="0" lang="en-US" sz="2400" b="1" i="0" u="none" strike="noStrike" kern="1200" cap="none" spc="0" normalizeH="0" baseline="0" noProof="0" dirty="0">
                  <a:ln>
                    <a:noFill/>
                  </a:ln>
                  <a:solidFill>
                    <a:srgbClr val="000000"/>
                  </a:solidFill>
                  <a:effectLst/>
                  <a:uLnTx/>
                  <a:uFillTx/>
                  <a:latin typeface="Helvetica"/>
                  <a:ea typeface="+mn-ea"/>
                  <a:cs typeface="Helvetica"/>
                </a:rPr>
                <a:t>from predictive </a:t>
              </a:r>
              <a:br>
                <a:rPr kumimoji="0" lang="en-US" sz="2400" b="1" i="0" u="none" strike="noStrike" kern="1200" cap="none" spc="0" normalizeH="0" baseline="0" noProof="0" dirty="0">
                  <a:ln>
                    <a:noFill/>
                  </a:ln>
                  <a:solidFill>
                    <a:srgbClr val="000000"/>
                  </a:solidFill>
                  <a:effectLst/>
                  <a:uLnTx/>
                  <a:uFillTx/>
                  <a:latin typeface="Helvetica"/>
                  <a:ea typeface="+mn-ea"/>
                  <a:cs typeface="Helvetica"/>
                </a:rPr>
              </a:br>
              <a:r>
                <a:rPr kumimoji="0" lang="en-US" sz="2400" b="1" i="0" u="none" strike="noStrike" kern="1200" cap="none" spc="0" normalizeH="0" baseline="0" noProof="0" dirty="0">
                  <a:ln>
                    <a:noFill/>
                  </a:ln>
                  <a:solidFill>
                    <a:srgbClr val="000000"/>
                  </a:solidFill>
                  <a:effectLst/>
                  <a:uLnTx/>
                  <a:uFillTx/>
                  <a:latin typeface="Helvetica"/>
                  <a:ea typeface="+mn-ea"/>
                  <a:cs typeface="Helvetica"/>
                </a:rPr>
                <a:t>and generative AI</a:t>
              </a:r>
              <a:endParaRPr kumimoji="0" lang="en-AU" sz="2400" b="1" i="0" u="none" strike="noStrike" kern="1200" cap="none" spc="0" normalizeH="0" baseline="0" noProof="0" dirty="0">
                <a:ln>
                  <a:noFill/>
                </a:ln>
                <a:solidFill>
                  <a:srgbClr val="000000"/>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8F9987FB-1844-59B2-A3B5-59DE627BD454}"/>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Technology Trends: AI value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E07E4D74-64DC-867E-2EE1-E55EE12E9FF4}"/>
              </a:ext>
            </a:extLst>
          </p:cNvPr>
          <p:cNvCxnSpPr>
            <a:cxnSpLocks/>
          </p:cNvCxnSpPr>
          <p:nvPr/>
        </p:nvCxnSpPr>
        <p:spPr>
          <a:xfrm flipV="1">
            <a:off x="4414339" y="27932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DCAB67B-3527-1DB1-60AE-5C1D6385C00F}"/>
              </a:ext>
            </a:extLst>
          </p:cNvPr>
          <p:cNvSpPr txBox="1"/>
          <p:nvPr/>
        </p:nvSpPr>
        <p:spPr>
          <a:xfrm>
            <a:off x="4632000" y="47829"/>
            <a:ext cx="7308000" cy="6739409"/>
          </a:xfrm>
          <a:prstGeom prst="rect">
            <a:avLst/>
          </a:prstGeom>
          <a:noFill/>
        </p:spPr>
        <p:txBody>
          <a:bodyPr wrap="square" lIns="91440" tIns="45720" rIns="91440" bIns="45720" anchor="t">
            <a:spAutoFit/>
          </a:bodyPr>
          <a:lstStyle/>
          <a:p>
            <a:pPr>
              <a:lnSpc>
                <a:spcPct val="150000"/>
              </a:lnSpc>
              <a:buClr>
                <a:srgbClr val="E7534F"/>
              </a:buClr>
              <a:defRPr/>
            </a:pPr>
            <a:r>
              <a:rPr kumimoji="0" lang="en-US" sz="1200" b="1" i="0" u="none" strike="noStrike" kern="1200" cap="none" spc="0" normalizeH="0" baseline="0" noProof="0" dirty="0">
                <a:ln>
                  <a:noFill/>
                </a:ln>
                <a:solidFill>
                  <a:srgbClr val="000000"/>
                </a:solidFill>
                <a:effectLst/>
                <a:uLnTx/>
                <a:uFillTx/>
                <a:latin typeface="Helvetica"/>
                <a:ea typeface="+mn-ea"/>
                <a:cs typeface="Helvetica"/>
              </a:rPr>
              <a:t>Starting with small scalable pilots for lower risk exploration of AI capabilities</a:t>
            </a:r>
          </a:p>
          <a:p>
            <a:pPr marL="182245" marR="0" lvl="0" indent="-182245"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This aligns with CFOs becoming more strategic and data-driven in tech decisions to ensure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cost-effectiveness while building AI capabilities.</a:t>
            </a:r>
            <a:endParaRPr lang="en-US" sz="1200" dirty="0">
              <a:solidFill>
                <a:prstClr val="black"/>
              </a:solidFill>
              <a:latin typeface="Helvetica"/>
              <a:cs typeface="Helvetica"/>
            </a:endParaRPr>
          </a:p>
          <a:p>
            <a:pPr marL="182245" marR="0" lvl="0" indent="-182245"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lang="en-US" sz="1200" dirty="0">
                <a:solidFill>
                  <a:prstClr val="black"/>
                </a:solidFill>
                <a:latin typeface="Helvetica"/>
                <a:cs typeface="Helvetica"/>
              </a:rPr>
              <a:t>Conducting small AI pilots may lead to limited scalability of results and hinder organisations' ability </a:t>
            </a:r>
            <a:br>
              <a:rPr lang="en-US" sz="1200" dirty="0">
                <a:solidFill>
                  <a:prstClr val="black"/>
                </a:solidFill>
                <a:latin typeface="Helvetica"/>
                <a:cs typeface="Helvetica"/>
              </a:rPr>
            </a:br>
            <a:r>
              <a:rPr lang="en-US" sz="1200" dirty="0">
                <a:solidFill>
                  <a:prstClr val="black"/>
                </a:solidFill>
                <a:latin typeface="Helvetica"/>
                <a:cs typeface="Helvetica"/>
              </a:rPr>
              <a:t>to balance their focus on AI pilots with other priorities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a:t>
            </a:r>
            <a:endParaRPr lang="en-US" sz="1200" b="0" i="0" u="none" strike="noStrike" kern="1200" cap="none" spc="0" normalizeH="0" baseline="0" noProof="0" dirty="0">
              <a:ln>
                <a:noFill/>
              </a:ln>
              <a:solidFill>
                <a:prstClr val="black"/>
              </a:solidFill>
              <a:effectLst/>
              <a:uLnTx/>
              <a:uFillTx/>
              <a:latin typeface="Helvetica"/>
              <a:cs typeface="Helvetica"/>
            </a:endParaRPr>
          </a:p>
          <a:p>
            <a:pPr marL="182245" marR="0" lvl="0" indent="-182245"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Therefore, it is crucial for CFOs to clearly define the purpose of adopting AI. This underscores the need to ensure that each AI pilot has specific, measurable goals aligned with organisational priorities.</a:t>
            </a:r>
            <a:endParaRPr lang="en-US" sz="1200" b="0" i="0" u="none" strike="noStrike" kern="1200" cap="none" spc="0" normalizeH="0" baseline="0" noProof="0" dirty="0">
              <a:ln>
                <a:noFill/>
              </a:ln>
              <a:solidFill>
                <a:prstClr val="black"/>
              </a:solidFill>
              <a:effectLst/>
              <a:uLnTx/>
              <a:uFillTx/>
              <a:latin typeface="Helvetica"/>
              <a:cs typeface="Helvetica"/>
            </a:endParaRPr>
          </a:p>
          <a:p>
            <a:pPr>
              <a:lnSpc>
                <a:spcPct val="150000"/>
              </a:lnSpc>
              <a:buClr>
                <a:srgbClr val="E7534F"/>
              </a:buClr>
              <a:defRPr/>
            </a:pPr>
            <a:r>
              <a:rPr kumimoji="0" lang="en-US" sz="1200" b="1" i="0" u="none" strike="noStrike" kern="1200" cap="none" spc="0" normalizeH="0" baseline="0" noProof="0" dirty="0">
                <a:ln>
                  <a:noFill/>
                </a:ln>
                <a:solidFill>
                  <a:srgbClr val="000000"/>
                </a:solidFill>
                <a:effectLst/>
                <a:uLnTx/>
                <a:uFillTx/>
                <a:latin typeface="Helvetica"/>
                <a:ea typeface="+mn-ea"/>
                <a:cs typeface="Helvetica"/>
              </a:rPr>
              <a:t>AI consumes the entire innovation budget and is yet to deliver sustainable value</a:t>
            </a:r>
            <a:endParaRPr lang="en-US" sz="1200" b="1" i="0" u="none" strike="noStrike" kern="1200" cap="none" spc="0" normalizeH="0" baseline="0" noProof="0" dirty="0">
              <a:ln>
                <a:noFill/>
              </a:ln>
              <a:solidFill>
                <a:srgbClr val="000000"/>
              </a:solidFill>
              <a:effectLst/>
              <a:uLnTx/>
              <a:uFillTx/>
              <a:latin typeface="Helvetica"/>
              <a:cs typeface="Helvetica"/>
            </a:endParaRPr>
          </a:p>
          <a:p>
            <a:pPr marL="171450" indent="-171450">
              <a:lnSpc>
                <a:spcPct val="150000"/>
              </a:lnSpc>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This ties to critical issues in data management. According to ADAPT’s survey, CIOs want their organisations to put more effort into automating decision-making, democratising insights, and building standardised governance practices</a:t>
            </a:r>
            <a:r>
              <a:rPr lang="en-US" sz="1200" dirty="0">
                <a:solidFill>
                  <a:prstClr val="black"/>
                </a:solidFill>
                <a:latin typeface="Helvetica"/>
                <a:cs typeface="Helvetica"/>
              </a:rPr>
              <a:t>.</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Adopting an 'all-in one' AI approach is crucial for organisations to maintain resilience while accelerating AI adoption. This is a strategic commitment to effectively integrate AI across operations and processes. </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Driving this change requires empowering and upskilling the workforce to derive AI-driven insights.</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Addressing ethical issues around AI is also essential. ADAPT insights show that organisations that fail to specify ethical guidelines for AI struggle to capture customer value at a rate 3.3 times higher than those that do.</a:t>
            </a:r>
            <a:endParaRPr lang="en-US" sz="1200" b="0" i="0" u="none" strike="noStrike" kern="1200" cap="none" spc="0" normalizeH="0" baseline="0" noProof="0" dirty="0">
              <a:ln>
                <a:noFill/>
              </a:ln>
              <a:solidFill>
                <a:prstClr val="black"/>
              </a:solidFill>
              <a:effectLst/>
              <a:uLnTx/>
              <a:uFillTx/>
              <a:latin typeface="Helvetica"/>
              <a:cs typeface="Helvetica"/>
            </a:endParaRPr>
          </a:p>
          <a:p>
            <a:pPr>
              <a:lnSpc>
                <a:spcPct val="150000"/>
              </a:lnSpc>
              <a:buClr>
                <a:srgbClr val="E7534F"/>
              </a:buClr>
              <a:defRPr/>
            </a:pPr>
            <a:r>
              <a:rPr kumimoji="0" lang="en-US" sz="1200" b="1" i="0" u="none" strike="noStrike" kern="1200" cap="none" spc="0" normalizeH="0" baseline="0" noProof="0" dirty="0">
                <a:ln>
                  <a:noFill/>
                </a:ln>
                <a:solidFill>
                  <a:srgbClr val="000000"/>
                </a:solidFill>
                <a:effectLst/>
                <a:uLnTx/>
                <a:uFillTx/>
                <a:latin typeface="Helvetica"/>
                <a:ea typeface="+mn-ea"/>
                <a:cs typeface="Helvetica"/>
              </a:rPr>
              <a:t>Generating value from predictive AI and generative AI needs a clear AI strategy and roadmap</a:t>
            </a:r>
            <a:endParaRPr lang="en-US" sz="1200" b="1" i="0" u="none" strike="noStrike" kern="1200" cap="none" spc="0" normalizeH="0" baseline="0" noProof="0" dirty="0">
              <a:ln>
                <a:noFill/>
              </a:ln>
              <a:solidFill>
                <a:srgbClr val="000000"/>
              </a:solidFill>
              <a:effectLst/>
              <a:uLnTx/>
              <a:uFillTx/>
              <a:latin typeface="Helvetica"/>
              <a:cs typeface="Helvetica"/>
            </a:endParaRPr>
          </a:p>
          <a:p>
            <a:pPr marL="182245" marR="0" lvl="0" indent="-18224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Other important strategies involve g</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reater collaboration with CDAOs to build robust data foundations, stronger AI governance to drive compliance and more executive support to align AI initiatives.</a:t>
            </a:r>
            <a:endParaRPr lang="en-US" sz="1200" b="0" i="0" u="none" strike="noStrike" kern="1200" cap="none" spc="0" normalizeH="0" baseline="0" noProof="0" dirty="0">
              <a:ln>
                <a:noFill/>
              </a:ln>
              <a:solidFill>
                <a:prstClr val="black"/>
              </a:solidFill>
              <a:effectLst/>
              <a:uLnTx/>
              <a:uFillTx/>
              <a:latin typeface="Helvetica"/>
              <a:cs typeface="Helvetica"/>
            </a:endParaRPr>
          </a:p>
          <a:p>
            <a:pPr marL="182245" marR="0" lvl="0" indent="-18224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View an </a:t>
            </a:r>
            <a:r>
              <a:rPr lang="en-US" sz="1200" dirty="0">
                <a:solidFill>
                  <a:srgbClr val="E7534F"/>
                </a:solidFill>
                <a:latin typeface="Helvetica"/>
                <a:ea typeface="Calibri" panose="020F0502020204030204"/>
                <a:cs typeface="Helvetica"/>
                <a:hlinkClick r:id="rId3">
                  <a:extLst>
                    <a:ext uri="{A12FA001-AC4F-418D-AE19-62706E023703}">
                      <ahyp:hlinkClr xmlns:ahyp="http://schemas.microsoft.com/office/drawing/2018/hyperlinkcolor" val="tx"/>
                    </a:ext>
                  </a:extLst>
                </a:hlinkClick>
              </a:rPr>
              <a:t>ADAPT Market Trend</a:t>
            </a:r>
            <a:r>
              <a:rPr lang="en-US" sz="1200" dirty="0">
                <a:solidFill>
                  <a:srgbClr val="E7534F"/>
                </a:solidFill>
                <a:latin typeface="Helvetica"/>
                <a:ea typeface="Calibri" panose="020F0502020204030204"/>
                <a:cs typeface="Helvetica"/>
              </a:rPr>
              <a:t>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report (Sep 2024) for further insights on how to effectively grasp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 true value of AI capabilities.</a:t>
            </a:r>
            <a:endParaRPr lang="en-US" sz="1200" b="0" i="0" u="none" strike="noStrike" kern="1200" cap="none" spc="0" normalizeH="0" baseline="0" noProof="0" dirty="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3293942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7E6E6"/>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89AA224-B3D6-454F-BA67-157502803D6E}"/>
              </a:ext>
            </a:extLst>
          </p:cNvPr>
          <p:cNvSpPr/>
          <p:nvPr/>
        </p:nvSpPr>
        <p:spPr>
          <a:xfrm>
            <a:off x="700393" y="2449756"/>
            <a:ext cx="7635739" cy="707886"/>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4000" b="1" i="0" u="none" strike="noStrike" kern="1200" cap="none" spc="0" normalizeH="0" baseline="0" noProof="0" dirty="0">
                <a:ln>
                  <a:noFill/>
                </a:ln>
                <a:solidFill>
                  <a:srgbClr val="000000"/>
                </a:solidFill>
                <a:effectLst/>
                <a:uLnTx/>
                <a:uFillTx/>
                <a:latin typeface="Helvetica Neue" panose="02000503000000020004"/>
                <a:ea typeface="+mn-ea"/>
                <a:cs typeface="Helvetica"/>
              </a:rPr>
              <a:t>Survey demographics</a:t>
            </a:r>
          </a:p>
        </p:txBody>
      </p:sp>
      <p:grpSp>
        <p:nvGrpSpPr>
          <p:cNvPr id="2" name="Group 1">
            <a:extLst>
              <a:ext uri="{FF2B5EF4-FFF2-40B4-BE49-F238E27FC236}">
                <a16:creationId xmlns:a16="http://schemas.microsoft.com/office/drawing/2014/main" id="{72937538-3319-4E1D-8AB6-CE534D2FF1F9}"/>
              </a:ext>
            </a:extLst>
          </p:cNvPr>
          <p:cNvGrpSpPr/>
          <p:nvPr/>
        </p:nvGrpSpPr>
        <p:grpSpPr>
          <a:xfrm>
            <a:off x="712795" y="6257523"/>
            <a:ext cx="2668365" cy="226977"/>
            <a:chOff x="712794" y="6196131"/>
            <a:chExt cx="3390094" cy="288369"/>
          </a:xfrm>
        </p:grpSpPr>
        <p:pic>
          <p:nvPicPr>
            <p:cNvPr id="7" name="Graphic 6">
              <a:extLst>
                <a:ext uri="{FF2B5EF4-FFF2-40B4-BE49-F238E27FC236}">
                  <a16:creationId xmlns:a16="http://schemas.microsoft.com/office/drawing/2014/main" id="{F280F95E-FE72-4884-8482-94A2613A521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10" name="Graphic 9">
              <a:extLst>
                <a:ext uri="{FF2B5EF4-FFF2-40B4-BE49-F238E27FC236}">
                  <a16:creationId xmlns:a16="http://schemas.microsoft.com/office/drawing/2014/main" id="{AE3C39FC-4BAA-415A-BDBA-18E2A5B1C2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Tree>
    <p:extLst>
      <p:ext uri="{BB962C8B-B14F-4D97-AF65-F5344CB8AC3E}">
        <p14:creationId xmlns:p14="http://schemas.microsoft.com/office/powerpoint/2010/main" val="1633005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493956" y="217667"/>
            <a:ext cx="7151125"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Helvetica Neue" panose="02000503000000020004"/>
                <a:ea typeface="+mn-ea"/>
                <a:cs typeface="Helvetica"/>
              </a:rPr>
              <a:t>Survey demographics: Australian CFOs in 2024</a:t>
            </a:r>
            <a:endParaRPr kumimoji="0" lang="en-AU" sz="2400" b="1" i="0" u="none" strike="noStrike" kern="1200" cap="none" spc="0" normalizeH="0" baseline="0" noProof="0" dirty="0">
              <a:ln>
                <a:noFill/>
              </a:ln>
              <a:solidFill>
                <a:srgbClr val="000000"/>
              </a:solidFill>
              <a:effectLst/>
              <a:uLnTx/>
              <a:uFillTx/>
              <a:latin typeface="Helvetica Neue" panose="02000503000000020004"/>
              <a:ea typeface="+mn-ea"/>
              <a:cs typeface="Helvetica"/>
            </a:endParaRPr>
          </a:p>
        </p:txBody>
      </p:sp>
      <p:cxnSp>
        <p:nvCxnSpPr>
          <p:cNvPr id="70" name="Straight Connector 69">
            <a:extLst>
              <a:ext uri="{FF2B5EF4-FFF2-40B4-BE49-F238E27FC236}">
                <a16:creationId xmlns:a16="http://schemas.microsoft.com/office/drawing/2014/main" id="{4B110C6C-3024-A34D-BA04-AE8666E58863}"/>
              </a:ext>
            </a:extLst>
          </p:cNvPr>
          <p:cNvCxnSpPr>
            <a:cxnSpLocks/>
          </p:cNvCxnSpPr>
          <p:nvPr/>
        </p:nvCxnSpPr>
        <p:spPr>
          <a:xfrm>
            <a:off x="606056" y="754239"/>
            <a:ext cx="11167730"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00507714-A945-A940-8AB9-2BEF8FCEB9E4}"/>
              </a:ext>
            </a:extLst>
          </p:cNvPr>
          <p:cNvCxnSpPr>
            <a:cxnSpLocks/>
          </p:cNvCxnSpPr>
          <p:nvPr/>
        </p:nvCxnSpPr>
        <p:spPr>
          <a:xfrm>
            <a:off x="606056" y="3423949"/>
            <a:ext cx="11167730" cy="0"/>
          </a:xfrm>
          <a:prstGeom prst="line">
            <a:avLst/>
          </a:prstGeom>
          <a:ln w="9525">
            <a:solidFill>
              <a:schemeClr val="bg1">
                <a:lumMod val="85000"/>
              </a:schemeClr>
            </a:solidFill>
          </a:ln>
        </p:spPr>
        <p:style>
          <a:lnRef idx="1">
            <a:schemeClr val="dk1"/>
          </a:lnRef>
          <a:fillRef idx="0">
            <a:schemeClr val="dk1"/>
          </a:fillRef>
          <a:effectRef idx="0">
            <a:schemeClr val="dk1"/>
          </a:effectRef>
          <a:fontRef idx="minor">
            <a:schemeClr val="tx1"/>
          </a:fontRef>
        </p:style>
      </p:cxnSp>
      <p:graphicFrame>
        <p:nvGraphicFramePr>
          <p:cNvPr id="8" name="Chart 7">
            <a:extLst>
              <a:ext uri="{FF2B5EF4-FFF2-40B4-BE49-F238E27FC236}">
                <a16:creationId xmlns:a16="http://schemas.microsoft.com/office/drawing/2014/main" id="{724047CA-FBF1-2910-06B3-85632F9DE849}"/>
              </a:ext>
            </a:extLst>
          </p:cNvPr>
          <p:cNvGraphicFramePr/>
          <p:nvPr>
            <p:extLst>
              <p:ext uri="{D42A27DB-BD31-4B8C-83A1-F6EECF244321}">
                <p14:modId xmlns:p14="http://schemas.microsoft.com/office/powerpoint/2010/main" val="1032879761"/>
              </p:ext>
            </p:extLst>
          </p:nvPr>
        </p:nvGraphicFramePr>
        <p:xfrm>
          <a:off x="5783931" y="896641"/>
          <a:ext cx="6081498" cy="1542193"/>
        </p:xfrm>
        <a:graphic>
          <a:graphicData uri="http://schemas.openxmlformats.org/drawingml/2006/chart">
            <c:chart xmlns:c="http://schemas.openxmlformats.org/drawingml/2006/chart" xmlns:r="http://schemas.openxmlformats.org/officeDocument/2006/relationships" r:id="rId3"/>
          </a:graphicData>
        </a:graphic>
      </p:graphicFrame>
      <p:grpSp>
        <p:nvGrpSpPr>
          <p:cNvPr id="27" name="Group 26">
            <a:extLst>
              <a:ext uri="{FF2B5EF4-FFF2-40B4-BE49-F238E27FC236}">
                <a16:creationId xmlns:a16="http://schemas.microsoft.com/office/drawing/2014/main" id="{7CA4799F-3F41-B82A-8C50-EB926B73A128}"/>
              </a:ext>
            </a:extLst>
          </p:cNvPr>
          <p:cNvGrpSpPr/>
          <p:nvPr/>
        </p:nvGrpSpPr>
        <p:grpSpPr>
          <a:xfrm>
            <a:off x="549070" y="1090581"/>
            <a:ext cx="2168913" cy="1895636"/>
            <a:chOff x="355378" y="1124200"/>
            <a:chExt cx="2168913" cy="1895636"/>
          </a:xfrm>
        </p:grpSpPr>
        <p:sp>
          <p:nvSpPr>
            <p:cNvPr id="12" name="Rectangle 11">
              <a:extLst>
                <a:ext uri="{FF2B5EF4-FFF2-40B4-BE49-F238E27FC236}">
                  <a16:creationId xmlns:a16="http://schemas.microsoft.com/office/drawing/2014/main" id="{F6A8571C-E6BD-B1CD-58EB-B5CC267702B6}"/>
                </a:ext>
              </a:extLst>
            </p:cNvPr>
            <p:cNvSpPr/>
            <p:nvPr/>
          </p:nvSpPr>
          <p:spPr>
            <a:xfrm>
              <a:off x="355378" y="1124200"/>
              <a:ext cx="2168913" cy="144655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8800" b="0" i="0" u="none" strike="noStrike" kern="1200" cap="none" spc="0" normalizeH="0" baseline="0" noProof="0" dirty="0">
                  <a:ln>
                    <a:noFill/>
                  </a:ln>
                  <a:solidFill>
                    <a:srgbClr val="E7534F"/>
                  </a:solidFill>
                  <a:effectLst/>
                  <a:uLnTx/>
                  <a:uFillTx/>
                  <a:latin typeface="Helvetica Neue" panose="02000503000000020004"/>
                  <a:ea typeface="+mn-ea"/>
                  <a:cs typeface="Helvetica"/>
                </a:rPr>
                <a:t>99</a:t>
              </a:r>
            </a:p>
          </p:txBody>
        </p:sp>
        <p:sp>
          <p:nvSpPr>
            <p:cNvPr id="13" name="Rectangle 12">
              <a:extLst>
                <a:ext uri="{FF2B5EF4-FFF2-40B4-BE49-F238E27FC236}">
                  <a16:creationId xmlns:a16="http://schemas.microsoft.com/office/drawing/2014/main" id="{A2D433F9-85A3-B4CC-02BB-062C4D4F0BD5}"/>
                </a:ext>
              </a:extLst>
            </p:cNvPr>
            <p:cNvSpPr/>
            <p:nvPr/>
          </p:nvSpPr>
          <p:spPr>
            <a:xfrm>
              <a:off x="356846" y="2496616"/>
              <a:ext cx="2165979" cy="523220"/>
            </a:xfrm>
            <a:prstGeom prst="rect">
              <a:avLst/>
            </a:prstGeom>
          </p:spPr>
          <p:txBody>
            <a:bodyPr wrap="non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800" b="0" i="0" u="none" strike="noStrike" kern="1200" cap="none" spc="0" normalizeH="0" baseline="0" noProof="0" dirty="0">
                  <a:ln>
                    <a:noFill/>
                  </a:ln>
                  <a:solidFill>
                    <a:srgbClr val="000000"/>
                  </a:solidFill>
                  <a:effectLst/>
                  <a:uLnTx/>
                  <a:uFillTx/>
                  <a:latin typeface="Helvetica Neue" panose="02000503000000020004"/>
                  <a:ea typeface="+mn-ea"/>
                  <a:cs typeface="Helvetica"/>
                </a:rPr>
                <a:t>respondents</a:t>
              </a:r>
              <a:endParaRPr kumimoji="0" lang="en-AU" sz="2800" b="0" i="0" u="none" strike="noStrike" kern="1200" cap="none" spc="0" normalizeH="0" baseline="0" noProof="0" dirty="0">
                <a:ln>
                  <a:noFill/>
                </a:ln>
                <a:solidFill>
                  <a:srgbClr val="000000"/>
                </a:solidFill>
                <a:effectLst/>
                <a:uLnTx/>
                <a:uFillTx/>
                <a:latin typeface="Helvetica Neue" panose="02000503000000020004"/>
                <a:ea typeface="+mn-ea"/>
                <a:cs typeface="+mn-cs"/>
              </a:endParaRPr>
            </a:p>
          </p:txBody>
        </p:sp>
      </p:grpSp>
      <p:grpSp>
        <p:nvGrpSpPr>
          <p:cNvPr id="6" name="Group 5">
            <a:extLst>
              <a:ext uri="{FF2B5EF4-FFF2-40B4-BE49-F238E27FC236}">
                <a16:creationId xmlns:a16="http://schemas.microsoft.com/office/drawing/2014/main" id="{7679E3B2-1E51-9ED7-30AE-B2F6A0AB0A26}"/>
              </a:ext>
            </a:extLst>
          </p:cNvPr>
          <p:cNvGrpSpPr/>
          <p:nvPr/>
        </p:nvGrpSpPr>
        <p:grpSpPr>
          <a:xfrm>
            <a:off x="3321941" y="1493767"/>
            <a:ext cx="1731305" cy="1269211"/>
            <a:chOff x="2712707" y="1608743"/>
            <a:chExt cx="1731305" cy="1269211"/>
          </a:xfrm>
        </p:grpSpPr>
        <p:pic>
          <p:nvPicPr>
            <p:cNvPr id="14" name="Graphic 13">
              <a:extLst>
                <a:ext uri="{FF2B5EF4-FFF2-40B4-BE49-F238E27FC236}">
                  <a16:creationId xmlns:a16="http://schemas.microsoft.com/office/drawing/2014/main" id="{75F05629-1977-68E9-9656-2C1C956472A6}"/>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307763" y="1608743"/>
              <a:ext cx="544632" cy="544632"/>
            </a:xfrm>
            <a:prstGeom prst="rect">
              <a:avLst/>
            </a:prstGeom>
          </p:spPr>
        </p:pic>
        <p:pic>
          <p:nvPicPr>
            <p:cNvPr id="15" name="Graphic 14">
              <a:extLst>
                <a:ext uri="{FF2B5EF4-FFF2-40B4-BE49-F238E27FC236}">
                  <a16:creationId xmlns:a16="http://schemas.microsoft.com/office/drawing/2014/main" id="{8FD0B0EF-106E-19F6-BA8A-F0226CDD7FBC}"/>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712707" y="1608744"/>
              <a:ext cx="544632" cy="544632"/>
            </a:xfrm>
            <a:prstGeom prst="rect">
              <a:avLst/>
            </a:prstGeom>
          </p:spPr>
        </p:pic>
        <p:pic>
          <p:nvPicPr>
            <p:cNvPr id="16" name="Graphic 15">
              <a:extLst>
                <a:ext uri="{FF2B5EF4-FFF2-40B4-BE49-F238E27FC236}">
                  <a16:creationId xmlns:a16="http://schemas.microsoft.com/office/drawing/2014/main" id="{EEAC8029-E718-429D-9393-F1BC29B0C36E}"/>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894735" y="1608743"/>
              <a:ext cx="544632" cy="544632"/>
            </a:xfrm>
            <a:prstGeom prst="rect">
              <a:avLst/>
            </a:prstGeom>
          </p:spPr>
        </p:pic>
        <p:pic>
          <p:nvPicPr>
            <p:cNvPr id="17" name="Graphic 16">
              <a:extLst>
                <a:ext uri="{FF2B5EF4-FFF2-40B4-BE49-F238E27FC236}">
                  <a16:creationId xmlns:a16="http://schemas.microsoft.com/office/drawing/2014/main" id="{A38D021A-9936-00EE-E893-3C41C75419C5}"/>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727608" y="2333322"/>
              <a:ext cx="544632" cy="544632"/>
            </a:xfrm>
            <a:prstGeom prst="rect">
              <a:avLst/>
            </a:prstGeom>
          </p:spPr>
        </p:pic>
        <p:pic>
          <p:nvPicPr>
            <p:cNvPr id="18" name="Graphic 17">
              <a:extLst>
                <a:ext uri="{FF2B5EF4-FFF2-40B4-BE49-F238E27FC236}">
                  <a16:creationId xmlns:a16="http://schemas.microsoft.com/office/drawing/2014/main" id="{6C5DB537-2F6A-F390-E2D8-D890BC672F70}"/>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315616" y="2333322"/>
              <a:ext cx="544632" cy="544632"/>
            </a:xfrm>
            <a:prstGeom prst="rect">
              <a:avLst/>
            </a:prstGeom>
          </p:spPr>
        </p:pic>
        <p:pic>
          <p:nvPicPr>
            <p:cNvPr id="19" name="Graphic 18">
              <a:extLst>
                <a:ext uri="{FF2B5EF4-FFF2-40B4-BE49-F238E27FC236}">
                  <a16:creationId xmlns:a16="http://schemas.microsoft.com/office/drawing/2014/main" id="{E92362E1-D303-7A8F-35AC-094C14BA61CA}"/>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899380" y="2333322"/>
              <a:ext cx="544632" cy="544632"/>
            </a:xfrm>
            <a:prstGeom prst="rect">
              <a:avLst/>
            </a:prstGeom>
          </p:spPr>
        </p:pic>
      </p:grpSp>
      <p:grpSp>
        <p:nvGrpSpPr>
          <p:cNvPr id="5" name="Group 4">
            <a:extLst>
              <a:ext uri="{FF2B5EF4-FFF2-40B4-BE49-F238E27FC236}">
                <a16:creationId xmlns:a16="http://schemas.microsoft.com/office/drawing/2014/main" id="{FE699425-E4AA-7674-85B8-E01C5E84E683}"/>
              </a:ext>
            </a:extLst>
          </p:cNvPr>
          <p:cNvGrpSpPr/>
          <p:nvPr/>
        </p:nvGrpSpPr>
        <p:grpSpPr>
          <a:xfrm>
            <a:off x="7836683" y="4035161"/>
            <a:ext cx="3738043" cy="2087776"/>
            <a:chOff x="7886923" y="4153857"/>
            <a:chExt cx="3738043" cy="2087776"/>
          </a:xfrm>
        </p:grpSpPr>
        <p:sp>
          <p:nvSpPr>
            <p:cNvPr id="30" name="Rectangle 29">
              <a:extLst>
                <a:ext uri="{FF2B5EF4-FFF2-40B4-BE49-F238E27FC236}">
                  <a16:creationId xmlns:a16="http://schemas.microsoft.com/office/drawing/2014/main" id="{25380B49-67CC-794E-D76D-79183BD77D8C}"/>
                </a:ext>
              </a:extLst>
            </p:cNvPr>
            <p:cNvSpPr/>
            <p:nvPr/>
          </p:nvSpPr>
          <p:spPr>
            <a:xfrm>
              <a:off x="8596846" y="4153857"/>
              <a:ext cx="1130794" cy="58477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3200" b="0" i="0" u="none" strike="noStrike" kern="1200" cap="none" spc="0" normalizeH="0" baseline="0" noProof="0" dirty="0">
                  <a:ln>
                    <a:noFill/>
                  </a:ln>
                  <a:solidFill>
                    <a:srgbClr val="E7534F"/>
                  </a:solidFill>
                  <a:effectLst/>
                  <a:uLnTx/>
                  <a:uFillTx/>
                  <a:latin typeface="Helvetica Neue" panose="02000503000000020004"/>
                  <a:ea typeface="+mn-ea"/>
                  <a:cs typeface="Helvetica"/>
                </a:rPr>
                <a:t>21%</a:t>
              </a:r>
            </a:p>
          </p:txBody>
        </p:sp>
        <p:sp>
          <p:nvSpPr>
            <p:cNvPr id="31" name="Rectangle 30">
              <a:extLst>
                <a:ext uri="{FF2B5EF4-FFF2-40B4-BE49-F238E27FC236}">
                  <a16:creationId xmlns:a16="http://schemas.microsoft.com/office/drawing/2014/main" id="{E63B9AC1-4453-4E9E-862B-94F969C21911}"/>
                </a:ext>
              </a:extLst>
            </p:cNvPr>
            <p:cNvSpPr/>
            <p:nvPr/>
          </p:nvSpPr>
          <p:spPr>
            <a:xfrm>
              <a:off x="9623759" y="4203617"/>
              <a:ext cx="1503562" cy="523220"/>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000000"/>
                  </a:solidFill>
                  <a:effectLst/>
                  <a:uLnTx/>
                  <a:uFillTx/>
                  <a:latin typeface="Helvetica Neue" panose="02000503000000020004"/>
                  <a:ea typeface="+mn-ea"/>
                  <a:cs typeface="Helvetica"/>
                </a:rPr>
                <a:t>of Australia’s</a:t>
              </a:r>
              <a:br>
                <a:rPr kumimoji="0" lang="en-AU" sz="1400" b="0" i="0" u="none" strike="noStrike" kern="1200" cap="none" spc="0" normalizeH="0" baseline="0" noProof="0" dirty="0">
                  <a:ln>
                    <a:noFill/>
                  </a:ln>
                  <a:solidFill>
                    <a:srgbClr val="000000"/>
                  </a:solidFill>
                  <a:effectLst/>
                  <a:uLnTx/>
                  <a:uFillTx/>
                  <a:latin typeface="Helvetica Neue" panose="02000503000000020004"/>
                  <a:ea typeface="+mn-ea"/>
                  <a:cs typeface="+mn-cs"/>
                </a:rPr>
              </a:br>
              <a:r>
                <a:rPr kumimoji="0" lang="en-AU" sz="1400" b="1" i="0" u="none" strike="noStrike" kern="1200" cap="none" spc="0" normalizeH="0" baseline="0" noProof="0" dirty="0">
                  <a:ln>
                    <a:noFill/>
                  </a:ln>
                  <a:solidFill>
                    <a:srgbClr val="000000"/>
                  </a:solidFill>
                  <a:effectLst/>
                  <a:uLnTx/>
                  <a:uFillTx/>
                  <a:latin typeface="Helvetica Neue" panose="02000503000000020004"/>
                  <a:ea typeface="+mn-ea"/>
                  <a:cs typeface="+mn-cs"/>
                </a:rPr>
                <a:t>A$1.9t </a:t>
              </a:r>
              <a:r>
                <a:rPr kumimoji="0" lang="en-AU" sz="1400" b="0" i="0" u="none" strike="noStrike" kern="1200" cap="none" spc="0" normalizeH="0" baseline="0" noProof="0" dirty="0">
                  <a:ln>
                    <a:noFill/>
                  </a:ln>
                  <a:solidFill>
                    <a:srgbClr val="000000"/>
                  </a:solidFill>
                  <a:effectLst/>
                  <a:uLnTx/>
                  <a:uFillTx/>
                  <a:latin typeface="Helvetica Neue" panose="02000503000000020004"/>
                  <a:ea typeface="+mn-ea"/>
                  <a:cs typeface="Helvetica"/>
                </a:rPr>
                <a:t>GDP</a:t>
              </a:r>
            </a:p>
          </p:txBody>
        </p:sp>
        <p:pic>
          <p:nvPicPr>
            <p:cNvPr id="41" name="Graphic 7">
              <a:extLst>
                <a:ext uri="{FF2B5EF4-FFF2-40B4-BE49-F238E27FC236}">
                  <a16:creationId xmlns:a16="http://schemas.microsoft.com/office/drawing/2014/main" id="{AAEC880B-18A8-28FF-C3B4-52037E51715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024863" y="4187231"/>
              <a:ext cx="534158" cy="534158"/>
            </a:xfrm>
            <a:prstGeom prst="rect">
              <a:avLst/>
            </a:prstGeom>
          </p:spPr>
        </p:pic>
        <p:sp>
          <p:nvSpPr>
            <p:cNvPr id="42" name="Rectangle 41">
              <a:extLst>
                <a:ext uri="{FF2B5EF4-FFF2-40B4-BE49-F238E27FC236}">
                  <a16:creationId xmlns:a16="http://schemas.microsoft.com/office/drawing/2014/main" id="{DC4D5417-1ABC-71B0-582C-36117165F138}"/>
                </a:ext>
              </a:extLst>
            </p:cNvPr>
            <p:cNvSpPr/>
            <p:nvPr/>
          </p:nvSpPr>
          <p:spPr>
            <a:xfrm>
              <a:off x="7934388" y="4800452"/>
              <a:ext cx="3690578" cy="36933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Helvetica Neue" panose="02000503000000020004"/>
                  <a:ea typeface="+mn-ea"/>
                  <a:cs typeface="+mn-cs"/>
                </a:rPr>
                <a:t>Combined unique organisational revenues of over </a:t>
              </a:r>
              <a:r>
                <a:rPr kumimoji="0" lang="en-US" sz="900" b="1" i="0" u="none" strike="noStrike" kern="1200" cap="none" spc="0" normalizeH="0" baseline="0" noProof="0" dirty="0">
                  <a:ln>
                    <a:noFill/>
                  </a:ln>
                  <a:solidFill>
                    <a:srgbClr val="000000"/>
                  </a:solidFill>
                  <a:effectLst/>
                  <a:uLnTx/>
                  <a:uFillTx/>
                  <a:latin typeface="Helvetica Neue" panose="02000503000000020004"/>
                  <a:ea typeface="+mn-ea"/>
                  <a:cs typeface="+mn-cs"/>
                </a:rPr>
                <a:t>A$395b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Helvetica Neue" panose="02000503000000020004"/>
                  <a:ea typeface="+mn-ea"/>
                  <a:cs typeface="+mn-cs"/>
                </a:rPr>
                <a:t>See methodology for further details</a:t>
              </a:r>
              <a:endParaRPr kumimoji="0" lang="en-AU" sz="900" b="0" i="0" u="none" strike="noStrike" kern="1200" cap="none" spc="0" normalizeH="0" baseline="0" noProof="0" dirty="0">
                <a:ln>
                  <a:noFill/>
                </a:ln>
                <a:solidFill>
                  <a:srgbClr val="000000"/>
                </a:solidFill>
                <a:effectLst/>
                <a:uLnTx/>
                <a:uFillTx/>
                <a:latin typeface="Helvetica Neue" panose="02000503000000020004"/>
                <a:ea typeface="+mn-ea"/>
                <a:cs typeface="+mn-cs"/>
              </a:endParaRPr>
            </a:p>
          </p:txBody>
        </p:sp>
        <p:sp>
          <p:nvSpPr>
            <p:cNvPr id="45" name="Rectangle 44">
              <a:extLst>
                <a:ext uri="{FF2B5EF4-FFF2-40B4-BE49-F238E27FC236}">
                  <a16:creationId xmlns:a16="http://schemas.microsoft.com/office/drawing/2014/main" id="{74B7855A-EAE3-883F-E441-1FDDE66F0118}"/>
                </a:ext>
              </a:extLst>
            </p:cNvPr>
            <p:cNvSpPr/>
            <p:nvPr/>
          </p:nvSpPr>
          <p:spPr>
            <a:xfrm>
              <a:off x="8700727" y="5411663"/>
              <a:ext cx="1026913" cy="58477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3200" b="0" i="0" u="none" strike="noStrike" kern="1200" cap="none" spc="0" normalizeH="0" baseline="0" noProof="0" dirty="0">
                  <a:ln>
                    <a:noFill/>
                  </a:ln>
                  <a:solidFill>
                    <a:srgbClr val="E7534F"/>
                  </a:solidFill>
                  <a:effectLst/>
                  <a:uLnTx/>
                  <a:uFillTx/>
                  <a:latin typeface="Helvetica Neue" panose="02000503000000020004"/>
                  <a:ea typeface="+mn-ea"/>
                  <a:cs typeface="Helvetica"/>
                </a:rPr>
                <a:t>7%</a:t>
              </a:r>
            </a:p>
          </p:txBody>
        </p:sp>
        <p:grpSp>
          <p:nvGrpSpPr>
            <p:cNvPr id="46" name="Group 45">
              <a:extLst>
                <a:ext uri="{FF2B5EF4-FFF2-40B4-BE49-F238E27FC236}">
                  <a16:creationId xmlns:a16="http://schemas.microsoft.com/office/drawing/2014/main" id="{24163E2A-4307-2CE0-53EE-08E505D4AC00}"/>
                </a:ext>
              </a:extLst>
            </p:cNvPr>
            <p:cNvGrpSpPr/>
            <p:nvPr/>
          </p:nvGrpSpPr>
          <p:grpSpPr>
            <a:xfrm>
              <a:off x="7964971" y="5406198"/>
              <a:ext cx="3114885" cy="525540"/>
              <a:chOff x="4421317" y="5666530"/>
              <a:chExt cx="3114885" cy="525540"/>
            </a:xfrm>
          </p:grpSpPr>
          <p:sp>
            <p:nvSpPr>
              <p:cNvPr id="49" name="Rectangle 48">
                <a:extLst>
                  <a:ext uri="{FF2B5EF4-FFF2-40B4-BE49-F238E27FC236}">
                    <a16:creationId xmlns:a16="http://schemas.microsoft.com/office/drawing/2014/main" id="{7A702108-C7DF-C760-38FC-4FE92BD60680}"/>
                  </a:ext>
                </a:extLst>
              </p:cNvPr>
              <p:cNvSpPr/>
              <p:nvPr/>
            </p:nvSpPr>
            <p:spPr>
              <a:xfrm>
                <a:off x="6032640" y="5668850"/>
                <a:ext cx="1503562" cy="52322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000000"/>
                    </a:solidFill>
                    <a:effectLst/>
                    <a:uLnTx/>
                    <a:uFillTx/>
                    <a:latin typeface="Helvetica Neue" panose="02000503000000020004"/>
                    <a:ea typeface="+mn-ea"/>
                    <a:cs typeface="+mn-cs"/>
                  </a:rPr>
                  <a:t>of the Australian workforce</a:t>
                </a:r>
              </a:p>
            </p:txBody>
          </p:sp>
          <p:pic>
            <p:nvPicPr>
              <p:cNvPr id="51" name="Graphic 4">
                <a:extLst>
                  <a:ext uri="{FF2B5EF4-FFF2-40B4-BE49-F238E27FC236}">
                    <a16:creationId xmlns:a16="http://schemas.microsoft.com/office/drawing/2014/main" id="{9DB79BD6-6EC3-EB29-46BC-37380ADEC7F7}"/>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421317" y="5666530"/>
                <a:ext cx="525540" cy="525540"/>
              </a:xfrm>
              <a:prstGeom prst="rect">
                <a:avLst/>
              </a:prstGeom>
            </p:spPr>
          </p:pic>
        </p:grpSp>
        <p:sp>
          <p:nvSpPr>
            <p:cNvPr id="47" name="Rectangle 46">
              <a:extLst>
                <a:ext uri="{FF2B5EF4-FFF2-40B4-BE49-F238E27FC236}">
                  <a16:creationId xmlns:a16="http://schemas.microsoft.com/office/drawing/2014/main" id="{5C5A961F-CBE4-C863-4A7B-CB0174DF5E66}"/>
                </a:ext>
              </a:extLst>
            </p:cNvPr>
            <p:cNvSpPr/>
            <p:nvPr/>
          </p:nvSpPr>
          <p:spPr>
            <a:xfrm>
              <a:off x="7886923" y="6010801"/>
              <a:ext cx="3690578" cy="23083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Helvetica Neue" panose="02000503000000020004"/>
                  <a:ea typeface="+mn-ea"/>
                  <a:cs typeface="+mn-cs"/>
                </a:rPr>
                <a:t>Combined unique workforce employed of over </a:t>
              </a:r>
              <a:r>
                <a:rPr kumimoji="0" lang="en-US" sz="900" b="1" i="0" u="none" strike="noStrike" kern="1200" cap="none" spc="0" normalizeH="0" baseline="0" noProof="0" dirty="0">
                  <a:ln>
                    <a:noFill/>
                  </a:ln>
                  <a:solidFill>
                    <a:srgbClr val="000000"/>
                  </a:solidFill>
                  <a:effectLst/>
                  <a:uLnTx/>
                  <a:uFillTx/>
                  <a:latin typeface="Helvetica Neue" panose="02000503000000020004"/>
                  <a:ea typeface="+mn-ea"/>
                  <a:cs typeface="+mn-cs"/>
                </a:rPr>
                <a:t>900k</a:t>
              </a:r>
              <a:endParaRPr kumimoji="0" lang="en-AU" sz="900" b="1" i="0" u="none" strike="noStrike" kern="1200" cap="none" spc="0" normalizeH="0" baseline="0" noProof="0" dirty="0">
                <a:ln>
                  <a:noFill/>
                </a:ln>
                <a:solidFill>
                  <a:srgbClr val="000000"/>
                </a:solidFill>
                <a:effectLst/>
                <a:uLnTx/>
                <a:uFillTx/>
                <a:latin typeface="Helvetica Neue" panose="02000503000000020004"/>
                <a:ea typeface="+mn-ea"/>
                <a:cs typeface="+mn-cs"/>
              </a:endParaRPr>
            </a:p>
          </p:txBody>
        </p:sp>
      </p:grpSp>
      <p:graphicFrame>
        <p:nvGraphicFramePr>
          <p:cNvPr id="53" name="Chart 52">
            <a:extLst>
              <a:ext uri="{FF2B5EF4-FFF2-40B4-BE49-F238E27FC236}">
                <a16:creationId xmlns:a16="http://schemas.microsoft.com/office/drawing/2014/main" id="{346476E9-FF0B-1C43-122F-BBC2B7DA225F}"/>
              </a:ext>
            </a:extLst>
          </p:cNvPr>
          <p:cNvGraphicFramePr/>
          <p:nvPr/>
        </p:nvGraphicFramePr>
        <p:xfrm>
          <a:off x="325069" y="3640813"/>
          <a:ext cx="3333388" cy="2956870"/>
        </p:xfrm>
        <a:graphic>
          <a:graphicData uri="http://schemas.openxmlformats.org/drawingml/2006/chart">
            <c:chart xmlns:c="http://schemas.openxmlformats.org/drawingml/2006/chart" xmlns:r="http://schemas.openxmlformats.org/officeDocument/2006/relationships" r:id="rId12"/>
          </a:graphicData>
        </a:graphic>
      </p:graphicFrame>
      <p:grpSp>
        <p:nvGrpSpPr>
          <p:cNvPr id="54" name="Group 53">
            <a:extLst>
              <a:ext uri="{FF2B5EF4-FFF2-40B4-BE49-F238E27FC236}">
                <a16:creationId xmlns:a16="http://schemas.microsoft.com/office/drawing/2014/main" id="{D4CD68D1-B1B1-D4FD-2EA4-6D9264B8A1DC}"/>
              </a:ext>
            </a:extLst>
          </p:cNvPr>
          <p:cNvGrpSpPr/>
          <p:nvPr/>
        </p:nvGrpSpPr>
        <p:grpSpPr>
          <a:xfrm>
            <a:off x="3745972" y="4004184"/>
            <a:ext cx="3297133" cy="2191910"/>
            <a:chOff x="3470064" y="4113771"/>
            <a:chExt cx="3033476" cy="2191910"/>
          </a:xfrm>
        </p:grpSpPr>
        <p:grpSp>
          <p:nvGrpSpPr>
            <p:cNvPr id="120" name="Group 119">
              <a:extLst>
                <a:ext uri="{FF2B5EF4-FFF2-40B4-BE49-F238E27FC236}">
                  <a16:creationId xmlns:a16="http://schemas.microsoft.com/office/drawing/2014/main" id="{A321643B-1709-88B6-65D2-E3C8BD6865A2}"/>
                </a:ext>
              </a:extLst>
            </p:cNvPr>
            <p:cNvGrpSpPr/>
            <p:nvPr/>
          </p:nvGrpSpPr>
          <p:grpSpPr>
            <a:xfrm>
              <a:off x="3470064" y="4113771"/>
              <a:ext cx="2947790" cy="415498"/>
              <a:chOff x="3470064" y="3952753"/>
              <a:chExt cx="2947790" cy="415498"/>
            </a:xfrm>
          </p:grpSpPr>
          <p:sp>
            <p:nvSpPr>
              <p:cNvPr id="130" name="Rectangle 129">
                <a:extLst>
                  <a:ext uri="{FF2B5EF4-FFF2-40B4-BE49-F238E27FC236}">
                    <a16:creationId xmlns:a16="http://schemas.microsoft.com/office/drawing/2014/main" id="{1870D03D-5DCD-84EB-A03B-C30EC7CE1102}"/>
                  </a:ext>
                </a:extLst>
              </p:cNvPr>
              <p:cNvSpPr/>
              <p:nvPr/>
            </p:nvSpPr>
            <p:spPr>
              <a:xfrm>
                <a:off x="3801651" y="3952753"/>
                <a:ext cx="2616203" cy="415498"/>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dirty="0">
                    <a:ln>
                      <a:noFill/>
                    </a:ln>
                    <a:solidFill>
                      <a:srgbClr val="000000"/>
                    </a:solidFill>
                    <a:effectLst/>
                    <a:uLnTx/>
                    <a:uFillTx/>
                    <a:latin typeface="Helvetica Neue" panose="02000503000000020004"/>
                    <a:ea typeface="+mn-ea"/>
                    <a:cs typeface="Helvetica"/>
                  </a:rPr>
                  <a:t>Small and medium organisations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dirty="0">
                    <a:ln>
                      <a:noFill/>
                    </a:ln>
                    <a:solidFill>
                      <a:srgbClr val="000000"/>
                    </a:solidFill>
                    <a:effectLst/>
                    <a:uLnTx/>
                    <a:uFillTx/>
                    <a:latin typeface="Helvetica Neue" panose="02000503000000020004"/>
                    <a:ea typeface="+mn-ea"/>
                    <a:cs typeface="Helvetica"/>
                  </a:rPr>
                  <a:t>Up to 500 employees</a:t>
                </a:r>
              </a:p>
            </p:txBody>
          </p:sp>
          <p:sp>
            <p:nvSpPr>
              <p:cNvPr id="131" name="Rectangle 130">
                <a:extLst>
                  <a:ext uri="{FF2B5EF4-FFF2-40B4-BE49-F238E27FC236}">
                    <a16:creationId xmlns:a16="http://schemas.microsoft.com/office/drawing/2014/main" id="{9D10DC3D-DBA2-CCB4-57FD-B34D46CF450B}"/>
                  </a:ext>
                </a:extLst>
              </p:cNvPr>
              <p:cNvSpPr/>
              <p:nvPr/>
            </p:nvSpPr>
            <p:spPr>
              <a:xfrm>
                <a:off x="3470064" y="4063453"/>
                <a:ext cx="187680" cy="187680"/>
              </a:xfrm>
              <a:prstGeom prst="rect">
                <a:avLst/>
              </a:prstGeom>
              <a:solidFill>
                <a:srgbClr val="F55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121" name="Group 120">
              <a:extLst>
                <a:ext uri="{FF2B5EF4-FFF2-40B4-BE49-F238E27FC236}">
                  <a16:creationId xmlns:a16="http://schemas.microsoft.com/office/drawing/2014/main" id="{B27669D8-79AA-9155-EE1D-A55876A8F277}"/>
                </a:ext>
              </a:extLst>
            </p:cNvPr>
            <p:cNvGrpSpPr/>
            <p:nvPr/>
          </p:nvGrpSpPr>
          <p:grpSpPr>
            <a:xfrm>
              <a:off x="3470064" y="4666320"/>
              <a:ext cx="2947790" cy="415498"/>
              <a:chOff x="3470064" y="4577432"/>
              <a:chExt cx="2947790" cy="415498"/>
            </a:xfrm>
          </p:grpSpPr>
          <p:sp>
            <p:nvSpPr>
              <p:cNvPr id="128" name="Rectangle 127">
                <a:extLst>
                  <a:ext uri="{FF2B5EF4-FFF2-40B4-BE49-F238E27FC236}">
                    <a16:creationId xmlns:a16="http://schemas.microsoft.com/office/drawing/2014/main" id="{26A09FA9-F3A9-6ADB-FFEB-9198A5EEB1BC}"/>
                  </a:ext>
                </a:extLst>
              </p:cNvPr>
              <p:cNvSpPr/>
              <p:nvPr/>
            </p:nvSpPr>
            <p:spPr>
              <a:xfrm>
                <a:off x="3801651" y="4577432"/>
                <a:ext cx="2616203" cy="415498"/>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dirty="0">
                    <a:ln>
                      <a:noFill/>
                    </a:ln>
                    <a:solidFill>
                      <a:srgbClr val="000000"/>
                    </a:solidFill>
                    <a:effectLst/>
                    <a:uLnTx/>
                    <a:uFillTx/>
                    <a:latin typeface="Helvetica Neue" panose="02000503000000020004"/>
                    <a:ea typeface="+mn-ea"/>
                    <a:cs typeface="Helvetica"/>
                  </a:rPr>
                  <a:t>Mid-sized organisations</a:t>
                </a:r>
                <a:endParaRPr kumimoji="0" lang="en-AU" sz="1200" b="1" i="0" u="none" strike="noStrike" kern="1200" cap="none" spc="0" normalizeH="0" baseline="0" noProof="0" dirty="0">
                  <a:ln>
                    <a:noFill/>
                  </a:ln>
                  <a:solidFill>
                    <a:srgbClr val="000000"/>
                  </a:solidFill>
                  <a:effectLst/>
                  <a:uLnTx/>
                  <a:uFillTx/>
                  <a:latin typeface="Helvetica Neue" panose="0200050300000002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dirty="0">
                    <a:ln>
                      <a:noFill/>
                    </a:ln>
                    <a:solidFill>
                      <a:srgbClr val="000000"/>
                    </a:solidFill>
                    <a:effectLst/>
                    <a:uLnTx/>
                    <a:uFillTx/>
                    <a:latin typeface="Helvetica Neue" panose="02000503000000020004"/>
                    <a:ea typeface="+mn-ea"/>
                    <a:cs typeface="Helvetica"/>
                  </a:rPr>
                  <a:t>501 to 2,500 employees</a:t>
                </a:r>
              </a:p>
            </p:txBody>
          </p:sp>
          <p:sp>
            <p:nvSpPr>
              <p:cNvPr id="129" name="Rectangle 128">
                <a:extLst>
                  <a:ext uri="{FF2B5EF4-FFF2-40B4-BE49-F238E27FC236}">
                    <a16:creationId xmlns:a16="http://schemas.microsoft.com/office/drawing/2014/main" id="{CD5D5FD0-7F6B-F0D8-228B-066358120073}"/>
                  </a:ext>
                </a:extLst>
              </p:cNvPr>
              <p:cNvSpPr/>
              <p:nvPr/>
            </p:nvSpPr>
            <p:spPr>
              <a:xfrm>
                <a:off x="3470064" y="4720022"/>
                <a:ext cx="187680" cy="18768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122" name="Group 121">
              <a:extLst>
                <a:ext uri="{FF2B5EF4-FFF2-40B4-BE49-F238E27FC236}">
                  <a16:creationId xmlns:a16="http://schemas.microsoft.com/office/drawing/2014/main" id="{BA760C41-54C8-8C0E-52DD-AA500F506281}"/>
                </a:ext>
              </a:extLst>
            </p:cNvPr>
            <p:cNvGrpSpPr/>
            <p:nvPr/>
          </p:nvGrpSpPr>
          <p:grpSpPr>
            <a:xfrm>
              <a:off x="3470064" y="5268117"/>
              <a:ext cx="2947790" cy="415498"/>
              <a:chOff x="3470064" y="5251359"/>
              <a:chExt cx="2947790" cy="415498"/>
            </a:xfrm>
          </p:grpSpPr>
          <p:sp>
            <p:nvSpPr>
              <p:cNvPr id="126" name="Rectangle 125">
                <a:extLst>
                  <a:ext uri="{FF2B5EF4-FFF2-40B4-BE49-F238E27FC236}">
                    <a16:creationId xmlns:a16="http://schemas.microsoft.com/office/drawing/2014/main" id="{E511EC95-988F-385A-CCD3-5D899F3F4211}"/>
                  </a:ext>
                </a:extLst>
              </p:cNvPr>
              <p:cNvSpPr/>
              <p:nvPr/>
            </p:nvSpPr>
            <p:spPr>
              <a:xfrm>
                <a:off x="3801651" y="5251359"/>
                <a:ext cx="2616203" cy="415498"/>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dirty="0">
                    <a:ln>
                      <a:noFill/>
                    </a:ln>
                    <a:solidFill>
                      <a:srgbClr val="000000"/>
                    </a:solidFill>
                    <a:effectLst/>
                    <a:uLnTx/>
                    <a:uFillTx/>
                    <a:latin typeface="Helvetica Neue" panose="02000503000000020004"/>
                    <a:ea typeface="+mn-ea"/>
                    <a:cs typeface="Helvetica"/>
                  </a:rPr>
                  <a:t>Enterprise-sized organisations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dirty="0">
                    <a:ln>
                      <a:noFill/>
                    </a:ln>
                    <a:solidFill>
                      <a:srgbClr val="000000"/>
                    </a:solidFill>
                    <a:effectLst/>
                    <a:uLnTx/>
                    <a:uFillTx/>
                    <a:latin typeface="Helvetica Neue" panose="02000503000000020004"/>
                    <a:ea typeface="+mn-ea"/>
                    <a:cs typeface="Helvetica"/>
                  </a:rPr>
                  <a:t>2,501 to 10,000 employees</a:t>
                </a:r>
              </a:p>
            </p:txBody>
          </p:sp>
          <p:sp>
            <p:nvSpPr>
              <p:cNvPr id="127" name="Rectangle 126">
                <a:extLst>
                  <a:ext uri="{FF2B5EF4-FFF2-40B4-BE49-F238E27FC236}">
                    <a16:creationId xmlns:a16="http://schemas.microsoft.com/office/drawing/2014/main" id="{98966E2D-C492-9BAD-435D-C0FF91349186}"/>
                  </a:ext>
                </a:extLst>
              </p:cNvPr>
              <p:cNvSpPr/>
              <p:nvPr/>
            </p:nvSpPr>
            <p:spPr>
              <a:xfrm>
                <a:off x="3470064" y="5376591"/>
                <a:ext cx="187680" cy="187680"/>
              </a:xfrm>
              <a:prstGeom prst="rect">
                <a:avLst/>
              </a:prstGeom>
              <a:solidFill>
                <a:srgbClr val="F5BA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123" name="Group 122">
              <a:extLst>
                <a:ext uri="{FF2B5EF4-FFF2-40B4-BE49-F238E27FC236}">
                  <a16:creationId xmlns:a16="http://schemas.microsoft.com/office/drawing/2014/main" id="{F1CFBFEE-6B16-3DEA-7B81-4C43263EE7FA}"/>
                </a:ext>
              </a:extLst>
            </p:cNvPr>
            <p:cNvGrpSpPr/>
            <p:nvPr/>
          </p:nvGrpSpPr>
          <p:grpSpPr>
            <a:xfrm>
              <a:off x="3470064" y="5890183"/>
              <a:ext cx="3033476" cy="415498"/>
              <a:chOff x="3470064" y="5945555"/>
              <a:chExt cx="3033476" cy="415498"/>
            </a:xfrm>
          </p:grpSpPr>
          <p:sp>
            <p:nvSpPr>
              <p:cNvPr id="124" name="Rectangle 123">
                <a:extLst>
                  <a:ext uri="{FF2B5EF4-FFF2-40B4-BE49-F238E27FC236}">
                    <a16:creationId xmlns:a16="http://schemas.microsoft.com/office/drawing/2014/main" id="{92E5FB78-9168-1610-3D6D-A526E299E157}"/>
                  </a:ext>
                </a:extLst>
              </p:cNvPr>
              <p:cNvSpPr/>
              <p:nvPr/>
            </p:nvSpPr>
            <p:spPr>
              <a:xfrm>
                <a:off x="3801651" y="5945555"/>
                <a:ext cx="2701889" cy="415498"/>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dirty="0">
                    <a:ln>
                      <a:noFill/>
                    </a:ln>
                    <a:solidFill>
                      <a:srgbClr val="000000"/>
                    </a:solidFill>
                    <a:effectLst/>
                    <a:uLnTx/>
                    <a:uFillTx/>
                    <a:latin typeface="Helvetica Neue" panose="02000503000000020004"/>
                    <a:ea typeface="+mn-ea"/>
                    <a:cs typeface="Helvetica"/>
                  </a:rPr>
                  <a:t>Large enterprise-sized organisations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dirty="0">
                    <a:ln>
                      <a:noFill/>
                    </a:ln>
                    <a:solidFill>
                      <a:srgbClr val="000000"/>
                    </a:solidFill>
                    <a:effectLst/>
                    <a:uLnTx/>
                    <a:uFillTx/>
                    <a:latin typeface="Helvetica Neue" panose="02000503000000020004"/>
                    <a:ea typeface="+mn-ea"/>
                    <a:cs typeface="Helvetica"/>
                  </a:rPr>
                  <a:t>More than 10,000 employees</a:t>
                </a:r>
              </a:p>
            </p:txBody>
          </p:sp>
          <p:sp>
            <p:nvSpPr>
              <p:cNvPr id="125" name="Rectangle 124">
                <a:extLst>
                  <a:ext uri="{FF2B5EF4-FFF2-40B4-BE49-F238E27FC236}">
                    <a16:creationId xmlns:a16="http://schemas.microsoft.com/office/drawing/2014/main" id="{F4A728E3-AC3E-61BC-F32F-0E25F76D3D00}"/>
                  </a:ext>
                </a:extLst>
              </p:cNvPr>
              <p:cNvSpPr/>
              <p:nvPr/>
            </p:nvSpPr>
            <p:spPr>
              <a:xfrm>
                <a:off x="3470064" y="6063304"/>
                <a:ext cx="187680" cy="187680"/>
              </a:xfrm>
              <a:prstGeom prst="rect">
                <a:avLst/>
              </a:pr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grpSp>
        <p:nvGrpSpPr>
          <p:cNvPr id="55" name="Group 54">
            <a:extLst>
              <a:ext uri="{FF2B5EF4-FFF2-40B4-BE49-F238E27FC236}">
                <a16:creationId xmlns:a16="http://schemas.microsoft.com/office/drawing/2014/main" id="{33A8ABDE-E4FA-9BAA-C7EA-B5F370B78279}"/>
              </a:ext>
            </a:extLst>
          </p:cNvPr>
          <p:cNvGrpSpPr/>
          <p:nvPr/>
        </p:nvGrpSpPr>
        <p:grpSpPr>
          <a:xfrm>
            <a:off x="1615036" y="4704414"/>
            <a:ext cx="746060" cy="789485"/>
            <a:chOff x="1373020" y="4704414"/>
            <a:chExt cx="746060" cy="789485"/>
          </a:xfrm>
          <a:solidFill>
            <a:srgbClr val="595959"/>
          </a:solidFill>
        </p:grpSpPr>
        <p:sp>
          <p:nvSpPr>
            <p:cNvPr id="56" name="Freeform: Shape 55">
              <a:extLst>
                <a:ext uri="{FF2B5EF4-FFF2-40B4-BE49-F238E27FC236}">
                  <a16:creationId xmlns:a16="http://schemas.microsoft.com/office/drawing/2014/main" id="{133C2C0C-5FB6-2C56-0706-4623B4CE2CFF}"/>
                </a:ext>
              </a:extLst>
            </p:cNvPr>
            <p:cNvSpPr/>
            <p:nvPr/>
          </p:nvSpPr>
          <p:spPr>
            <a:xfrm>
              <a:off x="1630864" y="4929748"/>
              <a:ext cx="36708" cy="40906"/>
            </a:xfrm>
            <a:custGeom>
              <a:avLst/>
              <a:gdLst>
                <a:gd name="connsiteX0" fmla="*/ 5690 w 36708"/>
                <a:gd name="connsiteY0" fmla="*/ 6064 h 40906"/>
                <a:gd name="connsiteX1" fmla="*/ 31484 w 36708"/>
                <a:gd name="connsiteY1" fmla="*/ 6064 h 40906"/>
                <a:gd name="connsiteX2" fmla="*/ 31484 w 36708"/>
                <a:gd name="connsiteY2" fmla="*/ 35262 h 40906"/>
                <a:gd name="connsiteX3" fmla="*/ 5690 w 36708"/>
                <a:gd name="connsiteY3" fmla="*/ 35262 h 40906"/>
                <a:gd name="connsiteX4" fmla="*/ 5690 w 36708"/>
                <a:gd name="connsiteY4" fmla="*/ 6064 h 40906"/>
                <a:gd name="connsiteX5" fmla="*/ 5690 w 36708"/>
                <a:gd name="connsiteY5" fmla="*/ 6064 h 40906"/>
                <a:gd name="connsiteX6" fmla="*/ 2612 w 36708"/>
                <a:gd name="connsiteY6" fmla="*/ 40906 h 40906"/>
                <a:gd name="connsiteX7" fmla="*/ 34096 w 36708"/>
                <a:gd name="connsiteY7" fmla="*/ 40906 h 40906"/>
                <a:gd name="connsiteX8" fmla="*/ 36708 w 36708"/>
                <a:gd name="connsiteY8" fmla="*/ 37874 h 40906"/>
                <a:gd name="connsiteX9" fmla="*/ 36708 w 36708"/>
                <a:gd name="connsiteY9" fmla="*/ 3032 h 40906"/>
                <a:gd name="connsiteX10" fmla="*/ 34096 w 36708"/>
                <a:gd name="connsiteY10" fmla="*/ 0 h 40906"/>
                <a:gd name="connsiteX11" fmla="*/ 2612 w 36708"/>
                <a:gd name="connsiteY11" fmla="*/ 0 h 40906"/>
                <a:gd name="connsiteX12" fmla="*/ 0 w 36708"/>
                <a:gd name="connsiteY12" fmla="*/ 3032 h 40906"/>
                <a:gd name="connsiteX13" fmla="*/ 0 w 36708"/>
                <a:gd name="connsiteY13" fmla="*/ 37874 h 40906"/>
                <a:gd name="connsiteX14" fmla="*/ 2612 w 36708"/>
                <a:gd name="connsiteY14" fmla="*/ 40906 h 40906"/>
                <a:gd name="connsiteX15" fmla="*/ 2612 w 36708"/>
                <a:gd name="connsiteY15" fmla="*/ 40906 h 40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0906">
                  <a:moveTo>
                    <a:pt x="5690" y="6064"/>
                  </a:moveTo>
                  <a:lnTo>
                    <a:pt x="31484" y="6064"/>
                  </a:lnTo>
                  <a:lnTo>
                    <a:pt x="31484" y="35262"/>
                  </a:lnTo>
                  <a:lnTo>
                    <a:pt x="5690" y="35262"/>
                  </a:lnTo>
                  <a:lnTo>
                    <a:pt x="5690" y="6064"/>
                  </a:lnTo>
                  <a:lnTo>
                    <a:pt x="5690" y="6064"/>
                  </a:lnTo>
                  <a:close/>
                  <a:moveTo>
                    <a:pt x="2612" y="40906"/>
                  </a:moveTo>
                  <a:lnTo>
                    <a:pt x="34096" y="40906"/>
                  </a:lnTo>
                  <a:cubicBezTo>
                    <a:pt x="35402" y="40906"/>
                    <a:pt x="36708" y="39600"/>
                    <a:pt x="36708" y="37874"/>
                  </a:cubicBezTo>
                  <a:lnTo>
                    <a:pt x="36708" y="3032"/>
                  </a:lnTo>
                  <a:cubicBezTo>
                    <a:pt x="36708" y="1306"/>
                    <a:pt x="35402" y="0"/>
                    <a:pt x="34096" y="0"/>
                  </a:cubicBezTo>
                  <a:lnTo>
                    <a:pt x="2612" y="0"/>
                  </a:lnTo>
                  <a:cubicBezTo>
                    <a:pt x="1306" y="0"/>
                    <a:pt x="0" y="1306"/>
                    <a:pt x="0" y="3032"/>
                  </a:cubicBezTo>
                  <a:lnTo>
                    <a:pt x="0" y="37874"/>
                  </a:lnTo>
                  <a:cubicBezTo>
                    <a:pt x="0" y="39600"/>
                    <a:pt x="1306" y="40906"/>
                    <a:pt x="2612" y="40906"/>
                  </a:cubicBezTo>
                  <a:lnTo>
                    <a:pt x="2612" y="40906"/>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2F3E4A40-7D2A-2D61-4028-EB6897F36576}"/>
                </a:ext>
              </a:extLst>
            </p:cNvPr>
            <p:cNvSpPr/>
            <p:nvPr/>
          </p:nvSpPr>
          <p:spPr>
            <a:xfrm>
              <a:off x="1630864" y="4998547"/>
              <a:ext cx="36708" cy="36615"/>
            </a:xfrm>
            <a:custGeom>
              <a:avLst/>
              <a:gdLst>
                <a:gd name="connsiteX0" fmla="*/ 5690 w 36708"/>
                <a:gd name="connsiteY0" fmla="*/ 5224 h 36615"/>
                <a:gd name="connsiteX1" fmla="*/ 31484 w 36708"/>
                <a:gd name="connsiteY1" fmla="*/ 5224 h 36615"/>
                <a:gd name="connsiteX2" fmla="*/ 31484 w 36708"/>
                <a:gd name="connsiteY2" fmla="*/ 30925 h 36615"/>
                <a:gd name="connsiteX3" fmla="*/ 5690 w 36708"/>
                <a:gd name="connsiteY3" fmla="*/ 30925 h 36615"/>
                <a:gd name="connsiteX4" fmla="*/ 5690 w 36708"/>
                <a:gd name="connsiteY4" fmla="*/ 5224 h 36615"/>
                <a:gd name="connsiteX5" fmla="*/ 5690 w 36708"/>
                <a:gd name="connsiteY5" fmla="*/ 5224 h 36615"/>
                <a:gd name="connsiteX6" fmla="*/ 2612 w 36708"/>
                <a:gd name="connsiteY6" fmla="*/ 36615 h 36615"/>
                <a:gd name="connsiteX7" fmla="*/ 34096 w 36708"/>
                <a:gd name="connsiteY7" fmla="*/ 36615 h 36615"/>
                <a:gd name="connsiteX8" fmla="*/ 36708 w 36708"/>
                <a:gd name="connsiteY8" fmla="*/ 34003 h 36615"/>
                <a:gd name="connsiteX9" fmla="*/ 36708 w 36708"/>
                <a:gd name="connsiteY9" fmla="*/ 2612 h 36615"/>
                <a:gd name="connsiteX10" fmla="*/ 34096 w 36708"/>
                <a:gd name="connsiteY10" fmla="*/ 0 h 36615"/>
                <a:gd name="connsiteX11" fmla="*/ 2612 w 36708"/>
                <a:gd name="connsiteY11" fmla="*/ 0 h 36615"/>
                <a:gd name="connsiteX12" fmla="*/ 0 w 36708"/>
                <a:gd name="connsiteY12" fmla="*/ 2612 h 36615"/>
                <a:gd name="connsiteX13" fmla="*/ 0 w 36708"/>
                <a:gd name="connsiteY13" fmla="*/ 34003 h 36615"/>
                <a:gd name="connsiteX14" fmla="*/ 2612 w 36708"/>
                <a:gd name="connsiteY14" fmla="*/ 36615 h 36615"/>
                <a:gd name="connsiteX15" fmla="*/ 2612 w 36708"/>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36615">
                  <a:moveTo>
                    <a:pt x="5690" y="5224"/>
                  </a:moveTo>
                  <a:lnTo>
                    <a:pt x="31484" y="5224"/>
                  </a:lnTo>
                  <a:lnTo>
                    <a:pt x="31484" y="30925"/>
                  </a:lnTo>
                  <a:lnTo>
                    <a:pt x="5690" y="30925"/>
                  </a:lnTo>
                  <a:lnTo>
                    <a:pt x="5690" y="5224"/>
                  </a:lnTo>
                  <a:lnTo>
                    <a:pt x="5690" y="5224"/>
                  </a:lnTo>
                  <a:close/>
                  <a:moveTo>
                    <a:pt x="2612" y="36615"/>
                  </a:moveTo>
                  <a:lnTo>
                    <a:pt x="34096" y="36615"/>
                  </a:lnTo>
                  <a:cubicBezTo>
                    <a:pt x="35402" y="36615"/>
                    <a:pt x="36708" y="35309"/>
                    <a:pt x="36708" y="34003"/>
                  </a:cubicBezTo>
                  <a:lnTo>
                    <a:pt x="36708" y="2612"/>
                  </a:lnTo>
                  <a:cubicBezTo>
                    <a:pt x="36708" y="1306"/>
                    <a:pt x="35402" y="0"/>
                    <a:pt x="34096" y="0"/>
                  </a:cubicBezTo>
                  <a:lnTo>
                    <a:pt x="2612" y="0"/>
                  </a:lnTo>
                  <a:cubicBezTo>
                    <a:pt x="1306" y="0"/>
                    <a:pt x="0" y="1306"/>
                    <a:pt x="0" y="2612"/>
                  </a:cubicBezTo>
                  <a:lnTo>
                    <a:pt x="0" y="34003"/>
                  </a:lnTo>
                  <a:cubicBezTo>
                    <a:pt x="0" y="35309"/>
                    <a:pt x="1306" y="36615"/>
                    <a:pt x="2612" y="36615"/>
                  </a:cubicBezTo>
                  <a:lnTo>
                    <a:pt x="2612"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51AC30BF-2A11-A207-BC28-EE41F3323F90}"/>
                </a:ext>
              </a:extLst>
            </p:cNvPr>
            <p:cNvSpPr/>
            <p:nvPr/>
          </p:nvSpPr>
          <p:spPr>
            <a:xfrm>
              <a:off x="1994449" y="5323698"/>
              <a:ext cx="50281" cy="87549"/>
            </a:xfrm>
            <a:custGeom>
              <a:avLst/>
              <a:gdLst>
                <a:gd name="connsiteX0" fmla="*/ 6577 w 50281"/>
                <a:gd name="connsiteY0" fmla="*/ 6483 h 87549"/>
                <a:gd name="connsiteX1" fmla="*/ 44171 w 50281"/>
                <a:gd name="connsiteY1" fmla="*/ 6483 h 87549"/>
                <a:gd name="connsiteX2" fmla="*/ 44171 w 50281"/>
                <a:gd name="connsiteY2" fmla="*/ 81859 h 87549"/>
                <a:gd name="connsiteX3" fmla="*/ 6577 w 50281"/>
                <a:gd name="connsiteY3" fmla="*/ 81859 h 87549"/>
                <a:gd name="connsiteX4" fmla="*/ 6577 w 50281"/>
                <a:gd name="connsiteY4" fmla="*/ 6483 h 87549"/>
                <a:gd name="connsiteX5" fmla="*/ 6577 w 50281"/>
                <a:gd name="connsiteY5" fmla="*/ 6483 h 87549"/>
                <a:gd name="connsiteX6" fmla="*/ 3078 w 50281"/>
                <a:gd name="connsiteY6" fmla="*/ 87550 h 87549"/>
                <a:gd name="connsiteX7" fmla="*/ 47203 w 50281"/>
                <a:gd name="connsiteY7" fmla="*/ 87550 h 87549"/>
                <a:gd name="connsiteX8" fmla="*/ 50282 w 50281"/>
                <a:gd name="connsiteY8" fmla="*/ 84518 h 87549"/>
                <a:gd name="connsiteX9" fmla="*/ 50282 w 50281"/>
                <a:gd name="connsiteY9" fmla="*/ 3032 h 87549"/>
                <a:gd name="connsiteX10" fmla="*/ 47203 w 50281"/>
                <a:gd name="connsiteY10" fmla="*/ 0 h 87549"/>
                <a:gd name="connsiteX11" fmla="*/ 3078 w 50281"/>
                <a:gd name="connsiteY11" fmla="*/ 0 h 87549"/>
                <a:gd name="connsiteX12" fmla="*/ 0 w 50281"/>
                <a:gd name="connsiteY12" fmla="*/ 3032 h 87549"/>
                <a:gd name="connsiteX13" fmla="*/ 0 w 50281"/>
                <a:gd name="connsiteY13" fmla="*/ 84518 h 87549"/>
                <a:gd name="connsiteX14" fmla="*/ 3078 w 50281"/>
                <a:gd name="connsiteY14" fmla="*/ 87550 h 87549"/>
                <a:gd name="connsiteX15" fmla="*/ 3078 w 50281"/>
                <a:gd name="connsiteY15" fmla="*/ 87550 h 8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281" h="87549">
                  <a:moveTo>
                    <a:pt x="6577" y="6483"/>
                  </a:moveTo>
                  <a:lnTo>
                    <a:pt x="44171" y="6483"/>
                  </a:lnTo>
                  <a:lnTo>
                    <a:pt x="44171" y="81859"/>
                  </a:lnTo>
                  <a:lnTo>
                    <a:pt x="6577" y="81859"/>
                  </a:lnTo>
                  <a:lnTo>
                    <a:pt x="6577" y="6483"/>
                  </a:lnTo>
                  <a:lnTo>
                    <a:pt x="6577" y="6483"/>
                  </a:lnTo>
                  <a:close/>
                  <a:moveTo>
                    <a:pt x="3078" y="87550"/>
                  </a:moveTo>
                  <a:lnTo>
                    <a:pt x="47203" y="87550"/>
                  </a:lnTo>
                  <a:cubicBezTo>
                    <a:pt x="48929" y="87550"/>
                    <a:pt x="50282" y="86244"/>
                    <a:pt x="50282" y="84518"/>
                  </a:cubicBezTo>
                  <a:lnTo>
                    <a:pt x="50282" y="3032"/>
                  </a:lnTo>
                  <a:cubicBezTo>
                    <a:pt x="50282" y="1306"/>
                    <a:pt x="48976" y="0"/>
                    <a:pt x="47203" y="0"/>
                  </a:cubicBezTo>
                  <a:lnTo>
                    <a:pt x="3078" y="0"/>
                  </a:lnTo>
                  <a:cubicBezTo>
                    <a:pt x="1353" y="0"/>
                    <a:pt x="0" y="1306"/>
                    <a:pt x="0" y="3032"/>
                  </a:cubicBezTo>
                  <a:lnTo>
                    <a:pt x="0" y="84518"/>
                  </a:lnTo>
                  <a:cubicBezTo>
                    <a:pt x="0" y="86244"/>
                    <a:pt x="1306" y="87550"/>
                    <a:pt x="3078" y="87550"/>
                  </a:cubicBezTo>
                  <a:lnTo>
                    <a:pt x="3078" y="87550"/>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6C6E1848-39EC-1602-AB35-26DCD29473D4}"/>
                </a:ext>
              </a:extLst>
            </p:cNvPr>
            <p:cNvSpPr/>
            <p:nvPr/>
          </p:nvSpPr>
          <p:spPr>
            <a:xfrm>
              <a:off x="1759740" y="4865193"/>
              <a:ext cx="41559" cy="36615"/>
            </a:xfrm>
            <a:custGeom>
              <a:avLst/>
              <a:gdLst>
                <a:gd name="connsiteX0" fmla="*/ 6157 w 41559"/>
                <a:gd name="connsiteY0" fmla="*/ 5690 h 36615"/>
                <a:gd name="connsiteX1" fmla="*/ 35449 w 41559"/>
                <a:gd name="connsiteY1" fmla="*/ 5690 h 36615"/>
                <a:gd name="connsiteX2" fmla="*/ 35449 w 41559"/>
                <a:gd name="connsiteY2" fmla="*/ 31391 h 36615"/>
                <a:gd name="connsiteX3" fmla="*/ 6157 w 41559"/>
                <a:gd name="connsiteY3" fmla="*/ 31391 h 36615"/>
                <a:gd name="connsiteX4" fmla="*/ 6157 w 41559"/>
                <a:gd name="connsiteY4" fmla="*/ 5690 h 36615"/>
                <a:gd name="connsiteX5" fmla="*/ 6157 w 41559"/>
                <a:gd name="connsiteY5" fmla="*/ 5690 h 36615"/>
                <a:gd name="connsiteX6" fmla="*/ 3078 w 41559"/>
                <a:gd name="connsiteY6" fmla="*/ 36615 h 36615"/>
                <a:gd name="connsiteX7" fmla="*/ 38481 w 41559"/>
                <a:gd name="connsiteY7" fmla="*/ 36615 h 36615"/>
                <a:gd name="connsiteX8" fmla="*/ 41559 w 41559"/>
                <a:gd name="connsiteY8" fmla="*/ 34003 h 36615"/>
                <a:gd name="connsiteX9" fmla="*/ 41559 w 41559"/>
                <a:gd name="connsiteY9" fmla="*/ 2612 h 36615"/>
                <a:gd name="connsiteX10" fmla="*/ 38481 w 41559"/>
                <a:gd name="connsiteY10" fmla="*/ 0 h 36615"/>
                <a:gd name="connsiteX11" fmla="*/ 3078 w 41559"/>
                <a:gd name="connsiteY11" fmla="*/ 0 h 36615"/>
                <a:gd name="connsiteX12" fmla="*/ 0 w 41559"/>
                <a:gd name="connsiteY12" fmla="*/ 2612 h 36615"/>
                <a:gd name="connsiteX13" fmla="*/ 0 w 41559"/>
                <a:gd name="connsiteY13" fmla="*/ 34003 h 36615"/>
                <a:gd name="connsiteX14" fmla="*/ 3078 w 41559"/>
                <a:gd name="connsiteY14" fmla="*/ 36615 h 36615"/>
                <a:gd name="connsiteX15" fmla="*/ 3078 w 41559"/>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36615">
                  <a:moveTo>
                    <a:pt x="6157" y="5690"/>
                  </a:moveTo>
                  <a:lnTo>
                    <a:pt x="35449" y="5690"/>
                  </a:lnTo>
                  <a:lnTo>
                    <a:pt x="35449" y="31391"/>
                  </a:lnTo>
                  <a:lnTo>
                    <a:pt x="6157" y="31391"/>
                  </a:lnTo>
                  <a:lnTo>
                    <a:pt x="6157" y="5690"/>
                  </a:lnTo>
                  <a:lnTo>
                    <a:pt x="6157" y="5690"/>
                  </a:lnTo>
                  <a:close/>
                  <a:moveTo>
                    <a:pt x="3078" y="36615"/>
                  </a:moveTo>
                  <a:lnTo>
                    <a:pt x="38481" y="36615"/>
                  </a:lnTo>
                  <a:cubicBezTo>
                    <a:pt x="40207" y="36615"/>
                    <a:pt x="41559" y="35309"/>
                    <a:pt x="41559" y="34003"/>
                  </a:cubicBezTo>
                  <a:lnTo>
                    <a:pt x="41559" y="2612"/>
                  </a:lnTo>
                  <a:cubicBezTo>
                    <a:pt x="41559" y="1306"/>
                    <a:pt x="40253" y="0"/>
                    <a:pt x="38481" y="0"/>
                  </a:cubicBezTo>
                  <a:lnTo>
                    <a:pt x="3078" y="0"/>
                  </a:lnTo>
                  <a:cubicBezTo>
                    <a:pt x="1353" y="0"/>
                    <a:pt x="0" y="1306"/>
                    <a:pt x="0" y="2612"/>
                  </a:cubicBezTo>
                  <a:lnTo>
                    <a:pt x="0" y="34003"/>
                  </a:lnTo>
                  <a:cubicBezTo>
                    <a:pt x="0" y="35309"/>
                    <a:pt x="1306" y="36615"/>
                    <a:pt x="3078" y="36615"/>
                  </a:cubicBezTo>
                  <a:lnTo>
                    <a:pt x="3078"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BB09E822-1537-696F-13EE-AC24D75F7BFD}"/>
                </a:ext>
              </a:extLst>
            </p:cNvPr>
            <p:cNvSpPr/>
            <p:nvPr/>
          </p:nvSpPr>
          <p:spPr>
            <a:xfrm>
              <a:off x="1828865" y="5260076"/>
              <a:ext cx="36708" cy="41372"/>
            </a:xfrm>
            <a:custGeom>
              <a:avLst/>
              <a:gdLst>
                <a:gd name="connsiteX0" fmla="*/ 5224 w 36708"/>
                <a:gd name="connsiteY0" fmla="*/ 6064 h 41372"/>
                <a:gd name="connsiteX1" fmla="*/ 31018 w 36708"/>
                <a:gd name="connsiteY1" fmla="*/ 6064 h 41372"/>
                <a:gd name="connsiteX2" fmla="*/ 31018 w 36708"/>
                <a:gd name="connsiteY2" fmla="*/ 35262 h 41372"/>
                <a:gd name="connsiteX3" fmla="*/ 5224 w 36708"/>
                <a:gd name="connsiteY3" fmla="*/ 35262 h 41372"/>
                <a:gd name="connsiteX4" fmla="*/ 5224 w 36708"/>
                <a:gd name="connsiteY4" fmla="*/ 6064 h 41372"/>
                <a:gd name="connsiteX5" fmla="*/ 5224 w 36708"/>
                <a:gd name="connsiteY5" fmla="*/ 6064 h 41372"/>
                <a:gd name="connsiteX6" fmla="*/ 2612 w 36708"/>
                <a:gd name="connsiteY6" fmla="*/ 41373 h 41372"/>
                <a:gd name="connsiteX7" fmla="*/ 34096 w 36708"/>
                <a:gd name="connsiteY7" fmla="*/ 41373 h 41372"/>
                <a:gd name="connsiteX8" fmla="*/ 36708 w 36708"/>
                <a:gd name="connsiteY8" fmla="*/ 38341 h 41372"/>
                <a:gd name="connsiteX9" fmla="*/ 36708 w 36708"/>
                <a:gd name="connsiteY9" fmla="*/ 3032 h 41372"/>
                <a:gd name="connsiteX10" fmla="*/ 34096 w 36708"/>
                <a:gd name="connsiteY10" fmla="*/ 0 h 41372"/>
                <a:gd name="connsiteX11" fmla="*/ 2612 w 36708"/>
                <a:gd name="connsiteY11" fmla="*/ 0 h 41372"/>
                <a:gd name="connsiteX12" fmla="*/ 0 w 36708"/>
                <a:gd name="connsiteY12" fmla="*/ 3032 h 41372"/>
                <a:gd name="connsiteX13" fmla="*/ 0 w 36708"/>
                <a:gd name="connsiteY13" fmla="*/ 38341 h 41372"/>
                <a:gd name="connsiteX14" fmla="*/ 2612 w 36708"/>
                <a:gd name="connsiteY14" fmla="*/ 41373 h 41372"/>
                <a:gd name="connsiteX15" fmla="*/ 2612 w 36708"/>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1372">
                  <a:moveTo>
                    <a:pt x="5224" y="6064"/>
                  </a:moveTo>
                  <a:lnTo>
                    <a:pt x="31018" y="6064"/>
                  </a:lnTo>
                  <a:lnTo>
                    <a:pt x="31018" y="35262"/>
                  </a:lnTo>
                  <a:lnTo>
                    <a:pt x="5224" y="35262"/>
                  </a:lnTo>
                  <a:lnTo>
                    <a:pt x="5224" y="6064"/>
                  </a:lnTo>
                  <a:lnTo>
                    <a:pt x="5224" y="6064"/>
                  </a:lnTo>
                  <a:close/>
                  <a:moveTo>
                    <a:pt x="2612" y="41373"/>
                  </a:moveTo>
                  <a:lnTo>
                    <a:pt x="34096" y="41373"/>
                  </a:lnTo>
                  <a:cubicBezTo>
                    <a:pt x="35402" y="41373"/>
                    <a:pt x="36708" y="40067"/>
                    <a:pt x="36708" y="38341"/>
                  </a:cubicBezTo>
                  <a:lnTo>
                    <a:pt x="36708" y="3032"/>
                  </a:lnTo>
                  <a:cubicBezTo>
                    <a:pt x="36708" y="1306"/>
                    <a:pt x="35402" y="0"/>
                    <a:pt x="34096" y="0"/>
                  </a:cubicBezTo>
                  <a:lnTo>
                    <a:pt x="2612" y="0"/>
                  </a:lnTo>
                  <a:cubicBezTo>
                    <a:pt x="1306" y="0"/>
                    <a:pt x="0" y="1306"/>
                    <a:pt x="0" y="3032"/>
                  </a:cubicBezTo>
                  <a:lnTo>
                    <a:pt x="0" y="38341"/>
                  </a:lnTo>
                  <a:cubicBezTo>
                    <a:pt x="0" y="39647"/>
                    <a:pt x="1306" y="41373"/>
                    <a:pt x="2612" y="41373"/>
                  </a:cubicBezTo>
                  <a:lnTo>
                    <a:pt x="2612"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09C7A17A-4A6F-6290-D6A0-3CE051D315A2}"/>
                </a:ext>
              </a:extLst>
            </p:cNvPr>
            <p:cNvSpPr/>
            <p:nvPr/>
          </p:nvSpPr>
          <p:spPr>
            <a:xfrm>
              <a:off x="1695512" y="5392916"/>
              <a:ext cx="41559" cy="36615"/>
            </a:xfrm>
            <a:custGeom>
              <a:avLst/>
              <a:gdLst>
                <a:gd name="connsiteX0" fmla="*/ 6157 w 41559"/>
                <a:gd name="connsiteY0" fmla="*/ 5690 h 36615"/>
                <a:gd name="connsiteX1" fmla="*/ 35449 w 41559"/>
                <a:gd name="connsiteY1" fmla="*/ 5690 h 36615"/>
                <a:gd name="connsiteX2" fmla="*/ 35449 w 41559"/>
                <a:gd name="connsiteY2" fmla="*/ 31391 h 36615"/>
                <a:gd name="connsiteX3" fmla="*/ 6157 w 41559"/>
                <a:gd name="connsiteY3" fmla="*/ 31391 h 36615"/>
                <a:gd name="connsiteX4" fmla="*/ 6157 w 41559"/>
                <a:gd name="connsiteY4" fmla="*/ 5690 h 36615"/>
                <a:gd name="connsiteX5" fmla="*/ 6157 w 41559"/>
                <a:gd name="connsiteY5" fmla="*/ 5690 h 36615"/>
                <a:gd name="connsiteX6" fmla="*/ 3078 w 41559"/>
                <a:gd name="connsiteY6" fmla="*/ 36615 h 36615"/>
                <a:gd name="connsiteX7" fmla="*/ 38481 w 41559"/>
                <a:gd name="connsiteY7" fmla="*/ 36615 h 36615"/>
                <a:gd name="connsiteX8" fmla="*/ 41559 w 41559"/>
                <a:gd name="connsiteY8" fmla="*/ 34003 h 36615"/>
                <a:gd name="connsiteX9" fmla="*/ 41559 w 41559"/>
                <a:gd name="connsiteY9" fmla="*/ 2612 h 36615"/>
                <a:gd name="connsiteX10" fmla="*/ 38481 w 41559"/>
                <a:gd name="connsiteY10" fmla="*/ 0 h 36615"/>
                <a:gd name="connsiteX11" fmla="*/ 3078 w 41559"/>
                <a:gd name="connsiteY11" fmla="*/ 0 h 36615"/>
                <a:gd name="connsiteX12" fmla="*/ 0 w 41559"/>
                <a:gd name="connsiteY12" fmla="*/ 2612 h 36615"/>
                <a:gd name="connsiteX13" fmla="*/ 0 w 41559"/>
                <a:gd name="connsiteY13" fmla="*/ 34003 h 36615"/>
                <a:gd name="connsiteX14" fmla="*/ 3078 w 41559"/>
                <a:gd name="connsiteY14" fmla="*/ 36615 h 36615"/>
                <a:gd name="connsiteX15" fmla="*/ 3078 w 41559"/>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36615">
                  <a:moveTo>
                    <a:pt x="6157" y="5690"/>
                  </a:moveTo>
                  <a:lnTo>
                    <a:pt x="35449" y="5690"/>
                  </a:lnTo>
                  <a:lnTo>
                    <a:pt x="35449" y="31391"/>
                  </a:lnTo>
                  <a:lnTo>
                    <a:pt x="6157" y="31391"/>
                  </a:lnTo>
                  <a:lnTo>
                    <a:pt x="6157" y="5690"/>
                  </a:lnTo>
                  <a:lnTo>
                    <a:pt x="6157" y="5690"/>
                  </a:lnTo>
                  <a:close/>
                  <a:moveTo>
                    <a:pt x="3078" y="36615"/>
                  </a:moveTo>
                  <a:lnTo>
                    <a:pt x="38481" y="36615"/>
                  </a:lnTo>
                  <a:cubicBezTo>
                    <a:pt x="40207" y="36615"/>
                    <a:pt x="41559" y="35309"/>
                    <a:pt x="41559" y="34003"/>
                  </a:cubicBezTo>
                  <a:lnTo>
                    <a:pt x="41559" y="2612"/>
                  </a:lnTo>
                  <a:cubicBezTo>
                    <a:pt x="41559" y="1306"/>
                    <a:pt x="40253" y="0"/>
                    <a:pt x="38481" y="0"/>
                  </a:cubicBezTo>
                  <a:lnTo>
                    <a:pt x="3078" y="0"/>
                  </a:lnTo>
                  <a:cubicBezTo>
                    <a:pt x="1353" y="0"/>
                    <a:pt x="0" y="1306"/>
                    <a:pt x="0" y="2612"/>
                  </a:cubicBezTo>
                  <a:lnTo>
                    <a:pt x="0" y="34003"/>
                  </a:lnTo>
                  <a:cubicBezTo>
                    <a:pt x="0" y="35729"/>
                    <a:pt x="1306" y="36615"/>
                    <a:pt x="3078" y="36615"/>
                  </a:cubicBezTo>
                  <a:lnTo>
                    <a:pt x="3078"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38A68F7E-34A0-2FB5-9AD9-30F463EEB4FC}"/>
                </a:ext>
              </a:extLst>
            </p:cNvPr>
            <p:cNvSpPr/>
            <p:nvPr/>
          </p:nvSpPr>
          <p:spPr>
            <a:xfrm>
              <a:off x="1916228" y="5205130"/>
              <a:ext cx="46363" cy="82372"/>
            </a:xfrm>
            <a:custGeom>
              <a:avLst/>
              <a:gdLst>
                <a:gd name="connsiteX0" fmla="*/ 6157 w 46363"/>
                <a:gd name="connsiteY0" fmla="*/ 5224 h 82372"/>
                <a:gd name="connsiteX1" fmla="*/ 40253 w 46363"/>
                <a:gd name="connsiteY1" fmla="*/ 5224 h 82372"/>
                <a:gd name="connsiteX2" fmla="*/ 40253 w 46363"/>
                <a:gd name="connsiteY2" fmla="*/ 76682 h 82372"/>
                <a:gd name="connsiteX3" fmla="*/ 6157 w 46363"/>
                <a:gd name="connsiteY3" fmla="*/ 76682 h 82372"/>
                <a:gd name="connsiteX4" fmla="*/ 6157 w 46363"/>
                <a:gd name="connsiteY4" fmla="*/ 5224 h 82372"/>
                <a:gd name="connsiteX5" fmla="*/ 6157 w 46363"/>
                <a:gd name="connsiteY5" fmla="*/ 5224 h 82372"/>
                <a:gd name="connsiteX6" fmla="*/ 3078 w 46363"/>
                <a:gd name="connsiteY6" fmla="*/ 82372 h 82372"/>
                <a:gd name="connsiteX7" fmla="*/ 43285 w 46363"/>
                <a:gd name="connsiteY7" fmla="*/ 82372 h 82372"/>
                <a:gd name="connsiteX8" fmla="*/ 46364 w 46363"/>
                <a:gd name="connsiteY8" fmla="*/ 79760 h 82372"/>
                <a:gd name="connsiteX9" fmla="*/ 46364 w 46363"/>
                <a:gd name="connsiteY9" fmla="*/ 2612 h 82372"/>
                <a:gd name="connsiteX10" fmla="*/ 43285 w 46363"/>
                <a:gd name="connsiteY10" fmla="*/ 0 h 82372"/>
                <a:gd name="connsiteX11" fmla="*/ 3078 w 46363"/>
                <a:gd name="connsiteY11" fmla="*/ 0 h 82372"/>
                <a:gd name="connsiteX12" fmla="*/ 0 w 46363"/>
                <a:gd name="connsiteY12" fmla="*/ 2612 h 82372"/>
                <a:gd name="connsiteX13" fmla="*/ 0 w 46363"/>
                <a:gd name="connsiteY13" fmla="*/ 79760 h 82372"/>
                <a:gd name="connsiteX14" fmla="*/ 3078 w 46363"/>
                <a:gd name="connsiteY14" fmla="*/ 82372 h 82372"/>
                <a:gd name="connsiteX15" fmla="*/ 3078 w 46363"/>
                <a:gd name="connsiteY15" fmla="*/ 82372 h 82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363" h="82372">
                  <a:moveTo>
                    <a:pt x="6157" y="5224"/>
                  </a:moveTo>
                  <a:lnTo>
                    <a:pt x="40253" y="5224"/>
                  </a:lnTo>
                  <a:lnTo>
                    <a:pt x="40253" y="76682"/>
                  </a:lnTo>
                  <a:lnTo>
                    <a:pt x="6157" y="76682"/>
                  </a:lnTo>
                  <a:lnTo>
                    <a:pt x="6157" y="5224"/>
                  </a:lnTo>
                  <a:lnTo>
                    <a:pt x="6157" y="5224"/>
                  </a:lnTo>
                  <a:close/>
                  <a:moveTo>
                    <a:pt x="3078" y="82372"/>
                  </a:moveTo>
                  <a:lnTo>
                    <a:pt x="43285" y="82372"/>
                  </a:lnTo>
                  <a:cubicBezTo>
                    <a:pt x="45011" y="82372"/>
                    <a:pt x="46364" y="81066"/>
                    <a:pt x="46364" y="79760"/>
                  </a:cubicBezTo>
                  <a:lnTo>
                    <a:pt x="46364" y="2612"/>
                  </a:lnTo>
                  <a:cubicBezTo>
                    <a:pt x="46364" y="886"/>
                    <a:pt x="45058" y="0"/>
                    <a:pt x="43285" y="0"/>
                  </a:cubicBezTo>
                  <a:lnTo>
                    <a:pt x="3078" y="0"/>
                  </a:lnTo>
                  <a:cubicBezTo>
                    <a:pt x="1353" y="0"/>
                    <a:pt x="0" y="1306"/>
                    <a:pt x="0" y="2612"/>
                  </a:cubicBezTo>
                  <a:lnTo>
                    <a:pt x="0" y="79760"/>
                  </a:lnTo>
                  <a:cubicBezTo>
                    <a:pt x="0" y="81066"/>
                    <a:pt x="1306" y="82372"/>
                    <a:pt x="3078" y="82372"/>
                  </a:cubicBezTo>
                  <a:lnTo>
                    <a:pt x="3078" y="82372"/>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911942AB-4181-03BA-EA42-02B1C4CCB552}"/>
                </a:ext>
              </a:extLst>
            </p:cNvPr>
            <p:cNvSpPr/>
            <p:nvPr/>
          </p:nvSpPr>
          <p:spPr>
            <a:xfrm>
              <a:off x="1630864" y="4796394"/>
              <a:ext cx="36708" cy="41372"/>
            </a:xfrm>
            <a:custGeom>
              <a:avLst/>
              <a:gdLst>
                <a:gd name="connsiteX0" fmla="*/ 5690 w 36708"/>
                <a:gd name="connsiteY0" fmla="*/ 6064 h 41372"/>
                <a:gd name="connsiteX1" fmla="*/ 31484 w 36708"/>
                <a:gd name="connsiteY1" fmla="*/ 6064 h 41372"/>
                <a:gd name="connsiteX2" fmla="*/ 31484 w 36708"/>
                <a:gd name="connsiteY2" fmla="*/ 35262 h 41372"/>
                <a:gd name="connsiteX3" fmla="*/ 5690 w 36708"/>
                <a:gd name="connsiteY3" fmla="*/ 35262 h 41372"/>
                <a:gd name="connsiteX4" fmla="*/ 5690 w 36708"/>
                <a:gd name="connsiteY4" fmla="*/ 6064 h 41372"/>
                <a:gd name="connsiteX5" fmla="*/ 5690 w 36708"/>
                <a:gd name="connsiteY5" fmla="*/ 6064 h 41372"/>
                <a:gd name="connsiteX6" fmla="*/ 2612 w 36708"/>
                <a:gd name="connsiteY6" fmla="*/ 41373 h 41372"/>
                <a:gd name="connsiteX7" fmla="*/ 34096 w 36708"/>
                <a:gd name="connsiteY7" fmla="*/ 41373 h 41372"/>
                <a:gd name="connsiteX8" fmla="*/ 36708 w 36708"/>
                <a:gd name="connsiteY8" fmla="*/ 38341 h 41372"/>
                <a:gd name="connsiteX9" fmla="*/ 36708 w 36708"/>
                <a:gd name="connsiteY9" fmla="*/ 3032 h 41372"/>
                <a:gd name="connsiteX10" fmla="*/ 34096 w 36708"/>
                <a:gd name="connsiteY10" fmla="*/ 0 h 41372"/>
                <a:gd name="connsiteX11" fmla="*/ 2612 w 36708"/>
                <a:gd name="connsiteY11" fmla="*/ 0 h 41372"/>
                <a:gd name="connsiteX12" fmla="*/ 0 w 36708"/>
                <a:gd name="connsiteY12" fmla="*/ 3032 h 41372"/>
                <a:gd name="connsiteX13" fmla="*/ 0 w 36708"/>
                <a:gd name="connsiteY13" fmla="*/ 38341 h 41372"/>
                <a:gd name="connsiteX14" fmla="*/ 2612 w 36708"/>
                <a:gd name="connsiteY14" fmla="*/ 41373 h 41372"/>
                <a:gd name="connsiteX15" fmla="*/ 2612 w 36708"/>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1372">
                  <a:moveTo>
                    <a:pt x="5690" y="6064"/>
                  </a:moveTo>
                  <a:lnTo>
                    <a:pt x="31484" y="6064"/>
                  </a:lnTo>
                  <a:lnTo>
                    <a:pt x="31484" y="35262"/>
                  </a:lnTo>
                  <a:lnTo>
                    <a:pt x="5690" y="35262"/>
                  </a:lnTo>
                  <a:lnTo>
                    <a:pt x="5690" y="6064"/>
                  </a:lnTo>
                  <a:lnTo>
                    <a:pt x="5690" y="6064"/>
                  </a:lnTo>
                  <a:close/>
                  <a:moveTo>
                    <a:pt x="2612" y="41373"/>
                  </a:moveTo>
                  <a:lnTo>
                    <a:pt x="34096" y="41373"/>
                  </a:lnTo>
                  <a:cubicBezTo>
                    <a:pt x="35402" y="41373"/>
                    <a:pt x="36708" y="40067"/>
                    <a:pt x="36708" y="38341"/>
                  </a:cubicBezTo>
                  <a:lnTo>
                    <a:pt x="36708" y="3032"/>
                  </a:lnTo>
                  <a:cubicBezTo>
                    <a:pt x="36708" y="1306"/>
                    <a:pt x="35402" y="0"/>
                    <a:pt x="34096" y="0"/>
                  </a:cubicBezTo>
                  <a:lnTo>
                    <a:pt x="2612" y="0"/>
                  </a:lnTo>
                  <a:cubicBezTo>
                    <a:pt x="1306" y="0"/>
                    <a:pt x="0" y="1306"/>
                    <a:pt x="0" y="3032"/>
                  </a:cubicBezTo>
                  <a:lnTo>
                    <a:pt x="0" y="38341"/>
                  </a:lnTo>
                  <a:cubicBezTo>
                    <a:pt x="0" y="40067"/>
                    <a:pt x="1306" y="41373"/>
                    <a:pt x="2612" y="41373"/>
                  </a:cubicBezTo>
                  <a:lnTo>
                    <a:pt x="2612"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80CC891A-6E8F-ECA7-2E1A-53B5C6C42EF4}"/>
                </a:ext>
              </a:extLst>
            </p:cNvPr>
            <p:cNvSpPr/>
            <p:nvPr/>
          </p:nvSpPr>
          <p:spPr>
            <a:xfrm>
              <a:off x="1916228" y="5080546"/>
              <a:ext cx="46363" cy="87549"/>
            </a:xfrm>
            <a:custGeom>
              <a:avLst/>
              <a:gdLst>
                <a:gd name="connsiteX0" fmla="*/ 6157 w 46363"/>
                <a:gd name="connsiteY0" fmla="*/ 6483 h 87549"/>
                <a:gd name="connsiteX1" fmla="*/ 40253 w 46363"/>
                <a:gd name="connsiteY1" fmla="*/ 6483 h 87549"/>
                <a:gd name="connsiteX2" fmla="*/ 40253 w 46363"/>
                <a:gd name="connsiteY2" fmla="*/ 81859 h 87549"/>
                <a:gd name="connsiteX3" fmla="*/ 6157 w 46363"/>
                <a:gd name="connsiteY3" fmla="*/ 81859 h 87549"/>
                <a:gd name="connsiteX4" fmla="*/ 6157 w 46363"/>
                <a:gd name="connsiteY4" fmla="*/ 6483 h 87549"/>
                <a:gd name="connsiteX5" fmla="*/ 6157 w 46363"/>
                <a:gd name="connsiteY5" fmla="*/ 6483 h 87549"/>
                <a:gd name="connsiteX6" fmla="*/ 3078 w 46363"/>
                <a:gd name="connsiteY6" fmla="*/ 87550 h 87549"/>
                <a:gd name="connsiteX7" fmla="*/ 43285 w 46363"/>
                <a:gd name="connsiteY7" fmla="*/ 87550 h 87549"/>
                <a:gd name="connsiteX8" fmla="*/ 46364 w 46363"/>
                <a:gd name="connsiteY8" fmla="*/ 84518 h 87549"/>
                <a:gd name="connsiteX9" fmla="*/ 46364 w 46363"/>
                <a:gd name="connsiteY9" fmla="*/ 3032 h 87549"/>
                <a:gd name="connsiteX10" fmla="*/ 43285 w 46363"/>
                <a:gd name="connsiteY10" fmla="*/ 0 h 87549"/>
                <a:gd name="connsiteX11" fmla="*/ 3078 w 46363"/>
                <a:gd name="connsiteY11" fmla="*/ 0 h 87549"/>
                <a:gd name="connsiteX12" fmla="*/ 0 w 46363"/>
                <a:gd name="connsiteY12" fmla="*/ 3032 h 87549"/>
                <a:gd name="connsiteX13" fmla="*/ 0 w 46363"/>
                <a:gd name="connsiteY13" fmla="*/ 84518 h 87549"/>
                <a:gd name="connsiteX14" fmla="*/ 3078 w 46363"/>
                <a:gd name="connsiteY14" fmla="*/ 87550 h 87549"/>
                <a:gd name="connsiteX15" fmla="*/ 3078 w 46363"/>
                <a:gd name="connsiteY15" fmla="*/ 87550 h 8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363" h="87549">
                  <a:moveTo>
                    <a:pt x="6157" y="6483"/>
                  </a:moveTo>
                  <a:lnTo>
                    <a:pt x="40253" y="6483"/>
                  </a:lnTo>
                  <a:lnTo>
                    <a:pt x="40253" y="81859"/>
                  </a:lnTo>
                  <a:lnTo>
                    <a:pt x="6157" y="81859"/>
                  </a:lnTo>
                  <a:lnTo>
                    <a:pt x="6157" y="6483"/>
                  </a:lnTo>
                  <a:lnTo>
                    <a:pt x="6157" y="6483"/>
                  </a:lnTo>
                  <a:close/>
                  <a:moveTo>
                    <a:pt x="3078" y="87550"/>
                  </a:moveTo>
                  <a:lnTo>
                    <a:pt x="43285" y="87550"/>
                  </a:lnTo>
                  <a:cubicBezTo>
                    <a:pt x="45011" y="87550"/>
                    <a:pt x="46364" y="86244"/>
                    <a:pt x="46364" y="84518"/>
                  </a:cubicBezTo>
                  <a:lnTo>
                    <a:pt x="46364" y="3032"/>
                  </a:lnTo>
                  <a:cubicBezTo>
                    <a:pt x="46364" y="1306"/>
                    <a:pt x="45058" y="0"/>
                    <a:pt x="43285" y="0"/>
                  </a:cubicBezTo>
                  <a:lnTo>
                    <a:pt x="3078" y="0"/>
                  </a:lnTo>
                  <a:cubicBezTo>
                    <a:pt x="1353" y="0"/>
                    <a:pt x="0" y="1306"/>
                    <a:pt x="0" y="3032"/>
                  </a:cubicBezTo>
                  <a:lnTo>
                    <a:pt x="0" y="84518"/>
                  </a:lnTo>
                  <a:cubicBezTo>
                    <a:pt x="0" y="86244"/>
                    <a:pt x="1306" y="87550"/>
                    <a:pt x="3078" y="87550"/>
                  </a:cubicBezTo>
                  <a:lnTo>
                    <a:pt x="3078" y="87550"/>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8ADC4622-042D-2B68-A500-83A1828DADFD}"/>
                </a:ext>
              </a:extLst>
            </p:cNvPr>
            <p:cNvSpPr/>
            <p:nvPr/>
          </p:nvSpPr>
          <p:spPr>
            <a:xfrm>
              <a:off x="1630864" y="4865193"/>
              <a:ext cx="36708" cy="36615"/>
            </a:xfrm>
            <a:custGeom>
              <a:avLst/>
              <a:gdLst>
                <a:gd name="connsiteX0" fmla="*/ 5690 w 36708"/>
                <a:gd name="connsiteY0" fmla="*/ 5690 h 36615"/>
                <a:gd name="connsiteX1" fmla="*/ 31484 w 36708"/>
                <a:gd name="connsiteY1" fmla="*/ 5690 h 36615"/>
                <a:gd name="connsiteX2" fmla="*/ 31484 w 36708"/>
                <a:gd name="connsiteY2" fmla="*/ 31391 h 36615"/>
                <a:gd name="connsiteX3" fmla="*/ 5690 w 36708"/>
                <a:gd name="connsiteY3" fmla="*/ 31391 h 36615"/>
                <a:gd name="connsiteX4" fmla="*/ 5690 w 36708"/>
                <a:gd name="connsiteY4" fmla="*/ 5690 h 36615"/>
                <a:gd name="connsiteX5" fmla="*/ 5690 w 36708"/>
                <a:gd name="connsiteY5" fmla="*/ 5690 h 36615"/>
                <a:gd name="connsiteX6" fmla="*/ 2612 w 36708"/>
                <a:gd name="connsiteY6" fmla="*/ 36615 h 36615"/>
                <a:gd name="connsiteX7" fmla="*/ 34096 w 36708"/>
                <a:gd name="connsiteY7" fmla="*/ 36615 h 36615"/>
                <a:gd name="connsiteX8" fmla="*/ 36708 w 36708"/>
                <a:gd name="connsiteY8" fmla="*/ 34003 h 36615"/>
                <a:gd name="connsiteX9" fmla="*/ 36708 w 36708"/>
                <a:gd name="connsiteY9" fmla="*/ 2612 h 36615"/>
                <a:gd name="connsiteX10" fmla="*/ 34096 w 36708"/>
                <a:gd name="connsiteY10" fmla="*/ 0 h 36615"/>
                <a:gd name="connsiteX11" fmla="*/ 2612 w 36708"/>
                <a:gd name="connsiteY11" fmla="*/ 0 h 36615"/>
                <a:gd name="connsiteX12" fmla="*/ 0 w 36708"/>
                <a:gd name="connsiteY12" fmla="*/ 2612 h 36615"/>
                <a:gd name="connsiteX13" fmla="*/ 0 w 36708"/>
                <a:gd name="connsiteY13" fmla="*/ 34003 h 36615"/>
                <a:gd name="connsiteX14" fmla="*/ 2612 w 36708"/>
                <a:gd name="connsiteY14" fmla="*/ 36615 h 36615"/>
                <a:gd name="connsiteX15" fmla="*/ 2612 w 36708"/>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36615">
                  <a:moveTo>
                    <a:pt x="5690" y="5690"/>
                  </a:moveTo>
                  <a:lnTo>
                    <a:pt x="31484" y="5690"/>
                  </a:lnTo>
                  <a:lnTo>
                    <a:pt x="31484" y="31391"/>
                  </a:lnTo>
                  <a:lnTo>
                    <a:pt x="5690" y="31391"/>
                  </a:lnTo>
                  <a:lnTo>
                    <a:pt x="5690" y="5690"/>
                  </a:lnTo>
                  <a:lnTo>
                    <a:pt x="5690" y="5690"/>
                  </a:lnTo>
                  <a:close/>
                  <a:moveTo>
                    <a:pt x="2612" y="36615"/>
                  </a:moveTo>
                  <a:lnTo>
                    <a:pt x="34096" y="36615"/>
                  </a:lnTo>
                  <a:cubicBezTo>
                    <a:pt x="35402" y="36615"/>
                    <a:pt x="36708" y="35309"/>
                    <a:pt x="36708" y="34003"/>
                  </a:cubicBezTo>
                  <a:lnTo>
                    <a:pt x="36708" y="2612"/>
                  </a:lnTo>
                  <a:cubicBezTo>
                    <a:pt x="36708" y="1306"/>
                    <a:pt x="35402" y="0"/>
                    <a:pt x="34096" y="0"/>
                  </a:cubicBezTo>
                  <a:lnTo>
                    <a:pt x="2612" y="0"/>
                  </a:lnTo>
                  <a:cubicBezTo>
                    <a:pt x="1306" y="0"/>
                    <a:pt x="0" y="1306"/>
                    <a:pt x="0" y="2612"/>
                  </a:cubicBezTo>
                  <a:lnTo>
                    <a:pt x="0" y="34003"/>
                  </a:lnTo>
                  <a:cubicBezTo>
                    <a:pt x="0" y="35309"/>
                    <a:pt x="1306" y="36615"/>
                    <a:pt x="2612" y="36615"/>
                  </a:cubicBezTo>
                  <a:lnTo>
                    <a:pt x="2612"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9381AFB3-B4EF-5AFD-8E12-ADB827AC2606}"/>
                </a:ext>
              </a:extLst>
            </p:cNvPr>
            <p:cNvSpPr/>
            <p:nvPr/>
          </p:nvSpPr>
          <p:spPr>
            <a:xfrm>
              <a:off x="1994449" y="5080546"/>
              <a:ext cx="50281" cy="87549"/>
            </a:xfrm>
            <a:custGeom>
              <a:avLst/>
              <a:gdLst>
                <a:gd name="connsiteX0" fmla="*/ 6577 w 50281"/>
                <a:gd name="connsiteY0" fmla="*/ 6483 h 87549"/>
                <a:gd name="connsiteX1" fmla="*/ 44171 w 50281"/>
                <a:gd name="connsiteY1" fmla="*/ 6483 h 87549"/>
                <a:gd name="connsiteX2" fmla="*/ 44171 w 50281"/>
                <a:gd name="connsiteY2" fmla="*/ 81859 h 87549"/>
                <a:gd name="connsiteX3" fmla="*/ 6577 w 50281"/>
                <a:gd name="connsiteY3" fmla="*/ 81859 h 87549"/>
                <a:gd name="connsiteX4" fmla="*/ 6577 w 50281"/>
                <a:gd name="connsiteY4" fmla="*/ 6483 h 87549"/>
                <a:gd name="connsiteX5" fmla="*/ 6577 w 50281"/>
                <a:gd name="connsiteY5" fmla="*/ 6483 h 87549"/>
                <a:gd name="connsiteX6" fmla="*/ 3078 w 50281"/>
                <a:gd name="connsiteY6" fmla="*/ 87550 h 87549"/>
                <a:gd name="connsiteX7" fmla="*/ 47203 w 50281"/>
                <a:gd name="connsiteY7" fmla="*/ 87550 h 87549"/>
                <a:gd name="connsiteX8" fmla="*/ 50282 w 50281"/>
                <a:gd name="connsiteY8" fmla="*/ 84518 h 87549"/>
                <a:gd name="connsiteX9" fmla="*/ 50282 w 50281"/>
                <a:gd name="connsiteY9" fmla="*/ 3032 h 87549"/>
                <a:gd name="connsiteX10" fmla="*/ 47203 w 50281"/>
                <a:gd name="connsiteY10" fmla="*/ 0 h 87549"/>
                <a:gd name="connsiteX11" fmla="*/ 3078 w 50281"/>
                <a:gd name="connsiteY11" fmla="*/ 0 h 87549"/>
                <a:gd name="connsiteX12" fmla="*/ 0 w 50281"/>
                <a:gd name="connsiteY12" fmla="*/ 3032 h 87549"/>
                <a:gd name="connsiteX13" fmla="*/ 0 w 50281"/>
                <a:gd name="connsiteY13" fmla="*/ 84518 h 87549"/>
                <a:gd name="connsiteX14" fmla="*/ 3078 w 50281"/>
                <a:gd name="connsiteY14" fmla="*/ 87550 h 87549"/>
                <a:gd name="connsiteX15" fmla="*/ 3078 w 50281"/>
                <a:gd name="connsiteY15" fmla="*/ 87550 h 8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281" h="87549">
                  <a:moveTo>
                    <a:pt x="6577" y="6483"/>
                  </a:moveTo>
                  <a:lnTo>
                    <a:pt x="44171" y="6483"/>
                  </a:lnTo>
                  <a:lnTo>
                    <a:pt x="44171" y="81859"/>
                  </a:lnTo>
                  <a:lnTo>
                    <a:pt x="6577" y="81859"/>
                  </a:lnTo>
                  <a:lnTo>
                    <a:pt x="6577" y="6483"/>
                  </a:lnTo>
                  <a:lnTo>
                    <a:pt x="6577" y="6483"/>
                  </a:lnTo>
                  <a:close/>
                  <a:moveTo>
                    <a:pt x="3078" y="87550"/>
                  </a:moveTo>
                  <a:lnTo>
                    <a:pt x="47203" y="87550"/>
                  </a:lnTo>
                  <a:cubicBezTo>
                    <a:pt x="48929" y="87550"/>
                    <a:pt x="50282" y="86244"/>
                    <a:pt x="50282" y="84518"/>
                  </a:cubicBezTo>
                  <a:lnTo>
                    <a:pt x="50282" y="3032"/>
                  </a:lnTo>
                  <a:cubicBezTo>
                    <a:pt x="50282" y="1306"/>
                    <a:pt x="48976" y="0"/>
                    <a:pt x="47203" y="0"/>
                  </a:cubicBezTo>
                  <a:lnTo>
                    <a:pt x="3078" y="0"/>
                  </a:lnTo>
                  <a:cubicBezTo>
                    <a:pt x="1353" y="0"/>
                    <a:pt x="0" y="1306"/>
                    <a:pt x="0" y="3032"/>
                  </a:cubicBezTo>
                  <a:lnTo>
                    <a:pt x="0" y="84518"/>
                  </a:lnTo>
                  <a:cubicBezTo>
                    <a:pt x="0" y="86244"/>
                    <a:pt x="1306" y="87550"/>
                    <a:pt x="3078" y="87550"/>
                  </a:cubicBezTo>
                  <a:lnTo>
                    <a:pt x="3078" y="87550"/>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5032CAFE-7EBA-5F9A-07E0-67BAED29728D}"/>
                </a:ext>
              </a:extLst>
            </p:cNvPr>
            <p:cNvSpPr/>
            <p:nvPr/>
          </p:nvSpPr>
          <p:spPr>
            <a:xfrm>
              <a:off x="1630864" y="5324117"/>
              <a:ext cx="36708" cy="41372"/>
            </a:xfrm>
            <a:custGeom>
              <a:avLst/>
              <a:gdLst>
                <a:gd name="connsiteX0" fmla="*/ 5690 w 36708"/>
                <a:gd name="connsiteY0" fmla="*/ 6064 h 41372"/>
                <a:gd name="connsiteX1" fmla="*/ 31484 w 36708"/>
                <a:gd name="connsiteY1" fmla="*/ 6064 h 41372"/>
                <a:gd name="connsiteX2" fmla="*/ 31484 w 36708"/>
                <a:gd name="connsiteY2" fmla="*/ 35262 h 41372"/>
                <a:gd name="connsiteX3" fmla="*/ 5690 w 36708"/>
                <a:gd name="connsiteY3" fmla="*/ 35262 h 41372"/>
                <a:gd name="connsiteX4" fmla="*/ 5690 w 36708"/>
                <a:gd name="connsiteY4" fmla="*/ 6064 h 41372"/>
                <a:gd name="connsiteX5" fmla="*/ 5690 w 36708"/>
                <a:gd name="connsiteY5" fmla="*/ 6064 h 41372"/>
                <a:gd name="connsiteX6" fmla="*/ 2612 w 36708"/>
                <a:gd name="connsiteY6" fmla="*/ 41373 h 41372"/>
                <a:gd name="connsiteX7" fmla="*/ 34096 w 36708"/>
                <a:gd name="connsiteY7" fmla="*/ 41373 h 41372"/>
                <a:gd name="connsiteX8" fmla="*/ 36708 w 36708"/>
                <a:gd name="connsiteY8" fmla="*/ 38341 h 41372"/>
                <a:gd name="connsiteX9" fmla="*/ 36708 w 36708"/>
                <a:gd name="connsiteY9" fmla="*/ 3032 h 41372"/>
                <a:gd name="connsiteX10" fmla="*/ 34096 w 36708"/>
                <a:gd name="connsiteY10" fmla="*/ 0 h 41372"/>
                <a:gd name="connsiteX11" fmla="*/ 2612 w 36708"/>
                <a:gd name="connsiteY11" fmla="*/ 0 h 41372"/>
                <a:gd name="connsiteX12" fmla="*/ 0 w 36708"/>
                <a:gd name="connsiteY12" fmla="*/ 3032 h 41372"/>
                <a:gd name="connsiteX13" fmla="*/ 0 w 36708"/>
                <a:gd name="connsiteY13" fmla="*/ 38341 h 41372"/>
                <a:gd name="connsiteX14" fmla="*/ 2612 w 36708"/>
                <a:gd name="connsiteY14" fmla="*/ 41373 h 41372"/>
                <a:gd name="connsiteX15" fmla="*/ 2612 w 36708"/>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1372">
                  <a:moveTo>
                    <a:pt x="5690" y="6064"/>
                  </a:moveTo>
                  <a:lnTo>
                    <a:pt x="31484" y="6064"/>
                  </a:lnTo>
                  <a:lnTo>
                    <a:pt x="31484" y="35262"/>
                  </a:lnTo>
                  <a:lnTo>
                    <a:pt x="5690" y="35262"/>
                  </a:lnTo>
                  <a:lnTo>
                    <a:pt x="5690" y="6064"/>
                  </a:lnTo>
                  <a:lnTo>
                    <a:pt x="5690" y="6064"/>
                  </a:lnTo>
                  <a:close/>
                  <a:moveTo>
                    <a:pt x="2612" y="41373"/>
                  </a:moveTo>
                  <a:lnTo>
                    <a:pt x="34096" y="41373"/>
                  </a:lnTo>
                  <a:cubicBezTo>
                    <a:pt x="35402" y="41373"/>
                    <a:pt x="36708" y="40067"/>
                    <a:pt x="36708" y="38341"/>
                  </a:cubicBezTo>
                  <a:lnTo>
                    <a:pt x="36708" y="3032"/>
                  </a:lnTo>
                  <a:cubicBezTo>
                    <a:pt x="36708" y="1306"/>
                    <a:pt x="35402" y="0"/>
                    <a:pt x="34096" y="0"/>
                  </a:cubicBezTo>
                  <a:lnTo>
                    <a:pt x="2612" y="0"/>
                  </a:lnTo>
                  <a:cubicBezTo>
                    <a:pt x="1306" y="0"/>
                    <a:pt x="0" y="1306"/>
                    <a:pt x="0" y="3032"/>
                  </a:cubicBezTo>
                  <a:lnTo>
                    <a:pt x="0" y="38341"/>
                  </a:lnTo>
                  <a:cubicBezTo>
                    <a:pt x="0" y="40067"/>
                    <a:pt x="1306" y="41373"/>
                    <a:pt x="2612" y="41373"/>
                  </a:cubicBezTo>
                  <a:lnTo>
                    <a:pt x="2612"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9CC8B6B7-CFF6-795A-1B5D-8D80C8CD4984}"/>
                </a:ext>
              </a:extLst>
            </p:cNvPr>
            <p:cNvSpPr/>
            <p:nvPr/>
          </p:nvSpPr>
          <p:spPr>
            <a:xfrm>
              <a:off x="1373020" y="4704414"/>
              <a:ext cx="746060" cy="789485"/>
            </a:xfrm>
            <a:custGeom>
              <a:avLst/>
              <a:gdLst>
                <a:gd name="connsiteX0" fmla="*/ 742936 w 746060"/>
                <a:gd name="connsiteY0" fmla="*/ 756929 h 789485"/>
                <a:gd name="connsiteX1" fmla="*/ 719754 w 746060"/>
                <a:gd name="connsiteY1" fmla="*/ 756929 h 789485"/>
                <a:gd name="connsiteX2" fmla="*/ 719754 w 746060"/>
                <a:gd name="connsiteY2" fmla="*/ 346887 h 789485"/>
                <a:gd name="connsiteX3" fmla="*/ 734633 w 746060"/>
                <a:gd name="connsiteY3" fmla="*/ 346887 h 789485"/>
                <a:gd name="connsiteX4" fmla="*/ 737245 w 746060"/>
                <a:gd name="connsiteY4" fmla="*/ 345581 h 789485"/>
                <a:gd name="connsiteX5" fmla="*/ 737665 w 746060"/>
                <a:gd name="connsiteY5" fmla="*/ 342969 h 789485"/>
                <a:gd name="connsiteX6" fmla="*/ 721480 w 746060"/>
                <a:gd name="connsiteY6" fmla="*/ 304208 h 789485"/>
                <a:gd name="connsiteX7" fmla="*/ 718868 w 746060"/>
                <a:gd name="connsiteY7" fmla="*/ 302482 h 789485"/>
                <a:gd name="connsiteX8" fmla="*/ 545821 w 746060"/>
                <a:gd name="connsiteY8" fmla="*/ 302482 h 789485"/>
                <a:gd name="connsiteX9" fmla="*/ 545821 w 746060"/>
                <a:gd name="connsiteY9" fmla="*/ 65347 h 789485"/>
                <a:gd name="connsiteX10" fmla="*/ 565038 w 746060"/>
                <a:gd name="connsiteY10" fmla="*/ 65347 h 789485"/>
                <a:gd name="connsiteX11" fmla="*/ 568116 w 746060"/>
                <a:gd name="connsiteY11" fmla="*/ 62316 h 789485"/>
                <a:gd name="connsiteX12" fmla="*/ 568116 w 746060"/>
                <a:gd name="connsiteY12" fmla="*/ 23555 h 789485"/>
                <a:gd name="connsiteX13" fmla="*/ 565038 w 746060"/>
                <a:gd name="connsiteY13" fmla="*/ 20523 h 789485"/>
                <a:gd name="connsiteX14" fmla="*/ 532714 w 746060"/>
                <a:gd name="connsiteY14" fmla="*/ 20523 h 789485"/>
                <a:gd name="connsiteX15" fmla="*/ 532714 w 746060"/>
                <a:gd name="connsiteY15" fmla="*/ 3032 h 789485"/>
                <a:gd name="connsiteX16" fmla="*/ 529636 w 746060"/>
                <a:gd name="connsiteY16" fmla="*/ 0 h 789485"/>
                <a:gd name="connsiteX17" fmla="*/ 216752 w 746060"/>
                <a:gd name="connsiteY17" fmla="*/ 0 h 789485"/>
                <a:gd name="connsiteX18" fmla="*/ 213673 w 746060"/>
                <a:gd name="connsiteY18" fmla="*/ 3032 h 789485"/>
                <a:gd name="connsiteX19" fmla="*/ 213673 w 746060"/>
                <a:gd name="connsiteY19" fmla="*/ 20476 h 789485"/>
                <a:gd name="connsiteX20" fmla="*/ 181349 w 746060"/>
                <a:gd name="connsiteY20" fmla="*/ 20476 h 789485"/>
                <a:gd name="connsiteX21" fmla="*/ 178271 w 746060"/>
                <a:gd name="connsiteY21" fmla="*/ 23508 h 789485"/>
                <a:gd name="connsiteX22" fmla="*/ 178271 w 746060"/>
                <a:gd name="connsiteY22" fmla="*/ 62269 h 789485"/>
                <a:gd name="connsiteX23" fmla="*/ 181349 w 746060"/>
                <a:gd name="connsiteY23" fmla="*/ 65301 h 789485"/>
                <a:gd name="connsiteX24" fmla="*/ 200567 w 746060"/>
                <a:gd name="connsiteY24" fmla="*/ 65301 h 789485"/>
                <a:gd name="connsiteX25" fmla="*/ 200567 w 746060"/>
                <a:gd name="connsiteY25" fmla="*/ 197768 h 789485"/>
                <a:gd name="connsiteX26" fmla="*/ 27100 w 746060"/>
                <a:gd name="connsiteY26" fmla="*/ 197768 h 789485"/>
                <a:gd name="connsiteX27" fmla="*/ 24488 w 746060"/>
                <a:gd name="connsiteY27" fmla="*/ 199494 h 789485"/>
                <a:gd name="connsiteX28" fmla="*/ 8303 w 746060"/>
                <a:gd name="connsiteY28" fmla="*/ 238254 h 789485"/>
                <a:gd name="connsiteX29" fmla="*/ 8722 w 746060"/>
                <a:gd name="connsiteY29" fmla="*/ 240866 h 789485"/>
                <a:gd name="connsiteX30" fmla="*/ 11334 w 746060"/>
                <a:gd name="connsiteY30" fmla="*/ 242172 h 789485"/>
                <a:gd name="connsiteX31" fmla="*/ 26214 w 746060"/>
                <a:gd name="connsiteY31" fmla="*/ 242172 h 789485"/>
                <a:gd name="connsiteX32" fmla="*/ 26214 w 746060"/>
                <a:gd name="connsiteY32" fmla="*/ 756835 h 789485"/>
                <a:gd name="connsiteX33" fmla="*/ 3078 w 746060"/>
                <a:gd name="connsiteY33" fmla="*/ 756835 h 789485"/>
                <a:gd name="connsiteX34" fmla="*/ 0 w 746060"/>
                <a:gd name="connsiteY34" fmla="*/ 759867 h 789485"/>
                <a:gd name="connsiteX35" fmla="*/ 0 w 746060"/>
                <a:gd name="connsiteY35" fmla="*/ 786454 h 789485"/>
                <a:gd name="connsiteX36" fmla="*/ 3078 w 746060"/>
                <a:gd name="connsiteY36" fmla="*/ 789486 h 789485"/>
                <a:gd name="connsiteX37" fmla="*/ 742982 w 746060"/>
                <a:gd name="connsiteY37" fmla="*/ 789486 h 789485"/>
                <a:gd name="connsiteX38" fmla="*/ 746061 w 746060"/>
                <a:gd name="connsiteY38" fmla="*/ 786454 h 789485"/>
                <a:gd name="connsiteX39" fmla="*/ 746061 w 746060"/>
                <a:gd name="connsiteY39" fmla="*/ 759867 h 789485"/>
                <a:gd name="connsiteX40" fmla="*/ 742982 w 746060"/>
                <a:gd name="connsiteY40" fmla="*/ 756835 h 789485"/>
                <a:gd name="connsiteX41" fmla="*/ 742982 w 746060"/>
                <a:gd name="connsiteY41" fmla="*/ 756835 h 789485"/>
                <a:gd name="connsiteX42" fmla="*/ 377578 w 746060"/>
                <a:gd name="connsiteY42" fmla="*/ 6110 h 789485"/>
                <a:gd name="connsiteX43" fmla="*/ 526184 w 746060"/>
                <a:gd name="connsiteY43" fmla="*/ 6110 h 789485"/>
                <a:gd name="connsiteX44" fmla="*/ 526184 w 746060"/>
                <a:gd name="connsiteY44" fmla="*/ 20943 h 789485"/>
                <a:gd name="connsiteX45" fmla="*/ 377578 w 746060"/>
                <a:gd name="connsiteY45" fmla="*/ 20943 h 789485"/>
                <a:gd name="connsiteX46" fmla="*/ 377578 w 746060"/>
                <a:gd name="connsiteY46" fmla="*/ 6110 h 789485"/>
                <a:gd name="connsiteX47" fmla="*/ 377578 w 746060"/>
                <a:gd name="connsiteY47" fmla="*/ 6110 h 789485"/>
                <a:gd name="connsiteX48" fmla="*/ 219364 w 746060"/>
                <a:gd name="connsiteY48" fmla="*/ 6110 h 789485"/>
                <a:gd name="connsiteX49" fmla="*/ 370582 w 746060"/>
                <a:gd name="connsiteY49" fmla="*/ 6110 h 789485"/>
                <a:gd name="connsiteX50" fmla="*/ 370582 w 746060"/>
                <a:gd name="connsiteY50" fmla="*/ 20943 h 789485"/>
                <a:gd name="connsiteX51" fmla="*/ 219364 w 746060"/>
                <a:gd name="connsiteY51" fmla="*/ 20943 h 789485"/>
                <a:gd name="connsiteX52" fmla="*/ 219364 w 746060"/>
                <a:gd name="connsiteY52" fmla="*/ 6110 h 789485"/>
                <a:gd name="connsiteX53" fmla="*/ 219364 w 746060"/>
                <a:gd name="connsiteY53" fmla="*/ 6110 h 789485"/>
                <a:gd name="connsiteX54" fmla="*/ 739857 w 746060"/>
                <a:gd name="connsiteY54" fmla="*/ 783515 h 789485"/>
                <a:gd name="connsiteX55" fmla="*/ 185314 w 746060"/>
                <a:gd name="connsiteY55" fmla="*/ 783515 h 789485"/>
                <a:gd name="connsiteX56" fmla="*/ 185314 w 746060"/>
                <a:gd name="connsiteY56" fmla="*/ 783096 h 789485"/>
                <a:gd name="connsiteX57" fmla="*/ 179624 w 746060"/>
                <a:gd name="connsiteY57" fmla="*/ 783096 h 789485"/>
                <a:gd name="connsiteX58" fmla="*/ 179624 w 746060"/>
                <a:gd name="connsiteY58" fmla="*/ 783515 h 789485"/>
                <a:gd name="connsiteX59" fmla="*/ 6110 w 746060"/>
                <a:gd name="connsiteY59" fmla="*/ 783515 h 789485"/>
                <a:gd name="connsiteX60" fmla="*/ 6110 w 746060"/>
                <a:gd name="connsiteY60" fmla="*/ 762619 h 789485"/>
                <a:gd name="connsiteX61" fmla="*/ 29292 w 746060"/>
                <a:gd name="connsiteY61" fmla="*/ 762619 h 789485"/>
                <a:gd name="connsiteX62" fmla="*/ 32371 w 746060"/>
                <a:gd name="connsiteY62" fmla="*/ 759587 h 789485"/>
                <a:gd name="connsiteX63" fmla="*/ 32371 w 746060"/>
                <a:gd name="connsiteY63" fmla="*/ 239654 h 789485"/>
                <a:gd name="connsiteX64" fmla="*/ 29292 w 746060"/>
                <a:gd name="connsiteY64" fmla="*/ 236622 h 789485"/>
                <a:gd name="connsiteX65" fmla="*/ 15765 w 746060"/>
                <a:gd name="connsiteY65" fmla="*/ 236622 h 789485"/>
                <a:gd name="connsiteX66" fmla="*/ 29292 w 746060"/>
                <a:gd name="connsiteY66" fmla="*/ 203925 h 789485"/>
                <a:gd name="connsiteX67" fmla="*/ 207143 w 746060"/>
                <a:gd name="connsiteY67" fmla="*/ 203925 h 789485"/>
                <a:gd name="connsiteX68" fmla="*/ 207563 w 746060"/>
                <a:gd name="connsiteY68" fmla="*/ 62735 h 789485"/>
                <a:gd name="connsiteX69" fmla="*/ 204485 w 746060"/>
                <a:gd name="connsiteY69" fmla="*/ 59704 h 789485"/>
                <a:gd name="connsiteX70" fmla="*/ 185267 w 746060"/>
                <a:gd name="connsiteY70" fmla="*/ 59704 h 789485"/>
                <a:gd name="connsiteX71" fmla="*/ 185267 w 746060"/>
                <a:gd name="connsiteY71" fmla="*/ 27007 h 789485"/>
                <a:gd name="connsiteX72" fmla="*/ 560234 w 746060"/>
                <a:gd name="connsiteY72" fmla="*/ 27007 h 789485"/>
                <a:gd name="connsiteX73" fmla="*/ 560234 w 746060"/>
                <a:gd name="connsiteY73" fmla="*/ 59704 h 789485"/>
                <a:gd name="connsiteX74" fmla="*/ 541017 w 746060"/>
                <a:gd name="connsiteY74" fmla="*/ 59704 h 789485"/>
                <a:gd name="connsiteX75" fmla="*/ 537938 w 746060"/>
                <a:gd name="connsiteY75" fmla="*/ 62735 h 789485"/>
                <a:gd name="connsiteX76" fmla="*/ 537938 w 746060"/>
                <a:gd name="connsiteY76" fmla="*/ 308499 h 789485"/>
                <a:gd name="connsiteX77" fmla="*/ 716675 w 746060"/>
                <a:gd name="connsiteY77" fmla="*/ 308499 h 789485"/>
                <a:gd name="connsiteX78" fmla="*/ 730202 w 746060"/>
                <a:gd name="connsiteY78" fmla="*/ 341196 h 789485"/>
                <a:gd name="connsiteX79" fmla="*/ 716675 w 746060"/>
                <a:gd name="connsiteY79" fmla="*/ 341196 h 789485"/>
                <a:gd name="connsiteX80" fmla="*/ 713597 w 746060"/>
                <a:gd name="connsiteY80" fmla="*/ 344228 h 789485"/>
                <a:gd name="connsiteX81" fmla="*/ 713597 w 746060"/>
                <a:gd name="connsiteY81" fmla="*/ 759960 h 789485"/>
                <a:gd name="connsiteX82" fmla="*/ 716675 w 746060"/>
                <a:gd name="connsiteY82" fmla="*/ 762992 h 789485"/>
                <a:gd name="connsiteX83" fmla="*/ 739857 w 746060"/>
                <a:gd name="connsiteY83" fmla="*/ 762992 h 789485"/>
                <a:gd name="connsiteX84" fmla="*/ 739857 w 746060"/>
                <a:gd name="connsiteY84" fmla="*/ 783469 h 789485"/>
                <a:gd name="connsiteX85" fmla="*/ 739857 w 746060"/>
                <a:gd name="connsiteY85" fmla="*/ 783469 h 789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746060" h="789485">
                  <a:moveTo>
                    <a:pt x="742936" y="756929"/>
                  </a:moveTo>
                  <a:lnTo>
                    <a:pt x="719754" y="756929"/>
                  </a:lnTo>
                  <a:lnTo>
                    <a:pt x="719754" y="346887"/>
                  </a:lnTo>
                  <a:lnTo>
                    <a:pt x="734633" y="346887"/>
                  </a:lnTo>
                  <a:cubicBezTo>
                    <a:pt x="735519" y="346887"/>
                    <a:pt x="736359" y="346467"/>
                    <a:pt x="737245" y="345581"/>
                  </a:cubicBezTo>
                  <a:cubicBezTo>
                    <a:pt x="737665" y="344695"/>
                    <a:pt x="737665" y="343855"/>
                    <a:pt x="737665" y="342969"/>
                  </a:cubicBezTo>
                  <a:lnTo>
                    <a:pt x="721480" y="304208"/>
                  </a:lnTo>
                  <a:cubicBezTo>
                    <a:pt x="721060" y="302902"/>
                    <a:pt x="720174" y="302482"/>
                    <a:pt x="718868" y="302482"/>
                  </a:cubicBezTo>
                  <a:lnTo>
                    <a:pt x="545821" y="302482"/>
                  </a:lnTo>
                  <a:lnTo>
                    <a:pt x="545821" y="65347"/>
                  </a:lnTo>
                  <a:lnTo>
                    <a:pt x="565038" y="65347"/>
                  </a:lnTo>
                  <a:cubicBezTo>
                    <a:pt x="566764" y="65347"/>
                    <a:pt x="568116" y="64041"/>
                    <a:pt x="568116" y="62316"/>
                  </a:cubicBezTo>
                  <a:lnTo>
                    <a:pt x="568116" y="23555"/>
                  </a:lnTo>
                  <a:cubicBezTo>
                    <a:pt x="568116" y="21829"/>
                    <a:pt x="566810" y="20523"/>
                    <a:pt x="565038" y="20523"/>
                  </a:cubicBezTo>
                  <a:lnTo>
                    <a:pt x="532714" y="20523"/>
                  </a:lnTo>
                  <a:lnTo>
                    <a:pt x="532714" y="3032"/>
                  </a:lnTo>
                  <a:cubicBezTo>
                    <a:pt x="532714" y="1306"/>
                    <a:pt x="531408" y="0"/>
                    <a:pt x="529636" y="0"/>
                  </a:cubicBezTo>
                  <a:lnTo>
                    <a:pt x="216752" y="0"/>
                  </a:lnTo>
                  <a:cubicBezTo>
                    <a:pt x="215026" y="0"/>
                    <a:pt x="213673" y="1306"/>
                    <a:pt x="213673" y="3032"/>
                  </a:cubicBezTo>
                  <a:lnTo>
                    <a:pt x="213673" y="20476"/>
                  </a:lnTo>
                  <a:lnTo>
                    <a:pt x="181349" y="20476"/>
                  </a:lnTo>
                  <a:cubicBezTo>
                    <a:pt x="179624" y="20476"/>
                    <a:pt x="178271" y="21782"/>
                    <a:pt x="178271" y="23508"/>
                  </a:cubicBezTo>
                  <a:lnTo>
                    <a:pt x="178271" y="62269"/>
                  </a:lnTo>
                  <a:cubicBezTo>
                    <a:pt x="178271" y="63995"/>
                    <a:pt x="179577" y="65301"/>
                    <a:pt x="181349" y="65301"/>
                  </a:cubicBezTo>
                  <a:lnTo>
                    <a:pt x="200567" y="65301"/>
                  </a:lnTo>
                  <a:lnTo>
                    <a:pt x="200567" y="197768"/>
                  </a:lnTo>
                  <a:lnTo>
                    <a:pt x="27100" y="197768"/>
                  </a:lnTo>
                  <a:cubicBezTo>
                    <a:pt x="25794" y="197768"/>
                    <a:pt x="24908" y="198654"/>
                    <a:pt x="24488" y="199494"/>
                  </a:cubicBezTo>
                  <a:lnTo>
                    <a:pt x="8303" y="238254"/>
                  </a:lnTo>
                  <a:cubicBezTo>
                    <a:pt x="7883" y="239141"/>
                    <a:pt x="7883" y="239980"/>
                    <a:pt x="8722" y="240866"/>
                  </a:cubicBezTo>
                  <a:cubicBezTo>
                    <a:pt x="9142" y="241753"/>
                    <a:pt x="10028" y="242172"/>
                    <a:pt x="11334" y="242172"/>
                  </a:cubicBezTo>
                  <a:lnTo>
                    <a:pt x="26214" y="242172"/>
                  </a:lnTo>
                  <a:lnTo>
                    <a:pt x="26214" y="756835"/>
                  </a:lnTo>
                  <a:lnTo>
                    <a:pt x="3078" y="756835"/>
                  </a:lnTo>
                  <a:cubicBezTo>
                    <a:pt x="1353" y="756835"/>
                    <a:pt x="0" y="758141"/>
                    <a:pt x="0" y="759867"/>
                  </a:cubicBezTo>
                  <a:lnTo>
                    <a:pt x="0" y="786454"/>
                  </a:lnTo>
                  <a:cubicBezTo>
                    <a:pt x="0" y="788180"/>
                    <a:pt x="1306" y="789486"/>
                    <a:pt x="3078" y="789486"/>
                  </a:cubicBezTo>
                  <a:lnTo>
                    <a:pt x="742982" y="789486"/>
                  </a:lnTo>
                  <a:cubicBezTo>
                    <a:pt x="744708" y="789486"/>
                    <a:pt x="746061" y="788180"/>
                    <a:pt x="746061" y="786454"/>
                  </a:cubicBezTo>
                  <a:lnTo>
                    <a:pt x="746061" y="759867"/>
                  </a:lnTo>
                  <a:cubicBezTo>
                    <a:pt x="745641" y="758141"/>
                    <a:pt x="744335" y="756835"/>
                    <a:pt x="742982" y="756835"/>
                  </a:cubicBezTo>
                  <a:lnTo>
                    <a:pt x="742982" y="756835"/>
                  </a:lnTo>
                  <a:close/>
                  <a:moveTo>
                    <a:pt x="377578" y="6110"/>
                  </a:moveTo>
                  <a:lnTo>
                    <a:pt x="526184" y="6110"/>
                  </a:lnTo>
                  <a:lnTo>
                    <a:pt x="526184" y="20943"/>
                  </a:lnTo>
                  <a:lnTo>
                    <a:pt x="377578" y="20943"/>
                  </a:lnTo>
                  <a:lnTo>
                    <a:pt x="377578" y="6110"/>
                  </a:lnTo>
                  <a:lnTo>
                    <a:pt x="377578" y="6110"/>
                  </a:lnTo>
                  <a:close/>
                  <a:moveTo>
                    <a:pt x="219364" y="6110"/>
                  </a:moveTo>
                  <a:lnTo>
                    <a:pt x="370582" y="6110"/>
                  </a:lnTo>
                  <a:lnTo>
                    <a:pt x="370582" y="20943"/>
                  </a:lnTo>
                  <a:lnTo>
                    <a:pt x="219364" y="20943"/>
                  </a:lnTo>
                  <a:lnTo>
                    <a:pt x="219364" y="6110"/>
                  </a:lnTo>
                  <a:lnTo>
                    <a:pt x="219364" y="6110"/>
                  </a:lnTo>
                  <a:close/>
                  <a:moveTo>
                    <a:pt x="739857" y="783515"/>
                  </a:moveTo>
                  <a:lnTo>
                    <a:pt x="185314" y="783515"/>
                  </a:lnTo>
                  <a:lnTo>
                    <a:pt x="185314" y="783096"/>
                  </a:lnTo>
                  <a:lnTo>
                    <a:pt x="179624" y="783096"/>
                  </a:lnTo>
                  <a:lnTo>
                    <a:pt x="179624" y="783515"/>
                  </a:lnTo>
                  <a:lnTo>
                    <a:pt x="6110" y="783515"/>
                  </a:lnTo>
                  <a:lnTo>
                    <a:pt x="6110" y="762619"/>
                  </a:lnTo>
                  <a:lnTo>
                    <a:pt x="29292" y="762619"/>
                  </a:lnTo>
                  <a:cubicBezTo>
                    <a:pt x="31018" y="762619"/>
                    <a:pt x="32371" y="761313"/>
                    <a:pt x="32371" y="759587"/>
                  </a:cubicBezTo>
                  <a:lnTo>
                    <a:pt x="32371" y="239654"/>
                  </a:lnTo>
                  <a:cubicBezTo>
                    <a:pt x="32371" y="237928"/>
                    <a:pt x="31064" y="236622"/>
                    <a:pt x="29292" y="236622"/>
                  </a:cubicBezTo>
                  <a:lnTo>
                    <a:pt x="15765" y="236622"/>
                  </a:lnTo>
                  <a:lnTo>
                    <a:pt x="29292" y="203925"/>
                  </a:lnTo>
                  <a:lnTo>
                    <a:pt x="207143" y="203925"/>
                  </a:lnTo>
                  <a:lnTo>
                    <a:pt x="207563" y="62735"/>
                  </a:lnTo>
                  <a:cubicBezTo>
                    <a:pt x="207563" y="61010"/>
                    <a:pt x="206257" y="59704"/>
                    <a:pt x="204485" y="59704"/>
                  </a:cubicBezTo>
                  <a:lnTo>
                    <a:pt x="185267" y="59704"/>
                  </a:lnTo>
                  <a:lnTo>
                    <a:pt x="185267" y="27007"/>
                  </a:lnTo>
                  <a:lnTo>
                    <a:pt x="560234" y="27007"/>
                  </a:lnTo>
                  <a:lnTo>
                    <a:pt x="560234" y="59704"/>
                  </a:lnTo>
                  <a:lnTo>
                    <a:pt x="541017" y="59704"/>
                  </a:lnTo>
                  <a:cubicBezTo>
                    <a:pt x="539291" y="59704"/>
                    <a:pt x="537938" y="61010"/>
                    <a:pt x="537938" y="62735"/>
                  </a:cubicBezTo>
                  <a:lnTo>
                    <a:pt x="537938" y="308499"/>
                  </a:lnTo>
                  <a:lnTo>
                    <a:pt x="716675" y="308499"/>
                  </a:lnTo>
                  <a:lnTo>
                    <a:pt x="730202" y="341196"/>
                  </a:lnTo>
                  <a:lnTo>
                    <a:pt x="716675" y="341196"/>
                  </a:lnTo>
                  <a:cubicBezTo>
                    <a:pt x="714950" y="341196"/>
                    <a:pt x="713597" y="342502"/>
                    <a:pt x="713597" y="344228"/>
                  </a:cubicBezTo>
                  <a:lnTo>
                    <a:pt x="713597" y="759960"/>
                  </a:lnTo>
                  <a:cubicBezTo>
                    <a:pt x="713597" y="761686"/>
                    <a:pt x="714903" y="762992"/>
                    <a:pt x="716675" y="762992"/>
                  </a:cubicBezTo>
                  <a:lnTo>
                    <a:pt x="739857" y="762992"/>
                  </a:lnTo>
                  <a:lnTo>
                    <a:pt x="739857" y="783469"/>
                  </a:lnTo>
                  <a:lnTo>
                    <a:pt x="739857" y="783469"/>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F1524F86-2B11-C8DF-E2D0-7D4B3275E270}"/>
                </a:ext>
              </a:extLst>
            </p:cNvPr>
            <p:cNvSpPr/>
            <p:nvPr/>
          </p:nvSpPr>
          <p:spPr>
            <a:xfrm>
              <a:off x="1630864" y="5392916"/>
              <a:ext cx="36708" cy="36615"/>
            </a:xfrm>
            <a:custGeom>
              <a:avLst/>
              <a:gdLst>
                <a:gd name="connsiteX0" fmla="*/ 5690 w 36708"/>
                <a:gd name="connsiteY0" fmla="*/ 5690 h 36615"/>
                <a:gd name="connsiteX1" fmla="*/ 31484 w 36708"/>
                <a:gd name="connsiteY1" fmla="*/ 5690 h 36615"/>
                <a:gd name="connsiteX2" fmla="*/ 31484 w 36708"/>
                <a:gd name="connsiteY2" fmla="*/ 31391 h 36615"/>
                <a:gd name="connsiteX3" fmla="*/ 5690 w 36708"/>
                <a:gd name="connsiteY3" fmla="*/ 31391 h 36615"/>
                <a:gd name="connsiteX4" fmla="*/ 5690 w 36708"/>
                <a:gd name="connsiteY4" fmla="*/ 5690 h 36615"/>
                <a:gd name="connsiteX5" fmla="*/ 5690 w 36708"/>
                <a:gd name="connsiteY5" fmla="*/ 5690 h 36615"/>
                <a:gd name="connsiteX6" fmla="*/ 2612 w 36708"/>
                <a:gd name="connsiteY6" fmla="*/ 36615 h 36615"/>
                <a:gd name="connsiteX7" fmla="*/ 34096 w 36708"/>
                <a:gd name="connsiteY7" fmla="*/ 36615 h 36615"/>
                <a:gd name="connsiteX8" fmla="*/ 36708 w 36708"/>
                <a:gd name="connsiteY8" fmla="*/ 34003 h 36615"/>
                <a:gd name="connsiteX9" fmla="*/ 36708 w 36708"/>
                <a:gd name="connsiteY9" fmla="*/ 2612 h 36615"/>
                <a:gd name="connsiteX10" fmla="*/ 34096 w 36708"/>
                <a:gd name="connsiteY10" fmla="*/ 0 h 36615"/>
                <a:gd name="connsiteX11" fmla="*/ 2612 w 36708"/>
                <a:gd name="connsiteY11" fmla="*/ 0 h 36615"/>
                <a:gd name="connsiteX12" fmla="*/ 0 w 36708"/>
                <a:gd name="connsiteY12" fmla="*/ 2612 h 36615"/>
                <a:gd name="connsiteX13" fmla="*/ 0 w 36708"/>
                <a:gd name="connsiteY13" fmla="*/ 34003 h 36615"/>
                <a:gd name="connsiteX14" fmla="*/ 2612 w 36708"/>
                <a:gd name="connsiteY14" fmla="*/ 36615 h 36615"/>
                <a:gd name="connsiteX15" fmla="*/ 2612 w 36708"/>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36615">
                  <a:moveTo>
                    <a:pt x="5690" y="5690"/>
                  </a:moveTo>
                  <a:lnTo>
                    <a:pt x="31484" y="5690"/>
                  </a:lnTo>
                  <a:lnTo>
                    <a:pt x="31484" y="31391"/>
                  </a:lnTo>
                  <a:lnTo>
                    <a:pt x="5690" y="31391"/>
                  </a:lnTo>
                  <a:lnTo>
                    <a:pt x="5690" y="5690"/>
                  </a:lnTo>
                  <a:lnTo>
                    <a:pt x="5690" y="5690"/>
                  </a:lnTo>
                  <a:close/>
                  <a:moveTo>
                    <a:pt x="2612" y="36615"/>
                  </a:moveTo>
                  <a:lnTo>
                    <a:pt x="34096" y="36615"/>
                  </a:lnTo>
                  <a:cubicBezTo>
                    <a:pt x="35402" y="36615"/>
                    <a:pt x="36708" y="35309"/>
                    <a:pt x="36708" y="34003"/>
                  </a:cubicBezTo>
                  <a:lnTo>
                    <a:pt x="36708" y="2612"/>
                  </a:lnTo>
                  <a:cubicBezTo>
                    <a:pt x="36708" y="1306"/>
                    <a:pt x="35402" y="0"/>
                    <a:pt x="34096" y="0"/>
                  </a:cubicBezTo>
                  <a:lnTo>
                    <a:pt x="2612" y="0"/>
                  </a:lnTo>
                  <a:cubicBezTo>
                    <a:pt x="1306" y="0"/>
                    <a:pt x="0" y="1306"/>
                    <a:pt x="0" y="2612"/>
                  </a:cubicBezTo>
                  <a:lnTo>
                    <a:pt x="0" y="34003"/>
                  </a:lnTo>
                  <a:cubicBezTo>
                    <a:pt x="0" y="35729"/>
                    <a:pt x="1306" y="36615"/>
                    <a:pt x="2612" y="36615"/>
                  </a:cubicBezTo>
                  <a:lnTo>
                    <a:pt x="2612"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9D54929E-9A6A-3E3D-19FF-159B25301E80}"/>
                </a:ext>
              </a:extLst>
            </p:cNvPr>
            <p:cNvSpPr/>
            <p:nvPr/>
          </p:nvSpPr>
          <p:spPr>
            <a:xfrm>
              <a:off x="1828865" y="5392916"/>
              <a:ext cx="36708" cy="36615"/>
            </a:xfrm>
            <a:custGeom>
              <a:avLst/>
              <a:gdLst>
                <a:gd name="connsiteX0" fmla="*/ 5224 w 36708"/>
                <a:gd name="connsiteY0" fmla="*/ 5690 h 36615"/>
                <a:gd name="connsiteX1" fmla="*/ 31018 w 36708"/>
                <a:gd name="connsiteY1" fmla="*/ 5690 h 36615"/>
                <a:gd name="connsiteX2" fmla="*/ 31018 w 36708"/>
                <a:gd name="connsiteY2" fmla="*/ 31391 h 36615"/>
                <a:gd name="connsiteX3" fmla="*/ 5224 w 36708"/>
                <a:gd name="connsiteY3" fmla="*/ 31391 h 36615"/>
                <a:gd name="connsiteX4" fmla="*/ 5224 w 36708"/>
                <a:gd name="connsiteY4" fmla="*/ 5690 h 36615"/>
                <a:gd name="connsiteX5" fmla="*/ 5224 w 36708"/>
                <a:gd name="connsiteY5" fmla="*/ 5690 h 36615"/>
                <a:gd name="connsiteX6" fmla="*/ 2612 w 36708"/>
                <a:gd name="connsiteY6" fmla="*/ 36615 h 36615"/>
                <a:gd name="connsiteX7" fmla="*/ 34096 w 36708"/>
                <a:gd name="connsiteY7" fmla="*/ 36615 h 36615"/>
                <a:gd name="connsiteX8" fmla="*/ 36708 w 36708"/>
                <a:gd name="connsiteY8" fmla="*/ 34003 h 36615"/>
                <a:gd name="connsiteX9" fmla="*/ 36708 w 36708"/>
                <a:gd name="connsiteY9" fmla="*/ 2612 h 36615"/>
                <a:gd name="connsiteX10" fmla="*/ 34096 w 36708"/>
                <a:gd name="connsiteY10" fmla="*/ 0 h 36615"/>
                <a:gd name="connsiteX11" fmla="*/ 2612 w 36708"/>
                <a:gd name="connsiteY11" fmla="*/ 0 h 36615"/>
                <a:gd name="connsiteX12" fmla="*/ 0 w 36708"/>
                <a:gd name="connsiteY12" fmla="*/ 2612 h 36615"/>
                <a:gd name="connsiteX13" fmla="*/ 0 w 36708"/>
                <a:gd name="connsiteY13" fmla="*/ 34003 h 36615"/>
                <a:gd name="connsiteX14" fmla="*/ 2612 w 36708"/>
                <a:gd name="connsiteY14" fmla="*/ 36615 h 36615"/>
                <a:gd name="connsiteX15" fmla="*/ 2612 w 36708"/>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36615">
                  <a:moveTo>
                    <a:pt x="5224" y="5690"/>
                  </a:moveTo>
                  <a:lnTo>
                    <a:pt x="31018" y="5690"/>
                  </a:lnTo>
                  <a:lnTo>
                    <a:pt x="31018" y="31391"/>
                  </a:lnTo>
                  <a:lnTo>
                    <a:pt x="5224" y="31391"/>
                  </a:lnTo>
                  <a:lnTo>
                    <a:pt x="5224" y="5690"/>
                  </a:lnTo>
                  <a:lnTo>
                    <a:pt x="5224" y="5690"/>
                  </a:lnTo>
                  <a:close/>
                  <a:moveTo>
                    <a:pt x="2612" y="36615"/>
                  </a:moveTo>
                  <a:lnTo>
                    <a:pt x="34096" y="36615"/>
                  </a:lnTo>
                  <a:cubicBezTo>
                    <a:pt x="35402" y="36615"/>
                    <a:pt x="36708" y="35309"/>
                    <a:pt x="36708" y="34003"/>
                  </a:cubicBezTo>
                  <a:lnTo>
                    <a:pt x="36708" y="2612"/>
                  </a:lnTo>
                  <a:cubicBezTo>
                    <a:pt x="36708" y="1306"/>
                    <a:pt x="35402" y="0"/>
                    <a:pt x="34096" y="0"/>
                  </a:cubicBezTo>
                  <a:lnTo>
                    <a:pt x="2612" y="0"/>
                  </a:lnTo>
                  <a:cubicBezTo>
                    <a:pt x="1306" y="0"/>
                    <a:pt x="0" y="1306"/>
                    <a:pt x="0" y="2612"/>
                  </a:cubicBezTo>
                  <a:lnTo>
                    <a:pt x="0" y="34003"/>
                  </a:lnTo>
                  <a:cubicBezTo>
                    <a:pt x="0" y="35729"/>
                    <a:pt x="1306" y="36615"/>
                    <a:pt x="2612" y="36615"/>
                  </a:cubicBezTo>
                  <a:lnTo>
                    <a:pt x="2612"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FD516AEA-7D85-2F1E-B06F-EA418EF390CE}"/>
                </a:ext>
              </a:extLst>
            </p:cNvPr>
            <p:cNvSpPr/>
            <p:nvPr/>
          </p:nvSpPr>
          <p:spPr>
            <a:xfrm>
              <a:off x="1630864" y="5260076"/>
              <a:ext cx="36708" cy="41372"/>
            </a:xfrm>
            <a:custGeom>
              <a:avLst/>
              <a:gdLst>
                <a:gd name="connsiteX0" fmla="*/ 5690 w 36708"/>
                <a:gd name="connsiteY0" fmla="*/ 6064 h 41372"/>
                <a:gd name="connsiteX1" fmla="*/ 31484 w 36708"/>
                <a:gd name="connsiteY1" fmla="*/ 6064 h 41372"/>
                <a:gd name="connsiteX2" fmla="*/ 31484 w 36708"/>
                <a:gd name="connsiteY2" fmla="*/ 35262 h 41372"/>
                <a:gd name="connsiteX3" fmla="*/ 5690 w 36708"/>
                <a:gd name="connsiteY3" fmla="*/ 35262 h 41372"/>
                <a:gd name="connsiteX4" fmla="*/ 5690 w 36708"/>
                <a:gd name="connsiteY4" fmla="*/ 6064 h 41372"/>
                <a:gd name="connsiteX5" fmla="*/ 5690 w 36708"/>
                <a:gd name="connsiteY5" fmla="*/ 6064 h 41372"/>
                <a:gd name="connsiteX6" fmla="*/ 2612 w 36708"/>
                <a:gd name="connsiteY6" fmla="*/ 41373 h 41372"/>
                <a:gd name="connsiteX7" fmla="*/ 34096 w 36708"/>
                <a:gd name="connsiteY7" fmla="*/ 41373 h 41372"/>
                <a:gd name="connsiteX8" fmla="*/ 36708 w 36708"/>
                <a:gd name="connsiteY8" fmla="*/ 38341 h 41372"/>
                <a:gd name="connsiteX9" fmla="*/ 36708 w 36708"/>
                <a:gd name="connsiteY9" fmla="*/ 3032 h 41372"/>
                <a:gd name="connsiteX10" fmla="*/ 34096 w 36708"/>
                <a:gd name="connsiteY10" fmla="*/ 0 h 41372"/>
                <a:gd name="connsiteX11" fmla="*/ 2612 w 36708"/>
                <a:gd name="connsiteY11" fmla="*/ 0 h 41372"/>
                <a:gd name="connsiteX12" fmla="*/ 0 w 36708"/>
                <a:gd name="connsiteY12" fmla="*/ 3032 h 41372"/>
                <a:gd name="connsiteX13" fmla="*/ 0 w 36708"/>
                <a:gd name="connsiteY13" fmla="*/ 38341 h 41372"/>
                <a:gd name="connsiteX14" fmla="*/ 2612 w 36708"/>
                <a:gd name="connsiteY14" fmla="*/ 41373 h 41372"/>
                <a:gd name="connsiteX15" fmla="*/ 2612 w 36708"/>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1372">
                  <a:moveTo>
                    <a:pt x="5690" y="6064"/>
                  </a:moveTo>
                  <a:lnTo>
                    <a:pt x="31484" y="6064"/>
                  </a:lnTo>
                  <a:lnTo>
                    <a:pt x="31484" y="35262"/>
                  </a:lnTo>
                  <a:lnTo>
                    <a:pt x="5690" y="35262"/>
                  </a:lnTo>
                  <a:lnTo>
                    <a:pt x="5690" y="6064"/>
                  </a:lnTo>
                  <a:lnTo>
                    <a:pt x="5690" y="6064"/>
                  </a:lnTo>
                  <a:close/>
                  <a:moveTo>
                    <a:pt x="2612" y="41373"/>
                  </a:moveTo>
                  <a:lnTo>
                    <a:pt x="34096" y="41373"/>
                  </a:lnTo>
                  <a:cubicBezTo>
                    <a:pt x="35402" y="41373"/>
                    <a:pt x="36708" y="40067"/>
                    <a:pt x="36708" y="38341"/>
                  </a:cubicBezTo>
                  <a:lnTo>
                    <a:pt x="36708" y="3032"/>
                  </a:lnTo>
                  <a:cubicBezTo>
                    <a:pt x="36708" y="1306"/>
                    <a:pt x="35402" y="0"/>
                    <a:pt x="34096" y="0"/>
                  </a:cubicBezTo>
                  <a:lnTo>
                    <a:pt x="2612" y="0"/>
                  </a:lnTo>
                  <a:cubicBezTo>
                    <a:pt x="1306" y="0"/>
                    <a:pt x="0" y="1306"/>
                    <a:pt x="0" y="3032"/>
                  </a:cubicBezTo>
                  <a:lnTo>
                    <a:pt x="0" y="38341"/>
                  </a:lnTo>
                  <a:cubicBezTo>
                    <a:pt x="0" y="39647"/>
                    <a:pt x="1306" y="41373"/>
                    <a:pt x="2612" y="41373"/>
                  </a:cubicBezTo>
                  <a:lnTo>
                    <a:pt x="2612"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67D0CE63-7F51-36A2-30DC-43A228080382}"/>
                </a:ext>
              </a:extLst>
            </p:cNvPr>
            <p:cNvSpPr/>
            <p:nvPr/>
          </p:nvSpPr>
          <p:spPr>
            <a:xfrm>
              <a:off x="1759740" y="4796394"/>
              <a:ext cx="41559" cy="41372"/>
            </a:xfrm>
            <a:custGeom>
              <a:avLst/>
              <a:gdLst>
                <a:gd name="connsiteX0" fmla="*/ 6157 w 41559"/>
                <a:gd name="connsiteY0" fmla="*/ 6064 h 41372"/>
                <a:gd name="connsiteX1" fmla="*/ 35449 w 41559"/>
                <a:gd name="connsiteY1" fmla="*/ 6064 h 41372"/>
                <a:gd name="connsiteX2" fmla="*/ 35449 w 41559"/>
                <a:gd name="connsiteY2" fmla="*/ 35262 h 41372"/>
                <a:gd name="connsiteX3" fmla="*/ 6157 w 41559"/>
                <a:gd name="connsiteY3" fmla="*/ 35262 h 41372"/>
                <a:gd name="connsiteX4" fmla="*/ 6157 w 41559"/>
                <a:gd name="connsiteY4" fmla="*/ 6064 h 41372"/>
                <a:gd name="connsiteX5" fmla="*/ 6157 w 41559"/>
                <a:gd name="connsiteY5" fmla="*/ 6064 h 41372"/>
                <a:gd name="connsiteX6" fmla="*/ 3078 w 41559"/>
                <a:gd name="connsiteY6" fmla="*/ 41373 h 41372"/>
                <a:gd name="connsiteX7" fmla="*/ 38481 w 41559"/>
                <a:gd name="connsiteY7" fmla="*/ 41373 h 41372"/>
                <a:gd name="connsiteX8" fmla="*/ 41559 w 41559"/>
                <a:gd name="connsiteY8" fmla="*/ 38341 h 41372"/>
                <a:gd name="connsiteX9" fmla="*/ 41559 w 41559"/>
                <a:gd name="connsiteY9" fmla="*/ 3032 h 41372"/>
                <a:gd name="connsiteX10" fmla="*/ 38481 w 41559"/>
                <a:gd name="connsiteY10" fmla="*/ 0 h 41372"/>
                <a:gd name="connsiteX11" fmla="*/ 3078 w 41559"/>
                <a:gd name="connsiteY11" fmla="*/ 0 h 41372"/>
                <a:gd name="connsiteX12" fmla="*/ 0 w 41559"/>
                <a:gd name="connsiteY12" fmla="*/ 3032 h 41372"/>
                <a:gd name="connsiteX13" fmla="*/ 0 w 41559"/>
                <a:gd name="connsiteY13" fmla="*/ 38341 h 41372"/>
                <a:gd name="connsiteX14" fmla="*/ 3078 w 41559"/>
                <a:gd name="connsiteY14" fmla="*/ 41373 h 41372"/>
                <a:gd name="connsiteX15" fmla="*/ 3078 w 41559"/>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1372">
                  <a:moveTo>
                    <a:pt x="6157" y="6064"/>
                  </a:moveTo>
                  <a:lnTo>
                    <a:pt x="35449" y="6064"/>
                  </a:lnTo>
                  <a:lnTo>
                    <a:pt x="35449" y="35262"/>
                  </a:lnTo>
                  <a:lnTo>
                    <a:pt x="6157" y="35262"/>
                  </a:lnTo>
                  <a:lnTo>
                    <a:pt x="6157" y="6064"/>
                  </a:lnTo>
                  <a:lnTo>
                    <a:pt x="6157" y="6064"/>
                  </a:lnTo>
                  <a:close/>
                  <a:moveTo>
                    <a:pt x="3078" y="41373"/>
                  </a:moveTo>
                  <a:lnTo>
                    <a:pt x="38481" y="41373"/>
                  </a:lnTo>
                  <a:cubicBezTo>
                    <a:pt x="40207" y="41373"/>
                    <a:pt x="41559" y="40067"/>
                    <a:pt x="41559" y="38341"/>
                  </a:cubicBezTo>
                  <a:lnTo>
                    <a:pt x="41559" y="3032"/>
                  </a:lnTo>
                  <a:cubicBezTo>
                    <a:pt x="41559" y="1306"/>
                    <a:pt x="40253" y="0"/>
                    <a:pt x="38481" y="0"/>
                  </a:cubicBezTo>
                  <a:lnTo>
                    <a:pt x="3078" y="0"/>
                  </a:lnTo>
                  <a:cubicBezTo>
                    <a:pt x="1353" y="0"/>
                    <a:pt x="0" y="1306"/>
                    <a:pt x="0" y="3032"/>
                  </a:cubicBezTo>
                  <a:lnTo>
                    <a:pt x="0" y="38341"/>
                  </a:lnTo>
                  <a:cubicBezTo>
                    <a:pt x="0" y="40067"/>
                    <a:pt x="1306" y="41373"/>
                    <a:pt x="3078" y="41373"/>
                  </a:cubicBezTo>
                  <a:lnTo>
                    <a:pt x="3078"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669FE681-BF80-079E-F4D1-CBF1F77E0657}"/>
                </a:ext>
              </a:extLst>
            </p:cNvPr>
            <p:cNvSpPr/>
            <p:nvPr/>
          </p:nvSpPr>
          <p:spPr>
            <a:xfrm>
              <a:off x="1630864" y="5126723"/>
              <a:ext cx="36708" cy="41372"/>
            </a:xfrm>
            <a:custGeom>
              <a:avLst/>
              <a:gdLst>
                <a:gd name="connsiteX0" fmla="*/ 5690 w 36708"/>
                <a:gd name="connsiteY0" fmla="*/ 6064 h 41372"/>
                <a:gd name="connsiteX1" fmla="*/ 31484 w 36708"/>
                <a:gd name="connsiteY1" fmla="*/ 6064 h 41372"/>
                <a:gd name="connsiteX2" fmla="*/ 31484 w 36708"/>
                <a:gd name="connsiteY2" fmla="*/ 35262 h 41372"/>
                <a:gd name="connsiteX3" fmla="*/ 5690 w 36708"/>
                <a:gd name="connsiteY3" fmla="*/ 35262 h 41372"/>
                <a:gd name="connsiteX4" fmla="*/ 5690 w 36708"/>
                <a:gd name="connsiteY4" fmla="*/ 6064 h 41372"/>
                <a:gd name="connsiteX5" fmla="*/ 5690 w 36708"/>
                <a:gd name="connsiteY5" fmla="*/ 6064 h 41372"/>
                <a:gd name="connsiteX6" fmla="*/ 2612 w 36708"/>
                <a:gd name="connsiteY6" fmla="*/ 41373 h 41372"/>
                <a:gd name="connsiteX7" fmla="*/ 34096 w 36708"/>
                <a:gd name="connsiteY7" fmla="*/ 41373 h 41372"/>
                <a:gd name="connsiteX8" fmla="*/ 36708 w 36708"/>
                <a:gd name="connsiteY8" fmla="*/ 38341 h 41372"/>
                <a:gd name="connsiteX9" fmla="*/ 36708 w 36708"/>
                <a:gd name="connsiteY9" fmla="*/ 3032 h 41372"/>
                <a:gd name="connsiteX10" fmla="*/ 34096 w 36708"/>
                <a:gd name="connsiteY10" fmla="*/ 0 h 41372"/>
                <a:gd name="connsiteX11" fmla="*/ 2612 w 36708"/>
                <a:gd name="connsiteY11" fmla="*/ 0 h 41372"/>
                <a:gd name="connsiteX12" fmla="*/ 0 w 36708"/>
                <a:gd name="connsiteY12" fmla="*/ 3032 h 41372"/>
                <a:gd name="connsiteX13" fmla="*/ 0 w 36708"/>
                <a:gd name="connsiteY13" fmla="*/ 38341 h 41372"/>
                <a:gd name="connsiteX14" fmla="*/ 2612 w 36708"/>
                <a:gd name="connsiteY14" fmla="*/ 41373 h 41372"/>
                <a:gd name="connsiteX15" fmla="*/ 2612 w 36708"/>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1372">
                  <a:moveTo>
                    <a:pt x="5690" y="6064"/>
                  </a:moveTo>
                  <a:lnTo>
                    <a:pt x="31484" y="6064"/>
                  </a:lnTo>
                  <a:lnTo>
                    <a:pt x="31484" y="35262"/>
                  </a:lnTo>
                  <a:lnTo>
                    <a:pt x="5690" y="35262"/>
                  </a:lnTo>
                  <a:lnTo>
                    <a:pt x="5690" y="6064"/>
                  </a:lnTo>
                  <a:lnTo>
                    <a:pt x="5690" y="6064"/>
                  </a:lnTo>
                  <a:close/>
                  <a:moveTo>
                    <a:pt x="2612" y="41373"/>
                  </a:moveTo>
                  <a:lnTo>
                    <a:pt x="34096" y="41373"/>
                  </a:lnTo>
                  <a:cubicBezTo>
                    <a:pt x="35402" y="41373"/>
                    <a:pt x="36708" y="40067"/>
                    <a:pt x="36708" y="38341"/>
                  </a:cubicBezTo>
                  <a:lnTo>
                    <a:pt x="36708" y="3032"/>
                  </a:lnTo>
                  <a:cubicBezTo>
                    <a:pt x="36708" y="1306"/>
                    <a:pt x="35402" y="0"/>
                    <a:pt x="34096" y="0"/>
                  </a:cubicBezTo>
                  <a:lnTo>
                    <a:pt x="2612" y="0"/>
                  </a:lnTo>
                  <a:cubicBezTo>
                    <a:pt x="1306" y="0"/>
                    <a:pt x="0" y="1306"/>
                    <a:pt x="0" y="3032"/>
                  </a:cubicBezTo>
                  <a:lnTo>
                    <a:pt x="0" y="38341"/>
                  </a:lnTo>
                  <a:cubicBezTo>
                    <a:pt x="0" y="40067"/>
                    <a:pt x="1306" y="41373"/>
                    <a:pt x="2612" y="41373"/>
                  </a:cubicBezTo>
                  <a:lnTo>
                    <a:pt x="2612"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F84002D1-4DDA-2890-5F1E-96F13FE54AC9}"/>
                </a:ext>
              </a:extLst>
            </p:cNvPr>
            <p:cNvSpPr/>
            <p:nvPr/>
          </p:nvSpPr>
          <p:spPr>
            <a:xfrm>
              <a:off x="1994449" y="5205130"/>
              <a:ext cx="50281" cy="82372"/>
            </a:xfrm>
            <a:custGeom>
              <a:avLst/>
              <a:gdLst>
                <a:gd name="connsiteX0" fmla="*/ 6577 w 50281"/>
                <a:gd name="connsiteY0" fmla="*/ 5224 h 82372"/>
                <a:gd name="connsiteX1" fmla="*/ 44171 w 50281"/>
                <a:gd name="connsiteY1" fmla="*/ 5224 h 82372"/>
                <a:gd name="connsiteX2" fmla="*/ 44171 w 50281"/>
                <a:gd name="connsiteY2" fmla="*/ 76682 h 82372"/>
                <a:gd name="connsiteX3" fmla="*/ 6577 w 50281"/>
                <a:gd name="connsiteY3" fmla="*/ 76682 h 82372"/>
                <a:gd name="connsiteX4" fmla="*/ 6577 w 50281"/>
                <a:gd name="connsiteY4" fmla="*/ 5224 h 82372"/>
                <a:gd name="connsiteX5" fmla="*/ 6577 w 50281"/>
                <a:gd name="connsiteY5" fmla="*/ 5224 h 82372"/>
                <a:gd name="connsiteX6" fmla="*/ 3078 w 50281"/>
                <a:gd name="connsiteY6" fmla="*/ 82372 h 82372"/>
                <a:gd name="connsiteX7" fmla="*/ 47203 w 50281"/>
                <a:gd name="connsiteY7" fmla="*/ 82372 h 82372"/>
                <a:gd name="connsiteX8" fmla="*/ 50282 w 50281"/>
                <a:gd name="connsiteY8" fmla="*/ 79760 h 82372"/>
                <a:gd name="connsiteX9" fmla="*/ 50282 w 50281"/>
                <a:gd name="connsiteY9" fmla="*/ 2612 h 82372"/>
                <a:gd name="connsiteX10" fmla="*/ 47203 w 50281"/>
                <a:gd name="connsiteY10" fmla="*/ 0 h 82372"/>
                <a:gd name="connsiteX11" fmla="*/ 3078 w 50281"/>
                <a:gd name="connsiteY11" fmla="*/ 0 h 82372"/>
                <a:gd name="connsiteX12" fmla="*/ 0 w 50281"/>
                <a:gd name="connsiteY12" fmla="*/ 2612 h 82372"/>
                <a:gd name="connsiteX13" fmla="*/ 0 w 50281"/>
                <a:gd name="connsiteY13" fmla="*/ 79760 h 82372"/>
                <a:gd name="connsiteX14" fmla="*/ 3078 w 50281"/>
                <a:gd name="connsiteY14" fmla="*/ 82372 h 82372"/>
                <a:gd name="connsiteX15" fmla="*/ 3078 w 50281"/>
                <a:gd name="connsiteY15" fmla="*/ 82372 h 82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281" h="82372">
                  <a:moveTo>
                    <a:pt x="6577" y="5224"/>
                  </a:moveTo>
                  <a:lnTo>
                    <a:pt x="44171" y="5224"/>
                  </a:lnTo>
                  <a:lnTo>
                    <a:pt x="44171" y="76682"/>
                  </a:lnTo>
                  <a:lnTo>
                    <a:pt x="6577" y="76682"/>
                  </a:lnTo>
                  <a:lnTo>
                    <a:pt x="6577" y="5224"/>
                  </a:lnTo>
                  <a:lnTo>
                    <a:pt x="6577" y="5224"/>
                  </a:lnTo>
                  <a:close/>
                  <a:moveTo>
                    <a:pt x="3078" y="82372"/>
                  </a:moveTo>
                  <a:lnTo>
                    <a:pt x="47203" y="82372"/>
                  </a:lnTo>
                  <a:cubicBezTo>
                    <a:pt x="48929" y="82372"/>
                    <a:pt x="50282" y="81066"/>
                    <a:pt x="50282" y="79760"/>
                  </a:cubicBezTo>
                  <a:lnTo>
                    <a:pt x="50282" y="2612"/>
                  </a:lnTo>
                  <a:cubicBezTo>
                    <a:pt x="50282" y="886"/>
                    <a:pt x="48976" y="0"/>
                    <a:pt x="47203" y="0"/>
                  </a:cubicBezTo>
                  <a:lnTo>
                    <a:pt x="3078" y="0"/>
                  </a:lnTo>
                  <a:cubicBezTo>
                    <a:pt x="1353" y="0"/>
                    <a:pt x="0" y="1306"/>
                    <a:pt x="0" y="2612"/>
                  </a:cubicBezTo>
                  <a:lnTo>
                    <a:pt x="0" y="79760"/>
                  </a:lnTo>
                  <a:cubicBezTo>
                    <a:pt x="0" y="81066"/>
                    <a:pt x="1306" y="82372"/>
                    <a:pt x="3078" y="82372"/>
                  </a:cubicBezTo>
                  <a:lnTo>
                    <a:pt x="3078" y="82372"/>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FD33EC42-FEC6-9E44-DF5C-D940CD824A03}"/>
                </a:ext>
              </a:extLst>
            </p:cNvPr>
            <p:cNvSpPr/>
            <p:nvPr/>
          </p:nvSpPr>
          <p:spPr>
            <a:xfrm>
              <a:off x="1630864" y="5062635"/>
              <a:ext cx="36708" cy="41372"/>
            </a:xfrm>
            <a:custGeom>
              <a:avLst/>
              <a:gdLst>
                <a:gd name="connsiteX0" fmla="*/ 5690 w 36708"/>
                <a:gd name="connsiteY0" fmla="*/ 6064 h 41372"/>
                <a:gd name="connsiteX1" fmla="*/ 31484 w 36708"/>
                <a:gd name="connsiteY1" fmla="*/ 6064 h 41372"/>
                <a:gd name="connsiteX2" fmla="*/ 31484 w 36708"/>
                <a:gd name="connsiteY2" fmla="*/ 35262 h 41372"/>
                <a:gd name="connsiteX3" fmla="*/ 5690 w 36708"/>
                <a:gd name="connsiteY3" fmla="*/ 35262 h 41372"/>
                <a:gd name="connsiteX4" fmla="*/ 5690 w 36708"/>
                <a:gd name="connsiteY4" fmla="*/ 6064 h 41372"/>
                <a:gd name="connsiteX5" fmla="*/ 5690 w 36708"/>
                <a:gd name="connsiteY5" fmla="*/ 6064 h 41372"/>
                <a:gd name="connsiteX6" fmla="*/ 2612 w 36708"/>
                <a:gd name="connsiteY6" fmla="*/ 41373 h 41372"/>
                <a:gd name="connsiteX7" fmla="*/ 34096 w 36708"/>
                <a:gd name="connsiteY7" fmla="*/ 41373 h 41372"/>
                <a:gd name="connsiteX8" fmla="*/ 36708 w 36708"/>
                <a:gd name="connsiteY8" fmla="*/ 38341 h 41372"/>
                <a:gd name="connsiteX9" fmla="*/ 36708 w 36708"/>
                <a:gd name="connsiteY9" fmla="*/ 3032 h 41372"/>
                <a:gd name="connsiteX10" fmla="*/ 34096 w 36708"/>
                <a:gd name="connsiteY10" fmla="*/ 0 h 41372"/>
                <a:gd name="connsiteX11" fmla="*/ 2612 w 36708"/>
                <a:gd name="connsiteY11" fmla="*/ 0 h 41372"/>
                <a:gd name="connsiteX12" fmla="*/ 0 w 36708"/>
                <a:gd name="connsiteY12" fmla="*/ 3032 h 41372"/>
                <a:gd name="connsiteX13" fmla="*/ 0 w 36708"/>
                <a:gd name="connsiteY13" fmla="*/ 38341 h 41372"/>
                <a:gd name="connsiteX14" fmla="*/ 2612 w 36708"/>
                <a:gd name="connsiteY14" fmla="*/ 41373 h 41372"/>
                <a:gd name="connsiteX15" fmla="*/ 2612 w 36708"/>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1372">
                  <a:moveTo>
                    <a:pt x="5690" y="6064"/>
                  </a:moveTo>
                  <a:lnTo>
                    <a:pt x="31484" y="6064"/>
                  </a:lnTo>
                  <a:lnTo>
                    <a:pt x="31484" y="35262"/>
                  </a:lnTo>
                  <a:lnTo>
                    <a:pt x="5690" y="35262"/>
                  </a:lnTo>
                  <a:lnTo>
                    <a:pt x="5690" y="6064"/>
                  </a:lnTo>
                  <a:lnTo>
                    <a:pt x="5690" y="6064"/>
                  </a:lnTo>
                  <a:close/>
                  <a:moveTo>
                    <a:pt x="2612" y="41373"/>
                  </a:moveTo>
                  <a:lnTo>
                    <a:pt x="34096" y="41373"/>
                  </a:lnTo>
                  <a:cubicBezTo>
                    <a:pt x="35402" y="41373"/>
                    <a:pt x="36708" y="40067"/>
                    <a:pt x="36708" y="38341"/>
                  </a:cubicBezTo>
                  <a:lnTo>
                    <a:pt x="36708" y="3032"/>
                  </a:lnTo>
                  <a:cubicBezTo>
                    <a:pt x="36708" y="1306"/>
                    <a:pt x="35402" y="0"/>
                    <a:pt x="34096" y="0"/>
                  </a:cubicBezTo>
                  <a:lnTo>
                    <a:pt x="2612" y="0"/>
                  </a:lnTo>
                  <a:cubicBezTo>
                    <a:pt x="1306" y="0"/>
                    <a:pt x="0" y="1306"/>
                    <a:pt x="0" y="3032"/>
                  </a:cubicBezTo>
                  <a:lnTo>
                    <a:pt x="0" y="38341"/>
                  </a:lnTo>
                  <a:cubicBezTo>
                    <a:pt x="0" y="40067"/>
                    <a:pt x="1306" y="41373"/>
                    <a:pt x="2612" y="41373"/>
                  </a:cubicBezTo>
                  <a:lnTo>
                    <a:pt x="2612"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C76C9AF1-048F-CEED-C223-3B6E58027B87}"/>
                </a:ext>
              </a:extLst>
            </p:cNvPr>
            <p:cNvSpPr/>
            <p:nvPr/>
          </p:nvSpPr>
          <p:spPr>
            <a:xfrm>
              <a:off x="1630864" y="5195988"/>
              <a:ext cx="36708" cy="36615"/>
            </a:xfrm>
            <a:custGeom>
              <a:avLst/>
              <a:gdLst>
                <a:gd name="connsiteX0" fmla="*/ 5690 w 36708"/>
                <a:gd name="connsiteY0" fmla="*/ 5224 h 36615"/>
                <a:gd name="connsiteX1" fmla="*/ 31484 w 36708"/>
                <a:gd name="connsiteY1" fmla="*/ 5224 h 36615"/>
                <a:gd name="connsiteX2" fmla="*/ 31484 w 36708"/>
                <a:gd name="connsiteY2" fmla="*/ 30925 h 36615"/>
                <a:gd name="connsiteX3" fmla="*/ 5690 w 36708"/>
                <a:gd name="connsiteY3" fmla="*/ 30925 h 36615"/>
                <a:gd name="connsiteX4" fmla="*/ 5690 w 36708"/>
                <a:gd name="connsiteY4" fmla="*/ 5224 h 36615"/>
                <a:gd name="connsiteX5" fmla="*/ 5690 w 36708"/>
                <a:gd name="connsiteY5" fmla="*/ 5224 h 36615"/>
                <a:gd name="connsiteX6" fmla="*/ 2612 w 36708"/>
                <a:gd name="connsiteY6" fmla="*/ 36615 h 36615"/>
                <a:gd name="connsiteX7" fmla="*/ 34096 w 36708"/>
                <a:gd name="connsiteY7" fmla="*/ 36615 h 36615"/>
                <a:gd name="connsiteX8" fmla="*/ 36708 w 36708"/>
                <a:gd name="connsiteY8" fmla="*/ 34003 h 36615"/>
                <a:gd name="connsiteX9" fmla="*/ 36708 w 36708"/>
                <a:gd name="connsiteY9" fmla="*/ 2612 h 36615"/>
                <a:gd name="connsiteX10" fmla="*/ 34096 w 36708"/>
                <a:gd name="connsiteY10" fmla="*/ 0 h 36615"/>
                <a:gd name="connsiteX11" fmla="*/ 2612 w 36708"/>
                <a:gd name="connsiteY11" fmla="*/ 0 h 36615"/>
                <a:gd name="connsiteX12" fmla="*/ 0 w 36708"/>
                <a:gd name="connsiteY12" fmla="*/ 2612 h 36615"/>
                <a:gd name="connsiteX13" fmla="*/ 0 w 36708"/>
                <a:gd name="connsiteY13" fmla="*/ 34003 h 36615"/>
                <a:gd name="connsiteX14" fmla="*/ 2612 w 36708"/>
                <a:gd name="connsiteY14" fmla="*/ 36615 h 36615"/>
                <a:gd name="connsiteX15" fmla="*/ 2612 w 36708"/>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36615">
                  <a:moveTo>
                    <a:pt x="5690" y="5224"/>
                  </a:moveTo>
                  <a:lnTo>
                    <a:pt x="31484" y="5224"/>
                  </a:lnTo>
                  <a:lnTo>
                    <a:pt x="31484" y="30925"/>
                  </a:lnTo>
                  <a:lnTo>
                    <a:pt x="5690" y="30925"/>
                  </a:lnTo>
                  <a:lnTo>
                    <a:pt x="5690" y="5224"/>
                  </a:lnTo>
                  <a:lnTo>
                    <a:pt x="5690" y="5224"/>
                  </a:lnTo>
                  <a:close/>
                  <a:moveTo>
                    <a:pt x="2612" y="36615"/>
                  </a:moveTo>
                  <a:lnTo>
                    <a:pt x="34096" y="36615"/>
                  </a:lnTo>
                  <a:cubicBezTo>
                    <a:pt x="35402" y="36615"/>
                    <a:pt x="36708" y="35309"/>
                    <a:pt x="36708" y="34003"/>
                  </a:cubicBezTo>
                  <a:lnTo>
                    <a:pt x="36708" y="2612"/>
                  </a:lnTo>
                  <a:cubicBezTo>
                    <a:pt x="36708" y="1306"/>
                    <a:pt x="35402" y="0"/>
                    <a:pt x="34096" y="0"/>
                  </a:cubicBezTo>
                  <a:lnTo>
                    <a:pt x="2612" y="0"/>
                  </a:lnTo>
                  <a:cubicBezTo>
                    <a:pt x="1306" y="0"/>
                    <a:pt x="0" y="1306"/>
                    <a:pt x="0" y="2612"/>
                  </a:cubicBezTo>
                  <a:lnTo>
                    <a:pt x="0" y="34003"/>
                  </a:lnTo>
                  <a:cubicBezTo>
                    <a:pt x="0" y="35309"/>
                    <a:pt x="1306" y="36615"/>
                    <a:pt x="2612" y="36615"/>
                  </a:cubicBezTo>
                  <a:lnTo>
                    <a:pt x="2612"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89E6B68B-D29B-4BF0-8B8C-2BF98C2A8B72}"/>
                </a:ext>
              </a:extLst>
            </p:cNvPr>
            <p:cNvSpPr/>
            <p:nvPr/>
          </p:nvSpPr>
          <p:spPr>
            <a:xfrm>
              <a:off x="1695512" y="5324117"/>
              <a:ext cx="41559" cy="41372"/>
            </a:xfrm>
            <a:custGeom>
              <a:avLst/>
              <a:gdLst>
                <a:gd name="connsiteX0" fmla="*/ 6157 w 41559"/>
                <a:gd name="connsiteY0" fmla="*/ 6064 h 41372"/>
                <a:gd name="connsiteX1" fmla="*/ 35449 w 41559"/>
                <a:gd name="connsiteY1" fmla="*/ 6064 h 41372"/>
                <a:gd name="connsiteX2" fmla="*/ 35449 w 41559"/>
                <a:gd name="connsiteY2" fmla="*/ 35262 h 41372"/>
                <a:gd name="connsiteX3" fmla="*/ 6157 w 41559"/>
                <a:gd name="connsiteY3" fmla="*/ 35262 h 41372"/>
                <a:gd name="connsiteX4" fmla="*/ 6157 w 41559"/>
                <a:gd name="connsiteY4" fmla="*/ 6064 h 41372"/>
                <a:gd name="connsiteX5" fmla="*/ 6157 w 41559"/>
                <a:gd name="connsiteY5" fmla="*/ 6064 h 41372"/>
                <a:gd name="connsiteX6" fmla="*/ 3078 w 41559"/>
                <a:gd name="connsiteY6" fmla="*/ 41373 h 41372"/>
                <a:gd name="connsiteX7" fmla="*/ 38481 w 41559"/>
                <a:gd name="connsiteY7" fmla="*/ 41373 h 41372"/>
                <a:gd name="connsiteX8" fmla="*/ 41559 w 41559"/>
                <a:gd name="connsiteY8" fmla="*/ 38341 h 41372"/>
                <a:gd name="connsiteX9" fmla="*/ 41559 w 41559"/>
                <a:gd name="connsiteY9" fmla="*/ 3032 h 41372"/>
                <a:gd name="connsiteX10" fmla="*/ 38481 w 41559"/>
                <a:gd name="connsiteY10" fmla="*/ 0 h 41372"/>
                <a:gd name="connsiteX11" fmla="*/ 3078 w 41559"/>
                <a:gd name="connsiteY11" fmla="*/ 0 h 41372"/>
                <a:gd name="connsiteX12" fmla="*/ 0 w 41559"/>
                <a:gd name="connsiteY12" fmla="*/ 3032 h 41372"/>
                <a:gd name="connsiteX13" fmla="*/ 0 w 41559"/>
                <a:gd name="connsiteY13" fmla="*/ 38341 h 41372"/>
                <a:gd name="connsiteX14" fmla="*/ 3078 w 41559"/>
                <a:gd name="connsiteY14" fmla="*/ 41373 h 41372"/>
                <a:gd name="connsiteX15" fmla="*/ 3078 w 41559"/>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1372">
                  <a:moveTo>
                    <a:pt x="6157" y="6064"/>
                  </a:moveTo>
                  <a:lnTo>
                    <a:pt x="35449" y="6064"/>
                  </a:lnTo>
                  <a:lnTo>
                    <a:pt x="35449" y="35262"/>
                  </a:lnTo>
                  <a:lnTo>
                    <a:pt x="6157" y="35262"/>
                  </a:lnTo>
                  <a:lnTo>
                    <a:pt x="6157" y="6064"/>
                  </a:lnTo>
                  <a:lnTo>
                    <a:pt x="6157" y="6064"/>
                  </a:lnTo>
                  <a:close/>
                  <a:moveTo>
                    <a:pt x="3078" y="41373"/>
                  </a:moveTo>
                  <a:lnTo>
                    <a:pt x="38481" y="41373"/>
                  </a:lnTo>
                  <a:cubicBezTo>
                    <a:pt x="40207" y="41373"/>
                    <a:pt x="41559" y="40067"/>
                    <a:pt x="41559" y="38341"/>
                  </a:cubicBezTo>
                  <a:lnTo>
                    <a:pt x="41559" y="3032"/>
                  </a:lnTo>
                  <a:cubicBezTo>
                    <a:pt x="41559" y="1306"/>
                    <a:pt x="40253" y="0"/>
                    <a:pt x="38481" y="0"/>
                  </a:cubicBezTo>
                  <a:lnTo>
                    <a:pt x="3078" y="0"/>
                  </a:lnTo>
                  <a:cubicBezTo>
                    <a:pt x="1353" y="0"/>
                    <a:pt x="0" y="1306"/>
                    <a:pt x="0" y="3032"/>
                  </a:cubicBezTo>
                  <a:lnTo>
                    <a:pt x="0" y="38341"/>
                  </a:lnTo>
                  <a:cubicBezTo>
                    <a:pt x="0" y="40067"/>
                    <a:pt x="1306" y="41373"/>
                    <a:pt x="3078" y="41373"/>
                  </a:cubicBezTo>
                  <a:lnTo>
                    <a:pt x="3078"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7EF99460-C87B-FC19-D077-29C2F943540D}"/>
                </a:ext>
              </a:extLst>
            </p:cNvPr>
            <p:cNvSpPr/>
            <p:nvPr/>
          </p:nvSpPr>
          <p:spPr>
            <a:xfrm>
              <a:off x="1695512" y="4998547"/>
              <a:ext cx="41559" cy="36615"/>
            </a:xfrm>
            <a:custGeom>
              <a:avLst/>
              <a:gdLst>
                <a:gd name="connsiteX0" fmla="*/ 6157 w 41559"/>
                <a:gd name="connsiteY0" fmla="*/ 5224 h 36615"/>
                <a:gd name="connsiteX1" fmla="*/ 35449 w 41559"/>
                <a:gd name="connsiteY1" fmla="*/ 5224 h 36615"/>
                <a:gd name="connsiteX2" fmla="*/ 35449 w 41559"/>
                <a:gd name="connsiteY2" fmla="*/ 30925 h 36615"/>
                <a:gd name="connsiteX3" fmla="*/ 6157 w 41559"/>
                <a:gd name="connsiteY3" fmla="*/ 30925 h 36615"/>
                <a:gd name="connsiteX4" fmla="*/ 6157 w 41559"/>
                <a:gd name="connsiteY4" fmla="*/ 5224 h 36615"/>
                <a:gd name="connsiteX5" fmla="*/ 6157 w 41559"/>
                <a:gd name="connsiteY5" fmla="*/ 5224 h 36615"/>
                <a:gd name="connsiteX6" fmla="*/ 3078 w 41559"/>
                <a:gd name="connsiteY6" fmla="*/ 36615 h 36615"/>
                <a:gd name="connsiteX7" fmla="*/ 38481 w 41559"/>
                <a:gd name="connsiteY7" fmla="*/ 36615 h 36615"/>
                <a:gd name="connsiteX8" fmla="*/ 41559 w 41559"/>
                <a:gd name="connsiteY8" fmla="*/ 34003 h 36615"/>
                <a:gd name="connsiteX9" fmla="*/ 41559 w 41559"/>
                <a:gd name="connsiteY9" fmla="*/ 2612 h 36615"/>
                <a:gd name="connsiteX10" fmla="*/ 38481 w 41559"/>
                <a:gd name="connsiteY10" fmla="*/ 0 h 36615"/>
                <a:gd name="connsiteX11" fmla="*/ 3078 w 41559"/>
                <a:gd name="connsiteY11" fmla="*/ 0 h 36615"/>
                <a:gd name="connsiteX12" fmla="*/ 0 w 41559"/>
                <a:gd name="connsiteY12" fmla="*/ 2612 h 36615"/>
                <a:gd name="connsiteX13" fmla="*/ 0 w 41559"/>
                <a:gd name="connsiteY13" fmla="*/ 34003 h 36615"/>
                <a:gd name="connsiteX14" fmla="*/ 3078 w 41559"/>
                <a:gd name="connsiteY14" fmla="*/ 36615 h 36615"/>
                <a:gd name="connsiteX15" fmla="*/ 3078 w 41559"/>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36615">
                  <a:moveTo>
                    <a:pt x="6157" y="5224"/>
                  </a:moveTo>
                  <a:lnTo>
                    <a:pt x="35449" y="5224"/>
                  </a:lnTo>
                  <a:lnTo>
                    <a:pt x="35449" y="30925"/>
                  </a:lnTo>
                  <a:lnTo>
                    <a:pt x="6157" y="30925"/>
                  </a:lnTo>
                  <a:lnTo>
                    <a:pt x="6157" y="5224"/>
                  </a:lnTo>
                  <a:lnTo>
                    <a:pt x="6157" y="5224"/>
                  </a:lnTo>
                  <a:close/>
                  <a:moveTo>
                    <a:pt x="3078" y="36615"/>
                  </a:moveTo>
                  <a:lnTo>
                    <a:pt x="38481" y="36615"/>
                  </a:lnTo>
                  <a:cubicBezTo>
                    <a:pt x="40207" y="36615"/>
                    <a:pt x="41559" y="35309"/>
                    <a:pt x="41559" y="34003"/>
                  </a:cubicBezTo>
                  <a:lnTo>
                    <a:pt x="41559" y="2612"/>
                  </a:lnTo>
                  <a:cubicBezTo>
                    <a:pt x="41559" y="1306"/>
                    <a:pt x="40253" y="0"/>
                    <a:pt x="38481" y="0"/>
                  </a:cubicBezTo>
                  <a:lnTo>
                    <a:pt x="3078" y="0"/>
                  </a:lnTo>
                  <a:cubicBezTo>
                    <a:pt x="1353" y="0"/>
                    <a:pt x="0" y="1306"/>
                    <a:pt x="0" y="2612"/>
                  </a:cubicBezTo>
                  <a:lnTo>
                    <a:pt x="0" y="34003"/>
                  </a:lnTo>
                  <a:cubicBezTo>
                    <a:pt x="0" y="35309"/>
                    <a:pt x="1306" y="36615"/>
                    <a:pt x="3078" y="36615"/>
                  </a:cubicBezTo>
                  <a:lnTo>
                    <a:pt x="3078"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104D9349-A608-CAFB-E359-DF292D38EE9B}"/>
                </a:ext>
              </a:extLst>
            </p:cNvPr>
            <p:cNvSpPr/>
            <p:nvPr/>
          </p:nvSpPr>
          <p:spPr>
            <a:xfrm>
              <a:off x="1759740" y="5324117"/>
              <a:ext cx="41559" cy="41372"/>
            </a:xfrm>
            <a:custGeom>
              <a:avLst/>
              <a:gdLst>
                <a:gd name="connsiteX0" fmla="*/ 6157 w 41559"/>
                <a:gd name="connsiteY0" fmla="*/ 6064 h 41372"/>
                <a:gd name="connsiteX1" fmla="*/ 35449 w 41559"/>
                <a:gd name="connsiteY1" fmla="*/ 6064 h 41372"/>
                <a:gd name="connsiteX2" fmla="*/ 35449 w 41559"/>
                <a:gd name="connsiteY2" fmla="*/ 35262 h 41372"/>
                <a:gd name="connsiteX3" fmla="*/ 6157 w 41559"/>
                <a:gd name="connsiteY3" fmla="*/ 35262 h 41372"/>
                <a:gd name="connsiteX4" fmla="*/ 6157 w 41559"/>
                <a:gd name="connsiteY4" fmla="*/ 6064 h 41372"/>
                <a:gd name="connsiteX5" fmla="*/ 6157 w 41559"/>
                <a:gd name="connsiteY5" fmla="*/ 6064 h 41372"/>
                <a:gd name="connsiteX6" fmla="*/ 3078 w 41559"/>
                <a:gd name="connsiteY6" fmla="*/ 41373 h 41372"/>
                <a:gd name="connsiteX7" fmla="*/ 38481 w 41559"/>
                <a:gd name="connsiteY7" fmla="*/ 41373 h 41372"/>
                <a:gd name="connsiteX8" fmla="*/ 41559 w 41559"/>
                <a:gd name="connsiteY8" fmla="*/ 38341 h 41372"/>
                <a:gd name="connsiteX9" fmla="*/ 41559 w 41559"/>
                <a:gd name="connsiteY9" fmla="*/ 3032 h 41372"/>
                <a:gd name="connsiteX10" fmla="*/ 38481 w 41559"/>
                <a:gd name="connsiteY10" fmla="*/ 0 h 41372"/>
                <a:gd name="connsiteX11" fmla="*/ 3078 w 41559"/>
                <a:gd name="connsiteY11" fmla="*/ 0 h 41372"/>
                <a:gd name="connsiteX12" fmla="*/ 0 w 41559"/>
                <a:gd name="connsiteY12" fmla="*/ 3032 h 41372"/>
                <a:gd name="connsiteX13" fmla="*/ 0 w 41559"/>
                <a:gd name="connsiteY13" fmla="*/ 38341 h 41372"/>
                <a:gd name="connsiteX14" fmla="*/ 3078 w 41559"/>
                <a:gd name="connsiteY14" fmla="*/ 41373 h 41372"/>
                <a:gd name="connsiteX15" fmla="*/ 3078 w 41559"/>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1372">
                  <a:moveTo>
                    <a:pt x="6157" y="6064"/>
                  </a:moveTo>
                  <a:lnTo>
                    <a:pt x="35449" y="6064"/>
                  </a:lnTo>
                  <a:lnTo>
                    <a:pt x="35449" y="35262"/>
                  </a:lnTo>
                  <a:lnTo>
                    <a:pt x="6157" y="35262"/>
                  </a:lnTo>
                  <a:lnTo>
                    <a:pt x="6157" y="6064"/>
                  </a:lnTo>
                  <a:lnTo>
                    <a:pt x="6157" y="6064"/>
                  </a:lnTo>
                  <a:close/>
                  <a:moveTo>
                    <a:pt x="3078" y="41373"/>
                  </a:moveTo>
                  <a:lnTo>
                    <a:pt x="38481" y="41373"/>
                  </a:lnTo>
                  <a:cubicBezTo>
                    <a:pt x="40207" y="41373"/>
                    <a:pt x="41559" y="40067"/>
                    <a:pt x="41559" y="38341"/>
                  </a:cubicBezTo>
                  <a:lnTo>
                    <a:pt x="41559" y="3032"/>
                  </a:lnTo>
                  <a:cubicBezTo>
                    <a:pt x="41559" y="1306"/>
                    <a:pt x="40253" y="0"/>
                    <a:pt x="38481" y="0"/>
                  </a:cubicBezTo>
                  <a:lnTo>
                    <a:pt x="3078" y="0"/>
                  </a:lnTo>
                  <a:cubicBezTo>
                    <a:pt x="1353" y="0"/>
                    <a:pt x="0" y="1306"/>
                    <a:pt x="0" y="3032"/>
                  </a:cubicBezTo>
                  <a:lnTo>
                    <a:pt x="0" y="38341"/>
                  </a:lnTo>
                  <a:cubicBezTo>
                    <a:pt x="0" y="40067"/>
                    <a:pt x="1306" y="41373"/>
                    <a:pt x="3078" y="41373"/>
                  </a:cubicBezTo>
                  <a:lnTo>
                    <a:pt x="3078"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02540111-2420-5BED-002E-D41EBA045DC3}"/>
                </a:ext>
              </a:extLst>
            </p:cNvPr>
            <p:cNvSpPr/>
            <p:nvPr/>
          </p:nvSpPr>
          <p:spPr>
            <a:xfrm>
              <a:off x="1695512" y="4796394"/>
              <a:ext cx="41559" cy="41372"/>
            </a:xfrm>
            <a:custGeom>
              <a:avLst/>
              <a:gdLst>
                <a:gd name="connsiteX0" fmla="*/ 6157 w 41559"/>
                <a:gd name="connsiteY0" fmla="*/ 6064 h 41372"/>
                <a:gd name="connsiteX1" fmla="*/ 35449 w 41559"/>
                <a:gd name="connsiteY1" fmla="*/ 6064 h 41372"/>
                <a:gd name="connsiteX2" fmla="*/ 35449 w 41559"/>
                <a:gd name="connsiteY2" fmla="*/ 35262 h 41372"/>
                <a:gd name="connsiteX3" fmla="*/ 6157 w 41559"/>
                <a:gd name="connsiteY3" fmla="*/ 35262 h 41372"/>
                <a:gd name="connsiteX4" fmla="*/ 6157 w 41559"/>
                <a:gd name="connsiteY4" fmla="*/ 6064 h 41372"/>
                <a:gd name="connsiteX5" fmla="*/ 6157 w 41559"/>
                <a:gd name="connsiteY5" fmla="*/ 6064 h 41372"/>
                <a:gd name="connsiteX6" fmla="*/ 3078 w 41559"/>
                <a:gd name="connsiteY6" fmla="*/ 41373 h 41372"/>
                <a:gd name="connsiteX7" fmla="*/ 38481 w 41559"/>
                <a:gd name="connsiteY7" fmla="*/ 41373 h 41372"/>
                <a:gd name="connsiteX8" fmla="*/ 41559 w 41559"/>
                <a:gd name="connsiteY8" fmla="*/ 38341 h 41372"/>
                <a:gd name="connsiteX9" fmla="*/ 41559 w 41559"/>
                <a:gd name="connsiteY9" fmla="*/ 3032 h 41372"/>
                <a:gd name="connsiteX10" fmla="*/ 38481 w 41559"/>
                <a:gd name="connsiteY10" fmla="*/ 0 h 41372"/>
                <a:gd name="connsiteX11" fmla="*/ 3078 w 41559"/>
                <a:gd name="connsiteY11" fmla="*/ 0 h 41372"/>
                <a:gd name="connsiteX12" fmla="*/ 0 w 41559"/>
                <a:gd name="connsiteY12" fmla="*/ 3032 h 41372"/>
                <a:gd name="connsiteX13" fmla="*/ 0 w 41559"/>
                <a:gd name="connsiteY13" fmla="*/ 38341 h 41372"/>
                <a:gd name="connsiteX14" fmla="*/ 3078 w 41559"/>
                <a:gd name="connsiteY14" fmla="*/ 41373 h 41372"/>
                <a:gd name="connsiteX15" fmla="*/ 3078 w 41559"/>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1372">
                  <a:moveTo>
                    <a:pt x="6157" y="6064"/>
                  </a:moveTo>
                  <a:lnTo>
                    <a:pt x="35449" y="6064"/>
                  </a:lnTo>
                  <a:lnTo>
                    <a:pt x="35449" y="35262"/>
                  </a:lnTo>
                  <a:lnTo>
                    <a:pt x="6157" y="35262"/>
                  </a:lnTo>
                  <a:lnTo>
                    <a:pt x="6157" y="6064"/>
                  </a:lnTo>
                  <a:lnTo>
                    <a:pt x="6157" y="6064"/>
                  </a:lnTo>
                  <a:close/>
                  <a:moveTo>
                    <a:pt x="3078" y="41373"/>
                  </a:moveTo>
                  <a:lnTo>
                    <a:pt x="38481" y="41373"/>
                  </a:lnTo>
                  <a:cubicBezTo>
                    <a:pt x="40207" y="41373"/>
                    <a:pt x="41559" y="40067"/>
                    <a:pt x="41559" y="38341"/>
                  </a:cubicBezTo>
                  <a:lnTo>
                    <a:pt x="41559" y="3032"/>
                  </a:lnTo>
                  <a:cubicBezTo>
                    <a:pt x="41559" y="1306"/>
                    <a:pt x="40253" y="0"/>
                    <a:pt x="38481" y="0"/>
                  </a:cubicBezTo>
                  <a:lnTo>
                    <a:pt x="3078" y="0"/>
                  </a:lnTo>
                  <a:cubicBezTo>
                    <a:pt x="1353" y="0"/>
                    <a:pt x="0" y="1306"/>
                    <a:pt x="0" y="3032"/>
                  </a:cubicBezTo>
                  <a:lnTo>
                    <a:pt x="0" y="38341"/>
                  </a:lnTo>
                  <a:cubicBezTo>
                    <a:pt x="0" y="40067"/>
                    <a:pt x="1306" y="41373"/>
                    <a:pt x="3078" y="41373"/>
                  </a:cubicBezTo>
                  <a:lnTo>
                    <a:pt x="3078"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E42138ED-F29C-0FA2-6D85-8FC4B00F8878}"/>
                </a:ext>
              </a:extLst>
            </p:cNvPr>
            <p:cNvSpPr/>
            <p:nvPr/>
          </p:nvSpPr>
          <p:spPr>
            <a:xfrm>
              <a:off x="1828865" y="4998547"/>
              <a:ext cx="36708" cy="36615"/>
            </a:xfrm>
            <a:custGeom>
              <a:avLst/>
              <a:gdLst>
                <a:gd name="connsiteX0" fmla="*/ 5224 w 36708"/>
                <a:gd name="connsiteY0" fmla="*/ 5224 h 36615"/>
                <a:gd name="connsiteX1" fmla="*/ 31018 w 36708"/>
                <a:gd name="connsiteY1" fmla="*/ 5224 h 36615"/>
                <a:gd name="connsiteX2" fmla="*/ 31018 w 36708"/>
                <a:gd name="connsiteY2" fmla="*/ 30925 h 36615"/>
                <a:gd name="connsiteX3" fmla="*/ 5224 w 36708"/>
                <a:gd name="connsiteY3" fmla="*/ 30925 h 36615"/>
                <a:gd name="connsiteX4" fmla="*/ 5224 w 36708"/>
                <a:gd name="connsiteY4" fmla="*/ 5224 h 36615"/>
                <a:gd name="connsiteX5" fmla="*/ 5224 w 36708"/>
                <a:gd name="connsiteY5" fmla="*/ 5224 h 36615"/>
                <a:gd name="connsiteX6" fmla="*/ 2612 w 36708"/>
                <a:gd name="connsiteY6" fmla="*/ 36615 h 36615"/>
                <a:gd name="connsiteX7" fmla="*/ 34096 w 36708"/>
                <a:gd name="connsiteY7" fmla="*/ 36615 h 36615"/>
                <a:gd name="connsiteX8" fmla="*/ 36708 w 36708"/>
                <a:gd name="connsiteY8" fmla="*/ 34003 h 36615"/>
                <a:gd name="connsiteX9" fmla="*/ 36708 w 36708"/>
                <a:gd name="connsiteY9" fmla="*/ 2612 h 36615"/>
                <a:gd name="connsiteX10" fmla="*/ 34096 w 36708"/>
                <a:gd name="connsiteY10" fmla="*/ 0 h 36615"/>
                <a:gd name="connsiteX11" fmla="*/ 2612 w 36708"/>
                <a:gd name="connsiteY11" fmla="*/ 0 h 36615"/>
                <a:gd name="connsiteX12" fmla="*/ 0 w 36708"/>
                <a:gd name="connsiteY12" fmla="*/ 2612 h 36615"/>
                <a:gd name="connsiteX13" fmla="*/ 0 w 36708"/>
                <a:gd name="connsiteY13" fmla="*/ 34003 h 36615"/>
                <a:gd name="connsiteX14" fmla="*/ 2612 w 36708"/>
                <a:gd name="connsiteY14" fmla="*/ 36615 h 36615"/>
                <a:gd name="connsiteX15" fmla="*/ 2612 w 36708"/>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36615">
                  <a:moveTo>
                    <a:pt x="5224" y="5224"/>
                  </a:moveTo>
                  <a:lnTo>
                    <a:pt x="31018" y="5224"/>
                  </a:lnTo>
                  <a:lnTo>
                    <a:pt x="31018" y="30925"/>
                  </a:lnTo>
                  <a:lnTo>
                    <a:pt x="5224" y="30925"/>
                  </a:lnTo>
                  <a:lnTo>
                    <a:pt x="5224" y="5224"/>
                  </a:lnTo>
                  <a:lnTo>
                    <a:pt x="5224" y="5224"/>
                  </a:lnTo>
                  <a:close/>
                  <a:moveTo>
                    <a:pt x="2612" y="36615"/>
                  </a:moveTo>
                  <a:lnTo>
                    <a:pt x="34096" y="36615"/>
                  </a:lnTo>
                  <a:cubicBezTo>
                    <a:pt x="35402" y="36615"/>
                    <a:pt x="36708" y="35309"/>
                    <a:pt x="36708" y="34003"/>
                  </a:cubicBezTo>
                  <a:lnTo>
                    <a:pt x="36708" y="2612"/>
                  </a:lnTo>
                  <a:cubicBezTo>
                    <a:pt x="36708" y="1306"/>
                    <a:pt x="35402" y="0"/>
                    <a:pt x="34096" y="0"/>
                  </a:cubicBezTo>
                  <a:lnTo>
                    <a:pt x="2612" y="0"/>
                  </a:lnTo>
                  <a:cubicBezTo>
                    <a:pt x="1306" y="0"/>
                    <a:pt x="0" y="1306"/>
                    <a:pt x="0" y="2612"/>
                  </a:cubicBezTo>
                  <a:lnTo>
                    <a:pt x="0" y="34003"/>
                  </a:lnTo>
                  <a:cubicBezTo>
                    <a:pt x="0" y="35309"/>
                    <a:pt x="1306" y="36615"/>
                    <a:pt x="2612" y="36615"/>
                  </a:cubicBezTo>
                  <a:lnTo>
                    <a:pt x="2612"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7D115AA9-F326-C9B1-680E-DC02BABBFACB}"/>
                </a:ext>
              </a:extLst>
            </p:cNvPr>
            <p:cNvSpPr/>
            <p:nvPr/>
          </p:nvSpPr>
          <p:spPr>
            <a:xfrm>
              <a:off x="1759740" y="5392916"/>
              <a:ext cx="41559" cy="36615"/>
            </a:xfrm>
            <a:custGeom>
              <a:avLst/>
              <a:gdLst>
                <a:gd name="connsiteX0" fmla="*/ 6157 w 41559"/>
                <a:gd name="connsiteY0" fmla="*/ 5690 h 36615"/>
                <a:gd name="connsiteX1" fmla="*/ 35449 w 41559"/>
                <a:gd name="connsiteY1" fmla="*/ 5690 h 36615"/>
                <a:gd name="connsiteX2" fmla="*/ 35449 w 41559"/>
                <a:gd name="connsiteY2" fmla="*/ 31391 h 36615"/>
                <a:gd name="connsiteX3" fmla="*/ 6157 w 41559"/>
                <a:gd name="connsiteY3" fmla="*/ 31391 h 36615"/>
                <a:gd name="connsiteX4" fmla="*/ 6157 w 41559"/>
                <a:gd name="connsiteY4" fmla="*/ 5690 h 36615"/>
                <a:gd name="connsiteX5" fmla="*/ 6157 w 41559"/>
                <a:gd name="connsiteY5" fmla="*/ 5690 h 36615"/>
                <a:gd name="connsiteX6" fmla="*/ 3078 w 41559"/>
                <a:gd name="connsiteY6" fmla="*/ 36615 h 36615"/>
                <a:gd name="connsiteX7" fmla="*/ 38481 w 41559"/>
                <a:gd name="connsiteY7" fmla="*/ 36615 h 36615"/>
                <a:gd name="connsiteX8" fmla="*/ 41559 w 41559"/>
                <a:gd name="connsiteY8" fmla="*/ 34003 h 36615"/>
                <a:gd name="connsiteX9" fmla="*/ 41559 w 41559"/>
                <a:gd name="connsiteY9" fmla="*/ 2612 h 36615"/>
                <a:gd name="connsiteX10" fmla="*/ 38481 w 41559"/>
                <a:gd name="connsiteY10" fmla="*/ 0 h 36615"/>
                <a:gd name="connsiteX11" fmla="*/ 3078 w 41559"/>
                <a:gd name="connsiteY11" fmla="*/ 0 h 36615"/>
                <a:gd name="connsiteX12" fmla="*/ 0 w 41559"/>
                <a:gd name="connsiteY12" fmla="*/ 2612 h 36615"/>
                <a:gd name="connsiteX13" fmla="*/ 0 w 41559"/>
                <a:gd name="connsiteY13" fmla="*/ 34003 h 36615"/>
                <a:gd name="connsiteX14" fmla="*/ 3078 w 41559"/>
                <a:gd name="connsiteY14" fmla="*/ 36615 h 36615"/>
                <a:gd name="connsiteX15" fmla="*/ 3078 w 41559"/>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36615">
                  <a:moveTo>
                    <a:pt x="6157" y="5690"/>
                  </a:moveTo>
                  <a:lnTo>
                    <a:pt x="35449" y="5690"/>
                  </a:lnTo>
                  <a:lnTo>
                    <a:pt x="35449" y="31391"/>
                  </a:lnTo>
                  <a:lnTo>
                    <a:pt x="6157" y="31391"/>
                  </a:lnTo>
                  <a:lnTo>
                    <a:pt x="6157" y="5690"/>
                  </a:lnTo>
                  <a:lnTo>
                    <a:pt x="6157" y="5690"/>
                  </a:lnTo>
                  <a:close/>
                  <a:moveTo>
                    <a:pt x="3078" y="36615"/>
                  </a:moveTo>
                  <a:lnTo>
                    <a:pt x="38481" y="36615"/>
                  </a:lnTo>
                  <a:cubicBezTo>
                    <a:pt x="40207" y="36615"/>
                    <a:pt x="41559" y="35309"/>
                    <a:pt x="41559" y="34003"/>
                  </a:cubicBezTo>
                  <a:lnTo>
                    <a:pt x="41559" y="2612"/>
                  </a:lnTo>
                  <a:cubicBezTo>
                    <a:pt x="41559" y="1306"/>
                    <a:pt x="40253" y="0"/>
                    <a:pt x="38481" y="0"/>
                  </a:cubicBezTo>
                  <a:lnTo>
                    <a:pt x="3078" y="0"/>
                  </a:lnTo>
                  <a:cubicBezTo>
                    <a:pt x="1353" y="0"/>
                    <a:pt x="0" y="1306"/>
                    <a:pt x="0" y="2612"/>
                  </a:cubicBezTo>
                  <a:lnTo>
                    <a:pt x="0" y="34003"/>
                  </a:lnTo>
                  <a:cubicBezTo>
                    <a:pt x="0" y="35729"/>
                    <a:pt x="1306" y="36615"/>
                    <a:pt x="3078" y="36615"/>
                  </a:cubicBezTo>
                  <a:lnTo>
                    <a:pt x="3078"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12D7CDD4-7D35-25B6-02BD-6B4C0514F36F}"/>
                </a:ext>
              </a:extLst>
            </p:cNvPr>
            <p:cNvSpPr/>
            <p:nvPr/>
          </p:nvSpPr>
          <p:spPr>
            <a:xfrm>
              <a:off x="1828865" y="4929748"/>
              <a:ext cx="36708" cy="40906"/>
            </a:xfrm>
            <a:custGeom>
              <a:avLst/>
              <a:gdLst>
                <a:gd name="connsiteX0" fmla="*/ 5224 w 36708"/>
                <a:gd name="connsiteY0" fmla="*/ 6064 h 40906"/>
                <a:gd name="connsiteX1" fmla="*/ 31018 w 36708"/>
                <a:gd name="connsiteY1" fmla="*/ 6064 h 40906"/>
                <a:gd name="connsiteX2" fmla="*/ 31018 w 36708"/>
                <a:gd name="connsiteY2" fmla="*/ 35262 h 40906"/>
                <a:gd name="connsiteX3" fmla="*/ 5224 w 36708"/>
                <a:gd name="connsiteY3" fmla="*/ 35262 h 40906"/>
                <a:gd name="connsiteX4" fmla="*/ 5224 w 36708"/>
                <a:gd name="connsiteY4" fmla="*/ 6064 h 40906"/>
                <a:gd name="connsiteX5" fmla="*/ 5224 w 36708"/>
                <a:gd name="connsiteY5" fmla="*/ 6064 h 40906"/>
                <a:gd name="connsiteX6" fmla="*/ 2612 w 36708"/>
                <a:gd name="connsiteY6" fmla="*/ 40906 h 40906"/>
                <a:gd name="connsiteX7" fmla="*/ 34096 w 36708"/>
                <a:gd name="connsiteY7" fmla="*/ 40906 h 40906"/>
                <a:gd name="connsiteX8" fmla="*/ 36708 w 36708"/>
                <a:gd name="connsiteY8" fmla="*/ 37874 h 40906"/>
                <a:gd name="connsiteX9" fmla="*/ 36708 w 36708"/>
                <a:gd name="connsiteY9" fmla="*/ 3032 h 40906"/>
                <a:gd name="connsiteX10" fmla="*/ 34096 w 36708"/>
                <a:gd name="connsiteY10" fmla="*/ 0 h 40906"/>
                <a:gd name="connsiteX11" fmla="*/ 2612 w 36708"/>
                <a:gd name="connsiteY11" fmla="*/ 0 h 40906"/>
                <a:gd name="connsiteX12" fmla="*/ 0 w 36708"/>
                <a:gd name="connsiteY12" fmla="*/ 3032 h 40906"/>
                <a:gd name="connsiteX13" fmla="*/ 0 w 36708"/>
                <a:gd name="connsiteY13" fmla="*/ 37874 h 40906"/>
                <a:gd name="connsiteX14" fmla="*/ 2612 w 36708"/>
                <a:gd name="connsiteY14" fmla="*/ 40906 h 40906"/>
                <a:gd name="connsiteX15" fmla="*/ 2612 w 36708"/>
                <a:gd name="connsiteY15" fmla="*/ 40906 h 40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0906">
                  <a:moveTo>
                    <a:pt x="5224" y="6064"/>
                  </a:moveTo>
                  <a:lnTo>
                    <a:pt x="31018" y="6064"/>
                  </a:lnTo>
                  <a:lnTo>
                    <a:pt x="31018" y="35262"/>
                  </a:lnTo>
                  <a:lnTo>
                    <a:pt x="5224" y="35262"/>
                  </a:lnTo>
                  <a:lnTo>
                    <a:pt x="5224" y="6064"/>
                  </a:lnTo>
                  <a:lnTo>
                    <a:pt x="5224" y="6064"/>
                  </a:lnTo>
                  <a:close/>
                  <a:moveTo>
                    <a:pt x="2612" y="40906"/>
                  </a:moveTo>
                  <a:lnTo>
                    <a:pt x="34096" y="40906"/>
                  </a:lnTo>
                  <a:cubicBezTo>
                    <a:pt x="35402" y="40906"/>
                    <a:pt x="36708" y="39600"/>
                    <a:pt x="36708" y="37874"/>
                  </a:cubicBezTo>
                  <a:lnTo>
                    <a:pt x="36708" y="3032"/>
                  </a:lnTo>
                  <a:cubicBezTo>
                    <a:pt x="36708" y="1306"/>
                    <a:pt x="35402" y="0"/>
                    <a:pt x="34096" y="0"/>
                  </a:cubicBezTo>
                  <a:lnTo>
                    <a:pt x="2612" y="0"/>
                  </a:lnTo>
                  <a:cubicBezTo>
                    <a:pt x="1306" y="0"/>
                    <a:pt x="0" y="1306"/>
                    <a:pt x="0" y="3032"/>
                  </a:cubicBezTo>
                  <a:lnTo>
                    <a:pt x="0" y="37874"/>
                  </a:lnTo>
                  <a:cubicBezTo>
                    <a:pt x="0" y="39600"/>
                    <a:pt x="1306" y="40906"/>
                    <a:pt x="2612" y="40906"/>
                  </a:cubicBezTo>
                  <a:lnTo>
                    <a:pt x="2612" y="40906"/>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C824F51E-1669-3E44-8780-732EB480095E}"/>
                </a:ext>
              </a:extLst>
            </p:cNvPr>
            <p:cNvSpPr/>
            <p:nvPr/>
          </p:nvSpPr>
          <p:spPr>
            <a:xfrm>
              <a:off x="1695512" y="4865193"/>
              <a:ext cx="41559" cy="36615"/>
            </a:xfrm>
            <a:custGeom>
              <a:avLst/>
              <a:gdLst>
                <a:gd name="connsiteX0" fmla="*/ 6157 w 41559"/>
                <a:gd name="connsiteY0" fmla="*/ 5690 h 36615"/>
                <a:gd name="connsiteX1" fmla="*/ 35449 w 41559"/>
                <a:gd name="connsiteY1" fmla="*/ 5690 h 36615"/>
                <a:gd name="connsiteX2" fmla="*/ 35449 w 41559"/>
                <a:gd name="connsiteY2" fmla="*/ 31391 h 36615"/>
                <a:gd name="connsiteX3" fmla="*/ 6157 w 41559"/>
                <a:gd name="connsiteY3" fmla="*/ 31391 h 36615"/>
                <a:gd name="connsiteX4" fmla="*/ 6157 w 41559"/>
                <a:gd name="connsiteY4" fmla="*/ 5690 h 36615"/>
                <a:gd name="connsiteX5" fmla="*/ 6157 w 41559"/>
                <a:gd name="connsiteY5" fmla="*/ 5690 h 36615"/>
                <a:gd name="connsiteX6" fmla="*/ 3078 w 41559"/>
                <a:gd name="connsiteY6" fmla="*/ 36615 h 36615"/>
                <a:gd name="connsiteX7" fmla="*/ 38481 w 41559"/>
                <a:gd name="connsiteY7" fmla="*/ 36615 h 36615"/>
                <a:gd name="connsiteX8" fmla="*/ 41559 w 41559"/>
                <a:gd name="connsiteY8" fmla="*/ 34003 h 36615"/>
                <a:gd name="connsiteX9" fmla="*/ 41559 w 41559"/>
                <a:gd name="connsiteY9" fmla="*/ 2612 h 36615"/>
                <a:gd name="connsiteX10" fmla="*/ 38481 w 41559"/>
                <a:gd name="connsiteY10" fmla="*/ 0 h 36615"/>
                <a:gd name="connsiteX11" fmla="*/ 3078 w 41559"/>
                <a:gd name="connsiteY11" fmla="*/ 0 h 36615"/>
                <a:gd name="connsiteX12" fmla="*/ 0 w 41559"/>
                <a:gd name="connsiteY12" fmla="*/ 2612 h 36615"/>
                <a:gd name="connsiteX13" fmla="*/ 0 w 41559"/>
                <a:gd name="connsiteY13" fmla="*/ 34003 h 36615"/>
                <a:gd name="connsiteX14" fmla="*/ 3078 w 41559"/>
                <a:gd name="connsiteY14" fmla="*/ 36615 h 36615"/>
                <a:gd name="connsiteX15" fmla="*/ 3078 w 41559"/>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36615">
                  <a:moveTo>
                    <a:pt x="6157" y="5690"/>
                  </a:moveTo>
                  <a:lnTo>
                    <a:pt x="35449" y="5690"/>
                  </a:lnTo>
                  <a:lnTo>
                    <a:pt x="35449" y="31391"/>
                  </a:lnTo>
                  <a:lnTo>
                    <a:pt x="6157" y="31391"/>
                  </a:lnTo>
                  <a:lnTo>
                    <a:pt x="6157" y="5690"/>
                  </a:lnTo>
                  <a:lnTo>
                    <a:pt x="6157" y="5690"/>
                  </a:lnTo>
                  <a:close/>
                  <a:moveTo>
                    <a:pt x="3078" y="36615"/>
                  </a:moveTo>
                  <a:lnTo>
                    <a:pt x="38481" y="36615"/>
                  </a:lnTo>
                  <a:cubicBezTo>
                    <a:pt x="40207" y="36615"/>
                    <a:pt x="41559" y="35309"/>
                    <a:pt x="41559" y="34003"/>
                  </a:cubicBezTo>
                  <a:lnTo>
                    <a:pt x="41559" y="2612"/>
                  </a:lnTo>
                  <a:cubicBezTo>
                    <a:pt x="41559" y="1306"/>
                    <a:pt x="40253" y="0"/>
                    <a:pt x="38481" y="0"/>
                  </a:cubicBezTo>
                  <a:lnTo>
                    <a:pt x="3078" y="0"/>
                  </a:lnTo>
                  <a:cubicBezTo>
                    <a:pt x="1353" y="0"/>
                    <a:pt x="0" y="1306"/>
                    <a:pt x="0" y="2612"/>
                  </a:cubicBezTo>
                  <a:lnTo>
                    <a:pt x="0" y="34003"/>
                  </a:lnTo>
                  <a:cubicBezTo>
                    <a:pt x="0" y="35309"/>
                    <a:pt x="1306" y="36615"/>
                    <a:pt x="3078" y="36615"/>
                  </a:cubicBezTo>
                  <a:lnTo>
                    <a:pt x="3078"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CDE2D727-A95A-EDA7-7293-83C6015A6271}"/>
                </a:ext>
              </a:extLst>
            </p:cNvPr>
            <p:cNvSpPr/>
            <p:nvPr/>
          </p:nvSpPr>
          <p:spPr>
            <a:xfrm>
              <a:off x="1759740" y="5062635"/>
              <a:ext cx="41559" cy="41372"/>
            </a:xfrm>
            <a:custGeom>
              <a:avLst/>
              <a:gdLst>
                <a:gd name="connsiteX0" fmla="*/ 6157 w 41559"/>
                <a:gd name="connsiteY0" fmla="*/ 6064 h 41372"/>
                <a:gd name="connsiteX1" fmla="*/ 35449 w 41559"/>
                <a:gd name="connsiteY1" fmla="*/ 6064 h 41372"/>
                <a:gd name="connsiteX2" fmla="*/ 35449 w 41559"/>
                <a:gd name="connsiteY2" fmla="*/ 35262 h 41372"/>
                <a:gd name="connsiteX3" fmla="*/ 6157 w 41559"/>
                <a:gd name="connsiteY3" fmla="*/ 35262 h 41372"/>
                <a:gd name="connsiteX4" fmla="*/ 6157 w 41559"/>
                <a:gd name="connsiteY4" fmla="*/ 6064 h 41372"/>
                <a:gd name="connsiteX5" fmla="*/ 6157 w 41559"/>
                <a:gd name="connsiteY5" fmla="*/ 6064 h 41372"/>
                <a:gd name="connsiteX6" fmla="*/ 3078 w 41559"/>
                <a:gd name="connsiteY6" fmla="*/ 41373 h 41372"/>
                <a:gd name="connsiteX7" fmla="*/ 38481 w 41559"/>
                <a:gd name="connsiteY7" fmla="*/ 41373 h 41372"/>
                <a:gd name="connsiteX8" fmla="*/ 41559 w 41559"/>
                <a:gd name="connsiteY8" fmla="*/ 38341 h 41372"/>
                <a:gd name="connsiteX9" fmla="*/ 41559 w 41559"/>
                <a:gd name="connsiteY9" fmla="*/ 3032 h 41372"/>
                <a:gd name="connsiteX10" fmla="*/ 38481 w 41559"/>
                <a:gd name="connsiteY10" fmla="*/ 0 h 41372"/>
                <a:gd name="connsiteX11" fmla="*/ 3078 w 41559"/>
                <a:gd name="connsiteY11" fmla="*/ 0 h 41372"/>
                <a:gd name="connsiteX12" fmla="*/ 0 w 41559"/>
                <a:gd name="connsiteY12" fmla="*/ 3032 h 41372"/>
                <a:gd name="connsiteX13" fmla="*/ 0 w 41559"/>
                <a:gd name="connsiteY13" fmla="*/ 38341 h 41372"/>
                <a:gd name="connsiteX14" fmla="*/ 3078 w 41559"/>
                <a:gd name="connsiteY14" fmla="*/ 41373 h 41372"/>
                <a:gd name="connsiteX15" fmla="*/ 3078 w 41559"/>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1372">
                  <a:moveTo>
                    <a:pt x="6157" y="6064"/>
                  </a:moveTo>
                  <a:lnTo>
                    <a:pt x="35449" y="6064"/>
                  </a:lnTo>
                  <a:lnTo>
                    <a:pt x="35449" y="35262"/>
                  </a:lnTo>
                  <a:lnTo>
                    <a:pt x="6157" y="35262"/>
                  </a:lnTo>
                  <a:lnTo>
                    <a:pt x="6157" y="6064"/>
                  </a:lnTo>
                  <a:lnTo>
                    <a:pt x="6157" y="6064"/>
                  </a:lnTo>
                  <a:close/>
                  <a:moveTo>
                    <a:pt x="3078" y="41373"/>
                  </a:moveTo>
                  <a:lnTo>
                    <a:pt x="38481" y="41373"/>
                  </a:lnTo>
                  <a:cubicBezTo>
                    <a:pt x="40207" y="41373"/>
                    <a:pt x="41559" y="40067"/>
                    <a:pt x="41559" y="38341"/>
                  </a:cubicBezTo>
                  <a:lnTo>
                    <a:pt x="41559" y="3032"/>
                  </a:lnTo>
                  <a:cubicBezTo>
                    <a:pt x="41559" y="1306"/>
                    <a:pt x="40253" y="0"/>
                    <a:pt x="38481" y="0"/>
                  </a:cubicBezTo>
                  <a:lnTo>
                    <a:pt x="3078" y="0"/>
                  </a:lnTo>
                  <a:cubicBezTo>
                    <a:pt x="1353" y="0"/>
                    <a:pt x="0" y="1306"/>
                    <a:pt x="0" y="3032"/>
                  </a:cubicBezTo>
                  <a:lnTo>
                    <a:pt x="0" y="38341"/>
                  </a:lnTo>
                  <a:cubicBezTo>
                    <a:pt x="0" y="40067"/>
                    <a:pt x="1306" y="41373"/>
                    <a:pt x="3078" y="41373"/>
                  </a:cubicBezTo>
                  <a:lnTo>
                    <a:pt x="3078"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A5F5E15B-A22F-2CF7-6300-E557882F3750}"/>
                </a:ext>
              </a:extLst>
            </p:cNvPr>
            <p:cNvSpPr/>
            <p:nvPr/>
          </p:nvSpPr>
          <p:spPr>
            <a:xfrm>
              <a:off x="1828865" y="5324117"/>
              <a:ext cx="36708" cy="41372"/>
            </a:xfrm>
            <a:custGeom>
              <a:avLst/>
              <a:gdLst>
                <a:gd name="connsiteX0" fmla="*/ 5224 w 36708"/>
                <a:gd name="connsiteY0" fmla="*/ 6064 h 41372"/>
                <a:gd name="connsiteX1" fmla="*/ 31018 w 36708"/>
                <a:gd name="connsiteY1" fmla="*/ 6064 h 41372"/>
                <a:gd name="connsiteX2" fmla="*/ 31018 w 36708"/>
                <a:gd name="connsiteY2" fmla="*/ 35262 h 41372"/>
                <a:gd name="connsiteX3" fmla="*/ 5224 w 36708"/>
                <a:gd name="connsiteY3" fmla="*/ 35262 h 41372"/>
                <a:gd name="connsiteX4" fmla="*/ 5224 w 36708"/>
                <a:gd name="connsiteY4" fmla="*/ 6064 h 41372"/>
                <a:gd name="connsiteX5" fmla="*/ 5224 w 36708"/>
                <a:gd name="connsiteY5" fmla="*/ 6064 h 41372"/>
                <a:gd name="connsiteX6" fmla="*/ 2612 w 36708"/>
                <a:gd name="connsiteY6" fmla="*/ 41373 h 41372"/>
                <a:gd name="connsiteX7" fmla="*/ 34096 w 36708"/>
                <a:gd name="connsiteY7" fmla="*/ 41373 h 41372"/>
                <a:gd name="connsiteX8" fmla="*/ 36708 w 36708"/>
                <a:gd name="connsiteY8" fmla="*/ 38341 h 41372"/>
                <a:gd name="connsiteX9" fmla="*/ 36708 w 36708"/>
                <a:gd name="connsiteY9" fmla="*/ 3032 h 41372"/>
                <a:gd name="connsiteX10" fmla="*/ 34096 w 36708"/>
                <a:gd name="connsiteY10" fmla="*/ 0 h 41372"/>
                <a:gd name="connsiteX11" fmla="*/ 2612 w 36708"/>
                <a:gd name="connsiteY11" fmla="*/ 0 h 41372"/>
                <a:gd name="connsiteX12" fmla="*/ 0 w 36708"/>
                <a:gd name="connsiteY12" fmla="*/ 3032 h 41372"/>
                <a:gd name="connsiteX13" fmla="*/ 0 w 36708"/>
                <a:gd name="connsiteY13" fmla="*/ 38341 h 41372"/>
                <a:gd name="connsiteX14" fmla="*/ 2612 w 36708"/>
                <a:gd name="connsiteY14" fmla="*/ 41373 h 41372"/>
                <a:gd name="connsiteX15" fmla="*/ 2612 w 36708"/>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1372">
                  <a:moveTo>
                    <a:pt x="5224" y="6064"/>
                  </a:moveTo>
                  <a:lnTo>
                    <a:pt x="31018" y="6064"/>
                  </a:lnTo>
                  <a:lnTo>
                    <a:pt x="31018" y="35262"/>
                  </a:lnTo>
                  <a:lnTo>
                    <a:pt x="5224" y="35262"/>
                  </a:lnTo>
                  <a:lnTo>
                    <a:pt x="5224" y="6064"/>
                  </a:lnTo>
                  <a:lnTo>
                    <a:pt x="5224" y="6064"/>
                  </a:lnTo>
                  <a:close/>
                  <a:moveTo>
                    <a:pt x="2612" y="41373"/>
                  </a:moveTo>
                  <a:lnTo>
                    <a:pt x="34096" y="41373"/>
                  </a:lnTo>
                  <a:cubicBezTo>
                    <a:pt x="35402" y="41373"/>
                    <a:pt x="36708" y="40067"/>
                    <a:pt x="36708" y="38341"/>
                  </a:cubicBezTo>
                  <a:lnTo>
                    <a:pt x="36708" y="3032"/>
                  </a:lnTo>
                  <a:cubicBezTo>
                    <a:pt x="36708" y="1306"/>
                    <a:pt x="35402" y="0"/>
                    <a:pt x="34096" y="0"/>
                  </a:cubicBezTo>
                  <a:lnTo>
                    <a:pt x="2612" y="0"/>
                  </a:lnTo>
                  <a:cubicBezTo>
                    <a:pt x="1306" y="0"/>
                    <a:pt x="0" y="1306"/>
                    <a:pt x="0" y="3032"/>
                  </a:cubicBezTo>
                  <a:lnTo>
                    <a:pt x="0" y="38341"/>
                  </a:lnTo>
                  <a:cubicBezTo>
                    <a:pt x="0" y="40067"/>
                    <a:pt x="1306" y="41373"/>
                    <a:pt x="2612" y="41373"/>
                  </a:cubicBezTo>
                  <a:lnTo>
                    <a:pt x="2612"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E12EB025-032F-9A11-0046-1FF9D548CDA5}"/>
                </a:ext>
              </a:extLst>
            </p:cNvPr>
            <p:cNvSpPr/>
            <p:nvPr/>
          </p:nvSpPr>
          <p:spPr>
            <a:xfrm>
              <a:off x="1828865" y="5126723"/>
              <a:ext cx="36708" cy="41372"/>
            </a:xfrm>
            <a:custGeom>
              <a:avLst/>
              <a:gdLst>
                <a:gd name="connsiteX0" fmla="*/ 5224 w 36708"/>
                <a:gd name="connsiteY0" fmla="*/ 6064 h 41372"/>
                <a:gd name="connsiteX1" fmla="*/ 31018 w 36708"/>
                <a:gd name="connsiteY1" fmla="*/ 6064 h 41372"/>
                <a:gd name="connsiteX2" fmla="*/ 31018 w 36708"/>
                <a:gd name="connsiteY2" fmla="*/ 35262 h 41372"/>
                <a:gd name="connsiteX3" fmla="*/ 5224 w 36708"/>
                <a:gd name="connsiteY3" fmla="*/ 35262 h 41372"/>
                <a:gd name="connsiteX4" fmla="*/ 5224 w 36708"/>
                <a:gd name="connsiteY4" fmla="*/ 6064 h 41372"/>
                <a:gd name="connsiteX5" fmla="*/ 5224 w 36708"/>
                <a:gd name="connsiteY5" fmla="*/ 6064 h 41372"/>
                <a:gd name="connsiteX6" fmla="*/ 2612 w 36708"/>
                <a:gd name="connsiteY6" fmla="*/ 41373 h 41372"/>
                <a:gd name="connsiteX7" fmla="*/ 34096 w 36708"/>
                <a:gd name="connsiteY7" fmla="*/ 41373 h 41372"/>
                <a:gd name="connsiteX8" fmla="*/ 36708 w 36708"/>
                <a:gd name="connsiteY8" fmla="*/ 38341 h 41372"/>
                <a:gd name="connsiteX9" fmla="*/ 36708 w 36708"/>
                <a:gd name="connsiteY9" fmla="*/ 3032 h 41372"/>
                <a:gd name="connsiteX10" fmla="*/ 34096 w 36708"/>
                <a:gd name="connsiteY10" fmla="*/ 0 h 41372"/>
                <a:gd name="connsiteX11" fmla="*/ 2612 w 36708"/>
                <a:gd name="connsiteY11" fmla="*/ 0 h 41372"/>
                <a:gd name="connsiteX12" fmla="*/ 0 w 36708"/>
                <a:gd name="connsiteY12" fmla="*/ 3032 h 41372"/>
                <a:gd name="connsiteX13" fmla="*/ 0 w 36708"/>
                <a:gd name="connsiteY13" fmla="*/ 38341 h 41372"/>
                <a:gd name="connsiteX14" fmla="*/ 2612 w 36708"/>
                <a:gd name="connsiteY14" fmla="*/ 41373 h 41372"/>
                <a:gd name="connsiteX15" fmla="*/ 2612 w 36708"/>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1372">
                  <a:moveTo>
                    <a:pt x="5224" y="6064"/>
                  </a:moveTo>
                  <a:lnTo>
                    <a:pt x="31018" y="6064"/>
                  </a:lnTo>
                  <a:lnTo>
                    <a:pt x="31018" y="35262"/>
                  </a:lnTo>
                  <a:lnTo>
                    <a:pt x="5224" y="35262"/>
                  </a:lnTo>
                  <a:lnTo>
                    <a:pt x="5224" y="6064"/>
                  </a:lnTo>
                  <a:lnTo>
                    <a:pt x="5224" y="6064"/>
                  </a:lnTo>
                  <a:close/>
                  <a:moveTo>
                    <a:pt x="2612" y="41373"/>
                  </a:moveTo>
                  <a:lnTo>
                    <a:pt x="34096" y="41373"/>
                  </a:lnTo>
                  <a:cubicBezTo>
                    <a:pt x="35402" y="41373"/>
                    <a:pt x="36708" y="40067"/>
                    <a:pt x="36708" y="38341"/>
                  </a:cubicBezTo>
                  <a:lnTo>
                    <a:pt x="36708" y="3032"/>
                  </a:lnTo>
                  <a:cubicBezTo>
                    <a:pt x="36708" y="1306"/>
                    <a:pt x="35402" y="0"/>
                    <a:pt x="34096" y="0"/>
                  </a:cubicBezTo>
                  <a:lnTo>
                    <a:pt x="2612" y="0"/>
                  </a:lnTo>
                  <a:cubicBezTo>
                    <a:pt x="1306" y="0"/>
                    <a:pt x="0" y="1306"/>
                    <a:pt x="0" y="3032"/>
                  </a:cubicBezTo>
                  <a:lnTo>
                    <a:pt x="0" y="38341"/>
                  </a:lnTo>
                  <a:cubicBezTo>
                    <a:pt x="0" y="40067"/>
                    <a:pt x="1306" y="41373"/>
                    <a:pt x="2612" y="41373"/>
                  </a:cubicBezTo>
                  <a:lnTo>
                    <a:pt x="2612"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80FC4F81-44D8-EF78-E0E4-823E8CA3D2B1}"/>
                </a:ext>
              </a:extLst>
            </p:cNvPr>
            <p:cNvSpPr/>
            <p:nvPr/>
          </p:nvSpPr>
          <p:spPr>
            <a:xfrm>
              <a:off x="1759740" y="5195988"/>
              <a:ext cx="41559" cy="36615"/>
            </a:xfrm>
            <a:custGeom>
              <a:avLst/>
              <a:gdLst>
                <a:gd name="connsiteX0" fmla="*/ 6157 w 41559"/>
                <a:gd name="connsiteY0" fmla="*/ 5224 h 36615"/>
                <a:gd name="connsiteX1" fmla="*/ 35449 w 41559"/>
                <a:gd name="connsiteY1" fmla="*/ 5224 h 36615"/>
                <a:gd name="connsiteX2" fmla="*/ 35449 w 41559"/>
                <a:gd name="connsiteY2" fmla="*/ 30925 h 36615"/>
                <a:gd name="connsiteX3" fmla="*/ 6157 w 41559"/>
                <a:gd name="connsiteY3" fmla="*/ 30925 h 36615"/>
                <a:gd name="connsiteX4" fmla="*/ 6157 w 41559"/>
                <a:gd name="connsiteY4" fmla="*/ 5224 h 36615"/>
                <a:gd name="connsiteX5" fmla="*/ 6157 w 41559"/>
                <a:gd name="connsiteY5" fmla="*/ 5224 h 36615"/>
                <a:gd name="connsiteX6" fmla="*/ 3078 w 41559"/>
                <a:gd name="connsiteY6" fmla="*/ 36615 h 36615"/>
                <a:gd name="connsiteX7" fmla="*/ 38481 w 41559"/>
                <a:gd name="connsiteY7" fmla="*/ 36615 h 36615"/>
                <a:gd name="connsiteX8" fmla="*/ 41559 w 41559"/>
                <a:gd name="connsiteY8" fmla="*/ 34003 h 36615"/>
                <a:gd name="connsiteX9" fmla="*/ 41559 w 41559"/>
                <a:gd name="connsiteY9" fmla="*/ 2612 h 36615"/>
                <a:gd name="connsiteX10" fmla="*/ 38481 w 41559"/>
                <a:gd name="connsiteY10" fmla="*/ 0 h 36615"/>
                <a:gd name="connsiteX11" fmla="*/ 3078 w 41559"/>
                <a:gd name="connsiteY11" fmla="*/ 0 h 36615"/>
                <a:gd name="connsiteX12" fmla="*/ 0 w 41559"/>
                <a:gd name="connsiteY12" fmla="*/ 2612 h 36615"/>
                <a:gd name="connsiteX13" fmla="*/ 0 w 41559"/>
                <a:gd name="connsiteY13" fmla="*/ 34003 h 36615"/>
                <a:gd name="connsiteX14" fmla="*/ 3078 w 41559"/>
                <a:gd name="connsiteY14" fmla="*/ 36615 h 36615"/>
                <a:gd name="connsiteX15" fmla="*/ 3078 w 41559"/>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36615">
                  <a:moveTo>
                    <a:pt x="6157" y="5224"/>
                  </a:moveTo>
                  <a:lnTo>
                    <a:pt x="35449" y="5224"/>
                  </a:lnTo>
                  <a:lnTo>
                    <a:pt x="35449" y="30925"/>
                  </a:lnTo>
                  <a:lnTo>
                    <a:pt x="6157" y="30925"/>
                  </a:lnTo>
                  <a:lnTo>
                    <a:pt x="6157" y="5224"/>
                  </a:lnTo>
                  <a:lnTo>
                    <a:pt x="6157" y="5224"/>
                  </a:lnTo>
                  <a:close/>
                  <a:moveTo>
                    <a:pt x="3078" y="36615"/>
                  </a:moveTo>
                  <a:lnTo>
                    <a:pt x="38481" y="36615"/>
                  </a:lnTo>
                  <a:cubicBezTo>
                    <a:pt x="40207" y="36615"/>
                    <a:pt x="41559" y="35309"/>
                    <a:pt x="41559" y="34003"/>
                  </a:cubicBezTo>
                  <a:lnTo>
                    <a:pt x="41559" y="2612"/>
                  </a:lnTo>
                  <a:cubicBezTo>
                    <a:pt x="41559" y="1306"/>
                    <a:pt x="40253" y="0"/>
                    <a:pt x="38481" y="0"/>
                  </a:cubicBezTo>
                  <a:lnTo>
                    <a:pt x="3078" y="0"/>
                  </a:lnTo>
                  <a:cubicBezTo>
                    <a:pt x="1353" y="0"/>
                    <a:pt x="0" y="1306"/>
                    <a:pt x="0" y="2612"/>
                  </a:cubicBezTo>
                  <a:lnTo>
                    <a:pt x="0" y="34003"/>
                  </a:lnTo>
                  <a:cubicBezTo>
                    <a:pt x="0" y="35309"/>
                    <a:pt x="1306" y="36615"/>
                    <a:pt x="3078" y="36615"/>
                  </a:cubicBezTo>
                  <a:lnTo>
                    <a:pt x="3078"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7D46FAE5-9C01-E85F-0F01-E59444176804}"/>
                </a:ext>
              </a:extLst>
            </p:cNvPr>
            <p:cNvSpPr/>
            <p:nvPr/>
          </p:nvSpPr>
          <p:spPr>
            <a:xfrm>
              <a:off x="1759740" y="5260076"/>
              <a:ext cx="41559" cy="41372"/>
            </a:xfrm>
            <a:custGeom>
              <a:avLst/>
              <a:gdLst>
                <a:gd name="connsiteX0" fmla="*/ 6157 w 41559"/>
                <a:gd name="connsiteY0" fmla="*/ 6064 h 41372"/>
                <a:gd name="connsiteX1" fmla="*/ 35449 w 41559"/>
                <a:gd name="connsiteY1" fmla="*/ 6064 h 41372"/>
                <a:gd name="connsiteX2" fmla="*/ 35449 w 41559"/>
                <a:gd name="connsiteY2" fmla="*/ 35262 h 41372"/>
                <a:gd name="connsiteX3" fmla="*/ 6157 w 41559"/>
                <a:gd name="connsiteY3" fmla="*/ 35262 h 41372"/>
                <a:gd name="connsiteX4" fmla="*/ 6157 w 41559"/>
                <a:gd name="connsiteY4" fmla="*/ 6064 h 41372"/>
                <a:gd name="connsiteX5" fmla="*/ 6157 w 41559"/>
                <a:gd name="connsiteY5" fmla="*/ 6064 h 41372"/>
                <a:gd name="connsiteX6" fmla="*/ 3078 w 41559"/>
                <a:gd name="connsiteY6" fmla="*/ 41373 h 41372"/>
                <a:gd name="connsiteX7" fmla="*/ 38481 w 41559"/>
                <a:gd name="connsiteY7" fmla="*/ 41373 h 41372"/>
                <a:gd name="connsiteX8" fmla="*/ 41559 w 41559"/>
                <a:gd name="connsiteY8" fmla="*/ 38341 h 41372"/>
                <a:gd name="connsiteX9" fmla="*/ 41559 w 41559"/>
                <a:gd name="connsiteY9" fmla="*/ 3032 h 41372"/>
                <a:gd name="connsiteX10" fmla="*/ 38481 w 41559"/>
                <a:gd name="connsiteY10" fmla="*/ 0 h 41372"/>
                <a:gd name="connsiteX11" fmla="*/ 3078 w 41559"/>
                <a:gd name="connsiteY11" fmla="*/ 0 h 41372"/>
                <a:gd name="connsiteX12" fmla="*/ 0 w 41559"/>
                <a:gd name="connsiteY12" fmla="*/ 3032 h 41372"/>
                <a:gd name="connsiteX13" fmla="*/ 0 w 41559"/>
                <a:gd name="connsiteY13" fmla="*/ 38341 h 41372"/>
                <a:gd name="connsiteX14" fmla="*/ 3078 w 41559"/>
                <a:gd name="connsiteY14" fmla="*/ 41373 h 41372"/>
                <a:gd name="connsiteX15" fmla="*/ 3078 w 41559"/>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1372">
                  <a:moveTo>
                    <a:pt x="6157" y="6064"/>
                  </a:moveTo>
                  <a:lnTo>
                    <a:pt x="35449" y="6064"/>
                  </a:lnTo>
                  <a:lnTo>
                    <a:pt x="35449" y="35262"/>
                  </a:lnTo>
                  <a:lnTo>
                    <a:pt x="6157" y="35262"/>
                  </a:lnTo>
                  <a:lnTo>
                    <a:pt x="6157" y="6064"/>
                  </a:lnTo>
                  <a:lnTo>
                    <a:pt x="6157" y="6064"/>
                  </a:lnTo>
                  <a:close/>
                  <a:moveTo>
                    <a:pt x="3078" y="41373"/>
                  </a:moveTo>
                  <a:lnTo>
                    <a:pt x="38481" y="41373"/>
                  </a:lnTo>
                  <a:cubicBezTo>
                    <a:pt x="40207" y="41373"/>
                    <a:pt x="41559" y="40067"/>
                    <a:pt x="41559" y="38341"/>
                  </a:cubicBezTo>
                  <a:lnTo>
                    <a:pt x="41559" y="3032"/>
                  </a:lnTo>
                  <a:cubicBezTo>
                    <a:pt x="41559" y="1306"/>
                    <a:pt x="40253" y="0"/>
                    <a:pt x="38481" y="0"/>
                  </a:cubicBezTo>
                  <a:lnTo>
                    <a:pt x="3078" y="0"/>
                  </a:lnTo>
                  <a:cubicBezTo>
                    <a:pt x="1353" y="0"/>
                    <a:pt x="0" y="1306"/>
                    <a:pt x="0" y="3032"/>
                  </a:cubicBezTo>
                  <a:lnTo>
                    <a:pt x="0" y="38341"/>
                  </a:lnTo>
                  <a:cubicBezTo>
                    <a:pt x="0" y="39647"/>
                    <a:pt x="1306" y="41373"/>
                    <a:pt x="3078" y="41373"/>
                  </a:cubicBezTo>
                  <a:lnTo>
                    <a:pt x="3078"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3C545F57-E216-B505-A77B-1FC4ECE83035}"/>
                </a:ext>
              </a:extLst>
            </p:cNvPr>
            <p:cNvSpPr/>
            <p:nvPr/>
          </p:nvSpPr>
          <p:spPr>
            <a:xfrm>
              <a:off x="1828865" y="5062635"/>
              <a:ext cx="36708" cy="41372"/>
            </a:xfrm>
            <a:custGeom>
              <a:avLst/>
              <a:gdLst>
                <a:gd name="connsiteX0" fmla="*/ 5224 w 36708"/>
                <a:gd name="connsiteY0" fmla="*/ 6064 h 41372"/>
                <a:gd name="connsiteX1" fmla="*/ 31018 w 36708"/>
                <a:gd name="connsiteY1" fmla="*/ 6064 h 41372"/>
                <a:gd name="connsiteX2" fmla="*/ 31018 w 36708"/>
                <a:gd name="connsiteY2" fmla="*/ 35262 h 41372"/>
                <a:gd name="connsiteX3" fmla="*/ 5224 w 36708"/>
                <a:gd name="connsiteY3" fmla="*/ 35262 h 41372"/>
                <a:gd name="connsiteX4" fmla="*/ 5224 w 36708"/>
                <a:gd name="connsiteY4" fmla="*/ 6064 h 41372"/>
                <a:gd name="connsiteX5" fmla="*/ 5224 w 36708"/>
                <a:gd name="connsiteY5" fmla="*/ 6064 h 41372"/>
                <a:gd name="connsiteX6" fmla="*/ 2612 w 36708"/>
                <a:gd name="connsiteY6" fmla="*/ 41373 h 41372"/>
                <a:gd name="connsiteX7" fmla="*/ 34096 w 36708"/>
                <a:gd name="connsiteY7" fmla="*/ 41373 h 41372"/>
                <a:gd name="connsiteX8" fmla="*/ 36708 w 36708"/>
                <a:gd name="connsiteY8" fmla="*/ 38341 h 41372"/>
                <a:gd name="connsiteX9" fmla="*/ 36708 w 36708"/>
                <a:gd name="connsiteY9" fmla="*/ 3032 h 41372"/>
                <a:gd name="connsiteX10" fmla="*/ 34096 w 36708"/>
                <a:gd name="connsiteY10" fmla="*/ 0 h 41372"/>
                <a:gd name="connsiteX11" fmla="*/ 2612 w 36708"/>
                <a:gd name="connsiteY11" fmla="*/ 0 h 41372"/>
                <a:gd name="connsiteX12" fmla="*/ 0 w 36708"/>
                <a:gd name="connsiteY12" fmla="*/ 3032 h 41372"/>
                <a:gd name="connsiteX13" fmla="*/ 0 w 36708"/>
                <a:gd name="connsiteY13" fmla="*/ 38341 h 41372"/>
                <a:gd name="connsiteX14" fmla="*/ 2612 w 36708"/>
                <a:gd name="connsiteY14" fmla="*/ 41373 h 41372"/>
                <a:gd name="connsiteX15" fmla="*/ 2612 w 36708"/>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1372">
                  <a:moveTo>
                    <a:pt x="5224" y="6064"/>
                  </a:moveTo>
                  <a:lnTo>
                    <a:pt x="31018" y="6064"/>
                  </a:lnTo>
                  <a:lnTo>
                    <a:pt x="31018" y="35262"/>
                  </a:lnTo>
                  <a:lnTo>
                    <a:pt x="5224" y="35262"/>
                  </a:lnTo>
                  <a:lnTo>
                    <a:pt x="5224" y="6064"/>
                  </a:lnTo>
                  <a:lnTo>
                    <a:pt x="5224" y="6064"/>
                  </a:lnTo>
                  <a:close/>
                  <a:moveTo>
                    <a:pt x="2612" y="41373"/>
                  </a:moveTo>
                  <a:lnTo>
                    <a:pt x="34096" y="41373"/>
                  </a:lnTo>
                  <a:cubicBezTo>
                    <a:pt x="35402" y="41373"/>
                    <a:pt x="36708" y="40067"/>
                    <a:pt x="36708" y="38341"/>
                  </a:cubicBezTo>
                  <a:lnTo>
                    <a:pt x="36708" y="3032"/>
                  </a:lnTo>
                  <a:cubicBezTo>
                    <a:pt x="36708" y="1306"/>
                    <a:pt x="35402" y="0"/>
                    <a:pt x="34096" y="0"/>
                  </a:cubicBezTo>
                  <a:lnTo>
                    <a:pt x="2612" y="0"/>
                  </a:lnTo>
                  <a:cubicBezTo>
                    <a:pt x="1306" y="0"/>
                    <a:pt x="0" y="1306"/>
                    <a:pt x="0" y="3032"/>
                  </a:cubicBezTo>
                  <a:lnTo>
                    <a:pt x="0" y="38341"/>
                  </a:lnTo>
                  <a:cubicBezTo>
                    <a:pt x="0" y="40067"/>
                    <a:pt x="1306" y="41373"/>
                    <a:pt x="2612" y="41373"/>
                  </a:cubicBezTo>
                  <a:lnTo>
                    <a:pt x="2612"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742426C2-DD2E-D4F6-E67B-481BFF7F2833}"/>
                </a:ext>
              </a:extLst>
            </p:cNvPr>
            <p:cNvSpPr/>
            <p:nvPr/>
          </p:nvSpPr>
          <p:spPr>
            <a:xfrm>
              <a:off x="1695512" y="5260076"/>
              <a:ext cx="41559" cy="41372"/>
            </a:xfrm>
            <a:custGeom>
              <a:avLst/>
              <a:gdLst>
                <a:gd name="connsiteX0" fmla="*/ 6157 w 41559"/>
                <a:gd name="connsiteY0" fmla="*/ 6064 h 41372"/>
                <a:gd name="connsiteX1" fmla="*/ 35449 w 41559"/>
                <a:gd name="connsiteY1" fmla="*/ 6064 h 41372"/>
                <a:gd name="connsiteX2" fmla="*/ 35449 w 41559"/>
                <a:gd name="connsiteY2" fmla="*/ 35262 h 41372"/>
                <a:gd name="connsiteX3" fmla="*/ 6157 w 41559"/>
                <a:gd name="connsiteY3" fmla="*/ 35262 h 41372"/>
                <a:gd name="connsiteX4" fmla="*/ 6157 w 41559"/>
                <a:gd name="connsiteY4" fmla="*/ 6064 h 41372"/>
                <a:gd name="connsiteX5" fmla="*/ 6157 w 41559"/>
                <a:gd name="connsiteY5" fmla="*/ 6064 h 41372"/>
                <a:gd name="connsiteX6" fmla="*/ 3078 w 41559"/>
                <a:gd name="connsiteY6" fmla="*/ 41373 h 41372"/>
                <a:gd name="connsiteX7" fmla="*/ 38481 w 41559"/>
                <a:gd name="connsiteY7" fmla="*/ 41373 h 41372"/>
                <a:gd name="connsiteX8" fmla="*/ 41559 w 41559"/>
                <a:gd name="connsiteY8" fmla="*/ 38341 h 41372"/>
                <a:gd name="connsiteX9" fmla="*/ 41559 w 41559"/>
                <a:gd name="connsiteY9" fmla="*/ 3032 h 41372"/>
                <a:gd name="connsiteX10" fmla="*/ 38481 w 41559"/>
                <a:gd name="connsiteY10" fmla="*/ 0 h 41372"/>
                <a:gd name="connsiteX11" fmla="*/ 3078 w 41559"/>
                <a:gd name="connsiteY11" fmla="*/ 0 h 41372"/>
                <a:gd name="connsiteX12" fmla="*/ 0 w 41559"/>
                <a:gd name="connsiteY12" fmla="*/ 3032 h 41372"/>
                <a:gd name="connsiteX13" fmla="*/ 0 w 41559"/>
                <a:gd name="connsiteY13" fmla="*/ 38341 h 41372"/>
                <a:gd name="connsiteX14" fmla="*/ 3078 w 41559"/>
                <a:gd name="connsiteY14" fmla="*/ 41373 h 41372"/>
                <a:gd name="connsiteX15" fmla="*/ 3078 w 41559"/>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1372">
                  <a:moveTo>
                    <a:pt x="6157" y="6064"/>
                  </a:moveTo>
                  <a:lnTo>
                    <a:pt x="35449" y="6064"/>
                  </a:lnTo>
                  <a:lnTo>
                    <a:pt x="35449" y="35262"/>
                  </a:lnTo>
                  <a:lnTo>
                    <a:pt x="6157" y="35262"/>
                  </a:lnTo>
                  <a:lnTo>
                    <a:pt x="6157" y="6064"/>
                  </a:lnTo>
                  <a:lnTo>
                    <a:pt x="6157" y="6064"/>
                  </a:lnTo>
                  <a:close/>
                  <a:moveTo>
                    <a:pt x="3078" y="41373"/>
                  </a:moveTo>
                  <a:lnTo>
                    <a:pt x="38481" y="41373"/>
                  </a:lnTo>
                  <a:cubicBezTo>
                    <a:pt x="40207" y="41373"/>
                    <a:pt x="41559" y="40067"/>
                    <a:pt x="41559" y="38341"/>
                  </a:cubicBezTo>
                  <a:lnTo>
                    <a:pt x="41559" y="3032"/>
                  </a:lnTo>
                  <a:cubicBezTo>
                    <a:pt x="41559" y="1306"/>
                    <a:pt x="40253" y="0"/>
                    <a:pt x="38481" y="0"/>
                  </a:cubicBezTo>
                  <a:lnTo>
                    <a:pt x="3078" y="0"/>
                  </a:lnTo>
                  <a:cubicBezTo>
                    <a:pt x="1353" y="0"/>
                    <a:pt x="0" y="1306"/>
                    <a:pt x="0" y="3032"/>
                  </a:cubicBezTo>
                  <a:lnTo>
                    <a:pt x="0" y="38341"/>
                  </a:lnTo>
                  <a:cubicBezTo>
                    <a:pt x="0" y="39647"/>
                    <a:pt x="1306" y="41373"/>
                    <a:pt x="3078" y="41373"/>
                  </a:cubicBezTo>
                  <a:lnTo>
                    <a:pt x="3078"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A651AE8B-6B15-72B6-31B8-98C5476ED9A8}"/>
                </a:ext>
              </a:extLst>
            </p:cNvPr>
            <p:cNvSpPr/>
            <p:nvPr/>
          </p:nvSpPr>
          <p:spPr>
            <a:xfrm>
              <a:off x="1828865" y="5195988"/>
              <a:ext cx="36708" cy="36615"/>
            </a:xfrm>
            <a:custGeom>
              <a:avLst/>
              <a:gdLst>
                <a:gd name="connsiteX0" fmla="*/ 5224 w 36708"/>
                <a:gd name="connsiteY0" fmla="*/ 5224 h 36615"/>
                <a:gd name="connsiteX1" fmla="*/ 31018 w 36708"/>
                <a:gd name="connsiteY1" fmla="*/ 5224 h 36615"/>
                <a:gd name="connsiteX2" fmla="*/ 31018 w 36708"/>
                <a:gd name="connsiteY2" fmla="*/ 30925 h 36615"/>
                <a:gd name="connsiteX3" fmla="*/ 5224 w 36708"/>
                <a:gd name="connsiteY3" fmla="*/ 30925 h 36615"/>
                <a:gd name="connsiteX4" fmla="*/ 5224 w 36708"/>
                <a:gd name="connsiteY4" fmla="*/ 5224 h 36615"/>
                <a:gd name="connsiteX5" fmla="*/ 5224 w 36708"/>
                <a:gd name="connsiteY5" fmla="*/ 5224 h 36615"/>
                <a:gd name="connsiteX6" fmla="*/ 2612 w 36708"/>
                <a:gd name="connsiteY6" fmla="*/ 36615 h 36615"/>
                <a:gd name="connsiteX7" fmla="*/ 34096 w 36708"/>
                <a:gd name="connsiteY7" fmla="*/ 36615 h 36615"/>
                <a:gd name="connsiteX8" fmla="*/ 36708 w 36708"/>
                <a:gd name="connsiteY8" fmla="*/ 34003 h 36615"/>
                <a:gd name="connsiteX9" fmla="*/ 36708 w 36708"/>
                <a:gd name="connsiteY9" fmla="*/ 2612 h 36615"/>
                <a:gd name="connsiteX10" fmla="*/ 34096 w 36708"/>
                <a:gd name="connsiteY10" fmla="*/ 0 h 36615"/>
                <a:gd name="connsiteX11" fmla="*/ 2612 w 36708"/>
                <a:gd name="connsiteY11" fmla="*/ 0 h 36615"/>
                <a:gd name="connsiteX12" fmla="*/ 0 w 36708"/>
                <a:gd name="connsiteY12" fmla="*/ 2612 h 36615"/>
                <a:gd name="connsiteX13" fmla="*/ 0 w 36708"/>
                <a:gd name="connsiteY13" fmla="*/ 34003 h 36615"/>
                <a:gd name="connsiteX14" fmla="*/ 2612 w 36708"/>
                <a:gd name="connsiteY14" fmla="*/ 36615 h 36615"/>
                <a:gd name="connsiteX15" fmla="*/ 2612 w 36708"/>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36615">
                  <a:moveTo>
                    <a:pt x="5224" y="5224"/>
                  </a:moveTo>
                  <a:lnTo>
                    <a:pt x="31018" y="5224"/>
                  </a:lnTo>
                  <a:lnTo>
                    <a:pt x="31018" y="30925"/>
                  </a:lnTo>
                  <a:lnTo>
                    <a:pt x="5224" y="30925"/>
                  </a:lnTo>
                  <a:lnTo>
                    <a:pt x="5224" y="5224"/>
                  </a:lnTo>
                  <a:lnTo>
                    <a:pt x="5224" y="5224"/>
                  </a:lnTo>
                  <a:close/>
                  <a:moveTo>
                    <a:pt x="2612" y="36615"/>
                  </a:moveTo>
                  <a:lnTo>
                    <a:pt x="34096" y="36615"/>
                  </a:lnTo>
                  <a:cubicBezTo>
                    <a:pt x="35402" y="36615"/>
                    <a:pt x="36708" y="35309"/>
                    <a:pt x="36708" y="34003"/>
                  </a:cubicBezTo>
                  <a:lnTo>
                    <a:pt x="36708" y="2612"/>
                  </a:lnTo>
                  <a:cubicBezTo>
                    <a:pt x="36708" y="1306"/>
                    <a:pt x="35402" y="0"/>
                    <a:pt x="34096" y="0"/>
                  </a:cubicBezTo>
                  <a:lnTo>
                    <a:pt x="2612" y="0"/>
                  </a:lnTo>
                  <a:cubicBezTo>
                    <a:pt x="1306" y="0"/>
                    <a:pt x="0" y="1306"/>
                    <a:pt x="0" y="2612"/>
                  </a:cubicBezTo>
                  <a:lnTo>
                    <a:pt x="0" y="34003"/>
                  </a:lnTo>
                  <a:cubicBezTo>
                    <a:pt x="0" y="35309"/>
                    <a:pt x="1306" y="36615"/>
                    <a:pt x="2612" y="36615"/>
                  </a:cubicBezTo>
                  <a:lnTo>
                    <a:pt x="2612"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9B8D8537-9FA5-C1C0-3178-68B6ACECF8F2}"/>
                </a:ext>
              </a:extLst>
            </p:cNvPr>
            <p:cNvSpPr/>
            <p:nvPr/>
          </p:nvSpPr>
          <p:spPr>
            <a:xfrm>
              <a:off x="1695512" y="5195988"/>
              <a:ext cx="41559" cy="36615"/>
            </a:xfrm>
            <a:custGeom>
              <a:avLst/>
              <a:gdLst>
                <a:gd name="connsiteX0" fmla="*/ 6157 w 41559"/>
                <a:gd name="connsiteY0" fmla="*/ 5224 h 36615"/>
                <a:gd name="connsiteX1" fmla="*/ 35449 w 41559"/>
                <a:gd name="connsiteY1" fmla="*/ 5224 h 36615"/>
                <a:gd name="connsiteX2" fmla="*/ 35449 w 41559"/>
                <a:gd name="connsiteY2" fmla="*/ 30925 h 36615"/>
                <a:gd name="connsiteX3" fmla="*/ 6157 w 41559"/>
                <a:gd name="connsiteY3" fmla="*/ 30925 h 36615"/>
                <a:gd name="connsiteX4" fmla="*/ 6157 w 41559"/>
                <a:gd name="connsiteY4" fmla="*/ 5224 h 36615"/>
                <a:gd name="connsiteX5" fmla="*/ 6157 w 41559"/>
                <a:gd name="connsiteY5" fmla="*/ 5224 h 36615"/>
                <a:gd name="connsiteX6" fmla="*/ 3078 w 41559"/>
                <a:gd name="connsiteY6" fmla="*/ 36615 h 36615"/>
                <a:gd name="connsiteX7" fmla="*/ 38481 w 41559"/>
                <a:gd name="connsiteY7" fmla="*/ 36615 h 36615"/>
                <a:gd name="connsiteX8" fmla="*/ 41559 w 41559"/>
                <a:gd name="connsiteY8" fmla="*/ 34003 h 36615"/>
                <a:gd name="connsiteX9" fmla="*/ 41559 w 41559"/>
                <a:gd name="connsiteY9" fmla="*/ 2612 h 36615"/>
                <a:gd name="connsiteX10" fmla="*/ 38481 w 41559"/>
                <a:gd name="connsiteY10" fmla="*/ 0 h 36615"/>
                <a:gd name="connsiteX11" fmla="*/ 3078 w 41559"/>
                <a:gd name="connsiteY11" fmla="*/ 0 h 36615"/>
                <a:gd name="connsiteX12" fmla="*/ 0 w 41559"/>
                <a:gd name="connsiteY12" fmla="*/ 2612 h 36615"/>
                <a:gd name="connsiteX13" fmla="*/ 0 w 41559"/>
                <a:gd name="connsiteY13" fmla="*/ 34003 h 36615"/>
                <a:gd name="connsiteX14" fmla="*/ 3078 w 41559"/>
                <a:gd name="connsiteY14" fmla="*/ 36615 h 36615"/>
                <a:gd name="connsiteX15" fmla="*/ 3078 w 41559"/>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36615">
                  <a:moveTo>
                    <a:pt x="6157" y="5224"/>
                  </a:moveTo>
                  <a:lnTo>
                    <a:pt x="35449" y="5224"/>
                  </a:lnTo>
                  <a:lnTo>
                    <a:pt x="35449" y="30925"/>
                  </a:lnTo>
                  <a:lnTo>
                    <a:pt x="6157" y="30925"/>
                  </a:lnTo>
                  <a:lnTo>
                    <a:pt x="6157" y="5224"/>
                  </a:lnTo>
                  <a:lnTo>
                    <a:pt x="6157" y="5224"/>
                  </a:lnTo>
                  <a:close/>
                  <a:moveTo>
                    <a:pt x="3078" y="36615"/>
                  </a:moveTo>
                  <a:lnTo>
                    <a:pt x="38481" y="36615"/>
                  </a:lnTo>
                  <a:cubicBezTo>
                    <a:pt x="40207" y="36615"/>
                    <a:pt x="41559" y="35309"/>
                    <a:pt x="41559" y="34003"/>
                  </a:cubicBezTo>
                  <a:lnTo>
                    <a:pt x="41559" y="2612"/>
                  </a:lnTo>
                  <a:cubicBezTo>
                    <a:pt x="41559" y="1306"/>
                    <a:pt x="40253" y="0"/>
                    <a:pt x="38481" y="0"/>
                  </a:cubicBezTo>
                  <a:lnTo>
                    <a:pt x="3078" y="0"/>
                  </a:lnTo>
                  <a:cubicBezTo>
                    <a:pt x="1353" y="0"/>
                    <a:pt x="0" y="1306"/>
                    <a:pt x="0" y="2612"/>
                  </a:cubicBezTo>
                  <a:lnTo>
                    <a:pt x="0" y="34003"/>
                  </a:lnTo>
                  <a:cubicBezTo>
                    <a:pt x="0" y="35309"/>
                    <a:pt x="1306" y="36615"/>
                    <a:pt x="3078" y="36615"/>
                  </a:cubicBezTo>
                  <a:lnTo>
                    <a:pt x="3078"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1219586B-4D5A-B26B-88F4-EAF278F96308}"/>
                </a:ext>
              </a:extLst>
            </p:cNvPr>
            <p:cNvSpPr/>
            <p:nvPr/>
          </p:nvSpPr>
          <p:spPr>
            <a:xfrm>
              <a:off x="1759740" y="4929748"/>
              <a:ext cx="41559" cy="40906"/>
            </a:xfrm>
            <a:custGeom>
              <a:avLst/>
              <a:gdLst>
                <a:gd name="connsiteX0" fmla="*/ 6157 w 41559"/>
                <a:gd name="connsiteY0" fmla="*/ 6064 h 40906"/>
                <a:gd name="connsiteX1" fmla="*/ 35449 w 41559"/>
                <a:gd name="connsiteY1" fmla="*/ 6064 h 40906"/>
                <a:gd name="connsiteX2" fmla="*/ 35449 w 41559"/>
                <a:gd name="connsiteY2" fmla="*/ 35262 h 40906"/>
                <a:gd name="connsiteX3" fmla="*/ 6157 w 41559"/>
                <a:gd name="connsiteY3" fmla="*/ 35262 h 40906"/>
                <a:gd name="connsiteX4" fmla="*/ 6157 w 41559"/>
                <a:gd name="connsiteY4" fmla="*/ 6064 h 40906"/>
                <a:gd name="connsiteX5" fmla="*/ 6157 w 41559"/>
                <a:gd name="connsiteY5" fmla="*/ 6064 h 40906"/>
                <a:gd name="connsiteX6" fmla="*/ 3078 w 41559"/>
                <a:gd name="connsiteY6" fmla="*/ 40906 h 40906"/>
                <a:gd name="connsiteX7" fmla="*/ 38481 w 41559"/>
                <a:gd name="connsiteY7" fmla="*/ 40906 h 40906"/>
                <a:gd name="connsiteX8" fmla="*/ 41559 w 41559"/>
                <a:gd name="connsiteY8" fmla="*/ 37874 h 40906"/>
                <a:gd name="connsiteX9" fmla="*/ 41559 w 41559"/>
                <a:gd name="connsiteY9" fmla="*/ 3032 h 40906"/>
                <a:gd name="connsiteX10" fmla="*/ 38481 w 41559"/>
                <a:gd name="connsiteY10" fmla="*/ 0 h 40906"/>
                <a:gd name="connsiteX11" fmla="*/ 3078 w 41559"/>
                <a:gd name="connsiteY11" fmla="*/ 0 h 40906"/>
                <a:gd name="connsiteX12" fmla="*/ 0 w 41559"/>
                <a:gd name="connsiteY12" fmla="*/ 3032 h 40906"/>
                <a:gd name="connsiteX13" fmla="*/ 0 w 41559"/>
                <a:gd name="connsiteY13" fmla="*/ 37874 h 40906"/>
                <a:gd name="connsiteX14" fmla="*/ 3078 w 41559"/>
                <a:gd name="connsiteY14" fmla="*/ 40906 h 40906"/>
                <a:gd name="connsiteX15" fmla="*/ 3078 w 41559"/>
                <a:gd name="connsiteY15" fmla="*/ 40906 h 40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0906">
                  <a:moveTo>
                    <a:pt x="6157" y="6064"/>
                  </a:moveTo>
                  <a:lnTo>
                    <a:pt x="35449" y="6064"/>
                  </a:lnTo>
                  <a:lnTo>
                    <a:pt x="35449" y="35262"/>
                  </a:lnTo>
                  <a:lnTo>
                    <a:pt x="6157" y="35262"/>
                  </a:lnTo>
                  <a:lnTo>
                    <a:pt x="6157" y="6064"/>
                  </a:lnTo>
                  <a:lnTo>
                    <a:pt x="6157" y="6064"/>
                  </a:lnTo>
                  <a:close/>
                  <a:moveTo>
                    <a:pt x="3078" y="40906"/>
                  </a:moveTo>
                  <a:lnTo>
                    <a:pt x="38481" y="40906"/>
                  </a:lnTo>
                  <a:cubicBezTo>
                    <a:pt x="40207" y="40906"/>
                    <a:pt x="41559" y="39600"/>
                    <a:pt x="41559" y="37874"/>
                  </a:cubicBezTo>
                  <a:lnTo>
                    <a:pt x="41559" y="3032"/>
                  </a:lnTo>
                  <a:cubicBezTo>
                    <a:pt x="41559" y="1306"/>
                    <a:pt x="40253" y="0"/>
                    <a:pt x="38481" y="0"/>
                  </a:cubicBezTo>
                  <a:lnTo>
                    <a:pt x="3078" y="0"/>
                  </a:lnTo>
                  <a:cubicBezTo>
                    <a:pt x="1353" y="0"/>
                    <a:pt x="0" y="1306"/>
                    <a:pt x="0" y="3032"/>
                  </a:cubicBezTo>
                  <a:lnTo>
                    <a:pt x="0" y="37874"/>
                  </a:lnTo>
                  <a:cubicBezTo>
                    <a:pt x="0" y="39600"/>
                    <a:pt x="1306" y="40906"/>
                    <a:pt x="3078" y="40906"/>
                  </a:cubicBezTo>
                  <a:lnTo>
                    <a:pt x="3078" y="40906"/>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04921C3E-C91B-170A-9DC8-5E8EB76E2069}"/>
                </a:ext>
              </a:extLst>
            </p:cNvPr>
            <p:cNvSpPr/>
            <p:nvPr/>
          </p:nvSpPr>
          <p:spPr>
            <a:xfrm>
              <a:off x="1695512" y="4929748"/>
              <a:ext cx="41559" cy="40906"/>
            </a:xfrm>
            <a:custGeom>
              <a:avLst/>
              <a:gdLst>
                <a:gd name="connsiteX0" fmla="*/ 6157 w 41559"/>
                <a:gd name="connsiteY0" fmla="*/ 6064 h 40906"/>
                <a:gd name="connsiteX1" fmla="*/ 35449 w 41559"/>
                <a:gd name="connsiteY1" fmla="*/ 6064 h 40906"/>
                <a:gd name="connsiteX2" fmla="*/ 35449 w 41559"/>
                <a:gd name="connsiteY2" fmla="*/ 35262 h 40906"/>
                <a:gd name="connsiteX3" fmla="*/ 6157 w 41559"/>
                <a:gd name="connsiteY3" fmla="*/ 35262 h 40906"/>
                <a:gd name="connsiteX4" fmla="*/ 6157 w 41559"/>
                <a:gd name="connsiteY4" fmla="*/ 6064 h 40906"/>
                <a:gd name="connsiteX5" fmla="*/ 6157 w 41559"/>
                <a:gd name="connsiteY5" fmla="*/ 6064 h 40906"/>
                <a:gd name="connsiteX6" fmla="*/ 3078 w 41559"/>
                <a:gd name="connsiteY6" fmla="*/ 40906 h 40906"/>
                <a:gd name="connsiteX7" fmla="*/ 38481 w 41559"/>
                <a:gd name="connsiteY7" fmla="*/ 40906 h 40906"/>
                <a:gd name="connsiteX8" fmla="*/ 41559 w 41559"/>
                <a:gd name="connsiteY8" fmla="*/ 37874 h 40906"/>
                <a:gd name="connsiteX9" fmla="*/ 41559 w 41559"/>
                <a:gd name="connsiteY9" fmla="*/ 3032 h 40906"/>
                <a:gd name="connsiteX10" fmla="*/ 38481 w 41559"/>
                <a:gd name="connsiteY10" fmla="*/ 0 h 40906"/>
                <a:gd name="connsiteX11" fmla="*/ 3078 w 41559"/>
                <a:gd name="connsiteY11" fmla="*/ 0 h 40906"/>
                <a:gd name="connsiteX12" fmla="*/ 0 w 41559"/>
                <a:gd name="connsiteY12" fmla="*/ 3032 h 40906"/>
                <a:gd name="connsiteX13" fmla="*/ 0 w 41559"/>
                <a:gd name="connsiteY13" fmla="*/ 37874 h 40906"/>
                <a:gd name="connsiteX14" fmla="*/ 3078 w 41559"/>
                <a:gd name="connsiteY14" fmla="*/ 40906 h 40906"/>
                <a:gd name="connsiteX15" fmla="*/ 3078 w 41559"/>
                <a:gd name="connsiteY15" fmla="*/ 40906 h 40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0906">
                  <a:moveTo>
                    <a:pt x="6157" y="6064"/>
                  </a:moveTo>
                  <a:lnTo>
                    <a:pt x="35449" y="6064"/>
                  </a:lnTo>
                  <a:lnTo>
                    <a:pt x="35449" y="35262"/>
                  </a:lnTo>
                  <a:lnTo>
                    <a:pt x="6157" y="35262"/>
                  </a:lnTo>
                  <a:lnTo>
                    <a:pt x="6157" y="6064"/>
                  </a:lnTo>
                  <a:lnTo>
                    <a:pt x="6157" y="6064"/>
                  </a:lnTo>
                  <a:close/>
                  <a:moveTo>
                    <a:pt x="3078" y="40906"/>
                  </a:moveTo>
                  <a:lnTo>
                    <a:pt x="38481" y="40906"/>
                  </a:lnTo>
                  <a:cubicBezTo>
                    <a:pt x="40207" y="40906"/>
                    <a:pt x="41559" y="39600"/>
                    <a:pt x="41559" y="37874"/>
                  </a:cubicBezTo>
                  <a:lnTo>
                    <a:pt x="41559" y="3032"/>
                  </a:lnTo>
                  <a:cubicBezTo>
                    <a:pt x="41559" y="1306"/>
                    <a:pt x="40253" y="0"/>
                    <a:pt x="38481" y="0"/>
                  </a:cubicBezTo>
                  <a:lnTo>
                    <a:pt x="3078" y="0"/>
                  </a:lnTo>
                  <a:cubicBezTo>
                    <a:pt x="1353" y="0"/>
                    <a:pt x="0" y="1306"/>
                    <a:pt x="0" y="3032"/>
                  </a:cubicBezTo>
                  <a:lnTo>
                    <a:pt x="0" y="37874"/>
                  </a:lnTo>
                  <a:cubicBezTo>
                    <a:pt x="0" y="39600"/>
                    <a:pt x="1306" y="40906"/>
                    <a:pt x="3078" y="40906"/>
                  </a:cubicBezTo>
                  <a:lnTo>
                    <a:pt x="3078" y="40906"/>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95BB6F6C-1B7C-29AD-4ED6-6471DD0EC9D9}"/>
                </a:ext>
              </a:extLst>
            </p:cNvPr>
            <p:cNvSpPr/>
            <p:nvPr/>
          </p:nvSpPr>
          <p:spPr>
            <a:xfrm>
              <a:off x="1695512" y="5126723"/>
              <a:ext cx="41559" cy="41372"/>
            </a:xfrm>
            <a:custGeom>
              <a:avLst/>
              <a:gdLst>
                <a:gd name="connsiteX0" fmla="*/ 6157 w 41559"/>
                <a:gd name="connsiteY0" fmla="*/ 6064 h 41372"/>
                <a:gd name="connsiteX1" fmla="*/ 35449 w 41559"/>
                <a:gd name="connsiteY1" fmla="*/ 6064 h 41372"/>
                <a:gd name="connsiteX2" fmla="*/ 35449 w 41559"/>
                <a:gd name="connsiteY2" fmla="*/ 35262 h 41372"/>
                <a:gd name="connsiteX3" fmla="*/ 6157 w 41559"/>
                <a:gd name="connsiteY3" fmla="*/ 35262 h 41372"/>
                <a:gd name="connsiteX4" fmla="*/ 6157 w 41559"/>
                <a:gd name="connsiteY4" fmla="*/ 6064 h 41372"/>
                <a:gd name="connsiteX5" fmla="*/ 6157 w 41559"/>
                <a:gd name="connsiteY5" fmla="*/ 6064 h 41372"/>
                <a:gd name="connsiteX6" fmla="*/ 3078 w 41559"/>
                <a:gd name="connsiteY6" fmla="*/ 41373 h 41372"/>
                <a:gd name="connsiteX7" fmla="*/ 38481 w 41559"/>
                <a:gd name="connsiteY7" fmla="*/ 41373 h 41372"/>
                <a:gd name="connsiteX8" fmla="*/ 41559 w 41559"/>
                <a:gd name="connsiteY8" fmla="*/ 38341 h 41372"/>
                <a:gd name="connsiteX9" fmla="*/ 41559 w 41559"/>
                <a:gd name="connsiteY9" fmla="*/ 3032 h 41372"/>
                <a:gd name="connsiteX10" fmla="*/ 38481 w 41559"/>
                <a:gd name="connsiteY10" fmla="*/ 0 h 41372"/>
                <a:gd name="connsiteX11" fmla="*/ 3078 w 41559"/>
                <a:gd name="connsiteY11" fmla="*/ 0 h 41372"/>
                <a:gd name="connsiteX12" fmla="*/ 0 w 41559"/>
                <a:gd name="connsiteY12" fmla="*/ 3032 h 41372"/>
                <a:gd name="connsiteX13" fmla="*/ 0 w 41559"/>
                <a:gd name="connsiteY13" fmla="*/ 38341 h 41372"/>
                <a:gd name="connsiteX14" fmla="*/ 3078 w 41559"/>
                <a:gd name="connsiteY14" fmla="*/ 41373 h 41372"/>
                <a:gd name="connsiteX15" fmla="*/ 3078 w 41559"/>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1372">
                  <a:moveTo>
                    <a:pt x="6157" y="6064"/>
                  </a:moveTo>
                  <a:lnTo>
                    <a:pt x="35449" y="6064"/>
                  </a:lnTo>
                  <a:lnTo>
                    <a:pt x="35449" y="35262"/>
                  </a:lnTo>
                  <a:lnTo>
                    <a:pt x="6157" y="35262"/>
                  </a:lnTo>
                  <a:lnTo>
                    <a:pt x="6157" y="6064"/>
                  </a:lnTo>
                  <a:lnTo>
                    <a:pt x="6157" y="6064"/>
                  </a:lnTo>
                  <a:close/>
                  <a:moveTo>
                    <a:pt x="3078" y="41373"/>
                  </a:moveTo>
                  <a:lnTo>
                    <a:pt x="38481" y="41373"/>
                  </a:lnTo>
                  <a:cubicBezTo>
                    <a:pt x="40207" y="41373"/>
                    <a:pt x="41559" y="40067"/>
                    <a:pt x="41559" y="38341"/>
                  </a:cubicBezTo>
                  <a:lnTo>
                    <a:pt x="41559" y="3032"/>
                  </a:lnTo>
                  <a:cubicBezTo>
                    <a:pt x="41559" y="1306"/>
                    <a:pt x="40253" y="0"/>
                    <a:pt x="38481" y="0"/>
                  </a:cubicBezTo>
                  <a:lnTo>
                    <a:pt x="3078" y="0"/>
                  </a:lnTo>
                  <a:cubicBezTo>
                    <a:pt x="1353" y="0"/>
                    <a:pt x="0" y="1306"/>
                    <a:pt x="0" y="3032"/>
                  </a:cubicBezTo>
                  <a:lnTo>
                    <a:pt x="0" y="38341"/>
                  </a:lnTo>
                  <a:cubicBezTo>
                    <a:pt x="0" y="40067"/>
                    <a:pt x="1306" y="41373"/>
                    <a:pt x="3078" y="41373"/>
                  </a:cubicBezTo>
                  <a:lnTo>
                    <a:pt x="3078"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C54CE797-2CBA-FBDF-074D-FA062DB87F20}"/>
                </a:ext>
              </a:extLst>
            </p:cNvPr>
            <p:cNvSpPr/>
            <p:nvPr/>
          </p:nvSpPr>
          <p:spPr>
            <a:xfrm>
              <a:off x="1916228" y="5323698"/>
              <a:ext cx="46363" cy="87549"/>
            </a:xfrm>
            <a:custGeom>
              <a:avLst/>
              <a:gdLst>
                <a:gd name="connsiteX0" fmla="*/ 6157 w 46363"/>
                <a:gd name="connsiteY0" fmla="*/ 6483 h 87549"/>
                <a:gd name="connsiteX1" fmla="*/ 40253 w 46363"/>
                <a:gd name="connsiteY1" fmla="*/ 6483 h 87549"/>
                <a:gd name="connsiteX2" fmla="*/ 40253 w 46363"/>
                <a:gd name="connsiteY2" fmla="*/ 81859 h 87549"/>
                <a:gd name="connsiteX3" fmla="*/ 6157 w 46363"/>
                <a:gd name="connsiteY3" fmla="*/ 81859 h 87549"/>
                <a:gd name="connsiteX4" fmla="*/ 6157 w 46363"/>
                <a:gd name="connsiteY4" fmla="*/ 6483 h 87549"/>
                <a:gd name="connsiteX5" fmla="*/ 6157 w 46363"/>
                <a:gd name="connsiteY5" fmla="*/ 6483 h 87549"/>
                <a:gd name="connsiteX6" fmla="*/ 3078 w 46363"/>
                <a:gd name="connsiteY6" fmla="*/ 87550 h 87549"/>
                <a:gd name="connsiteX7" fmla="*/ 43285 w 46363"/>
                <a:gd name="connsiteY7" fmla="*/ 87550 h 87549"/>
                <a:gd name="connsiteX8" fmla="*/ 46364 w 46363"/>
                <a:gd name="connsiteY8" fmla="*/ 84518 h 87549"/>
                <a:gd name="connsiteX9" fmla="*/ 46364 w 46363"/>
                <a:gd name="connsiteY9" fmla="*/ 3032 h 87549"/>
                <a:gd name="connsiteX10" fmla="*/ 43285 w 46363"/>
                <a:gd name="connsiteY10" fmla="*/ 0 h 87549"/>
                <a:gd name="connsiteX11" fmla="*/ 3078 w 46363"/>
                <a:gd name="connsiteY11" fmla="*/ 0 h 87549"/>
                <a:gd name="connsiteX12" fmla="*/ 0 w 46363"/>
                <a:gd name="connsiteY12" fmla="*/ 3032 h 87549"/>
                <a:gd name="connsiteX13" fmla="*/ 0 w 46363"/>
                <a:gd name="connsiteY13" fmla="*/ 84518 h 87549"/>
                <a:gd name="connsiteX14" fmla="*/ 3078 w 46363"/>
                <a:gd name="connsiteY14" fmla="*/ 87550 h 87549"/>
                <a:gd name="connsiteX15" fmla="*/ 3078 w 46363"/>
                <a:gd name="connsiteY15" fmla="*/ 87550 h 8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363" h="87549">
                  <a:moveTo>
                    <a:pt x="6157" y="6483"/>
                  </a:moveTo>
                  <a:lnTo>
                    <a:pt x="40253" y="6483"/>
                  </a:lnTo>
                  <a:lnTo>
                    <a:pt x="40253" y="81859"/>
                  </a:lnTo>
                  <a:lnTo>
                    <a:pt x="6157" y="81859"/>
                  </a:lnTo>
                  <a:lnTo>
                    <a:pt x="6157" y="6483"/>
                  </a:lnTo>
                  <a:lnTo>
                    <a:pt x="6157" y="6483"/>
                  </a:lnTo>
                  <a:close/>
                  <a:moveTo>
                    <a:pt x="3078" y="87550"/>
                  </a:moveTo>
                  <a:lnTo>
                    <a:pt x="43285" y="87550"/>
                  </a:lnTo>
                  <a:cubicBezTo>
                    <a:pt x="45011" y="87550"/>
                    <a:pt x="46364" y="86244"/>
                    <a:pt x="46364" y="84518"/>
                  </a:cubicBezTo>
                  <a:lnTo>
                    <a:pt x="46364" y="3032"/>
                  </a:lnTo>
                  <a:cubicBezTo>
                    <a:pt x="46364" y="1306"/>
                    <a:pt x="45058" y="0"/>
                    <a:pt x="43285" y="0"/>
                  </a:cubicBezTo>
                  <a:lnTo>
                    <a:pt x="3078" y="0"/>
                  </a:lnTo>
                  <a:cubicBezTo>
                    <a:pt x="1353" y="0"/>
                    <a:pt x="0" y="1306"/>
                    <a:pt x="0" y="3032"/>
                  </a:cubicBezTo>
                  <a:lnTo>
                    <a:pt x="0" y="84518"/>
                  </a:lnTo>
                  <a:cubicBezTo>
                    <a:pt x="0" y="86244"/>
                    <a:pt x="1306" y="87550"/>
                    <a:pt x="3078" y="87550"/>
                  </a:cubicBezTo>
                  <a:lnTo>
                    <a:pt x="3078" y="87550"/>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FE3A41BB-6959-19E8-7E87-A4522B99EF30}"/>
                </a:ext>
              </a:extLst>
            </p:cNvPr>
            <p:cNvSpPr/>
            <p:nvPr/>
          </p:nvSpPr>
          <p:spPr>
            <a:xfrm>
              <a:off x="1529461" y="5323698"/>
              <a:ext cx="50281" cy="87549"/>
            </a:xfrm>
            <a:custGeom>
              <a:avLst/>
              <a:gdLst>
                <a:gd name="connsiteX0" fmla="*/ 6577 w 50281"/>
                <a:gd name="connsiteY0" fmla="*/ 6483 h 87549"/>
                <a:gd name="connsiteX1" fmla="*/ 44171 w 50281"/>
                <a:gd name="connsiteY1" fmla="*/ 6483 h 87549"/>
                <a:gd name="connsiteX2" fmla="*/ 44171 w 50281"/>
                <a:gd name="connsiteY2" fmla="*/ 81859 h 87549"/>
                <a:gd name="connsiteX3" fmla="*/ 6577 w 50281"/>
                <a:gd name="connsiteY3" fmla="*/ 81859 h 87549"/>
                <a:gd name="connsiteX4" fmla="*/ 6577 w 50281"/>
                <a:gd name="connsiteY4" fmla="*/ 6483 h 87549"/>
                <a:gd name="connsiteX5" fmla="*/ 6577 w 50281"/>
                <a:gd name="connsiteY5" fmla="*/ 6483 h 87549"/>
                <a:gd name="connsiteX6" fmla="*/ 3078 w 50281"/>
                <a:gd name="connsiteY6" fmla="*/ 87550 h 87549"/>
                <a:gd name="connsiteX7" fmla="*/ 47203 w 50281"/>
                <a:gd name="connsiteY7" fmla="*/ 87550 h 87549"/>
                <a:gd name="connsiteX8" fmla="*/ 50282 w 50281"/>
                <a:gd name="connsiteY8" fmla="*/ 84518 h 87549"/>
                <a:gd name="connsiteX9" fmla="*/ 50282 w 50281"/>
                <a:gd name="connsiteY9" fmla="*/ 3032 h 87549"/>
                <a:gd name="connsiteX10" fmla="*/ 47203 w 50281"/>
                <a:gd name="connsiteY10" fmla="*/ 0 h 87549"/>
                <a:gd name="connsiteX11" fmla="*/ 3078 w 50281"/>
                <a:gd name="connsiteY11" fmla="*/ 0 h 87549"/>
                <a:gd name="connsiteX12" fmla="*/ 0 w 50281"/>
                <a:gd name="connsiteY12" fmla="*/ 3032 h 87549"/>
                <a:gd name="connsiteX13" fmla="*/ 0 w 50281"/>
                <a:gd name="connsiteY13" fmla="*/ 84518 h 87549"/>
                <a:gd name="connsiteX14" fmla="*/ 3078 w 50281"/>
                <a:gd name="connsiteY14" fmla="*/ 87550 h 87549"/>
                <a:gd name="connsiteX15" fmla="*/ 3078 w 50281"/>
                <a:gd name="connsiteY15" fmla="*/ 87550 h 8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281" h="87549">
                  <a:moveTo>
                    <a:pt x="6577" y="6483"/>
                  </a:moveTo>
                  <a:lnTo>
                    <a:pt x="44171" y="6483"/>
                  </a:lnTo>
                  <a:lnTo>
                    <a:pt x="44171" y="81859"/>
                  </a:lnTo>
                  <a:lnTo>
                    <a:pt x="6577" y="81859"/>
                  </a:lnTo>
                  <a:lnTo>
                    <a:pt x="6577" y="6483"/>
                  </a:lnTo>
                  <a:lnTo>
                    <a:pt x="6577" y="6483"/>
                  </a:lnTo>
                  <a:close/>
                  <a:moveTo>
                    <a:pt x="3078" y="87550"/>
                  </a:moveTo>
                  <a:lnTo>
                    <a:pt x="47203" y="87550"/>
                  </a:lnTo>
                  <a:cubicBezTo>
                    <a:pt x="48929" y="87550"/>
                    <a:pt x="50282" y="86244"/>
                    <a:pt x="50282" y="84518"/>
                  </a:cubicBezTo>
                  <a:lnTo>
                    <a:pt x="50282" y="3032"/>
                  </a:lnTo>
                  <a:cubicBezTo>
                    <a:pt x="50282" y="1306"/>
                    <a:pt x="48976" y="0"/>
                    <a:pt x="47203" y="0"/>
                  </a:cubicBezTo>
                  <a:lnTo>
                    <a:pt x="3078" y="0"/>
                  </a:lnTo>
                  <a:cubicBezTo>
                    <a:pt x="1353" y="0"/>
                    <a:pt x="0" y="1306"/>
                    <a:pt x="0" y="3032"/>
                  </a:cubicBezTo>
                  <a:lnTo>
                    <a:pt x="0" y="84518"/>
                  </a:lnTo>
                  <a:cubicBezTo>
                    <a:pt x="0" y="86244"/>
                    <a:pt x="1306" y="87550"/>
                    <a:pt x="3078" y="87550"/>
                  </a:cubicBezTo>
                  <a:lnTo>
                    <a:pt x="3078" y="87550"/>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1A6F0A29-0E56-AC8B-C01F-C9CB5473E42A}"/>
                </a:ext>
              </a:extLst>
            </p:cNvPr>
            <p:cNvSpPr/>
            <p:nvPr/>
          </p:nvSpPr>
          <p:spPr>
            <a:xfrm>
              <a:off x="1451240" y="5205130"/>
              <a:ext cx="46363" cy="82372"/>
            </a:xfrm>
            <a:custGeom>
              <a:avLst/>
              <a:gdLst>
                <a:gd name="connsiteX0" fmla="*/ 5690 w 46363"/>
                <a:gd name="connsiteY0" fmla="*/ 5224 h 82372"/>
                <a:gd name="connsiteX1" fmla="*/ 39787 w 46363"/>
                <a:gd name="connsiteY1" fmla="*/ 5224 h 82372"/>
                <a:gd name="connsiteX2" fmla="*/ 39787 w 46363"/>
                <a:gd name="connsiteY2" fmla="*/ 76682 h 82372"/>
                <a:gd name="connsiteX3" fmla="*/ 5690 w 46363"/>
                <a:gd name="connsiteY3" fmla="*/ 76682 h 82372"/>
                <a:gd name="connsiteX4" fmla="*/ 5690 w 46363"/>
                <a:gd name="connsiteY4" fmla="*/ 5224 h 82372"/>
                <a:gd name="connsiteX5" fmla="*/ 5690 w 46363"/>
                <a:gd name="connsiteY5" fmla="*/ 5224 h 82372"/>
                <a:gd name="connsiteX6" fmla="*/ 3078 w 46363"/>
                <a:gd name="connsiteY6" fmla="*/ 82372 h 82372"/>
                <a:gd name="connsiteX7" fmla="*/ 43285 w 46363"/>
                <a:gd name="connsiteY7" fmla="*/ 82372 h 82372"/>
                <a:gd name="connsiteX8" fmla="*/ 46364 w 46363"/>
                <a:gd name="connsiteY8" fmla="*/ 79760 h 82372"/>
                <a:gd name="connsiteX9" fmla="*/ 46364 w 46363"/>
                <a:gd name="connsiteY9" fmla="*/ 2612 h 82372"/>
                <a:gd name="connsiteX10" fmla="*/ 43285 w 46363"/>
                <a:gd name="connsiteY10" fmla="*/ 0 h 82372"/>
                <a:gd name="connsiteX11" fmla="*/ 3078 w 46363"/>
                <a:gd name="connsiteY11" fmla="*/ 0 h 82372"/>
                <a:gd name="connsiteX12" fmla="*/ 0 w 46363"/>
                <a:gd name="connsiteY12" fmla="*/ 2612 h 82372"/>
                <a:gd name="connsiteX13" fmla="*/ 0 w 46363"/>
                <a:gd name="connsiteY13" fmla="*/ 79760 h 82372"/>
                <a:gd name="connsiteX14" fmla="*/ 3078 w 46363"/>
                <a:gd name="connsiteY14" fmla="*/ 82372 h 82372"/>
                <a:gd name="connsiteX15" fmla="*/ 3078 w 46363"/>
                <a:gd name="connsiteY15" fmla="*/ 82372 h 82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363" h="82372">
                  <a:moveTo>
                    <a:pt x="5690" y="5224"/>
                  </a:moveTo>
                  <a:lnTo>
                    <a:pt x="39787" y="5224"/>
                  </a:lnTo>
                  <a:lnTo>
                    <a:pt x="39787" y="76682"/>
                  </a:lnTo>
                  <a:lnTo>
                    <a:pt x="5690" y="76682"/>
                  </a:lnTo>
                  <a:lnTo>
                    <a:pt x="5690" y="5224"/>
                  </a:lnTo>
                  <a:lnTo>
                    <a:pt x="5690" y="5224"/>
                  </a:lnTo>
                  <a:close/>
                  <a:moveTo>
                    <a:pt x="3078" y="82372"/>
                  </a:moveTo>
                  <a:lnTo>
                    <a:pt x="43285" y="82372"/>
                  </a:lnTo>
                  <a:cubicBezTo>
                    <a:pt x="45011" y="82372"/>
                    <a:pt x="46364" y="81066"/>
                    <a:pt x="46364" y="79760"/>
                  </a:cubicBezTo>
                  <a:lnTo>
                    <a:pt x="46364" y="2612"/>
                  </a:lnTo>
                  <a:cubicBezTo>
                    <a:pt x="46364" y="886"/>
                    <a:pt x="45058" y="0"/>
                    <a:pt x="43285" y="0"/>
                  </a:cubicBezTo>
                  <a:lnTo>
                    <a:pt x="3078" y="0"/>
                  </a:lnTo>
                  <a:cubicBezTo>
                    <a:pt x="1353" y="0"/>
                    <a:pt x="0" y="1306"/>
                    <a:pt x="0" y="2612"/>
                  </a:cubicBezTo>
                  <a:lnTo>
                    <a:pt x="0" y="79760"/>
                  </a:lnTo>
                  <a:cubicBezTo>
                    <a:pt x="0" y="81066"/>
                    <a:pt x="1306" y="82372"/>
                    <a:pt x="3078" y="82372"/>
                  </a:cubicBezTo>
                  <a:lnTo>
                    <a:pt x="3078" y="82372"/>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141D562B-FA13-56EA-A042-FF1A4B082D8F}"/>
                </a:ext>
              </a:extLst>
            </p:cNvPr>
            <p:cNvSpPr/>
            <p:nvPr/>
          </p:nvSpPr>
          <p:spPr>
            <a:xfrm>
              <a:off x="1451240" y="5080546"/>
              <a:ext cx="46363" cy="87549"/>
            </a:xfrm>
            <a:custGeom>
              <a:avLst/>
              <a:gdLst>
                <a:gd name="connsiteX0" fmla="*/ 5690 w 46363"/>
                <a:gd name="connsiteY0" fmla="*/ 6483 h 87549"/>
                <a:gd name="connsiteX1" fmla="*/ 39787 w 46363"/>
                <a:gd name="connsiteY1" fmla="*/ 6483 h 87549"/>
                <a:gd name="connsiteX2" fmla="*/ 39787 w 46363"/>
                <a:gd name="connsiteY2" fmla="*/ 81859 h 87549"/>
                <a:gd name="connsiteX3" fmla="*/ 5690 w 46363"/>
                <a:gd name="connsiteY3" fmla="*/ 81859 h 87549"/>
                <a:gd name="connsiteX4" fmla="*/ 5690 w 46363"/>
                <a:gd name="connsiteY4" fmla="*/ 6483 h 87549"/>
                <a:gd name="connsiteX5" fmla="*/ 5690 w 46363"/>
                <a:gd name="connsiteY5" fmla="*/ 6483 h 87549"/>
                <a:gd name="connsiteX6" fmla="*/ 3078 w 46363"/>
                <a:gd name="connsiteY6" fmla="*/ 87550 h 87549"/>
                <a:gd name="connsiteX7" fmla="*/ 43285 w 46363"/>
                <a:gd name="connsiteY7" fmla="*/ 87550 h 87549"/>
                <a:gd name="connsiteX8" fmla="*/ 46364 w 46363"/>
                <a:gd name="connsiteY8" fmla="*/ 84518 h 87549"/>
                <a:gd name="connsiteX9" fmla="*/ 46364 w 46363"/>
                <a:gd name="connsiteY9" fmla="*/ 3032 h 87549"/>
                <a:gd name="connsiteX10" fmla="*/ 43285 w 46363"/>
                <a:gd name="connsiteY10" fmla="*/ 0 h 87549"/>
                <a:gd name="connsiteX11" fmla="*/ 3078 w 46363"/>
                <a:gd name="connsiteY11" fmla="*/ 0 h 87549"/>
                <a:gd name="connsiteX12" fmla="*/ 0 w 46363"/>
                <a:gd name="connsiteY12" fmla="*/ 3032 h 87549"/>
                <a:gd name="connsiteX13" fmla="*/ 0 w 46363"/>
                <a:gd name="connsiteY13" fmla="*/ 84518 h 87549"/>
                <a:gd name="connsiteX14" fmla="*/ 3078 w 46363"/>
                <a:gd name="connsiteY14" fmla="*/ 87550 h 87549"/>
                <a:gd name="connsiteX15" fmla="*/ 3078 w 46363"/>
                <a:gd name="connsiteY15" fmla="*/ 87550 h 8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363" h="87549">
                  <a:moveTo>
                    <a:pt x="5690" y="6483"/>
                  </a:moveTo>
                  <a:lnTo>
                    <a:pt x="39787" y="6483"/>
                  </a:lnTo>
                  <a:lnTo>
                    <a:pt x="39787" y="81859"/>
                  </a:lnTo>
                  <a:lnTo>
                    <a:pt x="5690" y="81859"/>
                  </a:lnTo>
                  <a:lnTo>
                    <a:pt x="5690" y="6483"/>
                  </a:lnTo>
                  <a:lnTo>
                    <a:pt x="5690" y="6483"/>
                  </a:lnTo>
                  <a:close/>
                  <a:moveTo>
                    <a:pt x="3078" y="87550"/>
                  </a:moveTo>
                  <a:lnTo>
                    <a:pt x="43285" y="87550"/>
                  </a:lnTo>
                  <a:cubicBezTo>
                    <a:pt x="45011" y="87550"/>
                    <a:pt x="46364" y="86244"/>
                    <a:pt x="46364" y="84518"/>
                  </a:cubicBezTo>
                  <a:lnTo>
                    <a:pt x="46364" y="3032"/>
                  </a:lnTo>
                  <a:cubicBezTo>
                    <a:pt x="46364" y="1306"/>
                    <a:pt x="45058" y="0"/>
                    <a:pt x="43285" y="0"/>
                  </a:cubicBezTo>
                  <a:lnTo>
                    <a:pt x="3078" y="0"/>
                  </a:lnTo>
                  <a:cubicBezTo>
                    <a:pt x="1353" y="0"/>
                    <a:pt x="0" y="1306"/>
                    <a:pt x="0" y="3032"/>
                  </a:cubicBezTo>
                  <a:lnTo>
                    <a:pt x="0" y="84518"/>
                  </a:lnTo>
                  <a:cubicBezTo>
                    <a:pt x="0" y="86244"/>
                    <a:pt x="1306" y="87550"/>
                    <a:pt x="3078" y="87550"/>
                  </a:cubicBezTo>
                  <a:lnTo>
                    <a:pt x="3078" y="87550"/>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A596D833-ABA0-E056-92B7-2860DFF894ED}"/>
                </a:ext>
              </a:extLst>
            </p:cNvPr>
            <p:cNvSpPr/>
            <p:nvPr/>
          </p:nvSpPr>
          <p:spPr>
            <a:xfrm>
              <a:off x="1529461" y="5080546"/>
              <a:ext cx="50281" cy="87549"/>
            </a:xfrm>
            <a:custGeom>
              <a:avLst/>
              <a:gdLst>
                <a:gd name="connsiteX0" fmla="*/ 6577 w 50281"/>
                <a:gd name="connsiteY0" fmla="*/ 6483 h 87549"/>
                <a:gd name="connsiteX1" fmla="*/ 44171 w 50281"/>
                <a:gd name="connsiteY1" fmla="*/ 6483 h 87549"/>
                <a:gd name="connsiteX2" fmla="*/ 44171 w 50281"/>
                <a:gd name="connsiteY2" fmla="*/ 81859 h 87549"/>
                <a:gd name="connsiteX3" fmla="*/ 6577 w 50281"/>
                <a:gd name="connsiteY3" fmla="*/ 81859 h 87549"/>
                <a:gd name="connsiteX4" fmla="*/ 6577 w 50281"/>
                <a:gd name="connsiteY4" fmla="*/ 6483 h 87549"/>
                <a:gd name="connsiteX5" fmla="*/ 6577 w 50281"/>
                <a:gd name="connsiteY5" fmla="*/ 6483 h 87549"/>
                <a:gd name="connsiteX6" fmla="*/ 3078 w 50281"/>
                <a:gd name="connsiteY6" fmla="*/ 87550 h 87549"/>
                <a:gd name="connsiteX7" fmla="*/ 47203 w 50281"/>
                <a:gd name="connsiteY7" fmla="*/ 87550 h 87549"/>
                <a:gd name="connsiteX8" fmla="*/ 50282 w 50281"/>
                <a:gd name="connsiteY8" fmla="*/ 84518 h 87549"/>
                <a:gd name="connsiteX9" fmla="*/ 50282 w 50281"/>
                <a:gd name="connsiteY9" fmla="*/ 3032 h 87549"/>
                <a:gd name="connsiteX10" fmla="*/ 47203 w 50281"/>
                <a:gd name="connsiteY10" fmla="*/ 0 h 87549"/>
                <a:gd name="connsiteX11" fmla="*/ 3078 w 50281"/>
                <a:gd name="connsiteY11" fmla="*/ 0 h 87549"/>
                <a:gd name="connsiteX12" fmla="*/ 0 w 50281"/>
                <a:gd name="connsiteY12" fmla="*/ 3032 h 87549"/>
                <a:gd name="connsiteX13" fmla="*/ 0 w 50281"/>
                <a:gd name="connsiteY13" fmla="*/ 84518 h 87549"/>
                <a:gd name="connsiteX14" fmla="*/ 3078 w 50281"/>
                <a:gd name="connsiteY14" fmla="*/ 87550 h 87549"/>
                <a:gd name="connsiteX15" fmla="*/ 3078 w 50281"/>
                <a:gd name="connsiteY15" fmla="*/ 87550 h 8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281" h="87549">
                  <a:moveTo>
                    <a:pt x="6577" y="6483"/>
                  </a:moveTo>
                  <a:lnTo>
                    <a:pt x="44171" y="6483"/>
                  </a:lnTo>
                  <a:lnTo>
                    <a:pt x="44171" y="81859"/>
                  </a:lnTo>
                  <a:lnTo>
                    <a:pt x="6577" y="81859"/>
                  </a:lnTo>
                  <a:lnTo>
                    <a:pt x="6577" y="6483"/>
                  </a:lnTo>
                  <a:lnTo>
                    <a:pt x="6577" y="6483"/>
                  </a:lnTo>
                  <a:close/>
                  <a:moveTo>
                    <a:pt x="3078" y="87550"/>
                  </a:moveTo>
                  <a:lnTo>
                    <a:pt x="47203" y="87550"/>
                  </a:lnTo>
                  <a:cubicBezTo>
                    <a:pt x="48929" y="87550"/>
                    <a:pt x="50282" y="86244"/>
                    <a:pt x="50282" y="84518"/>
                  </a:cubicBezTo>
                  <a:lnTo>
                    <a:pt x="50282" y="3032"/>
                  </a:lnTo>
                  <a:cubicBezTo>
                    <a:pt x="50282" y="1306"/>
                    <a:pt x="48976" y="0"/>
                    <a:pt x="47203" y="0"/>
                  </a:cubicBezTo>
                  <a:lnTo>
                    <a:pt x="3078" y="0"/>
                  </a:lnTo>
                  <a:cubicBezTo>
                    <a:pt x="1353" y="0"/>
                    <a:pt x="0" y="1306"/>
                    <a:pt x="0" y="3032"/>
                  </a:cubicBezTo>
                  <a:lnTo>
                    <a:pt x="0" y="84518"/>
                  </a:lnTo>
                  <a:cubicBezTo>
                    <a:pt x="0" y="86244"/>
                    <a:pt x="1306" y="87550"/>
                    <a:pt x="3078" y="87550"/>
                  </a:cubicBezTo>
                  <a:lnTo>
                    <a:pt x="3078" y="87550"/>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8D469B26-083B-6B12-8BCB-9FED75F907AF}"/>
                </a:ext>
              </a:extLst>
            </p:cNvPr>
            <p:cNvSpPr/>
            <p:nvPr/>
          </p:nvSpPr>
          <p:spPr>
            <a:xfrm>
              <a:off x="1451240" y="4954562"/>
              <a:ext cx="46363" cy="87549"/>
            </a:xfrm>
            <a:custGeom>
              <a:avLst/>
              <a:gdLst>
                <a:gd name="connsiteX0" fmla="*/ 5690 w 46363"/>
                <a:gd name="connsiteY0" fmla="*/ 6064 h 87549"/>
                <a:gd name="connsiteX1" fmla="*/ 39787 w 46363"/>
                <a:gd name="connsiteY1" fmla="*/ 6064 h 87549"/>
                <a:gd name="connsiteX2" fmla="*/ 39787 w 46363"/>
                <a:gd name="connsiteY2" fmla="*/ 81439 h 87549"/>
                <a:gd name="connsiteX3" fmla="*/ 5690 w 46363"/>
                <a:gd name="connsiteY3" fmla="*/ 81439 h 87549"/>
                <a:gd name="connsiteX4" fmla="*/ 5690 w 46363"/>
                <a:gd name="connsiteY4" fmla="*/ 6064 h 87549"/>
                <a:gd name="connsiteX5" fmla="*/ 5690 w 46363"/>
                <a:gd name="connsiteY5" fmla="*/ 6064 h 87549"/>
                <a:gd name="connsiteX6" fmla="*/ 3078 w 46363"/>
                <a:gd name="connsiteY6" fmla="*/ 87550 h 87549"/>
                <a:gd name="connsiteX7" fmla="*/ 43285 w 46363"/>
                <a:gd name="connsiteY7" fmla="*/ 87550 h 87549"/>
                <a:gd name="connsiteX8" fmla="*/ 46364 w 46363"/>
                <a:gd name="connsiteY8" fmla="*/ 84518 h 87549"/>
                <a:gd name="connsiteX9" fmla="*/ 46364 w 46363"/>
                <a:gd name="connsiteY9" fmla="*/ 3032 h 87549"/>
                <a:gd name="connsiteX10" fmla="*/ 43285 w 46363"/>
                <a:gd name="connsiteY10" fmla="*/ 0 h 87549"/>
                <a:gd name="connsiteX11" fmla="*/ 3078 w 46363"/>
                <a:gd name="connsiteY11" fmla="*/ 0 h 87549"/>
                <a:gd name="connsiteX12" fmla="*/ 0 w 46363"/>
                <a:gd name="connsiteY12" fmla="*/ 3032 h 87549"/>
                <a:gd name="connsiteX13" fmla="*/ 0 w 46363"/>
                <a:gd name="connsiteY13" fmla="*/ 84518 h 87549"/>
                <a:gd name="connsiteX14" fmla="*/ 3078 w 46363"/>
                <a:gd name="connsiteY14" fmla="*/ 87550 h 87549"/>
                <a:gd name="connsiteX15" fmla="*/ 3078 w 46363"/>
                <a:gd name="connsiteY15" fmla="*/ 87550 h 8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363" h="87549">
                  <a:moveTo>
                    <a:pt x="5690" y="6064"/>
                  </a:moveTo>
                  <a:lnTo>
                    <a:pt x="39787" y="6064"/>
                  </a:lnTo>
                  <a:lnTo>
                    <a:pt x="39787" y="81439"/>
                  </a:lnTo>
                  <a:lnTo>
                    <a:pt x="5690" y="81439"/>
                  </a:lnTo>
                  <a:lnTo>
                    <a:pt x="5690" y="6064"/>
                  </a:lnTo>
                  <a:lnTo>
                    <a:pt x="5690" y="6064"/>
                  </a:lnTo>
                  <a:close/>
                  <a:moveTo>
                    <a:pt x="3078" y="87550"/>
                  </a:moveTo>
                  <a:lnTo>
                    <a:pt x="43285" y="87550"/>
                  </a:lnTo>
                  <a:cubicBezTo>
                    <a:pt x="45011" y="87550"/>
                    <a:pt x="46364" y="86244"/>
                    <a:pt x="46364" y="84518"/>
                  </a:cubicBezTo>
                  <a:lnTo>
                    <a:pt x="46364" y="3032"/>
                  </a:lnTo>
                  <a:cubicBezTo>
                    <a:pt x="46364" y="1306"/>
                    <a:pt x="45058" y="0"/>
                    <a:pt x="43285" y="0"/>
                  </a:cubicBezTo>
                  <a:lnTo>
                    <a:pt x="3078" y="0"/>
                  </a:lnTo>
                  <a:cubicBezTo>
                    <a:pt x="1353" y="0"/>
                    <a:pt x="0" y="1306"/>
                    <a:pt x="0" y="3032"/>
                  </a:cubicBezTo>
                  <a:lnTo>
                    <a:pt x="0" y="84518"/>
                  </a:lnTo>
                  <a:cubicBezTo>
                    <a:pt x="0" y="85824"/>
                    <a:pt x="1306" y="87550"/>
                    <a:pt x="3078" y="87550"/>
                  </a:cubicBezTo>
                  <a:lnTo>
                    <a:pt x="3078" y="87550"/>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A0A07060-6910-A7D1-DFED-16147EE0FEEF}"/>
                </a:ext>
              </a:extLst>
            </p:cNvPr>
            <p:cNvSpPr/>
            <p:nvPr/>
          </p:nvSpPr>
          <p:spPr>
            <a:xfrm>
              <a:off x="1529461" y="4954562"/>
              <a:ext cx="50281" cy="87549"/>
            </a:xfrm>
            <a:custGeom>
              <a:avLst/>
              <a:gdLst>
                <a:gd name="connsiteX0" fmla="*/ 6577 w 50281"/>
                <a:gd name="connsiteY0" fmla="*/ 6064 h 87549"/>
                <a:gd name="connsiteX1" fmla="*/ 44171 w 50281"/>
                <a:gd name="connsiteY1" fmla="*/ 6064 h 87549"/>
                <a:gd name="connsiteX2" fmla="*/ 44171 w 50281"/>
                <a:gd name="connsiteY2" fmla="*/ 81439 h 87549"/>
                <a:gd name="connsiteX3" fmla="*/ 6577 w 50281"/>
                <a:gd name="connsiteY3" fmla="*/ 81439 h 87549"/>
                <a:gd name="connsiteX4" fmla="*/ 6577 w 50281"/>
                <a:gd name="connsiteY4" fmla="*/ 6064 h 87549"/>
                <a:gd name="connsiteX5" fmla="*/ 6577 w 50281"/>
                <a:gd name="connsiteY5" fmla="*/ 6064 h 87549"/>
                <a:gd name="connsiteX6" fmla="*/ 3078 w 50281"/>
                <a:gd name="connsiteY6" fmla="*/ 87550 h 87549"/>
                <a:gd name="connsiteX7" fmla="*/ 47203 w 50281"/>
                <a:gd name="connsiteY7" fmla="*/ 87550 h 87549"/>
                <a:gd name="connsiteX8" fmla="*/ 50282 w 50281"/>
                <a:gd name="connsiteY8" fmla="*/ 84518 h 87549"/>
                <a:gd name="connsiteX9" fmla="*/ 50282 w 50281"/>
                <a:gd name="connsiteY9" fmla="*/ 3032 h 87549"/>
                <a:gd name="connsiteX10" fmla="*/ 47203 w 50281"/>
                <a:gd name="connsiteY10" fmla="*/ 0 h 87549"/>
                <a:gd name="connsiteX11" fmla="*/ 3078 w 50281"/>
                <a:gd name="connsiteY11" fmla="*/ 0 h 87549"/>
                <a:gd name="connsiteX12" fmla="*/ 0 w 50281"/>
                <a:gd name="connsiteY12" fmla="*/ 3032 h 87549"/>
                <a:gd name="connsiteX13" fmla="*/ 0 w 50281"/>
                <a:gd name="connsiteY13" fmla="*/ 84518 h 87549"/>
                <a:gd name="connsiteX14" fmla="*/ 3078 w 50281"/>
                <a:gd name="connsiteY14" fmla="*/ 87550 h 87549"/>
                <a:gd name="connsiteX15" fmla="*/ 3078 w 50281"/>
                <a:gd name="connsiteY15" fmla="*/ 87550 h 8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281" h="87549">
                  <a:moveTo>
                    <a:pt x="6577" y="6064"/>
                  </a:moveTo>
                  <a:lnTo>
                    <a:pt x="44171" y="6064"/>
                  </a:lnTo>
                  <a:lnTo>
                    <a:pt x="44171" y="81439"/>
                  </a:lnTo>
                  <a:lnTo>
                    <a:pt x="6577" y="81439"/>
                  </a:lnTo>
                  <a:lnTo>
                    <a:pt x="6577" y="6064"/>
                  </a:lnTo>
                  <a:lnTo>
                    <a:pt x="6577" y="6064"/>
                  </a:lnTo>
                  <a:close/>
                  <a:moveTo>
                    <a:pt x="3078" y="87550"/>
                  </a:moveTo>
                  <a:lnTo>
                    <a:pt x="47203" y="87550"/>
                  </a:lnTo>
                  <a:cubicBezTo>
                    <a:pt x="48929" y="87550"/>
                    <a:pt x="50282" y="86244"/>
                    <a:pt x="50282" y="84518"/>
                  </a:cubicBezTo>
                  <a:lnTo>
                    <a:pt x="50282" y="3032"/>
                  </a:lnTo>
                  <a:cubicBezTo>
                    <a:pt x="50282" y="1306"/>
                    <a:pt x="48976" y="0"/>
                    <a:pt x="47203" y="0"/>
                  </a:cubicBezTo>
                  <a:lnTo>
                    <a:pt x="3078" y="0"/>
                  </a:lnTo>
                  <a:cubicBezTo>
                    <a:pt x="1353" y="0"/>
                    <a:pt x="0" y="1306"/>
                    <a:pt x="0" y="3032"/>
                  </a:cubicBezTo>
                  <a:lnTo>
                    <a:pt x="0" y="84518"/>
                  </a:lnTo>
                  <a:cubicBezTo>
                    <a:pt x="0" y="85824"/>
                    <a:pt x="1306" y="87550"/>
                    <a:pt x="3078" y="87550"/>
                  </a:cubicBezTo>
                  <a:lnTo>
                    <a:pt x="3078" y="87550"/>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E7321105-E17A-81ED-BED1-FF74847523FE}"/>
                </a:ext>
              </a:extLst>
            </p:cNvPr>
            <p:cNvSpPr/>
            <p:nvPr/>
          </p:nvSpPr>
          <p:spPr>
            <a:xfrm>
              <a:off x="1529461" y="5205130"/>
              <a:ext cx="50281" cy="82372"/>
            </a:xfrm>
            <a:custGeom>
              <a:avLst/>
              <a:gdLst>
                <a:gd name="connsiteX0" fmla="*/ 6577 w 50281"/>
                <a:gd name="connsiteY0" fmla="*/ 5224 h 82372"/>
                <a:gd name="connsiteX1" fmla="*/ 44171 w 50281"/>
                <a:gd name="connsiteY1" fmla="*/ 5224 h 82372"/>
                <a:gd name="connsiteX2" fmla="*/ 44171 w 50281"/>
                <a:gd name="connsiteY2" fmla="*/ 76682 h 82372"/>
                <a:gd name="connsiteX3" fmla="*/ 6577 w 50281"/>
                <a:gd name="connsiteY3" fmla="*/ 76682 h 82372"/>
                <a:gd name="connsiteX4" fmla="*/ 6577 w 50281"/>
                <a:gd name="connsiteY4" fmla="*/ 5224 h 82372"/>
                <a:gd name="connsiteX5" fmla="*/ 6577 w 50281"/>
                <a:gd name="connsiteY5" fmla="*/ 5224 h 82372"/>
                <a:gd name="connsiteX6" fmla="*/ 3078 w 50281"/>
                <a:gd name="connsiteY6" fmla="*/ 82372 h 82372"/>
                <a:gd name="connsiteX7" fmla="*/ 47203 w 50281"/>
                <a:gd name="connsiteY7" fmla="*/ 82372 h 82372"/>
                <a:gd name="connsiteX8" fmla="*/ 50282 w 50281"/>
                <a:gd name="connsiteY8" fmla="*/ 79760 h 82372"/>
                <a:gd name="connsiteX9" fmla="*/ 50282 w 50281"/>
                <a:gd name="connsiteY9" fmla="*/ 2612 h 82372"/>
                <a:gd name="connsiteX10" fmla="*/ 47203 w 50281"/>
                <a:gd name="connsiteY10" fmla="*/ 0 h 82372"/>
                <a:gd name="connsiteX11" fmla="*/ 3078 w 50281"/>
                <a:gd name="connsiteY11" fmla="*/ 0 h 82372"/>
                <a:gd name="connsiteX12" fmla="*/ 0 w 50281"/>
                <a:gd name="connsiteY12" fmla="*/ 2612 h 82372"/>
                <a:gd name="connsiteX13" fmla="*/ 0 w 50281"/>
                <a:gd name="connsiteY13" fmla="*/ 79760 h 82372"/>
                <a:gd name="connsiteX14" fmla="*/ 3078 w 50281"/>
                <a:gd name="connsiteY14" fmla="*/ 82372 h 82372"/>
                <a:gd name="connsiteX15" fmla="*/ 3078 w 50281"/>
                <a:gd name="connsiteY15" fmla="*/ 82372 h 82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281" h="82372">
                  <a:moveTo>
                    <a:pt x="6577" y="5224"/>
                  </a:moveTo>
                  <a:lnTo>
                    <a:pt x="44171" y="5224"/>
                  </a:lnTo>
                  <a:lnTo>
                    <a:pt x="44171" y="76682"/>
                  </a:lnTo>
                  <a:lnTo>
                    <a:pt x="6577" y="76682"/>
                  </a:lnTo>
                  <a:lnTo>
                    <a:pt x="6577" y="5224"/>
                  </a:lnTo>
                  <a:lnTo>
                    <a:pt x="6577" y="5224"/>
                  </a:lnTo>
                  <a:close/>
                  <a:moveTo>
                    <a:pt x="3078" y="82372"/>
                  </a:moveTo>
                  <a:lnTo>
                    <a:pt x="47203" y="82372"/>
                  </a:lnTo>
                  <a:cubicBezTo>
                    <a:pt x="48929" y="82372"/>
                    <a:pt x="50282" y="81066"/>
                    <a:pt x="50282" y="79760"/>
                  </a:cubicBezTo>
                  <a:lnTo>
                    <a:pt x="50282" y="2612"/>
                  </a:lnTo>
                  <a:cubicBezTo>
                    <a:pt x="50282" y="886"/>
                    <a:pt x="48976" y="0"/>
                    <a:pt x="47203" y="0"/>
                  </a:cubicBezTo>
                  <a:lnTo>
                    <a:pt x="3078" y="0"/>
                  </a:lnTo>
                  <a:cubicBezTo>
                    <a:pt x="1353" y="0"/>
                    <a:pt x="0" y="1306"/>
                    <a:pt x="0" y="2612"/>
                  </a:cubicBezTo>
                  <a:lnTo>
                    <a:pt x="0" y="79760"/>
                  </a:lnTo>
                  <a:cubicBezTo>
                    <a:pt x="0" y="81066"/>
                    <a:pt x="1306" y="82372"/>
                    <a:pt x="3078" y="82372"/>
                  </a:cubicBezTo>
                  <a:lnTo>
                    <a:pt x="3078" y="82372"/>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311FEADB-1000-CE20-3718-3F83CD729678}"/>
                </a:ext>
              </a:extLst>
            </p:cNvPr>
            <p:cNvSpPr/>
            <p:nvPr/>
          </p:nvSpPr>
          <p:spPr>
            <a:xfrm>
              <a:off x="1451240" y="5323698"/>
              <a:ext cx="46363" cy="87549"/>
            </a:xfrm>
            <a:custGeom>
              <a:avLst/>
              <a:gdLst>
                <a:gd name="connsiteX0" fmla="*/ 5690 w 46363"/>
                <a:gd name="connsiteY0" fmla="*/ 6483 h 87549"/>
                <a:gd name="connsiteX1" fmla="*/ 39787 w 46363"/>
                <a:gd name="connsiteY1" fmla="*/ 6483 h 87549"/>
                <a:gd name="connsiteX2" fmla="*/ 39787 w 46363"/>
                <a:gd name="connsiteY2" fmla="*/ 81859 h 87549"/>
                <a:gd name="connsiteX3" fmla="*/ 5690 w 46363"/>
                <a:gd name="connsiteY3" fmla="*/ 81859 h 87549"/>
                <a:gd name="connsiteX4" fmla="*/ 5690 w 46363"/>
                <a:gd name="connsiteY4" fmla="*/ 6483 h 87549"/>
                <a:gd name="connsiteX5" fmla="*/ 5690 w 46363"/>
                <a:gd name="connsiteY5" fmla="*/ 6483 h 87549"/>
                <a:gd name="connsiteX6" fmla="*/ 3078 w 46363"/>
                <a:gd name="connsiteY6" fmla="*/ 87550 h 87549"/>
                <a:gd name="connsiteX7" fmla="*/ 43285 w 46363"/>
                <a:gd name="connsiteY7" fmla="*/ 87550 h 87549"/>
                <a:gd name="connsiteX8" fmla="*/ 46364 w 46363"/>
                <a:gd name="connsiteY8" fmla="*/ 84518 h 87549"/>
                <a:gd name="connsiteX9" fmla="*/ 46364 w 46363"/>
                <a:gd name="connsiteY9" fmla="*/ 3032 h 87549"/>
                <a:gd name="connsiteX10" fmla="*/ 43285 w 46363"/>
                <a:gd name="connsiteY10" fmla="*/ 0 h 87549"/>
                <a:gd name="connsiteX11" fmla="*/ 3078 w 46363"/>
                <a:gd name="connsiteY11" fmla="*/ 0 h 87549"/>
                <a:gd name="connsiteX12" fmla="*/ 0 w 46363"/>
                <a:gd name="connsiteY12" fmla="*/ 3032 h 87549"/>
                <a:gd name="connsiteX13" fmla="*/ 0 w 46363"/>
                <a:gd name="connsiteY13" fmla="*/ 84518 h 87549"/>
                <a:gd name="connsiteX14" fmla="*/ 3078 w 46363"/>
                <a:gd name="connsiteY14" fmla="*/ 87550 h 87549"/>
                <a:gd name="connsiteX15" fmla="*/ 3078 w 46363"/>
                <a:gd name="connsiteY15" fmla="*/ 87550 h 8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363" h="87549">
                  <a:moveTo>
                    <a:pt x="5690" y="6483"/>
                  </a:moveTo>
                  <a:lnTo>
                    <a:pt x="39787" y="6483"/>
                  </a:lnTo>
                  <a:lnTo>
                    <a:pt x="39787" y="81859"/>
                  </a:lnTo>
                  <a:lnTo>
                    <a:pt x="5690" y="81859"/>
                  </a:lnTo>
                  <a:lnTo>
                    <a:pt x="5690" y="6483"/>
                  </a:lnTo>
                  <a:lnTo>
                    <a:pt x="5690" y="6483"/>
                  </a:lnTo>
                  <a:close/>
                  <a:moveTo>
                    <a:pt x="3078" y="87550"/>
                  </a:moveTo>
                  <a:lnTo>
                    <a:pt x="43285" y="87550"/>
                  </a:lnTo>
                  <a:cubicBezTo>
                    <a:pt x="45011" y="87550"/>
                    <a:pt x="46364" y="86244"/>
                    <a:pt x="46364" y="84518"/>
                  </a:cubicBezTo>
                  <a:lnTo>
                    <a:pt x="46364" y="3032"/>
                  </a:lnTo>
                  <a:cubicBezTo>
                    <a:pt x="46364" y="1306"/>
                    <a:pt x="45058" y="0"/>
                    <a:pt x="43285" y="0"/>
                  </a:cubicBezTo>
                  <a:lnTo>
                    <a:pt x="3078" y="0"/>
                  </a:lnTo>
                  <a:cubicBezTo>
                    <a:pt x="1353" y="0"/>
                    <a:pt x="0" y="1306"/>
                    <a:pt x="0" y="3032"/>
                  </a:cubicBezTo>
                  <a:lnTo>
                    <a:pt x="0" y="84518"/>
                  </a:lnTo>
                  <a:cubicBezTo>
                    <a:pt x="0" y="86244"/>
                    <a:pt x="1306" y="87550"/>
                    <a:pt x="3078" y="87550"/>
                  </a:cubicBezTo>
                  <a:lnTo>
                    <a:pt x="3078" y="87550"/>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F829B9C2-2C58-B1FD-23A1-B967226F978A}"/>
                </a:ext>
              </a:extLst>
            </p:cNvPr>
            <p:cNvSpPr/>
            <p:nvPr/>
          </p:nvSpPr>
          <p:spPr>
            <a:xfrm>
              <a:off x="1828865" y="4865193"/>
              <a:ext cx="36708" cy="36615"/>
            </a:xfrm>
            <a:custGeom>
              <a:avLst/>
              <a:gdLst>
                <a:gd name="connsiteX0" fmla="*/ 5224 w 36708"/>
                <a:gd name="connsiteY0" fmla="*/ 5690 h 36615"/>
                <a:gd name="connsiteX1" fmla="*/ 31018 w 36708"/>
                <a:gd name="connsiteY1" fmla="*/ 5690 h 36615"/>
                <a:gd name="connsiteX2" fmla="*/ 31018 w 36708"/>
                <a:gd name="connsiteY2" fmla="*/ 31391 h 36615"/>
                <a:gd name="connsiteX3" fmla="*/ 5224 w 36708"/>
                <a:gd name="connsiteY3" fmla="*/ 31391 h 36615"/>
                <a:gd name="connsiteX4" fmla="*/ 5224 w 36708"/>
                <a:gd name="connsiteY4" fmla="*/ 5690 h 36615"/>
                <a:gd name="connsiteX5" fmla="*/ 5224 w 36708"/>
                <a:gd name="connsiteY5" fmla="*/ 5690 h 36615"/>
                <a:gd name="connsiteX6" fmla="*/ 2612 w 36708"/>
                <a:gd name="connsiteY6" fmla="*/ 36615 h 36615"/>
                <a:gd name="connsiteX7" fmla="*/ 34096 w 36708"/>
                <a:gd name="connsiteY7" fmla="*/ 36615 h 36615"/>
                <a:gd name="connsiteX8" fmla="*/ 36708 w 36708"/>
                <a:gd name="connsiteY8" fmla="*/ 34003 h 36615"/>
                <a:gd name="connsiteX9" fmla="*/ 36708 w 36708"/>
                <a:gd name="connsiteY9" fmla="*/ 2612 h 36615"/>
                <a:gd name="connsiteX10" fmla="*/ 34096 w 36708"/>
                <a:gd name="connsiteY10" fmla="*/ 0 h 36615"/>
                <a:gd name="connsiteX11" fmla="*/ 2612 w 36708"/>
                <a:gd name="connsiteY11" fmla="*/ 0 h 36615"/>
                <a:gd name="connsiteX12" fmla="*/ 0 w 36708"/>
                <a:gd name="connsiteY12" fmla="*/ 2612 h 36615"/>
                <a:gd name="connsiteX13" fmla="*/ 0 w 36708"/>
                <a:gd name="connsiteY13" fmla="*/ 34003 h 36615"/>
                <a:gd name="connsiteX14" fmla="*/ 2612 w 36708"/>
                <a:gd name="connsiteY14" fmla="*/ 36615 h 36615"/>
                <a:gd name="connsiteX15" fmla="*/ 2612 w 36708"/>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36615">
                  <a:moveTo>
                    <a:pt x="5224" y="5690"/>
                  </a:moveTo>
                  <a:lnTo>
                    <a:pt x="31018" y="5690"/>
                  </a:lnTo>
                  <a:lnTo>
                    <a:pt x="31018" y="31391"/>
                  </a:lnTo>
                  <a:lnTo>
                    <a:pt x="5224" y="31391"/>
                  </a:lnTo>
                  <a:lnTo>
                    <a:pt x="5224" y="5690"/>
                  </a:lnTo>
                  <a:lnTo>
                    <a:pt x="5224" y="5690"/>
                  </a:lnTo>
                  <a:close/>
                  <a:moveTo>
                    <a:pt x="2612" y="36615"/>
                  </a:moveTo>
                  <a:lnTo>
                    <a:pt x="34096" y="36615"/>
                  </a:lnTo>
                  <a:cubicBezTo>
                    <a:pt x="35402" y="36615"/>
                    <a:pt x="36708" y="35309"/>
                    <a:pt x="36708" y="34003"/>
                  </a:cubicBezTo>
                  <a:lnTo>
                    <a:pt x="36708" y="2612"/>
                  </a:lnTo>
                  <a:cubicBezTo>
                    <a:pt x="36708" y="1306"/>
                    <a:pt x="35402" y="0"/>
                    <a:pt x="34096" y="0"/>
                  </a:cubicBezTo>
                  <a:lnTo>
                    <a:pt x="2612" y="0"/>
                  </a:lnTo>
                  <a:cubicBezTo>
                    <a:pt x="1306" y="0"/>
                    <a:pt x="0" y="1306"/>
                    <a:pt x="0" y="2612"/>
                  </a:cubicBezTo>
                  <a:lnTo>
                    <a:pt x="0" y="34003"/>
                  </a:lnTo>
                  <a:cubicBezTo>
                    <a:pt x="0" y="35309"/>
                    <a:pt x="1306" y="36615"/>
                    <a:pt x="2612" y="36615"/>
                  </a:cubicBezTo>
                  <a:lnTo>
                    <a:pt x="2612"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33953663-7D63-40C4-CFA8-35CC0E070F9F}"/>
                </a:ext>
              </a:extLst>
            </p:cNvPr>
            <p:cNvSpPr/>
            <p:nvPr/>
          </p:nvSpPr>
          <p:spPr>
            <a:xfrm>
              <a:off x="1828865" y="4796394"/>
              <a:ext cx="36708" cy="41372"/>
            </a:xfrm>
            <a:custGeom>
              <a:avLst/>
              <a:gdLst>
                <a:gd name="connsiteX0" fmla="*/ 5224 w 36708"/>
                <a:gd name="connsiteY0" fmla="*/ 6064 h 41372"/>
                <a:gd name="connsiteX1" fmla="*/ 31018 w 36708"/>
                <a:gd name="connsiteY1" fmla="*/ 6064 h 41372"/>
                <a:gd name="connsiteX2" fmla="*/ 31018 w 36708"/>
                <a:gd name="connsiteY2" fmla="*/ 35262 h 41372"/>
                <a:gd name="connsiteX3" fmla="*/ 5224 w 36708"/>
                <a:gd name="connsiteY3" fmla="*/ 35262 h 41372"/>
                <a:gd name="connsiteX4" fmla="*/ 5224 w 36708"/>
                <a:gd name="connsiteY4" fmla="*/ 6064 h 41372"/>
                <a:gd name="connsiteX5" fmla="*/ 5224 w 36708"/>
                <a:gd name="connsiteY5" fmla="*/ 6064 h 41372"/>
                <a:gd name="connsiteX6" fmla="*/ 2612 w 36708"/>
                <a:gd name="connsiteY6" fmla="*/ 41373 h 41372"/>
                <a:gd name="connsiteX7" fmla="*/ 34096 w 36708"/>
                <a:gd name="connsiteY7" fmla="*/ 41373 h 41372"/>
                <a:gd name="connsiteX8" fmla="*/ 36708 w 36708"/>
                <a:gd name="connsiteY8" fmla="*/ 38341 h 41372"/>
                <a:gd name="connsiteX9" fmla="*/ 36708 w 36708"/>
                <a:gd name="connsiteY9" fmla="*/ 3032 h 41372"/>
                <a:gd name="connsiteX10" fmla="*/ 34096 w 36708"/>
                <a:gd name="connsiteY10" fmla="*/ 0 h 41372"/>
                <a:gd name="connsiteX11" fmla="*/ 2612 w 36708"/>
                <a:gd name="connsiteY11" fmla="*/ 0 h 41372"/>
                <a:gd name="connsiteX12" fmla="*/ 0 w 36708"/>
                <a:gd name="connsiteY12" fmla="*/ 3032 h 41372"/>
                <a:gd name="connsiteX13" fmla="*/ 0 w 36708"/>
                <a:gd name="connsiteY13" fmla="*/ 38341 h 41372"/>
                <a:gd name="connsiteX14" fmla="*/ 2612 w 36708"/>
                <a:gd name="connsiteY14" fmla="*/ 41373 h 41372"/>
                <a:gd name="connsiteX15" fmla="*/ 2612 w 36708"/>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1372">
                  <a:moveTo>
                    <a:pt x="5224" y="6064"/>
                  </a:moveTo>
                  <a:lnTo>
                    <a:pt x="31018" y="6064"/>
                  </a:lnTo>
                  <a:lnTo>
                    <a:pt x="31018" y="35262"/>
                  </a:lnTo>
                  <a:lnTo>
                    <a:pt x="5224" y="35262"/>
                  </a:lnTo>
                  <a:lnTo>
                    <a:pt x="5224" y="6064"/>
                  </a:lnTo>
                  <a:lnTo>
                    <a:pt x="5224" y="6064"/>
                  </a:lnTo>
                  <a:close/>
                  <a:moveTo>
                    <a:pt x="2612" y="41373"/>
                  </a:moveTo>
                  <a:lnTo>
                    <a:pt x="34096" y="41373"/>
                  </a:lnTo>
                  <a:cubicBezTo>
                    <a:pt x="35402" y="41373"/>
                    <a:pt x="36708" y="40067"/>
                    <a:pt x="36708" y="38341"/>
                  </a:cubicBezTo>
                  <a:lnTo>
                    <a:pt x="36708" y="3032"/>
                  </a:lnTo>
                  <a:cubicBezTo>
                    <a:pt x="36708" y="1306"/>
                    <a:pt x="35402" y="0"/>
                    <a:pt x="34096" y="0"/>
                  </a:cubicBezTo>
                  <a:lnTo>
                    <a:pt x="2612" y="0"/>
                  </a:lnTo>
                  <a:cubicBezTo>
                    <a:pt x="1306" y="0"/>
                    <a:pt x="0" y="1306"/>
                    <a:pt x="0" y="3032"/>
                  </a:cubicBezTo>
                  <a:lnTo>
                    <a:pt x="0" y="38341"/>
                  </a:lnTo>
                  <a:cubicBezTo>
                    <a:pt x="0" y="40067"/>
                    <a:pt x="1306" y="41373"/>
                    <a:pt x="2612" y="41373"/>
                  </a:cubicBezTo>
                  <a:lnTo>
                    <a:pt x="2612"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A03DF6FE-5466-B482-6B5E-995C6DDBA2FB}"/>
                </a:ext>
              </a:extLst>
            </p:cNvPr>
            <p:cNvSpPr/>
            <p:nvPr/>
          </p:nvSpPr>
          <p:spPr>
            <a:xfrm>
              <a:off x="1759740" y="5126723"/>
              <a:ext cx="41559" cy="41372"/>
            </a:xfrm>
            <a:custGeom>
              <a:avLst/>
              <a:gdLst>
                <a:gd name="connsiteX0" fmla="*/ 6157 w 41559"/>
                <a:gd name="connsiteY0" fmla="*/ 6064 h 41372"/>
                <a:gd name="connsiteX1" fmla="*/ 35449 w 41559"/>
                <a:gd name="connsiteY1" fmla="*/ 6064 h 41372"/>
                <a:gd name="connsiteX2" fmla="*/ 35449 w 41559"/>
                <a:gd name="connsiteY2" fmla="*/ 35262 h 41372"/>
                <a:gd name="connsiteX3" fmla="*/ 6157 w 41559"/>
                <a:gd name="connsiteY3" fmla="*/ 35262 h 41372"/>
                <a:gd name="connsiteX4" fmla="*/ 6157 w 41559"/>
                <a:gd name="connsiteY4" fmla="*/ 6064 h 41372"/>
                <a:gd name="connsiteX5" fmla="*/ 6157 w 41559"/>
                <a:gd name="connsiteY5" fmla="*/ 6064 h 41372"/>
                <a:gd name="connsiteX6" fmla="*/ 3078 w 41559"/>
                <a:gd name="connsiteY6" fmla="*/ 41373 h 41372"/>
                <a:gd name="connsiteX7" fmla="*/ 38481 w 41559"/>
                <a:gd name="connsiteY7" fmla="*/ 41373 h 41372"/>
                <a:gd name="connsiteX8" fmla="*/ 41559 w 41559"/>
                <a:gd name="connsiteY8" fmla="*/ 38341 h 41372"/>
                <a:gd name="connsiteX9" fmla="*/ 41559 w 41559"/>
                <a:gd name="connsiteY9" fmla="*/ 3032 h 41372"/>
                <a:gd name="connsiteX10" fmla="*/ 38481 w 41559"/>
                <a:gd name="connsiteY10" fmla="*/ 0 h 41372"/>
                <a:gd name="connsiteX11" fmla="*/ 3078 w 41559"/>
                <a:gd name="connsiteY11" fmla="*/ 0 h 41372"/>
                <a:gd name="connsiteX12" fmla="*/ 0 w 41559"/>
                <a:gd name="connsiteY12" fmla="*/ 3032 h 41372"/>
                <a:gd name="connsiteX13" fmla="*/ 0 w 41559"/>
                <a:gd name="connsiteY13" fmla="*/ 38341 h 41372"/>
                <a:gd name="connsiteX14" fmla="*/ 3078 w 41559"/>
                <a:gd name="connsiteY14" fmla="*/ 41373 h 41372"/>
                <a:gd name="connsiteX15" fmla="*/ 3078 w 41559"/>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1372">
                  <a:moveTo>
                    <a:pt x="6157" y="6064"/>
                  </a:moveTo>
                  <a:lnTo>
                    <a:pt x="35449" y="6064"/>
                  </a:lnTo>
                  <a:lnTo>
                    <a:pt x="35449" y="35262"/>
                  </a:lnTo>
                  <a:lnTo>
                    <a:pt x="6157" y="35262"/>
                  </a:lnTo>
                  <a:lnTo>
                    <a:pt x="6157" y="6064"/>
                  </a:lnTo>
                  <a:lnTo>
                    <a:pt x="6157" y="6064"/>
                  </a:lnTo>
                  <a:close/>
                  <a:moveTo>
                    <a:pt x="3078" y="41373"/>
                  </a:moveTo>
                  <a:lnTo>
                    <a:pt x="38481" y="41373"/>
                  </a:lnTo>
                  <a:cubicBezTo>
                    <a:pt x="40207" y="41373"/>
                    <a:pt x="41559" y="40067"/>
                    <a:pt x="41559" y="38341"/>
                  </a:cubicBezTo>
                  <a:lnTo>
                    <a:pt x="41559" y="3032"/>
                  </a:lnTo>
                  <a:cubicBezTo>
                    <a:pt x="41559" y="1306"/>
                    <a:pt x="40253" y="0"/>
                    <a:pt x="38481" y="0"/>
                  </a:cubicBezTo>
                  <a:lnTo>
                    <a:pt x="3078" y="0"/>
                  </a:lnTo>
                  <a:cubicBezTo>
                    <a:pt x="1353" y="0"/>
                    <a:pt x="0" y="1306"/>
                    <a:pt x="0" y="3032"/>
                  </a:cubicBezTo>
                  <a:lnTo>
                    <a:pt x="0" y="38341"/>
                  </a:lnTo>
                  <a:cubicBezTo>
                    <a:pt x="0" y="40067"/>
                    <a:pt x="1306" y="41373"/>
                    <a:pt x="3078" y="41373"/>
                  </a:cubicBezTo>
                  <a:lnTo>
                    <a:pt x="3078"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2C08B77B-67FA-2431-D3B4-C6B3E1F90265}"/>
                </a:ext>
              </a:extLst>
            </p:cNvPr>
            <p:cNvSpPr/>
            <p:nvPr/>
          </p:nvSpPr>
          <p:spPr>
            <a:xfrm>
              <a:off x="1695512" y="5062635"/>
              <a:ext cx="41559" cy="41372"/>
            </a:xfrm>
            <a:custGeom>
              <a:avLst/>
              <a:gdLst>
                <a:gd name="connsiteX0" fmla="*/ 6157 w 41559"/>
                <a:gd name="connsiteY0" fmla="*/ 6064 h 41372"/>
                <a:gd name="connsiteX1" fmla="*/ 35449 w 41559"/>
                <a:gd name="connsiteY1" fmla="*/ 6064 h 41372"/>
                <a:gd name="connsiteX2" fmla="*/ 35449 w 41559"/>
                <a:gd name="connsiteY2" fmla="*/ 35262 h 41372"/>
                <a:gd name="connsiteX3" fmla="*/ 6157 w 41559"/>
                <a:gd name="connsiteY3" fmla="*/ 35262 h 41372"/>
                <a:gd name="connsiteX4" fmla="*/ 6157 w 41559"/>
                <a:gd name="connsiteY4" fmla="*/ 6064 h 41372"/>
                <a:gd name="connsiteX5" fmla="*/ 6157 w 41559"/>
                <a:gd name="connsiteY5" fmla="*/ 6064 h 41372"/>
                <a:gd name="connsiteX6" fmla="*/ 3078 w 41559"/>
                <a:gd name="connsiteY6" fmla="*/ 41373 h 41372"/>
                <a:gd name="connsiteX7" fmla="*/ 38481 w 41559"/>
                <a:gd name="connsiteY7" fmla="*/ 41373 h 41372"/>
                <a:gd name="connsiteX8" fmla="*/ 41559 w 41559"/>
                <a:gd name="connsiteY8" fmla="*/ 38341 h 41372"/>
                <a:gd name="connsiteX9" fmla="*/ 41559 w 41559"/>
                <a:gd name="connsiteY9" fmla="*/ 3032 h 41372"/>
                <a:gd name="connsiteX10" fmla="*/ 38481 w 41559"/>
                <a:gd name="connsiteY10" fmla="*/ 0 h 41372"/>
                <a:gd name="connsiteX11" fmla="*/ 3078 w 41559"/>
                <a:gd name="connsiteY11" fmla="*/ 0 h 41372"/>
                <a:gd name="connsiteX12" fmla="*/ 0 w 41559"/>
                <a:gd name="connsiteY12" fmla="*/ 3032 h 41372"/>
                <a:gd name="connsiteX13" fmla="*/ 0 w 41559"/>
                <a:gd name="connsiteY13" fmla="*/ 38341 h 41372"/>
                <a:gd name="connsiteX14" fmla="*/ 3078 w 41559"/>
                <a:gd name="connsiteY14" fmla="*/ 41373 h 41372"/>
                <a:gd name="connsiteX15" fmla="*/ 3078 w 41559"/>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1372">
                  <a:moveTo>
                    <a:pt x="6157" y="6064"/>
                  </a:moveTo>
                  <a:lnTo>
                    <a:pt x="35449" y="6064"/>
                  </a:lnTo>
                  <a:lnTo>
                    <a:pt x="35449" y="35262"/>
                  </a:lnTo>
                  <a:lnTo>
                    <a:pt x="6157" y="35262"/>
                  </a:lnTo>
                  <a:lnTo>
                    <a:pt x="6157" y="6064"/>
                  </a:lnTo>
                  <a:lnTo>
                    <a:pt x="6157" y="6064"/>
                  </a:lnTo>
                  <a:close/>
                  <a:moveTo>
                    <a:pt x="3078" y="41373"/>
                  </a:moveTo>
                  <a:lnTo>
                    <a:pt x="38481" y="41373"/>
                  </a:lnTo>
                  <a:cubicBezTo>
                    <a:pt x="40207" y="41373"/>
                    <a:pt x="41559" y="40067"/>
                    <a:pt x="41559" y="38341"/>
                  </a:cubicBezTo>
                  <a:lnTo>
                    <a:pt x="41559" y="3032"/>
                  </a:lnTo>
                  <a:cubicBezTo>
                    <a:pt x="41559" y="1306"/>
                    <a:pt x="40253" y="0"/>
                    <a:pt x="38481" y="0"/>
                  </a:cubicBezTo>
                  <a:lnTo>
                    <a:pt x="3078" y="0"/>
                  </a:lnTo>
                  <a:cubicBezTo>
                    <a:pt x="1353" y="0"/>
                    <a:pt x="0" y="1306"/>
                    <a:pt x="0" y="3032"/>
                  </a:cubicBezTo>
                  <a:lnTo>
                    <a:pt x="0" y="38341"/>
                  </a:lnTo>
                  <a:cubicBezTo>
                    <a:pt x="0" y="40067"/>
                    <a:pt x="1306" y="41373"/>
                    <a:pt x="3078" y="41373"/>
                  </a:cubicBezTo>
                  <a:lnTo>
                    <a:pt x="3078"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B3E0013E-D336-2416-24F9-BEAD540BD73E}"/>
                </a:ext>
              </a:extLst>
            </p:cNvPr>
            <p:cNvSpPr/>
            <p:nvPr/>
          </p:nvSpPr>
          <p:spPr>
            <a:xfrm>
              <a:off x="1759740" y="4998547"/>
              <a:ext cx="41559" cy="36615"/>
            </a:xfrm>
            <a:custGeom>
              <a:avLst/>
              <a:gdLst>
                <a:gd name="connsiteX0" fmla="*/ 6157 w 41559"/>
                <a:gd name="connsiteY0" fmla="*/ 5224 h 36615"/>
                <a:gd name="connsiteX1" fmla="*/ 35449 w 41559"/>
                <a:gd name="connsiteY1" fmla="*/ 5224 h 36615"/>
                <a:gd name="connsiteX2" fmla="*/ 35449 w 41559"/>
                <a:gd name="connsiteY2" fmla="*/ 30925 h 36615"/>
                <a:gd name="connsiteX3" fmla="*/ 6157 w 41559"/>
                <a:gd name="connsiteY3" fmla="*/ 30925 h 36615"/>
                <a:gd name="connsiteX4" fmla="*/ 6157 w 41559"/>
                <a:gd name="connsiteY4" fmla="*/ 5224 h 36615"/>
                <a:gd name="connsiteX5" fmla="*/ 6157 w 41559"/>
                <a:gd name="connsiteY5" fmla="*/ 5224 h 36615"/>
                <a:gd name="connsiteX6" fmla="*/ 3078 w 41559"/>
                <a:gd name="connsiteY6" fmla="*/ 36615 h 36615"/>
                <a:gd name="connsiteX7" fmla="*/ 38481 w 41559"/>
                <a:gd name="connsiteY7" fmla="*/ 36615 h 36615"/>
                <a:gd name="connsiteX8" fmla="*/ 41559 w 41559"/>
                <a:gd name="connsiteY8" fmla="*/ 34003 h 36615"/>
                <a:gd name="connsiteX9" fmla="*/ 41559 w 41559"/>
                <a:gd name="connsiteY9" fmla="*/ 2612 h 36615"/>
                <a:gd name="connsiteX10" fmla="*/ 38481 w 41559"/>
                <a:gd name="connsiteY10" fmla="*/ 0 h 36615"/>
                <a:gd name="connsiteX11" fmla="*/ 3078 w 41559"/>
                <a:gd name="connsiteY11" fmla="*/ 0 h 36615"/>
                <a:gd name="connsiteX12" fmla="*/ 0 w 41559"/>
                <a:gd name="connsiteY12" fmla="*/ 2612 h 36615"/>
                <a:gd name="connsiteX13" fmla="*/ 0 w 41559"/>
                <a:gd name="connsiteY13" fmla="*/ 34003 h 36615"/>
                <a:gd name="connsiteX14" fmla="*/ 3078 w 41559"/>
                <a:gd name="connsiteY14" fmla="*/ 36615 h 36615"/>
                <a:gd name="connsiteX15" fmla="*/ 3078 w 41559"/>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36615">
                  <a:moveTo>
                    <a:pt x="6157" y="5224"/>
                  </a:moveTo>
                  <a:lnTo>
                    <a:pt x="35449" y="5224"/>
                  </a:lnTo>
                  <a:lnTo>
                    <a:pt x="35449" y="30925"/>
                  </a:lnTo>
                  <a:lnTo>
                    <a:pt x="6157" y="30925"/>
                  </a:lnTo>
                  <a:lnTo>
                    <a:pt x="6157" y="5224"/>
                  </a:lnTo>
                  <a:lnTo>
                    <a:pt x="6157" y="5224"/>
                  </a:lnTo>
                  <a:close/>
                  <a:moveTo>
                    <a:pt x="3078" y="36615"/>
                  </a:moveTo>
                  <a:lnTo>
                    <a:pt x="38481" y="36615"/>
                  </a:lnTo>
                  <a:cubicBezTo>
                    <a:pt x="40207" y="36615"/>
                    <a:pt x="41559" y="35309"/>
                    <a:pt x="41559" y="34003"/>
                  </a:cubicBezTo>
                  <a:lnTo>
                    <a:pt x="41559" y="2612"/>
                  </a:lnTo>
                  <a:cubicBezTo>
                    <a:pt x="41559" y="1306"/>
                    <a:pt x="40253" y="0"/>
                    <a:pt x="38481" y="0"/>
                  </a:cubicBezTo>
                  <a:lnTo>
                    <a:pt x="3078" y="0"/>
                  </a:lnTo>
                  <a:cubicBezTo>
                    <a:pt x="1353" y="0"/>
                    <a:pt x="0" y="1306"/>
                    <a:pt x="0" y="2612"/>
                  </a:cubicBezTo>
                  <a:lnTo>
                    <a:pt x="0" y="34003"/>
                  </a:lnTo>
                  <a:cubicBezTo>
                    <a:pt x="0" y="35309"/>
                    <a:pt x="1306" y="36615"/>
                    <a:pt x="3078" y="36615"/>
                  </a:cubicBezTo>
                  <a:lnTo>
                    <a:pt x="3078"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32" name="Group 31">
            <a:extLst>
              <a:ext uri="{FF2B5EF4-FFF2-40B4-BE49-F238E27FC236}">
                <a16:creationId xmlns:a16="http://schemas.microsoft.com/office/drawing/2014/main" id="{186FEC8E-1F28-B569-9BBD-E4FE1950A167}"/>
              </a:ext>
            </a:extLst>
          </p:cNvPr>
          <p:cNvGrpSpPr/>
          <p:nvPr/>
        </p:nvGrpSpPr>
        <p:grpSpPr>
          <a:xfrm>
            <a:off x="5925018" y="2231262"/>
            <a:ext cx="5211363" cy="645354"/>
            <a:chOff x="5925018" y="2231262"/>
            <a:chExt cx="5211363" cy="645354"/>
          </a:xfrm>
        </p:grpSpPr>
        <p:sp>
          <p:nvSpPr>
            <p:cNvPr id="22" name="Rectangle 21">
              <a:extLst>
                <a:ext uri="{FF2B5EF4-FFF2-40B4-BE49-F238E27FC236}">
                  <a16:creationId xmlns:a16="http://schemas.microsoft.com/office/drawing/2014/main" id="{D9C19493-FDF9-AB88-2D4A-D4689BD4ADD7}"/>
                </a:ext>
              </a:extLst>
            </p:cNvPr>
            <p:cNvSpPr/>
            <p:nvPr/>
          </p:nvSpPr>
          <p:spPr>
            <a:xfrm>
              <a:off x="5925018" y="2649856"/>
              <a:ext cx="187680" cy="187680"/>
            </a:xfrm>
            <a:prstGeom prst="rect">
              <a:avLst/>
            </a:prstGeom>
            <a:pattFill prst="ltVert">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F3A77F0D-E7CA-8061-5275-084F6F61A3A6}"/>
                </a:ext>
              </a:extLst>
            </p:cNvPr>
            <p:cNvSpPr/>
            <p:nvPr/>
          </p:nvSpPr>
          <p:spPr>
            <a:xfrm>
              <a:off x="6213367" y="2615006"/>
              <a:ext cx="2076319" cy="2616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Helvetica Neue" panose="02000503000000020004"/>
                  <a:ea typeface="+mn-ea"/>
                  <a:cs typeface="Helvetica"/>
                </a:rPr>
                <a:t>Finance controllers</a:t>
              </a:r>
            </a:p>
          </p:txBody>
        </p:sp>
        <p:sp>
          <p:nvSpPr>
            <p:cNvPr id="20" name="Rectangle 19">
              <a:extLst>
                <a:ext uri="{FF2B5EF4-FFF2-40B4-BE49-F238E27FC236}">
                  <a16:creationId xmlns:a16="http://schemas.microsoft.com/office/drawing/2014/main" id="{B9C749D1-547C-D61F-206F-9BC23064AAA9}"/>
                </a:ext>
              </a:extLst>
            </p:cNvPr>
            <p:cNvSpPr/>
            <p:nvPr/>
          </p:nvSpPr>
          <p:spPr>
            <a:xfrm>
              <a:off x="5927584" y="2269951"/>
              <a:ext cx="187680" cy="187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C302432C-5466-0CE7-2800-A15ACB013A55}"/>
                </a:ext>
              </a:extLst>
            </p:cNvPr>
            <p:cNvSpPr/>
            <p:nvPr/>
          </p:nvSpPr>
          <p:spPr>
            <a:xfrm>
              <a:off x="6213367" y="2244709"/>
              <a:ext cx="2247595" cy="2616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Helvetica Neue" panose="02000503000000020004"/>
                  <a:ea typeface="+mn-ea"/>
                  <a:cs typeface="Helvetica"/>
                </a:rPr>
                <a:t>CFOs and heads of finance</a:t>
              </a:r>
            </a:p>
          </p:txBody>
        </p:sp>
        <p:grpSp>
          <p:nvGrpSpPr>
            <p:cNvPr id="132" name="Group 131">
              <a:extLst>
                <a:ext uri="{FF2B5EF4-FFF2-40B4-BE49-F238E27FC236}">
                  <a16:creationId xmlns:a16="http://schemas.microsoft.com/office/drawing/2014/main" id="{2BD31180-8211-4201-3229-7A19E1B5B0E9}"/>
                </a:ext>
              </a:extLst>
            </p:cNvPr>
            <p:cNvGrpSpPr/>
            <p:nvPr/>
          </p:nvGrpSpPr>
          <p:grpSpPr>
            <a:xfrm>
              <a:off x="8736418" y="2231262"/>
              <a:ext cx="2399963" cy="261610"/>
              <a:chOff x="4992279" y="3082695"/>
              <a:chExt cx="2399963" cy="261610"/>
            </a:xfrm>
          </p:grpSpPr>
          <p:sp>
            <p:nvSpPr>
              <p:cNvPr id="28" name="Rectangle 27">
                <a:extLst>
                  <a:ext uri="{FF2B5EF4-FFF2-40B4-BE49-F238E27FC236}">
                    <a16:creationId xmlns:a16="http://schemas.microsoft.com/office/drawing/2014/main" id="{3C49581F-DE58-262B-76A9-88E1816A1D6B}"/>
                  </a:ext>
                </a:extLst>
              </p:cNvPr>
              <p:cNvSpPr/>
              <p:nvPr/>
            </p:nvSpPr>
            <p:spPr>
              <a:xfrm>
                <a:off x="4992279" y="3121384"/>
                <a:ext cx="187680" cy="1876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A5A5A5">
                      <a:lumMod val="60000"/>
                      <a:lumOff val="40000"/>
                    </a:srgbClr>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F7BF4115-D29C-0BCB-D936-A7D27971AD5D}"/>
                  </a:ext>
                </a:extLst>
              </p:cNvPr>
              <p:cNvSpPr/>
              <p:nvPr/>
            </p:nvSpPr>
            <p:spPr>
              <a:xfrm>
                <a:off x="5315923" y="3082695"/>
                <a:ext cx="2076319" cy="2616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Helvetica Neue" panose="02000503000000020004"/>
                    <a:ea typeface="+mn-ea"/>
                    <a:cs typeface="Helvetica"/>
                  </a:rPr>
                  <a:t>Other business leaders</a:t>
                </a:r>
              </a:p>
            </p:txBody>
          </p:sp>
        </p:grpSp>
      </p:grpSp>
    </p:spTree>
    <p:extLst>
      <p:ext uri="{BB962C8B-B14F-4D97-AF65-F5344CB8AC3E}">
        <p14:creationId xmlns:p14="http://schemas.microsoft.com/office/powerpoint/2010/main" val="339241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dirty="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dirty="0">
                <a:ln>
                  <a:noFill/>
                </a:ln>
                <a:solidFill>
                  <a:prstClr val="black"/>
                </a:solidFill>
                <a:effectLst/>
                <a:uLnTx/>
                <a:uFillTx/>
                <a:latin typeface="Helvetica"/>
                <a:ea typeface="+mn-ea"/>
                <a:cs typeface="Helvetica"/>
              </a:rPr>
            </a:br>
            <a:r>
              <a:rPr kumimoji="0" lang="en-GB" sz="1100" b="0" i="0" u="none" strike="noStrike" kern="1200" cap="none" spc="0" normalizeH="0" baseline="0" noProof="0" dirty="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dirty="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dirty="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dirty="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dirty="0">
                <a:ln>
                  <a:noFill/>
                </a:ln>
                <a:solidFill>
                  <a:prstClr val="black"/>
                </a:solidFill>
                <a:effectLst/>
                <a:uLnTx/>
                <a:uFillTx/>
                <a:latin typeface="Helvetica"/>
                <a:ea typeface="+mn-ea"/>
                <a:cs typeface="Helvetica"/>
              </a:rPr>
            </a:br>
            <a:r>
              <a:rPr kumimoji="0" lang="en-GB" sz="1100" b="0" i="0" u="none" strike="noStrike" kern="1200" cap="none" spc="0" normalizeH="0" baseline="0" noProof="0" dirty="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dirty="0">
                <a:ln>
                  <a:noFill/>
                </a:ln>
                <a:solidFill>
                  <a:prstClr val="black"/>
                </a:solidFill>
                <a:effectLst/>
                <a:uLnTx/>
                <a:uFillTx/>
                <a:latin typeface="Helvetica"/>
                <a:ea typeface="+mn-ea"/>
                <a:cs typeface="Helvetica"/>
              </a:rPr>
            </a:br>
            <a:r>
              <a:rPr kumimoji="0" lang="en-GB" sz="1100" b="0" i="0" u="none" strike="noStrike" kern="1200" cap="none" spc="0" normalizeH="0" baseline="0" noProof="0" dirty="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dirty="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dirty="0">
                <a:ln>
                  <a:noFill/>
                </a:ln>
                <a:solidFill>
                  <a:prstClr val="black"/>
                </a:solidFill>
                <a:effectLst/>
                <a:uLnTx/>
                <a:uFillTx/>
                <a:latin typeface="Helvetica"/>
                <a:ea typeface="+mn-ea"/>
                <a:cs typeface="Helvetica"/>
              </a:rPr>
            </a:br>
            <a:r>
              <a:rPr kumimoji="0" lang="en-GB" sz="1100" b="0" i="0" u="none" strike="noStrike" kern="1200" cap="none" spc="0" normalizeH="0" baseline="0" noProof="0" dirty="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dirty="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dirty="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dirty="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dirty="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dirty="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show early trends, it's important to recognise that this does not guarantee future respondents will reflect the same trends. For instance, while 100% of respondents in a sample of 10 might invest in AI, it would be unrealistic to assume this pattern will hold as the sample size grows. However, if the sample size increases to 20, it is unlikely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dirty="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643100" y="2079452"/>
            <a:ext cx="3763491" cy="313592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The 2024 ADAPT CFO Edge Survey revealed insights into finance's readiness to capture value from AI while becoming more data-driven.</a:t>
            </a:r>
            <a:endParaRPr kumimoji="0" lang="en-US" sz="12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R="0" lvl="0" algn="l" defTabSz="914400" rtl="0" eaLnBrk="1" fontAlgn="auto" latinLnBrk="0" hangingPunct="1">
              <a:lnSpc>
                <a:spcPct val="150000"/>
              </a:lnSpc>
              <a:spcBef>
                <a:spcPts val="0"/>
              </a:spcBef>
              <a:spcAft>
                <a:spcPts val="600"/>
              </a:spcAft>
              <a:buClr>
                <a:srgbClr val="E7534F"/>
              </a:buClr>
              <a:buSzTx/>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In this report, you'll find insights into:</a:t>
            </a:r>
            <a:endParaRPr lang="en-US" sz="1200" b="0" i="0" u="none" strike="noStrike" kern="1200" cap="none" spc="0" normalizeH="0" baseline="0" noProof="0" dirty="0">
              <a:ln>
                <a:noFill/>
              </a:ln>
              <a:solidFill>
                <a:prstClr val="black"/>
              </a:solidFill>
              <a:effectLst/>
              <a:uLnTx/>
              <a:uFillTx/>
              <a:latin typeface="Helvetica"/>
              <a:cs typeface="Helvetica"/>
            </a:endParaRPr>
          </a:p>
          <a:p>
            <a:pPr marL="447675" marR="0" lvl="0" indent="-264795" algn="l" defTabSz="914400" rtl="0" eaLnBrk="1" fontAlgn="auto" latinLnBrk="0" hangingPunct="1">
              <a:lnSpc>
                <a:spcPct val="150000"/>
              </a:lnSpc>
              <a:spcBef>
                <a:spcPts val="0"/>
              </a:spcBef>
              <a:spcAft>
                <a:spcPts val="600"/>
              </a:spcAft>
              <a:buClr>
                <a:srgbClr val="E7534F"/>
              </a:buClr>
              <a:buSzTx/>
              <a:buFont typeface="+mj-lt"/>
              <a:buAutoNum type="arabicPeriod"/>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 ability of Australian CFOs to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become data-driven.</a:t>
            </a:r>
            <a:endParaRPr lang="en-US" sz="1200" b="0" i="0" u="none" strike="noStrike" kern="1200" cap="none" spc="0" normalizeH="0" baseline="0" noProof="0" dirty="0">
              <a:ln>
                <a:noFill/>
              </a:ln>
              <a:solidFill>
                <a:prstClr val="black"/>
              </a:solidFill>
              <a:effectLst/>
              <a:uLnTx/>
              <a:uFillTx/>
              <a:latin typeface="Helvetica"/>
              <a:cs typeface="Helvetica"/>
            </a:endParaRPr>
          </a:p>
          <a:p>
            <a:pPr marL="447675" marR="0" lvl="0" indent="-264795" algn="l" defTabSz="914400" rtl="0" eaLnBrk="1" fontAlgn="auto" latinLnBrk="0" hangingPunct="1">
              <a:lnSpc>
                <a:spcPct val="150000"/>
              </a:lnSpc>
              <a:spcBef>
                <a:spcPts val="0"/>
              </a:spcBef>
              <a:spcAft>
                <a:spcPts val="600"/>
              </a:spcAft>
              <a:buClr>
                <a:srgbClr val="E7534F"/>
              </a:buClr>
              <a:buSzTx/>
              <a:buFont typeface="+mj-lt"/>
              <a:buAutoNum type="arabicPeriod"/>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How </a:t>
            </a:r>
            <a:r>
              <a:rPr kumimoji="0" lang="en-US" sz="1200" b="0" i="0" u="none" strike="noStrike" kern="1200" cap="none" spc="0" normalizeH="0" baseline="0" noProof="0" dirty="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are capturing value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from AI.</a:t>
            </a:r>
            <a:endParaRPr lang="en-US" sz="1200" b="0" i="0" u="none" strike="noStrike" kern="1200" cap="none" spc="0" normalizeH="0" baseline="0" noProof="0" dirty="0">
              <a:ln>
                <a:noFill/>
              </a:ln>
              <a:solidFill>
                <a:prstClr val="black"/>
              </a:solidFill>
              <a:effectLst/>
              <a:uLnTx/>
              <a:uFillTx/>
              <a:latin typeface="Helvetica"/>
              <a:cs typeface="Helvetica"/>
            </a:endParaRPr>
          </a:p>
          <a:p>
            <a:pPr marL="447675" marR="0" lvl="0" indent="-264795" algn="l" defTabSz="914400" rtl="0" eaLnBrk="1" fontAlgn="auto" latinLnBrk="0" hangingPunct="1">
              <a:lnSpc>
                <a:spcPct val="150000"/>
              </a:lnSpc>
              <a:spcBef>
                <a:spcPts val="0"/>
              </a:spcBef>
              <a:spcAft>
                <a:spcPts val="600"/>
              </a:spcAft>
              <a:buClr>
                <a:srgbClr val="E7534F"/>
              </a:buClr>
              <a:buSzTx/>
              <a:buFont typeface="+mj-lt"/>
              <a:buAutoNum type="arabicPeriod"/>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How organisations are generating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predictive AI and generative AI values</a:t>
            </a:r>
            <a:r>
              <a:rPr lang="en-US" sz="1200" dirty="0">
                <a:solidFill>
                  <a:prstClr val="black"/>
                </a:solidFill>
                <a:latin typeface="Helvetica"/>
                <a:cs typeface="Helvetica"/>
              </a:rPr>
              <a:t>.</a:t>
            </a:r>
            <a:endParaRPr lang="en-US" sz="1200" b="0" i="0" u="none" strike="noStrike" kern="1200" cap="none" spc="0" normalizeH="0" baseline="0" noProof="0" dirty="0">
              <a:ln>
                <a:noFill/>
              </a:ln>
              <a:solidFill>
                <a:prstClr val="black"/>
              </a:solidFill>
              <a:effectLst/>
              <a:uLnTx/>
              <a:uFillTx/>
              <a:latin typeface="Helvetica"/>
              <a:cs typeface="Helvetica"/>
            </a:endParaRPr>
          </a:p>
        </p:txBody>
      </p:sp>
      <p:grpSp>
        <p:nvGrpSpPr>
          <p:cNvPr id="2" name="Group 1">
            <a:extLst>
              <a:ext uri="{FF2B5EF4-FFF2-40B4-BE49-F238E27FC236}">
                <a16:creationId xmlns:a16="http://schemas.microsoft.com/office/drawing/2014/main" id="{AA848627-DABB-AC47-DF8D-97A1B8C124AF}"/>
              </a:ext>
            </a:extLst>
          </p:cNvPr>
          <p:cNvGrpSpPr/>
          <p:nvPr/>
        </p:nvGrpSpPr>
        <p:grpSpPr>
          <a:xfrm>
            <a:off x="643103" y="96629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Technology Trends: Data and AI</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89479" y="316053"/>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898A455-8484-C20E-25BE-0AEB1706CDD0}"/>
              </a:ext>
            </a:extLst>
          </p:cNvPr>
          <p:cNvSpPr txBox="1"/>
          <p:nvPr/>
        </p:nvSpPr>
        <p:spPr>
          <a:xfrm>
            <a:off x="4782770" y="614543"/>
            <a:ext cx="7128000" cy="5628913"/>
          </a:xfrm>
          <a:prstGeom prst="rect">
            <a:avLst/>
          </a:prstGeom>
          <a:noFill/>
        </p:spPr>
        <p:txBody>
          <a:bodyPr wrap="square" lIns="91440" tIns="45720" rIns="91440" bIns="45720" anchor="t">
            <a:spAutoFit/>
          </a:bodyPr>
          <a:lstStyle/>
          <a:p>
            <a:pPr marL="228600" marR="0" lvl="0" indent="-228600" algn="l" defTabSz="914400" rtl="0" eaLnBrk="1" fontAlgn="auto" latinLnBrk="0" hangingPunct="1">
              <a:lnSpc>
                <a:spcPct val="150000"/>
              </a:lnSpc>
              <a:spcBef>
                <a:spcPts val="0"/>
              </a:spcBef>
              <a:spcAft>
                <a:spcPts val="0"/>
              </a:spcAft>
              <a:buClr>
                <a:srgbClr val="E7534F"/>
              </a:buClr>
              <a:buSzTx/>
              <a:buFont typeface="+mj-lt"/>
              <a:buAutoNum type="arabicPeriod"/>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Becoming data-driven</a:t>
            </a: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a:p>
            <a:pPr marL="355600" marR="0" lvl="0" indent="-17272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Despite decision-makers becoming more evidence-based, 79% of Australian CFOs say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it’s difficult to model future scenarios. </a:t>
            </a:r>
            <a:endParaRPr lang="en-US" sz="1200" b="0" i="0" u="none" strike="noStrike" kern="1200" cap="none" spc="0" normalizeH="0" baseline="0" noProof="0" dirty="0">
              <a:ln>
                <a:noFill/>
              </a:ln>
              <a:solidFill>
                <a:prstClr val="black"/>
              </a:solidFill>
              <a:effectLst/>
              <a:uLnTx/>
              <a:uFillTx/>
              <a:latin typeface="Helvetica"/>
              <a:cs typeface="Helvetica"/>
            </a:endParaRPr>
          </a:p>
          <a:p>
            <a:pPr marL="355600" marR="0" lvl="0" indent="-17272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This suggests that CFOs need to place greater emphasis on analytics to ensure the delivery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of consistent, high-quality data.</a:t>
            </a:r>
            <a:r>
              <a:rPr lang="en-US" sz="1200" dirty="0">
                <a:solidFill>
                  <a:prstClr val="black"/>
                </a:solidFill>
                <a:latin typeface="Helvetica"/>
                <a:cs typeface="Helvetica"/>
              </a:rPr>
              <a:t> </a:t>
            </a:r>
          </a:p>
          <a:p>
            <a:pPr marL="355600" marR="0" lvl="0" indent="-17272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Better decision-making is also essential for reducing costs and deploying resources </a:t>
            </a:r>
            <a:br>
              <a:rPr lang="en-US" sz="1200" dirty="0">
                <a:solidFill>
                  <a:prstClr val="black"/>
                </a:solidFill>
                <a:latin typeface="Helvetica"/>
                <a:cs typeface="Helvetica"/>
              </a:rPr>
            </a:br>
            <a:r>
              <a:rPr lang="en-US" sz="1200" dirty="0">
                <a:solidFill>
                  <a:prstClr val="black"/>
                </a:solidFill>
                <a:latin typeface="Helvetica"/>
                <a:cs typeface="Helvetica"/>
              </a:rPr>
              <a:t>more cost-effectively.</a:t>
            </a:r>
            <a:endParaRPr lang="en-US" sz="1200" b="0" i="0" u="none" strike="noStrike" kern="1200" cap="none" spc="0" normalizeH="0" baseline="0" noProof="0" dirty="0">
              <a:ln>
                <a:noFill/>
              </a:ln>
              <a:solidFill>
                <a:prstClr val="black"/>
              </a:solidFill>
              <a:effectLst/>
              <a:uLnTx/>
              <a:uFillTx/>
              <a:latin typeface="Helvetica"/>
              <a:cs typeface="Helvetica"/>
            </a:endParaRPr>
          </a:p>
          <a:p>
            <a:pPr marL="228600" marR="0" lvl="0" indent="-228600" algn="l" defTabSz="914400" rtl="0" eaLnBrk="1" fontAlgn="auto" latinLnBrk="0" hangingPunct="1">
              <a:lnSpc>
                <a:spcPct val="150000"/>
              </a:lnSpc>
              <a:spcBef>
                <a:spcPts val="0"/>
              </a:spcBef>
              <a:spcAft>
                <a:spcPts val="0"/>
              </a:spcAft>
              <a:buClr>
                <a:srgbClr val="E7534F"/>
              </a:buClr>
              <a:buSzTx/>
              <a:buFont typeface="+mj-lt"/>
              <a:buAutoNum type="arabicPeriod" startAt="2"/>
              <a:tabLst/>
              <a:defRPr/>
            </a:pPr>
            <a:r>
              <a:rPr lang="en-US" sz="1200" b="1" dirty="0">
                <a:solidFill>
                  <a:prstClr val="black"/>
                </a:solidFill>
                <a:latin typeface="Helvetica"/>
                <a:cs typeface="Helvetica"/>
              </a:rPr>
              <a:t>Generating value from AI</a:t>
            </a:r>
            <a:endParaRPr lang="en-US" sz="1200" b="1" i="0" u="none" strike="noStrike" kern="1200" cap="none" spc="0" normalizeH="0" baseline="0" noProof="0" dirty="0">
              <a:ln>
                <a:noFill/>
              </a:ln>
              <a:solidFill>
                <a:prstClr val="black"/>
              </a:solidFill>
              <a:effectLst/>
              <a:uLnTx/>
              <a:uFillTx/>
              <a:latin typeface="Helvetica"/>
              <a:cs typeface="Helvetica"/>
            </a:endParaRPr>
          </a:p>
          <a:p>
            <a:pPr marL="355600" indent="-172720">
              <a:lnSpc>
                <a:spcPct val="150000"/>
              </a:lnSpc>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77% of organisations are </a:t>
            </a:r>
            <a:r>
              <a:rPr lang="en-US" sz="1200" dirty="0">
                <a:solidFill>
                  <a:prstClr val="black"/>
                </a:solidFill>
                <a:latin typeface="Helvetica"/>
                <a:cs typeface="Helvetica"/>
              </a:rPr>
              <a:t>ineffective at generating value from their AI initiatives. </a:t>
            </a:r>
            <a:br>
              <a:rPr lang="en-US" sz="1200" dirty="0">
                <a:solidFill>
                  <a:prstClr val="black"/>
                </a:solidFill>
                <a:latin typeface="Helvetic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This implies that there is a greater need to grasp the true value of AI.</a:t>
            </a:r>
            <a:endParaRPr lang="en-US" sz="1200" b="0" i="0" u="none" strike="noStrike" kern="1200" cap="none" spc="0" normalizeH="0" baseline="0" noProof="0" dirty="0">
              <a:ln>
                <a:noFill/>
              </a:ln>
              <a:solidFill>
                <a:prstClr val="black"/>
              </a:solidFill>
              <a:effectLst/>
              <a:uLnTx/>
              <a:uFillTx/>
              <a:latin typeface="Helvetica"/>
              <a:cs typeface="Helvetica"/>
            </a:endParaRPr>
          </a:p>
          <a:p>
            <a:pPr marL="355600" marR="0" lvl="0" indent="-17272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 #1 </a:t>
            </a:r>
            <a:r>
              <a:rPr lang="en-US" sz="1200" dirty="0">
                <a:solidFill>
                  <a:prstClr val="black"/>
                </a:solidFill>
                <a:latin typeface="Helvetica"/>
                <a:cs typeface="Helvetica"/>
              </a:rPr>
              <a:t>metric</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for assessing AI value is workforce empowerment.</a:t>
            </a:r>
            <a:endParaRPr lang="en-US" sz="1200" b="0" i="0" u="none" strike="noStrike" kern="1200" cap="none" spc="0" normalizeH="0" baseline="0" noProof="0" dirty="0">
              <a:ln>
                <a:noFill/>
              </a:ln>
              <a:solidFill>
                <a:prstClr val="black"/>
              </a:solidFill>
              <a:effectLst/>
              <a:uLnTx/>
              <a:uFillTx/>
              <a:latin typeface="Helvetica"/>
              <a:cs typeface="Helvetica"/>
            </a:endParaRPr>
          </a:p>
          <a:p>
            <a:pPr marL="228600" marR="0" lvl="0" indent="-228600" algn="l" defTabSz="914400" rtl="0" eaLnBrk="1" fontAlgn="auto" latinLnBrk="0" hangingPunct="1">
              <a:lnSpc>
                <a:spcPct val="150000"/>
              </a:lnSpc>
              <a:spcBef>
                <a:spcPts val="0"/>
              </a:spcBef>
              <a:spcAft>
                <a:spcPts val="0"/>
              </a:spcAft>
              <a:buClr>
                <a:srgbClr val="E7534F"/>
              </a:buClr>
              <a:buSzTx/>
              <a:buFont typeface="+mj-lt"/>
              <a:buAutoNum type="arabicPeriod" startAt="3"/>
              <a:tabLst/>
              <a:defRPr/>
            </a:pPr>
            <a:r>
              <a:rPr lang="en-US" sz="1200" b="1" dirty="0">
                <a:solidFill>
                  <a:prstClr val="black"/>
                </a:solidFill>
                <a:latin typeface="Helvetica"/>
                <a:cs typeface="Helvetica"/>
              </a:rPr>
              <a:t>Generating values from predictive AI and generative AI</a:t>
            </a:r>
            <a:endParaRPr lang="en-US" sz="1200" b="1" i="0" u="none" strike="noStrike" kern="1200" cap="none" spc="0" normalizeH="0" baseline="0" noProof="0" dirty="0">
              <a:ln>
                <a:noFill/>
              </a:ln>
              <a:solidFill>
                <a:prstClr val="black"/>
              </a:solidFill>
              <a:effectLst/>
              <a:uLnTx/>
              <a:uFillTx/>
              <a:latin typeface="Helvetica"/>
              <a:cs typeface="Helvetica"/>
            </a:endParaRPr>
          </a:p>
          <a:p>
            <a:pPr marL="355600" lvl="1" indent="-172720">
              <a:lnSpc>
                <a:spcPct val="150000"/>
              </a:lnSpc>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While becoming more strategic and data-driven in tech decisions, CFOs are exercising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caution when exploring AI capabilities. Many are starting with small, scalable pilots</a:t>
            </a:r>
            <a:r>
              <a:rPr lang="en-US" sz="1200" dirty="0">
                <a:solidFill>
                  <a:prstClr val="black"/>
                </a:solidFill>
                <a:latin typeface="Helvetica"/>
                <a:cs typeface="Helvetica"/>
              </a:rPr>
              <a:t> that </a:t>
            </a:r>
            <a:br>
              <a:rPr lang="en-US" sz="1200" dirty="0">
                <a:solidFill>
                  <a:prstClr val="black"/>
                </a:solidFill>
                <a:latin typeface="Helvetica"/>
                <a:cs typeface="Helvetica"/>
              </a:rPr>
            </a:br>
            <a:r>
              <a:rPr lang="en-US" sz="1200" dirty="0">
                <a:solidFill>
                  <a:prstClr val="black"/>
                </a:solidFill>
                <a:latin typeface="Helvetica"/>
                <a:cs typeface="Helvetica"/>
              </a:rPr>
              <a:t>carry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minimal risks.</a:t>
            </a:r>
            <a:endParaRPr lang="en-US" sz="1200" b="0" i="0" u="none" strike="noStrike" kern="1200" cap="none" spc="0" normalizeH="0" baseline="0" noProof="0" dirty="0">
              <a:ln>
                <a:noFill/>
              </a:ln>
              <a:solidFill>
                <a:prstClr val="black"/>
              </a:solidFill>
              <a:effectLst/>
              <a:uLnTx/>
              <a:uFillTx/>
              <a:latin typeface="Helvetica"/>
              <a:cs typeface="Helvetica"/>
            </a:endParaRPr>
          </a:p>
          <a:p>
            <a:pPr marL="355600" marR="0" lvl="1" indent="-17272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Developing a clear AI strategy and roadmap is essential </a:t>
            </a:r>
            <a:r>
              <a:rPr lang="en-US" sz="1200" dirty="0">
                <a:solidFill>
                  <a:prstClr val="black"/>
                </a:solidFill>
                <a:latin typeface="Helvetica"/>
                <a:cs typeface="Helvetica"/>
              </a:rPr>
              <a:t>as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CFOs face challenges in realising value from certain areas of predictive AI and generative AI.</a:t>
            </a:r>
            <a:endParaRPr lang="en-US" sz="1200" b="0" i="0" u="none" strike="noStrike" kern="1200" cap="none" spc="0" normalizeH="0" baseline="0" noProof="0" dirty="0">
              <a:ln>
                <a:noFill/>
              </a:ln>
              <a:solidFill>
                <a:prstClr val="black"/>
              </a:solidFill>
              <a:effectLst/>
              <a:uLnTx/>
              <a:uFillTx/>
              <a:latin typeface="Helvetica"/>
              <a:cs typeface="Helvetica"/>
            </a:endParaRPr>
          </a:p>
          <a:p>
            <a:pPr marL="355600" marR="0" lvl="1" indent="-17272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Key considerations include capturing value from all-in-one AI solutions, improving operations and experiences, preparing data for AI use, building AI teams, and addressing AI ethics.</a:t>
            </a:r>
            <a:endParaRPr lang="en-US" sz="1200" b="0" i="0" u="none" strike="noStrike" kern="1200" cap="none" spc="0" normalizeH="0" baseline="0" noProof="0" dirty="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943701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latin typeface="Helvetica" panose="020B0604020202020204" pitchFamily="34" charset="0"/>
                <a:cs typeface="Helvetica" panose="020B0604020202020204" pitchFamily="34" charset="0"/>
              </a:rPr>
              <a:t>Additional</a:t>
            </a:r>
            <a:r>
              <a:rPr spc="-20" dirty="0">
                <a:latin typeface="Helvetica" panose="020B0604020202020204" pitchFamily="34" charset="0"/>
                <a:cs typeface="Helvetica" panose="020B0604020202020204" pitchFamily="34" charset="0"/>
              </a:rPr>
              <a:t> </a:t>
            </a:r>
            <a:r>
              <a:rPr dirty="0">
                <a:latin typeface="Helvetica" panose="020B0604020202020204" pitchFamily="34" charset="0"/>
                <a:cs typeface="Helvetica" panose="020B0604020202020204" pitchFamily="34" charset="0"/>
              </a:rPr>
              <a:t>resources</a:t>
            </a:r>
            <a:r>
              <a:rPr spc="-15" dirty="0">
                <a:latin typeface="Helvetica" panose="020B0604020202020204" pitchFamily="34" charset="0"/>
                <a:cs typeface="Helvetica" panose="020B0604020202020204" pitchFamily="34" charset="0"/>
              </a:rPr>
              <a:t> </a:t>
            </a:r>
            <a:r>
              <a:rPr dirty="0">
                <a:latin typeface="Helvetica" panose="020B0604020202020204" pitchFamily="34" charset="0"/>
                <a:cs typeface="Helvetica" panose="020B0604020202020204" pitchFamily="34" charset="0"/>
              </a:rPr>
              <a:t>you</a:t>
            </a:r>
            <a:r>
              <a:rPr spc="-20" dirty="0">
                <a:latin typeface="Helvetica" panose="020B0604020202020204" pitchFamily="34" charset="0"/>
                <a:cs typeface="Helvetica" panose="020B0604020202020204" pitchFamily="34" charset="0"/>
              </a:rPr>
              <a:t> </a:t>
            </a:r>
            <a:r>
              <a:rPr dirty="0">
                <a:latin typeface="Helvetica" panose="020B0604020202020204" pitchFamily="34" charset="0"/>
                <a:cs typeface="Helvetica" panose="020B0604020202020204" pitchFamily="34" charset="0"/>
              </a:rPr>
              <a:t>can</a:t>
            </a:r>
            <a:r>
              <a:rPr spc="-20" dirty="0">
                <a:latin typeface="Helvetica" panose="020B0604020202020204" pitchFamily="34" charset="0"/>
                <a:cs typeface="Helvetica" panose="020B0604020202020204" pitchFamily="34" charset="0"/>
              </a:rPr>
              <a:t> </a:t>
            </a:r>
            <a:r>
              <a:rPr spc="-10" dirty="0">
                <a:latin typeface="Helvetica" panose="020B0604020202020204" pitchFamily="34" charset="0"/>
                <a:cs typeface="Helvetica" panose="020B0604020202020204" pitchFamily="34" charset="0"/>
              </a:rPr>
              <a:t>access</a:t>
            </a: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a:lnSpc>
                <a:spcPct val="107100"/>
              </a:lnSpc>
              <a:spcBef>
                <a:spcPts val="100"/>
              </a:spcBef>
            </a:pPr>
            <a:r>
              <a:rPr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400" b="1" spc="-8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400" b="1" spc="-2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to </a:t>
            </a:r>
            <a:r>
              <a:rPr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400" b="1" spc="-6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sz="1400" dirty="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Through</a:t>
            </a:r>
            <a:r>
              <a:rPr sz="1200" spc="-5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200" spc="-4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4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3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market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sz="1200" spc="3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4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Q&amp;A</a:t>
            </a:r>
            <a:r>
              <a:rPr sz="1200" spc="3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sz="1200" dirty="0">
              <a:solidFill>
                <a:schemeClr val="tx1"/>
              </a:solidFill>
              <a:latin typeface="Helvetica" panose="020B0604020202020204" pitchFamily="34" charset="0"/>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a:lnSpc>
                <a:spcPct val="107100"/>
              </a:lnSpc>
              <a:spcBef>
                <a:spcPts val="100"/>
              </a:spcBef>
            </a:pPr>
            <a:r>
              <a:rPr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Bespoke</a:t>
            </a:r>
            <a:r>
              <a:rPr sz="1400" b="1" spc="-9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400" b="1" spc="-6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400" b="1"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2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400" dirty="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Receive</a:t>
            </a:r>
            <a:r>
              <a:rPr sz="1200"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custom</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cuts</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2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200" dirty="0">
              <a:solidFill>
                <a:schemeClr val="tx1"/>
              </a:solidFill>
              <a:latin typeface="Helvetica" panose="020B0604020202020204" pitchFamily="34" charset="0"/>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a:lnSpc>
                <a:spcPct val="107100"/>
              </a:lnSpc>
              <a:spcBef>
                <a:spcPts val="100"/>
              </a:spcBef>
            </a:pPr>
            <a:r>
              <a:rPr sz="1400" b="1"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400" b="1" spc="-3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sz="1400" dirty="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Leverage</a:t>
            </a:r>
            <a:r>
              <a:rPr sz="1200" spc="6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a:t>
            </a:r>
            <a:r>
              <a:rPr sz="1200" spc="6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200" spc="7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r>
              <a:rPr sz="1200" spc="7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with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t>
            </a:r>
            <a:r>
              <a:rPr sz="1200" spc="-2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2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help</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4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sz="1200" dirty="0">
              <a:solidFill>
                <a:schemeClr val="tx1"/>
              </a:solidFill>
              <a:latin typeface="Helvetica" panose="020B0604020202020204" pitchFamily="34" charset="0"/>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a:lnSpc>
                <a:spcPct val="133200"/>
              </a:lnSpc>
              <a:spcBef>
                <a:spcPts val="250"/>
              </a:spcBef>
            </a:pPr>
            <a:r>
              <a:rPr sz="1400" b="1"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Market</a:t>
            </a:r>
            <a:r>
              <a:rPr sz="1400" b="1" spc="-4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a:t>
            </a:r>
            <a:r>
              <a:rPr sz="1400" b="1" spc="-35"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Reports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Access</a:t>
            </a:r>
            <a:r>
              <a:rPr sz="1200" spc="35"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a:t>
            </a:r>
            <a:r>
              <a:rPr sz="1200" spc="35"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library</a:t>
            </a:r>
            <a:r>
              <a:rPr sz="1200" spc="3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of</a:t>
            </a:r>
            <a:r>
              <a:rPr sz="1200" spc="45"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fact-</a:t>
            </a:r>
            <a:r>
              <a:rPr sz="1200" spc="-2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based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sz="1200" spc="45"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insights,</a:t>
            </a:r>
            <a:r>
              <a:rPr sz="1200" spc="6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deep</a:t>
            </a:r>
            <a:r>
              <a:rPr sz="1200" spc="6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2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dives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on</a:t>
            </a:r>
            <a:r>
              <a:rPr sz="1200" spc="-25"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ANZ</a:t>
            </a:r>
            <a:r>
              <a:rPr sz="1200" spc="-15"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business</a:t>
            </a:r>
            <a:r>
              <a:rPr sz="1200" spc="-2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&amp;</a:t>
            </a:r>
            <a:r>
              <a:rPr sz="1200" spc="-15"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IT</a:t>
            </a:r>
            <a:r>
              <a:rPr sz="1200" spc="-25"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sz="1200" dirty="0">
              <a:solidFill>
                <a:schemeClr val="tx1"/>
              </a:solidFill>
              <a:latin typeface="Helvetica" panose="020B0604020202020204" pitchFamily="34" charset="0"/>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a:lnSpc>
                <a:spcPct val="107100"/>
              </a:lnSpc>
              <a:spcBef>
                <a:spcPts val="100"/>
              </a:spcBef>
            </a:pPr>
            <a:r>
              <a:rPr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Premier</a:t>
            </a:r>
            <a:r>
              <a:rPr sz="1400" b="1"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sz="1400" dirty="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Unlock</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our</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network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leading</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business</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sz="1200" dirty="0">
              <a:solidFill>
                <a:schemeClr val="tx1"/>
              </a:solidFill>
              <a:latin typeface="Helvetica" panose="020B0604020202020204" pitchFamily="34" charset="0"/>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a:lnSpc>
                <a:spcPct val="107100"/>
              </a:lnSpc>
              <a:spcBef>
                <a:spcPts val="100"/>
              </a:spcBef>
            </a:pPr>
            <a:r>
              <a:rPr sz="1400" b="1"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400" b="1" spc="-6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400" b="1"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 </a:t>
            </a:r>
            <a:r>
              <a:rPr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&amp;</a:t>
            </a:r>
            <a:r>
              <a:rPr sz="1400" b="1"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Impact</a:t>
            </a:r>
            <a:r>
              <a:rPr sz="1400" b="1" spc="-6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sz="1400" dirty="0">
              <a:solidFill>
                <a:schemeClr val="tx1"/>
              </a:solidFill>
              <a:latin typeface="Helvetica" panose="020B0604020202020204" pitchFamily="34" charset="0"/>
              <a:cs typeface="Helvetica" panose="020B0604020202020204" pitchFamily="34" charset="0"/>
            </a:endParaRPr>
          </a:p>
          <a:p>
            <a:pPr marL="12700" marR="5080" algn="just">
              <a:lnSpc>
                <a:spcPct val="131700"/>
              </a:lnSpc>
              <a:spcBef>
                <a:spcPts val="175"/>
              </a:spcBef>
            </a:pP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200"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will</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ensure</a:t>
            </a:r>
            <a:r>
              <a:rPr sz="1200" spc="-2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team</a:t>
            </a:r>
            <a:r>
              <a:rPr sz="1200"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sz="1200"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the</a:t>
            </a:r>
            <a:r>
              <a:rPr sz="1200"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most</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2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sz="1200" dirty="0">
              <a:solidFill>
                <a:schemeClr val="tx1"/>
              </a:solidFill>
              <a:latin typeface="Helvetica" panose="020B0604020202020204" pitchFamily="34" charset="0"/>
              <a:cs typeface="Helvetica" panose="020B0604020202020204" pitchFamily="34" charset="0"/>
            </a:endParaRPr>
          </a:p>
        </p:txBody>
      </p:sp>
      <p:sp>
        <p:nvSpPr>
          <p:cNvPr id="9" name="object 9"/>
          <p:cNvSpPr txBox="1"/>
          <p:nvPr/>
        </p:nvSpPr>
        <p:spPr>
          <a:xfrm>
            <a:off x="945305" y="1900427"/>
            <a:ext cx="2940895" cy="1005205"/>
          </a:xfrm>
          <a:prstGeom prst="rect">
            <a:avLst/>
          </a:prstGeom>
        </p:spPr>
        <p:txBody>
          <a:bodyPr vert="horz" wrap="square" lIns="0" tIns="12700" rIns="0" bIns="0" rtlCol="0">
            <a:spAutoFit/>
          </a:bodyPr>
          <a:lstStyle/>
          <a:p>
            <a:pPr marL="12700" marR="1093470">
              <a:lnSpc>
                <a:spcPct val="107100"/>
              </a:lnSpc>
              <a:spcBef>
                <a:spcPts val="100"/>
              </a:spcBef>
            </a:pPr>
            <a:r>
              <a:rPr sz="1400" b="1"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sz="1400" b="1" spc="-35"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400" b="1" spc="-2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a:t>
            </a:r>
            <a:r>
              <a:rPr sz="1400" b="1"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Studies</a:t>
            </a:r>
            <a:r>
              <a:rPr sz="1400" b="1" spc="-3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400" b="1"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&amp;</a:t>
            </a:r>
            <a:r>
              <a:rPr sz="1400" b="1" spc="-15"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400" b="1" spc="-1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sz="1400" dirty="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sz="1200" spc="1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sz="1200" spc="15"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the </a:t>
            </a:r>
            <a:r>
              <a:rPr sz="1200" spc="-1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sz="1200" spc="50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br>
              <a:rPr lang="en-PH" sz="1200" spc="50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br>
            <a:r>
              <a:rPr sz="120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sz="1200" spc="4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of</a:t>
            </a:r>
            <a:r>
              <a:rPr sz="1200" spc="45"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projects</a:t>
            </a:r>
            <a:r>
              <a:rPr sz="1200" spc="4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5"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sz="1200" dirty="0">
              <a:solidFill>
                <a:schemeClr val="tx1"/>
              </a:solidFill>
              <a:latin typeface="Helvetica" panose="020B0604020202020204" pitchFamily="34" charset="0"/>
              <a:cs typeface="Helvetica" panose="020B0604020202020204" pitchFamily="34" charset="0"/>
            </a:endParaRPr>
          </a:p>
        </p:txBody>
      </p:sp>
      <p:sp>
        <p:nvSpPr>
          <p:cNvPr id="10" name="object 10"/>
          <p:cNvSpPr txBox="1"/>
          <p:nvPr/>
        </p:nvSpPr>
        <p:spPr>
          <a:xfrm>
            <a:off x="945305" y="3543300"/>
            <a:ext cx="2774950" cy="993140"/>
          </a:xfrm>
          <a:prstGeom prst="rect">
            <a:avLst/>
          </a:prstGeom>
        </p:spPr>
        <p:txBody>
          <a:bodyPr vert="horz" wrap="square" lIns="0" tIns="12700" rIns="0" bIns="0" rtlCol="0">
            <a:spAutoFit/>
          </a:bodyPr>
          <a:lstStyle/>
          <a:p>
            <a:pPr marL="12700" marR="1464310">
              <a:lnSpc>
                <a:spcPct val="107100"/>
              </a:lnSpc>
              <a:spcBef>
                <a:spcPts val="100"/>
              </a:spcBef>
            </a:pPr>
            <a:r>
              <a:rPr sz="1400" b="1" spc="-1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sz="1400" b="1"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r>
              <a:rPr sz="1400" b="1" spc="-1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400" b="1"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&amp;</a:t>
            </a:r>
            <a:r>
              <a:rPr sz="1400" b="1" spc="-5"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400" b="1" spc="-1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sz="1400" dirty="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spc="-1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Elevate</a:t>
            </a:r>
            <a:r>
              <a:rPr sz="1200" spc="-15"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your</a:t>
            </a:r>
            <a:r>
              <a:rPr sz="1200" spc="-15"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business</a:t>
            </a:r>
            <a:r>
              <a:rPr sz="1200" spc="-1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cases</a:t>
            </a:r>
            <a:r>
              <a:rPr sz="1200" spc="-5"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with </a:t>
            </a:r>
            <a:r>
              <a:rPr sz="120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sz="1200" spc="2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market</a:t>
            </a:r>
            <a:r>
              <a:rPr sz="1200" spc="35"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sz="1200" spc="3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industry</a:t>
            </a:r>
            <a:r>
              <a:rPr sz="1200" spc="25"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endParaRPr sz="1200" dirty="0">
              <a:solidFill>
                <a:schemeClr val="tx1"/>
              </a:solidFill>
              <a:latin typeface="Helvetica" panose="020B0604020202020204" pitchFamily="34" charset="0"/>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a:lnSpc>
                <a:spcPct val="107100"/>
              </a:lnSpc>
              <a:spcBef>
                <a:spcPts val="100"/>
              </a:spcBef>
            </a:pPr>
            <a:r>
              <a:rPr sz="1400" b="1"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Industry</a:t>
            </a:r>
            <a:r>
              <a:rPr sz="1400" b="1" spc="-45"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400" b="1" spc="-1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sz="1400" dirty="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sz="1200" spc="5"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or read</a:t>
            </a:r>
            <a:r>
              <a:rPr sz="1200" spc="1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sz="1200" spc="1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2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1-page </a:t>
            </a:r>
            <a:r>
              <a:rPr sz="120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sz="1200" spc="-25"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sz="1200" spc="-15"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from</a:t>
            </a:r>
            <a:r>
              <a:rPr sz="1200" spc="-2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our</a:t>
            </a:r>
            <a:r>
              <a:rPr sz="1200" spc="-25"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Edge</a:t>
            </a:r>
            <a:r>
              <a:rPr sz="1200" spc="-2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sz="1200" dirty="0">
              <a:solidFill>
                <a:schemeClr val="tx1"/>
              </a:solidFill>
              <a:latin typeface="Helvetica" panose="020B0604020202020204" pitchFamily="34" charset="0"/>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a:lnSpc>
                <a:spcPct val="100000"/>
              </a:lnSpc>
              <a:spcBef>
                <a:spcPts val="100"/>
              </a:spcBef>
            </a:pPr>
            <a:r>
              <a:rPr sz="950" i="1" spc="-25" dirty="0">
                <a:solidFill>
                  <a:srgbClr val="3B3838"/>
                </a:solidFill>
                <a:latin typeface="Arial"/>
                <a:cs typeface="Arial"/>
              </a:rPr>
              <a:t>*Inclusions</a:t>
            </a:r>
            <a:r>
              <a:rPr sz="950" i="1" spc="-5" dirty="0">
                <a:solidFill>
                  <a:srgbClr val="3B3838"/>
                </a:solidFill>
                <a:latin typeface="Arial"/>
                <a:cs typeface="Arial"/>
              </a:rPr>
              <a:t> </a:t>
            </a:r>
            <a:r>
              <a:rPr sz="950" i="1" spc="-40" dirty="0">
                <a:solidFill>
                  <a:srgbClr val="3B3838"/>
                </a:solidFill>
                <a:latin typeface="Arial"/>
                <a:cs typeface="Arial"/>
              </a:rPr>
              <a:t>may</a:t>
            </a:r>
            <a:r>
              <a:rPr sz="950" i="1" spc="-5" dirty="0">
                <a:solidFill>
                  <a:srgbClr val="3B3838"/>
                </a:solidFill>
                <a:latin typeface="Arial"/>
                <a:cs typeface="Arial"/>
              </a:rPr>
              <a:t> </a:t>
            </a:r>
            <a:r>
              <a:rPr sz="950" i="1" spc="-25" dirty="0">
                <a:solidFill>
                  <a:srgbClr val="3B3838"/>
                </a:solidFill>
                <a:latin typeface="Arial"/>
                <a:cs typeface="Arial"/>
              </a:rPr>
              <a:t>vary</a:t>
            </a:r>
            <a:r>
              <a:rPr sz="950" i="1" spc="-5" dirty="0">
                <a:solidFill>
                  <a:srgbClr val="3B3838"/>
                </a:solidFill>
                <a:latin typeface="Arial"/>
                <a:cs typeface="Arial"/>
              </a:rPr>
              <a:t> </a:t>
            </a:r>
            <a:r>
              <a:rPr sz="950" i="1" spc="-10" dirty="0">
                <a:solidFill>
                  <a:srgbClr val="3B3838"/>
                </a:solidFill>
                <a:latin typeface="Arial"/>
                <a:cs typeface="Arial"/>
              </a:rPr>
              <a:t>depending</a:t>
            </a:r>
            <a:r>
              <a:rPr sz="950" i="1" spc="-5" dirty="0">
                <a:solidFill>
                  <a:srgbClr val="3B3838"/>
                </a:solidFill>
                <a:latin typeface="Arial"/>
                <a:cs typeface="Arial"/>
              </a:rPr>
              <a:t> </a:t>
            </a:r>
            <a:r>
              <a:rPr sz="950" i="1" spc="-20" dirty="0">
                <a:solidFill>
                  <a:srgbClr val="3B3838"/>
                </a:solidFill>
                <a:latin typeface="Arial"/>
                <a:cs typeface="Arial"/>
              </a:rPr>
              <a:t>on</a:t>
            </a:r>
            <a:r>
              <a:rPr sz="950" i="1" dirty="0">
                <a:solidFill>
                  <a:srgbClr val="3B3838"/>
                </a:solidFill>
                <a:latin typeface="Arial"/>
                <a:cs typeface="Arial"/>
              </a:rPr>
              <a:t> </a:t>
            </a:r>
            <a:r>
              <a:rPr sz="950" i="1" spc="-20" dirty="0">
                <a:solidFill>
                  <a:srgbClr val="3B3838"/>
                </a:solidFill>
                <a:latin typeface="Arial"/>
                <a:cs typeface="Arial"/>
              </a:rPr>
              <a:t>subscription</a:t>
            </a:r>
            <a:r>
              <a:rPr sz="950" i="1" spc="-5" dirty="0">
                <a:solidFill>
                  <a:srgbClr val="3B3838"/>
                </a:solidFill>
                <a:latin typeface="Arial"/>
                <a:cs typeface="Arial"/>
              </a:rPr>
              <a:t> </a:t>
            </a:r>
            <a:r>
              <a:rPr sz="950" i="1" spc="-10" dirty="0">
                <a:solidFill>
                  <a:srgbClr val="3B3838"/>
                </a:solidFill>
                <a:latin typeface="Arial"/>
                <a:cs typeface="Arial"/>
              </a:rPr>
              <a:t>level.</a:t>
            </a:r>
            <a:endParaRPr sz="950">
              <a:latin typeface="Arial"/>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indent="20955">
              <a:lnSpc>
                <a:spcPct val="137400"/>
              </a:lnSpc>
              <a:spcBef>
                <a:spcPts val="95"/>
              </a:spcBef>
            </a:pPr>
            <a:r>
              <a:rPr sz="1150" dirty="0">
                <a:solidFill>
                  <a:srgbClr val="FFFFFF"/>
                </a:solidFill>
                <a:latin typeface="Helvetica" panose="020B0604020202020204" pitchFamily="34" charset="0"/>
                <a:cs typeface="Helvetica" panose="020B0604020202020204" pitchFamily="34" charset="0"/>
              </a:rPr>
              <a:t>Members</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of</a:t>
            </a:r>
            <a:r>
              <a:rPr sz="1150" spc="15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ADAPT’s</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Research</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&amp;</a:t>
            </a:r>
            <a:r>
              <a:rPr sz="1150" spc="14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Advisory</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platform</a:t>
            </a:r>
            <a:r>
              <a:rPr sz="1150" spc="14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have</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access</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to</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an</a:t>
            </a:r>
            <a:r>
              <a:rPr sz="1150" spc="13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entire</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suite</a:t>
            </a:r>
            <a:r>
              <a:rPr sz="1150" spc="13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of</a:t>
            </a:r>
            <a:r>
              <a:rPr sz="1150" spc="15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market</a:t>
            </a:r>
            <a:r>
              <a:rPr sz="1150" spc="15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leading</a:t>
            </a:r>
            <a:r>
              <a:rPr sz="1150" spc="15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content,</a:t>
            </a:r>
            <a:r>
              <a:rPr sz="1150" spc="150" dirty="0">
                <a:solidFill>
                  <a:srgbClr val="FFFFFF"/>
                </a:solidFill>
                <a:latin typeface="Helvetica" panose="020B0604020202020204" pitchFamily="34" charset="0"/>
                <a:cs typeface="Helvetica" panose="020B0604020202020204" pitchFamily="34" charset="0"/>
              </a:rPr>
              <a:t> </a:t>
            </a:r>
            <a:r>
              <a:rPr sz="1150" spc="-10" dirty="0">
                <a:solidFill>
                  <a:srgbClr val="FFFFFF"/>
                </a:solidFill>
                <a:latin typeface="Helvetica" panose="020B0604020202020204" pitchFamily="34" charset="0"/>
                <a:cs typeface="Helvetica" panose="020B0604020202020204" pitchFamily="34" charset="0"/>
              </a:rPr>
              <a:t>insights </a:t>
            </a:r>
            <a:r>
              <a:rPr sz="1150" dirty="0">
                <a:solidFill>
                  <a:srgbClr val="FFFFFF"/>
                </a:solidFill>
                <a:latin typeface="Helvetica" panose="020B0604020202020204" pitchFamily="34" charset="0"/>
                <a:cs typeface="Helvetica" panose="020B0604020202020204" pitchFamily="34" charset="0"/>
              </a:rPr>
              <a:t>and</a:t>
            </a:r>
            <a:r>
              <a:rPr sz="1150" spc="14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resources</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to</a:t>
            </a:r>
            <a:r>
              <a:rPr sz="1150" spc="13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help</a:t>
            </a:r>
            <a:r>
              <a:rPr sz="1150" spc="15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you</a:t>
            </a:r>
            <a:r>
              <a:rPr sz="1150" spc="13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execute</a:t>
            </a:r>
            <a:r>
              <a:rPr sz="1150" spc="13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in</a:t>
            </a:r>
            <a:r>
              <a:rPr sz="1150" spc="13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your</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role.</a:t>
            </a:r>
            <a:r>
              <a:rPr sz="1150" spc="15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For</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any</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assistance</a:t>
            </a:r>
            <a:r>
              <a:rPr sz="1150" spc="13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contact</a:t>
            </a:r>
            <a:r>
              <a:rPr sz="1150" spc="14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your</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Account</a:t>
            </a:r>
            <a:r>
              <a:rPr sz="1150" spc="15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Manager</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in</a:t>
            </a:r>
            <a:r>
              <a:rPr sz="1150" spc="13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the</a:t>
            </a:r>
            <a:r>
              <a:rPr sz="1150" spc="13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help</a:t>
            </a:r>
            <a:r>
              <a:rPr sz="1150" spc="145" dirty="0">
                <a:solidFill>
                  <a:srgbClr val="FFFFFF"/>
                </a:solidFill>
                <a:latin typeface="Helvetica" panose="020B0604020202020204" pitchFamily="34" charset="0"/>
                <a:cs typeface="Helvetica" panose="020B0604020202020204" pitchFamily="34" charset="0"/>
              </a:rPr>
              <a:t> </a:t>
            </a:r>
            <a:r>
              <a:rPr sz="1150" spc="-10" dirty="0">
                <a:solidFill>
                  <a:srgbClr val="FFFFFF"/>
                </a:solidFill>
                <a:latin typeface="Helvetica" panose="020B0604020202020204" pitchFamily="34" charset="0"/>
                <a:cs typeface="Helvetica" panose="020B0604020202020204" pitchFamily="34" charset="0"/>
              </a:rPr>
              <a:t>section.</a:t>
            </a:r>
            <a:endParaRPr sz="115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9135032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2997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7E6E6"/>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89AA224-B3D6-454F-BA67-157502803D6E}"/>
              </a:ext>
            </a:extLst>
          </p:cNvPr>
          <p:cNvSpPr/>
          <p:nvPr/>
        </p:nvSpPr>
        <p:spPr>
          <a:xfrm>
            <a:off x="700393" y="2721114"/>
            <a:ext cx="7635739"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Helvetica"/>
                <a:ea typeface="+mn-ea"/>
                <a:cs typeface="Helvetica"/>
              </a:rPr>
              <a:t>Becoming data-driven</a:t>
            </a:r>
            <a:endParaRPr kumimoji="0" lang="en-AU" sz="4000" b="1" i="0" u="none" strike="noStrike" kern="1200" cap="none" spc="0" normalizeH="0" baseline="0" noProof="0" dirty="0">
              <a:ln>
                <a:noFill/>
              </a:ln>
              <a:solidFill>
                <a:srgbClr val="000000"/>
              </a:solidFill>
              <a:effectLst/>
              <a:uLnTx/>
              <a:uFillTx/>
              <a:latin typeface="Helvetica"/>
              <a:ea typeface="+mn-ea"/>
              <a:cs typeface="Helvetica"/>
            </a:endParaRPr>
          </a:p>
        </p:txBody>
      </p:sp>
      <p:grpSp>
        <p:nvGrpSpPr>
          <p:cNvPr id="2" name="Group 1">
            <a:extLst>
              <a:ext uri="{FF2B5EF4-FFF2-40B4-BE49-F238E27FC236}">
                <a16:creationId xmlns:a16="http://schemas.microsoft.com/office/drawing/2014/main" id="{72937538-3319-4E1D-8AB6-CE534D2FF1F9}"/>
              </a:ext>
            </a:extLst>
          </p:cNvPr>
          <p:cNvGrpSpPr/>
          <p:nvPr/>
        </p:nvGrpSpPr>
        <p:grpSpPr>
          <a:xfrm>
            <a:off x="712795" y="6257523"/>
            <a:ext cx="2668365" cy="226977"/>
            <a:chOff x="712794" y="6196131"/>
            <a:chExt cx="3390094" cy="288369"/>
          </a:xfrm>
        </p:grpSpPr>
        <p:pic>
          <p:nvPicPr>
            <p:cNvPr id="7" name="Graphic 6">
              <a:extLst>
                <a:ext uri="{FF2B5EF4-FFF2-40B4-BE49-F238E27FC236}">
                  <a16:creationId xmlns:a16="http://schemas.microsoft.com/office/drawing/2014/main" id="{F280F95E-FE72-4884-8482-94A2613A521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10" name="Graphic 9">
              <a:extLst>
                <a:ext uri="{FF2B5EF4-FFF2-40B4-BE49-F238E27FC236}">
                  <a16:creationId xmlns:a16="http://schemas.microsoft.com/office/drawing/2014/main" id="{AE3C39FC-4BAA-415A-BDBA-18E2A5B1C2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Tree>
    <p:extLst>
      <p:ext uri="{BB962C8B-B14F-4D97-AF65-F5344CB8AC3E}">
        <p14:creationId xmlns:p14="http://schemas.microsoft.com/office/powerpoint/2010/main" val="3466395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82CBD-2216-F48E-9455-0504540320E2}"/>
            </a:ext>
          </a:extLst>
        </p:cNvPr>
        <p:cNvGrpSpPr/>
        <p:nvPr/>
      </p:nvGrpSpPr>
      <p:grpSpPr>
        <a:xfrm>
          <a:off x="0" y="0"/>
          <a:ext cx="0" cy="0"/>
          <a:chOff x="0" y="0"/>
          <a:chExt cx="0" cy="0"/>
        </a:xfrm>
      </p:grpSpPr>
      <p:graphicFrame>
        <p:nvGraphicFramePr>
          <p:cNvPr id="57" name="Chart 56">
            <a:extLst>
              <a:ext uri="{FF2B5EF4-FFF2-40B4-BE49-F238E27FC236}">
                <a16:creationId xmlns:a16="http://schemas.microsoft.com/office/drawing/2014/main" id="{24AC52AF-A60B-12B8-CF94-6C5AD34425DC}"/>
              </a:ext>
            </a:extLst>
          </p:cNvPr>
          <p:cNvGraphicFramePr/>
          <p:nvPr>
            <p:extLst>
              <p:ext uri="{D42A27DB-BD31-4B8C-83A1-F6EECF244321}">
                <p14:modId xmlns:p14="http://schemas.microsoft.com/office/powerpoint/2010/main" val="785372840"/>
              </p:ext>
            </p:extLst>
          </p:nvPr>
        </p:nvGraphicFramePr>
        <p:xfrm>
          <a:off x="233208" y="2193444"/>
          <a:ext cx="11092879" cy="2821578"/>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F9A472CE-C01A-36FF-A071-21DD0E34DAE6}"/>
              </a:ext>
            </a:extLst>
          </p:cNvPr>
          <p:cNvSpPr txBox="1"/>
          <p:nvPr/>
        </p:nvSpPr>
        <p:spPr>
          <a:xfrm>
            <a:off x="3310359" y="6500712"/>
            <a:ext cx="8819270"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Neue" panose="02000503000000020004" pitchFamily="2"/>
                <a:ea typeface="+mn-ea"/>
                <a:cs typeface="Helvetica Neue" panose="02000503000000020004" pitchFamily="2"/>
              </a:rPr>
              <a:t>ADAPT CFO Edge Survey in Nov 2024. Sample size: 91 Australian CFOs</a:t>
            </a:r>
          </a:p>
        </p:txBody>
      </p:sp>
      <p:sp>
        <p:nvSpPr>
          <p:cNvPr id="21" name="Rectangle 20">
            <a:extLst>
              <a:ext uri="{FF2B5EF4-FFF2-40B4-BE49-F238E27FC236}">
                <a16:creationId xmlns:a16="http://schemas.microsoft.com/office/drawing/2014/main" id="{46FE38A5-E0E1-5BEE-FA9C-A8D1FA2A1567}"/>
              </a:ext>
            </a:extLst>
          </p:cNvPr>
          <p:cNvSpPr/>
          <p:nvPr/>
        </p:nvSpPr>
        <p:spPr>
          <a:xfrm>
            <a:off x="233209" y="129145"/>
            <a:ext cx="11294762" cy="446276"/>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Helvetica"/>
                <a:cs typeface="Helvetica"/>
              </a:rPr>
              <a:t>How easy is it to get the data you need to effectively model future scenarios?</a:t>
            </a:r>
          </a:p>
        </p:txBody>
      </p:sp>
      <p:grpSp>
        <p:nvGrpSpPr>
          <p:cNvPr id="13" name="Group 12">
            <a:extLst>
              <a:ext uri="{FF2B5EF4-FFF2-40B4-BE49-F238E27FC236}">
                <a16:creationId xmlns:a16="http://schemas.microsoft.com/office/drawing/2014/main" id="{62880A03-E3AC-39F8-464E-25D4EDC26880}"/>
              </a:ext>
            </a:extLst>
          </p:cNvPr>
          <p:cNvGrpSpPr/>
          <p:nvPr/>
        </p:nvGrpSpPr>
        <p:grpSpPr>
          <a:xfrm>
            <a:off x="2506146" y="4996627"/>
            <a:ext cx="7164484" cy="1064173"/>
            <a:chOff x="2506146" y="5067489"/>
            <a:chExt cx="7164484" cy="1064173"/>
          </a:xfrm>
        </p:grpSpPr>
        <p:sp>
          <p:nvSpPr>
            <p:cNvPr id="41" name="TextBox 40">
              <a:extLst>
                <a:ext uri="{FF2B5EF4-FFF2-40B4-BE49-F238E27FC236}">
                  <a16:creationId xmlns:a16="http://schemas.microsoft.com/office/drawing/2014/main" id="{F00FF49D-BFCC-4E10-2FEB-B16DE6277C81}"/>
                </a:ext>
              </a:extLst>
            </p:cNvPr>
            <p:cNvSpPr txBox="1"/>
            <p:nvPr/>
          </p:nvSpPr>
          <p:spPr>
            <a:xfrm>
              <a:off x="2506146" y="5320093"/>
              <a:ext cx="1324793" cy="811569"/>
            </a:xfrm>
            <a:prstGeom prst="rect">
              <a:avLst/>
            </a:prstGeom>
            <a:noFill/>
          </p:spPr>
          <p:txBody>
            <a:bodyPr wrap="square" rtlCol="0">
              <a:spAutoFit/>
            </a:bodyPr>
            <a:lstStyle/>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1</a:t>
              </a:r>
            </a:p>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It's almost impossible</a:t>
              </a:r>
            </a:p>
          </p:txBody>
        </p:sp>
        <p:grpSp>
          <p:nvGrpSpPr>
            <p:cNvPr id="6" name="Group 5">
              <a:extLst>
                <a:ext uri="{FF2B5EF4-FFF2-40B4-BE49-F238E27FC236}">
                  <a16:creationId xmlns:a16="http://schemas.microsoft.com/office/drawing/2014/main" id="{65769799-48F5-8137-72E0-E247010CF71F}"/>
                </a:ext>
              </a:extLst>
            </p:cNvPr>
            <p:cNvGrpSpPr/>
            <p:nvPr/>
          </p:nvGrpSpPr>
          <p:grpSpPr>
            <a:xfrm>
              <a:off x="3077325" y="5067489"/>
              <a:ext cx="6037351" cy="214306"/>
              <a:chOff x="3059596" y="5067489"/>
              <a:chExt cx="6037351" cy="214306"/>
            </a:xfrm>
          </p:grpSpPr>
          <p:sp>
            <p:nvSpPr>
              <p:cNvPr id="44" name="Rectangle 43">
                <a:extLst>
                  <a:ext uri="{FF2B5EF4-FFF2-40B4-BE49-F238E27FC236}">
                    <a16:creationId xmlns:a16="http://schemas.microsoft.com/office/drawing/2014/main" id="{666A2A4C-5359-4FD8-6901-AAEE918A8AEC}"/>
                  </a:ext>
                </a:extLst>
              </p:cNvPr>
              <p:cNvSpPr>
                <a:spLocks noChangeAspect="1"/>
              </p:cNvSpPr>
              <p:nvPr/>
            </p:nvSpPr>
            <p:spPr>
              <a:xfrm>
                <a:off x="3059596" y="5067489"/>
                <a:ext cx="176331" cy="176331"/>
              </a:xfrm>
              <a:prstGeom prst="rect">
                <a:avLst/>
              </a:prstGeom>
              <a:pattFill prst="ltUpDiag">
                <a:fgClr>
                  <a:srgbClr val="7F7F7F"/>
                </a:fgClr>
                <a:bgClr>
                  <a:schemeClr val="bg2">
                    <a:lumMod val="1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Helvetica Neue" panose="02000503000000020004" pitchFamily="2"/>
                  <a:ea typeface="+mn-ea"/>
                  <a:cs typeface="+mn-cs"/>
                </a:endParaRPr>
              </a:p>
            </p:txBody>
          </p:sp>
          <p:sp>
            <p:nvSpPr>
              <p:cNvPr id="40" name="Rectangle 39">
                <a:extLst>
                  <a:ext uri="{FF2B5EF4-FFF2-40B4-BE49-F238E27FC236}">
                    <a16:creationId xmlns:a16="http://schemas.microsoft.com/office/drawing/2014/main" id="{C2A045A1-D229-B1BE-BC2B-86B0FD3D8A13}"/>
                  </a:ext>
                </a:extLst>
              </p:cNvPr>
              <p:cNvSpPr>
                <a:spLocks noChangeAspect="1"/>
              </p:cNvSpPr>
              <p:nvPr/>
            </p:nvSpPr>
            <p:spPr>
              <a:xfrm>
                <a:off x="5990106" y="5067489"/>
                <a:ext cx="176331" cy="17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Helvetica Neue" panose="02000503000000020004" pitchFamily="2"/>
                  <a:ea typeface="+mn-ea"/>
                  <a:cs typeface="+mn-cs"/>
                </a:endParaRPr>
              </a:p>
            </p:txBody>
          </p:sp>
          <p:sp>
            <p:nvSpPr>
              <p:cNvPr id="36" name="Rectangle 35">
                <a:extLst>
                  <a:ext uri="{FF2B5EF4-FFF2-40B4-BE49-F238E27FC236}">
                    <a16:creationId xmlns:a16="http://schemas.microsoft.com/office/drawing/2014/main" id="{3AB13E50-E077-3A83-0D2A-08F2467318E1}"/>
                  </a:ext>
                </a:extLst>
              </p:cNvPr>
              <p:cNvSpPr>
                <a:spLocks noChangeAspect="1"/>
              </p:cNvSpPr>
              <p:nvPr/>
            </p:nvSpPr>
            <p:spPr>
              <a:xfrm>
                <a:off x="8920616" y="5105464"/>
                <a:ext cx="176331" cy="176331"/>
              </a:xfrm>
              <a:prstGeom prst="rect">
                <a:avLst/>
              </a:prstGeom>
              <a:pattFill prst="ltUpDiag">
                <a:fgClr>
                  <a:schemeClr val="accent1"/>
                </a:fgClr>
                <a:bgClr>
                  <a:schemeClr val="bg2">
                    <a:lumMod val="1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Helvetica Neue" panose="02000503000000020004" pitchFamily="2"/>
                  <a:ea typeface="+mn-ea"/>
                  <a:cs typeface="+mn-cs"/>
                </a:endParaRPr>
              </a:p>
            </p:txBody>
          </p:sp>
          <p:sp>
            <p:nvSpPr>
              <p:cNvPr id="74" name="Rectangle 73">
                <a:extLst>
                  <a:ext uri="{FF2B5EF4-FFF2-40B4-BE49-F238E27FC236}">
                    <a16:creationId xmlns:a16="http://schemas.microsoft.com/office/drawing/2014/main" id="{F5D7607B-B747-3B17-ADF4-DA50B0AAE1F5}"/>
                  </a:ext>
                </a:extLst>
              </p:cNvPr>
              <p:cNvSpPr>
                <a:spLocks noChangeAspect="1"/>
              </p:cNvSpPr>
              <p:nvPr/>
            </p:nvSpPr>
            <p:spPr>
              <a:xfrm>
                <a:off x="4524851" y="5067489"/>
                <a:ext cx="176331" cy="176331"/>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Helvetica Neue" panose="02000503000000020004" pitchFamily="2"/>
                  <a:ea typeface="+mn-ea"/>
                  <a:cs typeface="+mn-cs"/>
                </a:endParaRPr>
              </a:p>
            </p:txBody>
          </p:sp>
          <p:sp>
            <p:nvSpPr>
              <p:cNvPr id="83" name="Rectangle 82">
                <a:extLst>
                  <a:ext uri="{FF2B5EF4-FFF2-40B4-BE49-F238E27FC236}">
                    <a16:creationId xmlns:a16="http://schemas.microsoft.com/office/drawing/2014/main" id="{6C3C2F40-F548-B321-84DF-8098F80935E7}"/>
                  </a:ext>
                </a:extLst>
              </p:cNvPr>
              <p:cNvSpPr>
                <a:spLocks noChangeAspect="1"/>
              </p:cNvSpPr>
              <p:nvPr/>
            </p:nvSpPr>
            <p:spPr>
              <a:xfrm>
                <a:off x="7455361" y="5067489"/>
                <a:ext cx="176331" cy="1763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Helvetica Neue" panose="02000503000000020004" pitchFamily="2"/>
                  <a:ea typeface="+mn-ea"/>
                  <a:cs typeface="+mn-cs"/>
                </a:endParaRPr>
              </a:p>
            </p:txBody>
          </p:sp>
        </p:grpSp>
        <p:sp>
          <p:nvSpPr>
            <p:cNvPr id="9" name="TextBox 8">
              <a:extLst>
                <a:ext uri="{FF2B5EF4-FFF2-40B4-BE49-F238E27FC236}">
                  <a16:creationId xmlns:a16="http://schemas.microsoft.com/office/drawing/2014/main" id="{C0BD08F8-B811-1626-6369-AC21DB5C1BD2}"/>
                </a:ext>
              </a:extLst>
            </p:cNvPr>
            <p:cNvSpPr txBox="1"/>
            <p:nvPr/>
          </p:nvSpPr>
          <p:spPr>
            <a:xfrm>
              <a:off x="3971265" y="5320093"/>
              <a:ext cx="1324793" cy="317459"/>
            </a:xfrm>
            <a:prstGeom prst="rect">
              <a:avLst/>
            </a:prstGeom>
            <a:noFill/>
          </p:spPr>
          <p:txBody>
            <a:bodyPr wrap="square" rtlCol="0">
              <a:spAutoFit/>
            </a:bodyPr>
            <a:lstStyle/>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2</a:t>
              </a:r>
            </a:p>
          </p:txBody>
        </p:sp>
        <p:sp>
          <p:nvSpPr>
            <p:cNvPr id="10" name="TextBox 9">
              <a:extLst>
                <a:ext uri="{FF2B5EF4-FFF2-40B4-BE49-F238E27FC236}">
                  <a16:creationId xmlns:a16="http://schemas.microsoft.com/office/drawing/2014/main" id="{F3DA58F2-DBED-BB8A-CC80-ECB2BE7BC6C4}"/>
                </a:ext>
              </a:extLst>
            </p:cNvPr>
            <p:cNvSpPr txBox="1"/>
            <p:nvPr/>
          </p:nvSpPr>
          <p:spPr>
            <a:xfrm>
              <a:off x="5366219" y="5320093"/>
              <a:ext cx="1459561" cy="811569"/>
            </a:xfrm>
            <a:prstGeom prst="rect">
              <a:avLst/>
            </a:prstGeom>
            <a:noFill/>
          </p:spPr>
          <p:txBody>
            <a:bodyPr wrap="square" rtlCol="0">
              <a:spAutoFit/>
            </a:bodyPr>
            <a:lstStyle/>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3</a:t>
              </a:r>
            </a:p>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Neither easy nor impossible</a:t>
              </a:r>
            </a:p>
          </p:txBody>
        </p:sp>
        <p:sp>
          <p:nvSpPr>
            <p:cNvPr id="11" name="TextBox 10">
              <a:extLst>
                <a:ext uri="{FF2B5EF4-FFF2-40B4-BE49-F238E27FC236}">
                  <a16:creationId xmlns:a16="http://schemas.microsoft.com/office/drawing/2014/main" id="{C24E21E1-D3D8-84C2-000A-AC3DB6504A6E}"/>
                </a:ext>
              </a:extLst>
            </p:cNvPr>
            <p:cNvSpPr txBox="1"/>
            <p:nvPr/>
          </p:nvSpPr>
          <p:spPr>
            <a:xfrm>
              <a:off x="6901501" y="5320093"/>
              <a:ext cx="1324793" cy="317459"/>
            </a:xfrm>
            <a:prstGeom prst="rect">
              <a:avLst/>
            </a:prstGeom>
            <a:noFill/>
          </p:spPr>
          <p:txBody>
            <a:bodyPr wrap="square" rtlCol="0">
              <a:spAutoFit/>
            </a:bodyPr>
            <a:lstStyle/>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4</a:t>
              </a:r>
            </a:p>
          </p:txBody>
        </p:sp>
        <p:sp>
          <p:nvSpPr>
            <p:cNvPr id="12" name="TextBox 11">
              <a:extLst>
                <a:ext uri="{FF2B5EF4-FFF2-40B4-BE49-F238E27FC236}">
                  <a16:creationId xmlns:a16="http://schemas.microsoft.com/office/drawing/2014/main" id="{1DF3A590-241A-0318-62AC-617D5C9DD9A9}"/>
                </a:ext>
              </a:extLst>
            </p:cNvPr>
            <p:cNvSpPr txBox="1"/>
            <p:nvPr/>
          </p:nvSpPr>
          <p:spPr>
            <a:xfrm>
              <a:off x="8345837" y="5320093"/>
              <a:ext cx="1324793" cy="811569"/>
            </a:xfrm>
            <a:prstGeom prst="rect">
              <a:avLst/>
            </a:prstGeom>
            <a:noFill/>
          </p:spPr>
          <p:txBody>
            <a:bodyPr wrap="square" rtlCol="0">
              <a:spAutoFit/>
            </a:bodyPr>
            <a:lstStyle/>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5</a:t>
              </a:r>
            </a:p>
            <a:p>
              <a:pPr marL="0" marR="0" lvl="0" indent="0" algn="ctr" defTabSz="457200" rtl="0" eaLnBrk="1" fontAlgn="auto" latinLnBrk="0" hangingPunct="1">
                <a:lnSpc>
                  <a:spcPct val="114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It's incredibly easy</a:t>
              </a:r>
            </a:p>
          </p:txBody>
        </p:sp>
      </p:grpSp>
      <p:sp>
        <p:nvSpPr>
          <p:cNvPr id="53" name="Rectangle 52">
            <a:extLst>
              <a:ext uri="{FF2B5EF4-FFF2-40B4-BE49-F238E27FC236}">
                <a16:creationId xmlns:a16="http://schemas.microsoft.com/office/drawing/2014/main" id="{E92D3D4C-D2C7-7DC2-B10B-88F759367D10}"/>
              </a:ext>
            </a:extLst>
          </p:cNvPr>
          <p:cNvSpPr/>
          <p:nvPr/>
        </p:nvSpPr>
        <p:spPr>
          <a:xfrm>
            <a:off x="11116477" y="3420950"/>
            <a:ext cx="916925"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Helvetica" panose="020B0403020202020204" pitchFamily="34" charset="0"/>
                <a:ea typeface="+mn-ea"/>
                <a:cs typeface="+mn-cs"/>
                <a:rtl val="0"/>
              </a:rPr>
              <a:t>0%</a:t>
            </a:r>
          </a:p>
        </p:txBody>
      </p:sp>
      <p:sp>
        <p:nvSpPr>
          <p:cNvPr id="2" name="Rectangle 1">
            <a:extLst>
              <a:ext uri="{FF2B5EF4-FFF2-40B4-BE49-F238E27FC236}">
                <a16:creationId xmlns:a16="http://schemas.microsoft.com/office/drawing/2014/main" id="{55A3D651-F4A9-46C3-A1F5-1CB1EF21B600}"/>
              </a:ext>
            </a:extLst>
          </p:cNvPr>
          <p:cNvSpPr/>
          <p:nvPr/>
        </p:nvSpPr>
        <p:spPr>
          <a:xfrm>
            <a:off x="750838" y="2193444"/>
            <a:ext cx="1819468"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F7F7F"/>
                </a:solidFill>
                <a:effectLst/>
                <a:uLnTx/>
                <a:uFillTx/>
                <a:latin typeface="Helvetica Neue" panose="02000503000000020004" pitchFamily="2"/>
                <a:ea typeface="+mn-ea"/>
                <a:cs typeface="+mn-cs"/>
                <a:rtl val="0"/>
              </a:rPr>
              <a:t>Impossible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srgbClr val="7F7F7F"/>
                </a:solidFill>
                <a:latin typeface="Helvetica Neue" panose="02000503000000020004" pitchFamily="2"/>
                <a:rtl val="0"/>
              </a:rPr>
              <a:t>24%</a:t>
            </a:r>
            <a:endParaRPr kumimoji="0" lang="en-US" sz="1800" b="1" i="0" u="none" strike="noStrike" kern="1200" cap="none" spc="0" normalizeH="0" baseline="0" noProof="0" dirty="0">
              <a:ln>
                <a:noFill/>
              </a:ln>
              <a:solidFill>
                <a:srgbClr val="7F7F7F"/>
              </a:solidFill>
              <a:effectLst/>
              <a:uLnTx/>
              <a:uFillTx/>
              <a:latin typeface="Helvetica Neue" panose="02000503000000020004" pitchFamily="2"/>
              <a:ea typeface="+mn-ea"/>
              <a:cs typeface="+mn-cs"/>
              <a:rtl val="0"/>
            </a:endParaRPr>
          </a:p>
        </p:txBody>
      </p:sp>
      <p:sp>
        <p:nvSpPr>
          <p:cNvPr id="3" name="Rectangle 2">
            <a:extLst>
              <a:ext uri="{FF2B5EF4-FFF2-40B4-BE49-F238E27FC236}">
                <a16:creationId xmlns:a16="http://schemas.microsoft.com/office/drawing/2014/main" id="{9A572C22-8301-BF40-6D8B-B133E3AEA259}"/>
              </a:ext>
            </a:extLst>
          </p:cNvPr>
          <p:cNvSpPr/>
          <p:nvPr/>
        </p:nvSpPr>
        <p:spPr>
          <a:xfrm>
            <a:off x="3988846" y="2254116"/>
            <a:ext cx="3845856"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panose="02000503000000020004" pitchFamily="2"/>
                <a:ea typeface="+mn-ea"/>
                <a:cs typeface="+mn-cs"/>
                <a:rtl val="0"/>
              </a:rPr>
              <a:t>Neither easy nor impossible</a:t>
            </a:r>
          </a:p>
        </p:txBody>
      </p:sp>
      <p:sp>
        <p:nvSpPr>
          <p:cNvPr id="4" name="Rectangle 3">
            <a:extLst>
              <a:ext uri="{FF2B5EF4-FFF2-40B4-BE49-F238E27FC236}">
                <a16:creationId xmlns:a16="http://schemas.microsoft.com/office/drawing/2014/main" id="{1CE132AD-6F02-7853-C16F-949357E2BDA0}"/>
              </a:ext>
            </a:extLst>
          </p:cNvPr>
          <p:cNvSpPr/>
          <p:nvPr/>
        </p:nvSpPr>
        <p:spPr>
          <a:xfrm>
            <a:off x="9281369" y="2259011"/>
            <a:ext cx="1478031"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srgbClr val="E7534F"/>
                </a:solidFill>
                <a:latin typeface="Helvetica Neue" panose="02000503000000020004" pitchFamily="2"/>
                <a:rtl val="0"/>
              </a:rPr>
              <a:t>E</a:t>
            </a:r>
            <a:r>
              <a:rPr kumimoji="0" lang="en-US" sz="1800" b="1" i="0" u="none" strike="noStrike" kern="1200" cap="none" spc="0" normalizeH="0" baseline="0" noProof="0" dirty="0" err="1">
                <a:ln>
                  <a:noFill/>
                </a:ln>
                <a:solidFill>
                  <a:srgbClr val="E7534F"/>
                </a:solidFill>
                <a:effectLst/>
                <a:uLnTx/>
                <a:uFillTx/>
                <a:latin typeface="Helvetica Neue" panose="02000503000000020004" pitchFamily="2"/>
                <a:ea typeface="+mn-ea"/>
                <a:cs typeface="+mn-cs"/>
                <a:rtl val="0"/>
              </a:rPr>
              <a:t>asy</a:t>
            </a:r>
            <a:endParaRPr kumimoji="0" lang="en-US" sz="1800" b="1" i="0" u="none" strike="noStrike" kern="1200" cap="none" spc="0" normalizeH="0" baseline="0" noProof="0" dirty="0">
              <a:ln>
                <a:noFill/>
              </a:ln>
              <a:solidFill>
                <a:srgbClr val="E7534F"/>
              </a:solidFill>
              <a:effectLst/>
              <a:uLnTx/>
              <a:uFillTx/>
              <a:latin typeface="Helvetica Neue" panose="02000503000000020004" pitchFamily="2"/>
              <a:ea typeface="+mn-ea"/>
              <a:cs typeface="+mn-cs"/>
              <a:rtl val="0"/>
            </a:endParaRPr>
          </a:p>
        </p:txBody>
      </p:sp>
      <p:cxnSp>
        <p:nvCxnSpPr>
          <p:cNvPr id="5" name="Straight Connector 4">
            <a:extLst>
              <a:ext uri="{FF2B5EF4-FFF2-40B4-BE49-F238E27FC236}">
                <a16:creationId xmlns:a16="http://schemas.microsoft.com/office/drawing/2014/main" id="{E8D32BBA-8C09-7309-C114-48C15872E0EC}"/>
              </a:ext>
            </a:extLst>
          </p:cNvPr>
          <p:cNvCxnSpPr>
            <a:cxnSpLocks/>
          </p:cNvCxnSpPr>
          <p:nvPr/>
        </p:nvCxnSpPr>
        <p:spPr>
          <a:xfrm>
            <a:off x="2941717" y="2242973"/>
            <a:ext cx="0" cy="2287368"/>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03C143D-9D70-A574-7450-CCC2FA71525A}"/>
              </a:ext>
            </a:extLst>
          </p:cNvPr>
          <p:cNvCxnSpPr>
            <a:cxnSpLocks/>
          </p:cNvCxnSpPr>
          <p:nvPr/>
        </p:nvCxnSpPr>
        <p:spPr>
          <a:xfrm>
            <a:off x="385141" y="2242973"/>
            <a:ext cx="0" cy="2287368"/>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07716BD-E45E-1BB9-6E16-C6790C9C9FA5}"/>
              </a:ext>
            </a:extLst>
          </p:cNvPr>
          <p:cNvCxnSpPr>
            <a:cxnSpLocks/>
          </p:cNvCxnSpPr>
          <p:nvPr/>
        </p:nvCxnSpPr>
        <p:spPr>
          <a:xfrm>
            <a:off x="8887545" y="2242973"/>
            <a:ext cx="0" cy="2287368"/>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F052D5A-BCD0-6D26-DA72-719BA331B476}"/>
              </a:ext>
            </a:extLst>
          </p:cNvPr>
          <p:cNvCxnSpPr>
            <a:cxnSpLocks/>
          </p:cNvCxnSpPr>
          <p:nvPr/>
        </p:nvCxnSpPr>
        <p:spPr>
          <a:xfrm flipH="1">
            <a:off x="233208" y="2438782"/>
            <a:ext cx="660872"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8B328A0-31E6-0984-A137-8ACAC8ED1E5F}"/>
              </a:ext>
            </a:extLst>
          </p:cNvPr>
          <p:cNvCxnSpPr>
            <a:cxnSpLocks/>
          </p:cNvCxnSpPr>
          <p:nvPr/>
        </p:nvCxnSpPr>
        <p:spPr>
          <a:xfrm flipH="1">
            <a:off x="2437928" y="2438782"/>
            <a:ext cx="1737832"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90FDFAC-6C8E-73C3-DDFA-F62DA31593D4}"/>
              </a:ext>
            </a:extLst>
          </p:cNvPr>
          <p:cNvCxnSpPr>
            <a:cxnSpLocks/>
          </p:cNvCxnSpPr>
          <p:nvPr/>
        </p:nvCxnSpPr>
        <p:spPr>
          <a:xfrm>
            <a:off x="11158940" y="2242973"/>
            <a:ext cx="0" cy="2287368"/>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BF4BBE9-5E58-DEAE-40E6-B42CE385D201}"/>
              </a:ext>
            </a:extLst>
          </p:cNvPr>
          <p:cNvCxnSpPr>
            <a:cxnSpLocks/>
          </p:cNvCxnSpPr>
          <p:nvPr/>
        </p:nvCxnSpPr>
        <p:spPr>
          <a:xfrm flipH="1">
            <a:off x="7599208" y="2438782"/>
            <a:ext cx="1951192"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0F49C88-5769-59A1-E4EA-7A3F808083DA}"/>
              </a:ext>
            </a:extLst>
          </p:cNvPr>
          <p:cNvCxnSpPr>
            <a:cxnSpLocks/>
          </p:cNvCxnSpPr>
          <p:nvPr/>
        </p:nvCxnSpPr>
        <p:spPr>
          <a:xfrm flipH="1">
            <a:off x="10525760" y="2438782"/>
            <a:ext cx="800327"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C3BD38A5-3B3F-DCB0-FCE5-BA18BF0B264D}"/>
              </a:ext>
            </a:extLst>
          </p:cNvPr>
          <p:cNvGrpSpPr/>
          <p:nvPr/>
        </p:nvGrpSpPr>
        <p:grpSpPr>
          <a:xfrm>
            <a:off x="8123081" y="914602"/>
            <a:ext cx="3753965" cy="851456"/>
            <a:chOff x="7599208" y="853642"/>
            <a:chExt cx="3753965" cy="851456"/>
          </a:xfrm>
        </p:grpSpPr>
        <p:sp>
          <p:nvSpPr>
            <p:cNvPr id="29" name="Rectangle 28">
              <a:extLst>
                <a:ext uri="{FF2B5EF4-FFF2-40B4-BE49-F238E27FC236}">
                  <a16:creationId xmlns:a16="http://schemas.microsoft.com/office/drawing/2014/main" id="{572AAA61-B51A-8470-07C0-14B129C51D35}"/>
                </a:ext>
              </a:extLst>
            </p:cNvPr>
            <p:cNvSpPr/>
            <p:nvPr/>
          </p:nvSpPr>
          <p:spPr>
            <a:xfrm>
              <a:off x="7599208" y="907572"/>
              <a:ext cx="3726879" cy="797526"/>
            </a:xfrm>
            <a:prstGeom prst="rect">
              <a:avLst/>
            </a:prstGeom>
            <a:solidFill>
              <a:schemeClr val="accent2">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0" name="Rectangle 29">
              <a:extLst>
                <a:ext uri="{FF2B5EF4-FFF2-40B4-BE49-F238E27FC236}">
                  <a16:creationId xmlns:a16="http://schemas.microsoft.com/office/drawing/2014/main" id="{DC09247C-25FC-CFB0-9D04-EF04ACF934A0}"/>
                </a:ext>
              </a:extLst>
            </p:cNvPr>
            <p:cNvSpPr/>
            <p:nvPr/>
          </p:nvSpPr>
          <p:spPr>
            <a:xfrm>
              <a:off x="7599208" y="853642"/>
              <a:ext cx="3726879" cy="140723"/>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1" name="TextBox 30">
              <a:extLst>
                <a:ext uri="{FF2B5EF4-FFF2-40B4-BE49-F238E27FC236}">
                  <a16:creationId xmlns:a16="http://schemas.microsoft.com/office/drawing/2014/main" id="{384ABD35-3444-E230-0EB7-9C791FCA30E0}"/>
                </a:ext>
              </a:extLst>
            </p:cNvPr>
            <p:cNvSpPr txBox="1"/>
            <p:nvPr/>
          </p:nvSpPr>
          <p:spPr>
            <a:xfrm>
              <a:off x="7747627" y="1088565"/>
              <a:ext cx="3605546" cy="52322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Helvetica"/>
                  <a:ea typeface="+mn-ea"/>
                  <a:cs typeface="Helvetica"/>
                </a:rPr>
                <a:t>Scenario modelling is difficult because it is hard to get the right data.</a:t>
              </a:r>
            </a:p>
          </p:txBody>
        </p:sp>
      </p:grpSp>
    </p:spTree>
    <p:extLst>
      <p:ext uri="{BB962C8B-B14F-4D97-AF65-F5344CB8AC3E}">
        <p14:creationId xmlns:p14="http://schemas.microsoft.com/office/powerpoint/2010/main" val="3689765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rPr>
              <a:t>Top types of value from a data-driven approach to finance</a:t>
            </a:r>
          </a:p>
        </p:txBody>
      </p:sp>
      <p:sp>
        <p:nvSpPr>
          <p:cNvPr id="15" name="TextBox 14">
            <a:extLst>
              <a:ext uri="{FF2B5EF4-FFF2-40B4-BE49-F238E27FC236}">
                <a16:creationId xmlns:a16="http://schemas.microsoft.com/office/drawing/2014/main" id="{9C967503-2326-D458-DCB3-078694B8EB34}"/>
              </a:ext>
            </a:extLst>
          </p:cNvPr>
          <p:cNvSpPr txBox="1"/>
          <p:nvPr/>
        </p:nvSpPr>
        <p:spPr>
          <a:xfrm>
            <a:off x="5148943" y="6500712"/>
            <a:ext cx="6980686"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Neue" panose="02000503000000020004" pitchFamily="2"/>
                <a:ea typeface="+mn-ea"/>
                <a:cs typeface="Helvetica Neue" panose="02000503000000020004" pitchFamily="2"/>
              </a:rPr>
              <a:t>ADAPT CFO Edge Survey in Nov 2024. Sample size: 77 Australian CFOs</a:t>
            </a:r>
          </a:p>
        </p:txBody>
      </p:sp>
      <p:grpSp>
        <p:nvGrpSpPr>
          <p:cNvPr id="36" name="Group 35">
            <a:extLst>
              <a:ext uri="{FF2B5EF4-FFF2-40B4-BE49-F238E27FC236}">
                <a16:creationId xmlns:a16="http://schemas.microsoft.com/office/drawing/2014/main" id="{3844389D-FF35-BE42-E67E-8D77F8EBDF04}"/>
              </a:ext>
            </a:extLst>
          </p:cNvPr>
          <p:cNvGrpSpPr/>
          <p:nvPr/>
        </p:nvGrpSpPr>
        <p:grpSpPr>
          <a:xfrm>
            <a:off x="306636" y="921920"/>
            <a:ext cx="11883865" cy="5349905"/>
            <a:chOff x="306636" y="921920"/>
            <a:chExt cx="11883865" cy="5349905"/>
          </a:xfrm>
        </p:grpSpPr>
        <p:grpSp>
          <p:nvGrpSpPr>
            <p:cNvPr id="91" name="Group 90">
              <a:extLst>
                <a:ext uri="{FF2B5EF4-FFF2-40B4-BE49-F238E27FC236}">
                  <a16:creationId xmlns:a16="http://schemas.microsoft.com/office/drawing/2014/main" id="{BE07B3EB-3F0B-9D21-CC22-D30147B8D860}"/>
                </a:ext>
              </a:extLst>
            </p:cNvPr>
            <p:cNvGrpSpPr/>
            <p:nvPr/>
          </p:nvGrpSpPr>
          <p:grpSpPr>
            <a:xfrm>
              <a:off x="306637" y="1620240"/>
              <a:ext cx="11883864" cy="461665"/>
              <a:chOff x="293190" y="1663494"/>
              <a:chExt cx="11883864" cy="461665"/>
            </a:xfrm>
          </p:grpSpPr>
          <p:cxnSp>
            <p:nvCxnSpPr>
              <p:cNvPr id="12" name="Straight Connector 11">
                <a:extLst>
                  <a:ext uri="{FF2B5EF4-FFF2-40B4-BE49-F238E27FC236}">
                    <a16:creationId xmlns:a16="http://schemas.microsoft.com/office/drawing/2014/main" id="{4739A116-CCC0-A6A6-D532-B429F978E796}"/>
                  </a:ext>
                </a:extLst>
              </p:cNvPr>
              <p:cNvCxnSpPr>
                <a:cxnSpLocks/>
              </p:cNvCxnSpPr>
              <p:nvPr/>
            </p:nvCxnSpPr>
            <p:spPr>
              <a:xfrm>
                <a:off x="3384380" y="1893327"/>
                <a:ext cx="3972955" cy="0"/>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59" name="Freeform 92">
                <a:extLst>
                  <a:ext uri="{FF2B5EF4-FFF2-40B4-BE49-F238E27FC236}">
                    <a16:creationId xmlns:a16="http://schemas.microsoft.com/office/drawing/2014/main" id="{2023C4DE-BA9F-FEC7-CD6E-CB1797691307}"/>
                  </a:ext>
                </a:extLst>
              </p:cNvPr>
              <p:cNvSpPr/>
              <p:nvPr/>
            </p:nvSpPr>
            <p:spPr>
              <a:xfrm flipH="1">
                <a:off x="5959172" y="1694130"/>
                <a:ext cx="6217882" cy="410934"/>
              </a:xfrm>
              <a:custGeom>
                <a:avLst/>
                <a:gdLst>
                  <a:gd name="connsiteX0" fmla="*/ 0 w 8222043"/>
                  <a:gd name="connsiteY0" fmla="*/ 0 h 448627"/>
                  <a:gd name="connsiteX1" fmla="*/ 8222044 w 8222043"/>
                  <a:gd name="connsiteY1" fmla="*/ 0 h 448627"/>
                  <a:gd name="connsiteX2" fmla="*/ 8222044 w 8222043"/>
                  <a:gd name="connsiteY2" fmla="*/ 448627 h 448627"/>
                  <a:gd name="connsiteX3" fmla="*/ 0 w 8222043"/>
                  <a:gd name="connsiteY3" fmla="*/ 448627 h 448627"/>
                </a:gdLst>
                <a:ahLst/>
                <a:cxnLst>
                  <a:cxn ang="0">
                    <a:pos x="connsiteX0" y="connsiteY0"/>
                  </a:cxn>
                  <a:cxn ang="0">
                    <a:pos x="connsiteX1" y="connsiteY1"/>
                  </a:cxn>
                  <a:cxn ang="0">
                    <a:pos x="connsiteX2" y="connsiteY2"/>
                  </a:cxn>
                  <a:cxn ang="0">
                    <a:pos x="connsiteX3" y="connsiteY3"/>
                  </a:cxn>
                </a:cxnLst>
                <a:rect l="l" t="t" r="r" b="b"/>
                <a:pathLst>
                  <a:path w="8222043" h="448627">
                    <a:moveTo>
                      <a:pt x="0" y="0"/>
                    </a:moveTo>
                    <a:lnTo>
                      <a:pt x="8222044" y="0"/>
                    </a:lnTo>
                    <a:lnTo>
                      <a:pt x="8222044" y="448627"/>
                    </a:lnTo>
                    <a:lnTo>
                      <a:pt x="0" y="448627"/>
                    </a:lnTo>
                    <a:close/>
                  </a:path>
                </a:pathLst>
              </a:custGeom>
              <a:solidFill>
                <a:schemeClr val="accent1">
                  <a:lumMod val="60000"/>
                  <a:lumOff val="40000"/>
                </a:schemeClr>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Neue" panose="02000503000000020004" pitchFamily="2"/>
                  <a:ea typeface="+mn-ea"/>
                  <a:cs typeface="+mn-cs"/>
                </a:endParaRPr>
              </a:p>
            </p:txBody>
          </p:sp>
          <p:sp>
            <p:nvSpPr>
              <p:cNvPr id="19" name="TextBox 18">
                <a:extLst>
                  <a:ext uri="{FF2B5EF4-FFF2-40B4-BE49-F238E27FC236}">
                    <a16:creationId xmlns:a16="http://schemas.microsoft.com/office/drawing/2014/main" id="{3C3AD0FE-AF57-C427-9E83-89967FBD2C0A}"/>
                  </a:ext>
                </a:extLst>
              </p:cNvPr>
              <p:cNvSpPr txBox="1"/>
              <p:nvPr/>
            </p:nvSpPr>
            <p:spPr>
              <a:xfrm>
                <a:off x="293190" y="1739549"/>
                <a:ext cx="4307385" cy="322396"/>
              </a:xfrm>
              <a:prstGeom prst="rect">
                <a:avLst/>
              </a:prstGeom>
              <a:noFill/>
            </p:spPr>
            <p:txBody>
              <a:bodyPr wrap="square" rtlCol="0">
                <a:spAutoFit/>
              </a:bodyPr>
              <a:lstStyle>
                <a:defPPr>
                  <a:defRPr lang="en-US"/>
                </a:defPPr>
                <a:lvl1pPr>
                  <a:defRPr sz="1500">
                    <a:solidFill>
                      <a:schemeClr val="bg1">
                        <a:lumMod val="50000"/>
                      </a:schemeClr>
                    </a:solidFill>
                    <a:latin typeface="Helvetica Neue" panose="02000503000000020004" pitchFamily="2"/>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Helvetica" panose="020B0403020202020204" pitchFamily="34" charset="0"/>
                    <a:ea typeface="+mn-ea"/>
                    <a:cs typeface="+mn-cs"/>
                    <a:sym typeface="Helvetica-Bold"/>
                    <a:rtl val="0"/>
                  </a:rPr>
                  <a:t>Driving out costs for the business</a:t>
                </a:r>
              </a:p>
            </p:txBody>
          </p:sp>
          <p:sp>
            <p:nvSpPr>
              <p:cNvPr id="31" name="TextBox 30">
                <a:extLst>
                  <a:ext uri="{FF2B5EF4-FFF2-40B4-BE49-F238E27FC236}">
                    <a16:creationId xmlns:a16="http://schemas.microsoft.com/office/drawing/2014/main" id="{C70EB873-7DF0-D4E4-0A0B-DF4D8A9DF7C0}"/>
                  </a:ext>
                </a:extLst>
              </p:cNvPr>
              <p:cNvSpPr txBox="1"/>
              <p:nvPr/>
            </p:nvSpPr>
            <p:spPr>
              <a:xfrm>
                <a:off x="6027255" y="1663494"/>
                <a:ext cx="35618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Helvetica Neue" panose="02000503000000020004" pitchFamily="2"/>
                    <a:ea typeface="+mn-ea"/>
                    <a:cs typeface="+mn-cs"/>
                    <a:sym typeface="Helvetica-Bold"/>
                    <a:rtl val="0"/>
                  </a:rPr>
                  <a:t>2</a:t>
                </a:r>
              </a:p>
            </p:txBody>
          </p:sp>
        </p:grpSp>
        <p:grpSp>
          <p:nvGrpSpPr>
            <p:cNvPr id="90" name="Group 89">
              <a:extLst>
                <a:ext uri="{FF2B5EF4-FFF2-40B4-BE49-F238E27FC236}">
                  <a16:creationId xmlns:a16="http://schemas.microsoft.com/office/drawing/2014/main" id="{49539046-9E4C-91AB-A961-C349D1F4B599}"/>
                </a:ext>
              </a:extLst>
            </p:cNvPr>
            <p:cNvGrpSpPr/>
            <p:nvPr/>
          </p:nvGrpSpPr>
          <p:grpSpPr>
            <a:xfrm>
              <a:off x="306637" y="921920"/>
              <a:ext cx="11883864" cy="461665"/>
              <a:chOff x="293190" y="1172174"/>
              <a:chExt cx="11883864" cy="461665"/>
            </a:xfrm>
          </p:grpSpPr>
          <p:cxnSp>
            <p:nvCxnSpPr>
              <p:cNvPr id="13" name="Straight Connector 12">
                <a:extLst>
                  <a:ext uri="{FF2B5EF4-FFF2-40B4-BE49-F238E27FC236}">
                    <a16:creationId xmlns:a16="http://schemas.microsoft.com/office/drawing/2014/main" id="{6E9381F3-8809-0F4A-FC6C-F5613827DED6}"/>
                  </a:ext>
                </a:extLst>
              </p:cNvPr>
              <p:cNvCxnSpPr>
                <a:cxnSpLocks/>
              </p:cNvCxnSpPr>
              <p:nvPr/>
            </p:nvCxnSpPr>
            <p:spPr>
              <a:xfrm>
                <a:off x="3083044" y="1403927"/>
                <a:ext cx="2445492" cy="0"/>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58" name="Freeform 91">
                <a:extLst>
                  <a:ext uri="{FF2B5EF4-FFF2-40B4-BE49-F238E27FC236}">
                    <a16:creationId xmlns:a16="http://schemas.microsoft.com/office/drawing/2014/main" id="{0E5E887F-874B-703D-FF80-6A18B47B147E}"/>
                  </a:ext>
                </a:extLst>
              </p:cNvPr>
              <p:cNvSpPr/>
              <p:nvPr/>
            </p:nvSpPr>
            <p:spPr>
              <a:xfrm flipH="1">
                <a:off x="5264685" y="1198980"/>
                <a:ext cx="6912369" cy="410934"/>
              </a:xfrm>
              <a:custGeom>
                <a:avLst/>
                <a:gdLst>
                  <a:gd name="connsiteX0" fmla="*/ 0 w 9140380"/>
                  <a:gd name="connsiteY0" fmla="*/ 0 h 448627"/>
                  <a:gd name="connsiteX1" fmla="*/ 9140381 w 9140380"/>
                  <a:gd name="connsiteY1" fmla="*/ 0 h 448627"/>
                  <a:gd name="connsiteX2" fmla="*/ 9140381 w 9140380"/>
                  <a:gd name="connsiteY2" fmla="*/ 448628 h 448627"/>
                  <a:gd name="connsiteX3" fmla="*/ 0 w 9140380"/>
                  <a:gd name="connsiteY3" fmla="*/ 448628 h 448627"/>
                </a:gdLst>
                <a:ahLst/>
                <a:cxnLst>
                  <a:cxn ang="0">
                    <a:pos x="connsiteX0" y="connsiteY0"/>
                  </a:cxn>
                  <a:cxn ang="0">
                    <a:pos x="connsiteX1" y="connsiteY1"/>
                  </a:cxn>
                  <a:cxn ang="0">
                    <a:pos x="connsiteX2" y="connsiteY2"/>
                  </a:cxn>
                  <a:cxn ang="0">
                    <a:pos x="connsiteX3" y="connsiteY3"/>
                  </a:cxn>
                </a:cxnLst>
                <a:rect l="l" t="t" r="r" b="b"/>
                <a:pathLst>
                  <a:path w="9140380" h="448627">
                    <a:moveTo>
                      <a:pt x="0" y="0"/>
                    </a:moveTo>
                    <a:lnTo>
                      <a:pt x="9140381" y="0"/>
                    </a:lnTo>
                    <a:lnTo>
                      <a:pt x="9140381" y="448628"/>
                    </a:lnTo>
                    <a:lnTo>
                      <a:pt x="0" y="448628"/>
                    </a:lnTo>
                    <a:close/>
                  </a:path>
                </a:pathLst>
              </a:custGeom>
              <a:solidFill>
                <a:schemeClr val="accent1"/>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Neue" panose="02000503000000020004" pitchFamily="2"/>
                  <a:ea typeface="+mn-ea"/>
                  <a:cs typeface="+mn-cs"/>
                </a:endParaRPr>
              </a:p>
            </p:txBody>
          </p:sp>
          <p:sp>
            <p:nvSpPr>
              <p:cNvPr id="17" name="TextBox 16">
                <a:extLst>
                  <a:ext uri="{FF2B5EF4-FFF2-40B4-BE49-F238E27FC236}">
                    <a16:creationId xmlns:a16="http://schemas.microsoft.com/office/drawing/2014/main" id="{D17A63CF-1078-9356-ACB7-1E946896C1C1}"/>
                  </a:ext>
                </a:extLst>
              </p:cNvPr>
              <p:cNvSpPr txBox="1"/>
              <p:nvPr/>
            </p:nvSpPr>
            <p:spPr>
              <a:xfrm>
                <a:off x="293190" y="1243625"/>
                <a:ext cx="469209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Helvetica" panose="020B0403020202020204" pitchFamily="34" charset="0"/>
                    <a:ea typeface="+mn-ea"/>
                    <a:cs typeface="+mn-cs"/>
                    <a:sym typeface="Helvetica-Bold"/>
                    <a:rtl val="0"/>
                  </a:rPr>
                  <a:t>Improved decision making</a:t>
                </a:r>
              </a:p>
            </p:txBody>
          </p:sp>
          <p:sp>
            <p:nvSpPr>
              <p:cNvPr id="32" name="TextBox 31">
                <a:extLst>
                  <a:ext uri="{FF2B5EF4-FFF2-40B4-BE49-F238E27FC236}">
                    <a16:creationId xmlns:a16="http://schemas.microsoft.com/office/drawing/2014/main" id="{234E5916-13FC-383A-9480-4C0DAB74396C}"/>
                  </a:ext>
                </a:extLst>
              </p:cNvPr>
              <p:cNvSpPr txBox="1"/>
              <p:nvPr/>
            </p:nvSpPr>
            <p:spPr>
              <a:xfrm>
                <a:off x="5303924" y="1172174"/>
                <a:ext cx="35618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Helvetica Neue" panose="02000503000000020004" pitchFamily="2"/>
                    <a:ea typeface="+mn-ea"/>
                    <a:cs typeface="+mn-cs"/>
                    <a:sym typeface="Helvetica-Bold"/>
                    <a:rtl val="0"/>
                  </a:rPr>
                  <a:t>1</a:t>
                </a:r>
              </a:p>
            </p:txBody>
          </p:sp>
        </p:grpSp>
        <p:grpSp>
          <p:nvGrpSpPr>
            <p:cNvPr id="92" name="Group 91">
              <a:extLst>
                <a:ext uri="{FF2B5EF4-FFF2-40B4-BE49-F238E27FC236}">
                  <a16:creationId xmlns:a16="http://schemas.microsoft.com/office/drawing/2014/main" id="{E9FC9498-0A3C-BA0F-262C-5DB2C81763DC}"/>
                </a:ext>
              </a:extLst>
            </p:cNvPr>
            <p:cNvGrpSpPr/>
            <p:nvPr/>
          </p:nvGrpSpPr>
          <p:grpSpPr>
            <a:xfrm>
              <a:off x="306637" y="2318560"/>
              <a:ext cx="11883864" cy="461665"/>
              <a:chOff x="293190" y="2141165"/>
              <a:chExt cx="11883864" cy="461665"/>
            </a:xfrm>
          </p:grpSpPr>
          <p:cxnSp>
            <p:nvCxnSpPr>
              <p:cNvPr id="3" name="Straight Connector 2">
                <a:extLst>
                  <a:ext uri="{FF2B5EF4-FFF2-40B4-BE49-F238E27FC236}">
                    <a16:creationId xmlns:a16="http://schemas.microsoft.com/office/drawing/2014/main" id="{66CF0146-599A-2D8F-90FB-8AA6137B0CC7}"/>
                  </a:ext>
                </a:extLst>
              </p:cNvPr>
              <p:cNvCxnSpPr>
                <a:cxnSpLocks/>
              </p:cNvCxnSpPr>
              <p:nvPr/>
            </p:nvCxnSpPr>
            <p:spPr>
              <a:xfrm>
                <a:off x="4400550" y="2389452"/>
                <a:ext cx="2962544" cy="0"/>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60" name="Freeform 93">
                <a:extLst>
                  <a:ext uri="{FF2B5EF4-FFF2-40B4-BE49-F238E27FC236}">
                    <a16:creationId xmlns:a16="http://schemas.microsoft.com/office/drawing/2014/main" id="{8611A3EC-E925-736B-F43F-C993F1A1F0B3}"/>
                  </a:ext>
                </a:extLst>
              </p:cNvPr>
              <p:cNvSpPr/>
              <p:nvPr/>
            </p:nvSpPr>
            <p:spPr>
              <a:xfrm flipH="1">
                <a:off x="6653662" y="2189345"/>
                <a:ext cx="5523392" cy="410934"/>
              </a:xfrm>
              <a:custGeom>
                <a:avLst/>
                <a:gdLst>
                  <a:gd name="connsiteX0" fmla="*/ 0 w 7303706"/>
                  <a:gd name="connsiteY0" fmla="*/ 0 h 448627"/>
                  <a:gd name="connsiteX1" fmla="*/ 7303707 w 7303706"/>
                  <a:gd name="connsiteY1" fmla="*/ 0 h 448627"/>
                  <a:gd name="connsiteX2" fmla="*/ 7303707 w 7303706"/>
                  <a:gd name="connsiteY2" fmla="*/ 448628 h 448627"/>
                  <a:gd name="connsiteX3" fmla="*/ 0 w 7303706"/>
                  <a:gd name="connsiteY3" fmla="*/ 448628 h 448627"/>
                </a:gdLst>
                <a:ahLst/>
                <a:cxnLst>
                  <a:cxn ang="0">
                    <a:pos x="connsiteX0" y="connsiteY0"/>
                  </a:cxn>
                  <a:cxn ang="0">
                    <a:pos x="connsiteX1" y="connsiteY1"/>
                  </a:cxn>
                  <a:cxn ang="0">
                    <a:pos x="connsiteX2" y="connsiteY2"/>
                  </a:cxn>
                  <a:cxn ang="0">
                    <a:pos x="connsiteX3" y="connsiteY3"/>
                  </a:cxn>
                </a:cxnLst>
                <a:rect l="l" t="t" r="r" b="b"/>
                <a:pathLst>
                  <a:path w="7303706" h="448627">
                    <a:moveTo>
                      <a:pt x="0" y="0"/>
                    </a:moveTo>
                    <a:lnTo>
                      <a:pt x="7303707" y="0"/>
                    </a:lnTo>
                    <a:lnTo>
                      <a:pt x="7303707" y="448628"/>
                    </a:lnTo>
                    <a:lnTo>
                      <a:pt x="0" y="448628"/>
                    </a:lnTo>
                    <a:close/>
                  </a:path>
                </a:pathLst>
              </a:custGeom>
              <a:solidFill>
                <a:schemeClr val="accent1">
                  <a:lumMod val="60000"/>
                  <a:lumOff val="40000"/>
                </a:schemeClr>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Neue" panose="02000503000000020004" pitchFamily="2"/>
                  <a:ea typeface="+mn-ea"/>
                  <a:cs typeface="+mn-cs"/>
                </a:endParaRPr>
              </a:p>
            </p:txBody>
          </p:sp>
          <p:sp>
            <p:nvSpPr>
              <p:cNvPr id="20" name="TextBox 19">
                <a:extLst>
                  <a:ext uri="{FF2B5EF4-FFF2-40B4-BE49-F238E27FC236}">
                    <a16:creationId xmlns:a16="http://schemas.microsoft.com/office/drawing/2014/main" id="{917AF2DD-8BF7-4AF3-E626-EC5D14882304}"/>
                  </a:ext>
                </a:extLst>
              </p:cNvPr>
              <p:cNvSpPr txBox="1"/>
              <p:nvPr/>
            </p:nvSpPr>
            <p:spPr>
              <a:xfrm>
                <a:off x="293190" y="2223891"/>
                <a:ext cx="4435972"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Helvetica" panose="020B0403020202020204" pitchFamily="34" charset="0"/>
                    <a:ea typeface="+mn-ea"/>
                    <a:cs typeface="+mn-cs"/>
                    <a:sym typeface="Helvetica-Bold"/>
                    <a:rtl val="0"/>
                  </a:rPr>
                  <a:t>Effectively deploying organisational resources</a:t>
                </a:r>
              </a:p>
            </p:txBody>
          </p:sp>
          <p:sp>
            <p:nvSpPr>
              <p:cNvPr id="47" name="TextBox 46">
                <a:extLst>
                  <a:ext uri="{FF2B5EF4-FFF2-40B4-BE49-F238E27FC236}">
                    <a16:creationId xmlns:a16="http://schemas.microsoft.com/office/drawing/2014/main" id="{0F029897-AC0C-2F00-026F-F16722B3F1FD}"/>
                  </a:ext>
                </a:extLst>
              </p:cNvPr>
              <p:cNvSpPr txBox="1"/>
              <p:nvPr/>
            </p:nvSpPr>
            <p:spPr>
              <a:xfrm>
                <a:off x="6668700" y="2141165"/>
                <a:ext cx="35618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Helvetica Neue" panose="02000503000000020004" pitchFamily="2"/>
                    <a:ea typeface="+mn-ea"/>
                    <a:cs typeface="+mn-cs"/>
                    <a:sym typeface="Helvetica-Bold"/>
                    <a:rtl val="0"/>
                  </a:rPr>
                  <a:t>3</a:t>
                </a:r>
              </a:p>
            </p:txBody>
          </p:sp>
        </p:grpSp>
        <p:grpSp>
          <p:nvGrpSpPr>
            <p:cNvPr id="93" name="Group 92">
              <a:extLst>
                <a:ext uri="{FF2B5EF4-FFF2-40B4-BE49-F238E27FC236}">
                  <a16:creationId xmlns:a16="http://schemas.microsoft.com/office/drawing/2014/main" id="{4D224C80-1682-5AEF-9D0E-28A5B5A09F76}"/>
                </a:ext>
              </a:extLst>
            </p:cNvPr>
            <p:cNvGrpSpPr/>
            <p:nvPr/>
          </p:nvGrpSpPr>
          <p:grpSpPr>
            <a:xfrm>
              <a:off x="306636" y="3016880"/>
              <a:ext cx="11883865" cy="461665"/>
              <a:chOff x="293189" y="2646132"/>
              <a:chExt cx="11883865" cy="461665"/>
            </a:xfrm>
          </p:grpSpPr>
          <p:cxnSp>
            <p:nvCxnSpPr>
              <p:cNvPr id="4" name="Straight Connector 3">
                <a:extLst>
                  <a:ext uri="{FF2B5EF4-FFF2-40B4-BE49-F238E27FC236}">
                    <a16:creationId xmlns:a16="http://schemas.microsoft.com/office/drawing/2014/main" id="{200CF7D7-3EB6-171D-05AB-77A804313B0F}"/>
                  </a:ext>
                </a:extLst>
              </p:cNvPr>
              <p:cNvCxnSpPr>
                <a:cxnSpLocks/>
              </p:cNvCxnSpPr>
              <p:nvPr/>
            </p:nvCxnSpPr>
            <p:spPr>
              <a:xfrm>
                <a:off x="3384380" y="2922540"/>
                <a:ext cx="3978714" cy="0"/>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61" name="Freeform 94">
                <a:extLst>
                  <a:ext uri="{FF2B5EF4-FFF2-40B4-BE49-F238E27FC236}">
                    <a16:creationId xmlns:a16="http://schemas.microsoft.com/office/drawing/2014/main" id="{372B5E6E-DFDB-509C-4830-742B888FA828}"/>
                  </a:ext>
                </a:extLst>
              </p:cNvPr>
              <p:cNvSpPr/>
              <p:nvPr/>
            </p:nvSpPr>
            <p:spPr>
              <a:xfrm flipH="1">
                <a:off x="7348150" y="2684560"/>
                <a:ext cx="4828904" cy="410934"/>
              </a:xfrm>
              <a:custGeom>
                <a:avLst/>
                <a:gdLst>
                  <a:gd name="connsiteX0" fmla="*/ 0 w 6385369"/>
                  <a:gd name="connsiteY0" fmla="*/ 0 h 448627"/>
                  <a:gd name="connsiteX1" fmla="*/ 6385370 w 6385369"/>
                  <a:gd name="connsiteY1" fmla="*/ 0 h 448627"/>
                  <a:gd name="connsiteX2" fmla="*/ 6385370 w 6385369"/>
                  <a:gd name="connsiteY2" fmla="*/ 448628 h 448627"/>
                  <a:gd name="connsiteX3" fmla="*/ 0 w 6385369"/>
                  <a:gd name="connsiteY3" fmla="*/ 448628 h 448627"/>
                </a:gdLst>
                <a:ahLst/>
                <a:cxnLst>
                  <a:cxn ang="0">
                    <a:pos x="connsiteX0" y="connsiteY0"/>
                  </a:cxn>
                  <a:cxn ang="0">
                    <a:pos x="connsiteX1" y="connsiteY1"/>
                  </a:cxn>
                  <a:cxn ang="0">
                    <a:pos x="connsiteX2" y="connsiteY2"/>
                  </a:cxn>
                  <a:cxn ang="0">
                    <a:pos x="connsiteX3" y="connsiteY3"/>
                  </a:cxn>
                </a:cxnLst>
                <a:rect l="l" t="t" r="r" b="b"/>
                <a:pathLst>
                  <a:path w="6385369" h="448627">
                    <a:moveTo>
                      <a:pt x="0" y="0"/>
                    </a:moveTo>
                    <a:lnTo>
                      <a:pt x="6385370" y="0"/>
                    </a:lnTo>
                    <a:lnTo>
                      <a:pt x="6385370" y="448628"/>
                    </a:lnTo>
                    <a:lnTo>
                      <a:pt x="0" y="448628"/>
                    </a:lnTo>
                    <a:close/>
                  </a:path>
                </a:pathLst>
              </a:custGeom>
              <a:solidFill>
                <a:schemeClr val="accent1">
                  <a:lumMod val="40000"/>
                  <a:lumOff val="60000"/>
                </a:schemeClr>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Neue" panose="02000503000000020004" pitchFamily="2"/>
                  <a:ea typeface="+mn-ea"/>
                  <a:cs typeface="+mn-cs"/>
                </a:endParaRPr>
              </a:p>
            </p:txBody>
          </p:sp>
          <p:sp>
            <p:nvSpPr>
              <p:cNvPr id="22" name="TextBox 21">
                <a:extLst>
                  <a:ext uri="{FF2B5EF4-FFF2-40B4-BE49-F238E27FC236}">
                    <a16:creationId xmlns:a16="http://schemas.microsoft.com/office/drawing/2014/main" id="{4FDA76EA-F95D-0011-9E45-F22A8003F9A1}"/>
                  </a:ext>
                </a:extLst>
              </p:cNvPr>
              <p:cNvSpPr txBox="1"/>
              <p:nvPr/>
            </p:nvSpPr>
            <p:spPr>
              <a:xfrm>
                <a:off x="293189" y="2752833"/>
                <a:ext cx="4107361"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Helvetica" panose="020B0403020202020204" pitchFamily="34" charset="0"/>
                    <a:ea typeface="+mn-ea"/>
                    <a:cs typeface="+mn-cs"/>
                    <a:sym typeface="Helvetica-Bold"/>
                    <a:rtl val="0"/>
                  </a:rPr>
                  <a:t>Better risk visibility and mitigation</a:t>
                </a:r>
              </a:p>
            </p:txBody>
          </p:sp>
          <p:sp>
            <p:nvSpPr>
              <p:cNvPr id="51" name="TextBox 50">
                <a:extLst>
                  <a:ext uri="{FF2B5EF4-FFF2-40B4-BE49-F238E27FC236}">
                    <a16:creationId xmlns:a16="http://schemas.microsoft.com/office/drawing/2014/main" id="{2B4A5E8C-74D0-D436-8DF0-69A11AAC7865}"/>
                  </a:ext>
                </a:extLst>
              </p:cNvPr>
              <p:cNvSpPr txBox="1"/>
              <p:nvPr/>
            </p:nvSpPr>
            <p:spPr>
              <a:xfrm>
                <a:off x="7378384" y="2646132"/>
                <a:ext cx="35618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Helvetica Neue" panose="02000503000000020004" pitchFamily="2"/>
                    <a:ea typeface="+mn-ea"/>
                    <a:cs typeface="+mn-cs"/>
                    <a:sym typeface="Helvetica-Bold"/>
                    <a:rtl val="0"/>
                  </a:rPr>
                  <a:t>4</a:t>
                </a:r>
              </a:p>
            </p:txBody>
          </p:sp>
        </p:grpSp>
        <p:grpSp>
          <p:nvGrpSpPr>
            <p:cNvPr id="94" name="Group 93">
              <a:extLst>
                <a:ext uri="{FF2B5EF4-FFF2-40B4-BE49-F238E27FC236}">
                  <a16:creationId xmlns:a16="http://schemas.microsoft.com/office/drawing/2014/main" id="{097E4ED5-992B-B643-1325-F30FE6BA373B}"/>
                </a:ext>
              </a:extLst>
            </p:cNvPr>
            <p:cNvGrpSpPr/>
            <p:nvPr/>
          </p:nvGrpSpPr>
          <p:grpSpPr>
            <a:xfrm>
              <a:off x="306637" y="3715200"/>
              <a:ext cx="11883864" cy="461665"/>
              <a:chOff x="293190" y="3164747"/>
              <a:chExt cx="11883864" cy="461665"/>
            </a:xfrm>
          </p:grpSpPr>
          <p:cxnSp>
            <p:nvCxnSpPr>
              <p:cNvPr id="5" name="Straight Connector 4">
                <a:extLst>
                  <a:ext uri="{FF2B5EF4-FFF2-40B4-BE49-F238E27FC236}">
                    <a16:creationId xmlns:a16="http://schemas.microsoft.com/office/drawing/2014/main" id="{653F913C-3D9D-82FC-1EE5-29C908E46119}"/>
                  </a:ext>
                </a:extLst>
              </p:cNvPr>
              <p:cNvCxnSpPr>
                <a:cxnSpLocks/>
              </p:cNvCxnSpPr>
              <p:nvPr/>
            </p:nvCxnSpPr>
            <p:spPr>
              <a:xfrm>
                <a:off x="4729162" y="3395752"/>
                <a:ext cx="4007917" cy="0"/>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62" name="Freeform 95">
                <a:extLst>
                  <a:ext uri="{FF2B5EF4-FFF2-40B4-BE49-F238E27FC236}">
                    <a16:creationId xmlns:a16="http://schemas.microsoft.com/office/drawing/2014/main" id="{8CED4FE8-9D89-CB0E-1BCB-38247013F2F0}"/>
                  </a:ext>
                </a:extLst>
              </p:cNvPr>
              <p:cNvSpPr/>
              <p:nvPr/>
            </p:nvSpPr>
            <p:spPr>
              <a:xfrm flipH="1">
                <a:off x="8042590" y="3179774"/>
                <a:ext cx="4134464" cy="410934"/>
              </a:xfrm>
              <a:custGeom>
                <a:avLst/>
                <a:gdLst>
                  <a:gd name="connsiteX0" fmla="*/ 0 w 5467096"/>
                  <a:gd name="connsiteY0" fmla="*/ 0 h 448627"/>
                  <a:gd name="connsiteX1" fmla="*/ 5467096 w 5467096"/>
                  <a:gd name="connsiteY1" fmla="*/ 0 h 448627"/>
                  <a:gd name="connsiteX2" fmla="*/ 5467096 w 5467096"/>
                  <a:gd name="connsiteY2" fmla="*/ 448627 h 448627"/>
                  <a:gd name="connsiteX3" fmla="*/ 0 w 5467096"/>
                  <a:gd name="connsiteY3" fmla="*/ 448627 h 448627"/>
                </a:gdLst>
                <a:ahLst/>
                <a:cxnLst>
                  <a:cxn ang="0">
                    <a:pos x="connsiteX0" y="connsiteY0"/>
                  </a:cxn>
                  <a:cxn ang="0">
                    <a:pos x="connsiteX1" y="connsiteY1"/>
                  </a:cxn>
                  <a:cxn ang="0">
                    <a:pos x="connsiteX2" y="connsiteY2"/>
                  </a:cxn>
                  <a:cxn ang="0">
                    <a:pos x="connsiteX3" y="connsiteY3"/>
                  </a:cxn>
                </a:cxnLst>
                <a:rect l="l" t="t" r="r" b="b"/>
                <a:pathLst>
                  <a:path w="5467096" h="448627">
                    <a:moveTo>
                      <a:pt x="0" y="0"/>
                    </a:moveTo>
                    <a:lnTo>
                      <a:pt x="5467096" y="0"/>
                    </a:lnTo>
                    <a:lnTo>
                      <a:pt x="5467096" y="448627"/>
                    </a:lnTo>
                    <a:lnTo>
                      <a:pt x="0" y="448627"/>
                    </a:lnTo>
                    <a:close/>
                  </a:path>
                </a:pathLst>
              </a:custGeom>
              <a:solidFill>
                <a:schemeClr val="accent1">
                  <a:lumMod val="40000"/>
                  <a:lumOff val="60000"/>
                </a:schemeClr>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Neue" panose="02000503000000020004" pitchFamily="2"/>
                  <a:ea typeface="+mn-ea"/>
                  <a:cs typeface="+mn-cs"/>
                </a:endParaRPr>
              </a:p>
            </p:txBody>
          </p:sp>
          <p:sp>
            <p:nvSpPr>
              <p:cNvPr id="23" name="TextBox 22">
                <a:extLst>
                  <a:ext uri="{FF2B5EF4-FFF2-40B4-BE49-F238E27FC236}">
                    <a16:creationId xmlns:a16="http://schemas.microsoft.com/office/drawing/2014/main" id="{9048F40A-18E2-8F4E-E9FA-1542592D10AE}"/>
                  </a:ext>
                </a:extLst>
              </p:cNvPr>
              <p:cNvSpPr txBox="1"/>
              <p:nvPr/>
            </p:nvSpPr>
            <p:spPr>
              <a:xfrm>
                <a:off x="293190" y="3234511"/>
                <a:ext cx="4563843"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Helvetica" panose="020B0403020202020204" pitchFamily="34" charset="0"/>
                    <a:ea typeface="+mn-ea"/>
                    <a:cs typeface="+mn-cs"/>
                    <a:sym typeface="Helvetica-Bold"/>
                    <a:rtl val="0"/>
                  </a:rPr>
                  <a:t>Understanding the true costs to serve customers</a:t>
                </a:r>
              </a:p>
            </p:txBody>
          </p:sp>
          <p:sp>
            <p:nvSpPr>
              <p:cNvPr id="52" name="TextBox 51">
                <a:extLst>
                  <a:ext uri="{FF2B5EF4-FFF2-40B4-BE49-F238E27FC236}">
                    <a16:creationId xmlns:a16="http://schemas.microsoft.com/office/drawing/2014/main" id="{83E35821-25A8-A7F2-C0C9-ADED36F56375}"/>
                  </a:ext>
                </a:extLst>
              </p:cNvPr>
              <p:cNvSpPr txBox="1"/>
              <p:nvPr/>
            </p:nvSpPr>
            <p:spPr>
              <a:xfrm>
                <a:off x="8060772" y="3164747"/>
                <a:ext cx="35618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Helvetica Neue" panose="02000503000000020004" pitchFamily="2"/>
                    <a:ea typeface="+mn-ea"/>
                    <a:cs typeface="+mn-cs"/>
                    <a:sym typeface="Helvetica-Bold"/>
                    <a:rtl val="0"/>
                  </a:rPr>
                  <a:t>5</a:t>
                </a:r>
              </a:p>
            </p:txBody>
          </p:sp>
        </p:grpSp>
        <p:grpSp>
          <p:nvGrpSpPr>
            <p:cNvPr id="95" name="Group 94">
              <a:extLst>
                <a:ext uri="{FF2B5EF4-FFF2-40B4-BE49-F238E27FC236}">
                  <a16:creationId xmlns:a16="http://schemas.microsoft.com/office/drawing/2014/main" id="{09C67D4E-5A53-2D2D-A44F-72A875895C73}"/>
                </a:ext>
              </a:extLst>
            </p:cNvPr>
            <p:cNvGrpSpPr/>
            <p:nvPr/>
          </p:nvGrpSpPr>
          <p:grpSpPr>
            <a:xfrm>
              <a:off x="306636" y="4413520"/>
              <a:ext cx="11883865" cy="461665"/>
              <a:chOff x="293189" y="3656066"/>
              <a:chExt cx="11883865" cy="461665"/>
            </a:xfrm>
          </p:grpSpPr>
          <p:cxnSp>
            <p:nvCxnSpPr>
              <p:cNvPr id="6" name="Straight Connector 5">
                <a:extLst>
                  <a:ext uri="{FF2B5EF4-FFF2-40B4-BE49-F238E27FC236}">
                    <a16:creationId xmlns:a16="http://schemas.microsoft.com/office/drawing/2014/main" id="{BA95429D-8E9B-F55B-B8C1-737A895BFFDE}"/>
                  </a:ext>
                </a:extLst>
              </p:cNvPr>
              <p:cNvCxnSpPr>
                <a:cxnSpLocks/>
              </p:cNvCxnSpPr>
              <p:nvPr/>
            </p:nvCxnSpPr>
            <p:spPr>
              <a:xfrm>
                <a:off x="3633762" y="3887073"/>
                <a:ext cx="5933319" cy="0"/>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63" name="Freeform 96">
                <a:extLst>
                  <a:ext uri="{FF2B5EF4-FFF2-40B4-BE49-F238E27FC236}">
                    <a16:creationId xmlns:a16="http://schemas.microsoft.com/office/drawing/2014/main" id="{8A5A7CD2-3705-9C08-2E65-712FE63DD8AD}"/>
                  </a:ext>
                </a:extLst>
              </p:cNvPr>
              <p:cNvSpPr/>
              <p:nvPr/>
            </p:nvSpPr>
            <p:spPr>
              <a:xfrm flipH="1">
                <a:off x="8737077" y="3674989"/>
                <a:ext cx="3439977" cy="410934"/>
              </a:xfrm>
              <a:custGeom>
                <a:avLst/>
                <a:gdLst>
                  <a:gd name="connsiteX0" fmla="*/ 0 w 4548759"/>
                  <a:gd name="connsiteY0" fmla="*/ 0 h 448627"/>
                  <a:gd name="connsiteX1" fmla="*/ 4548759 w 4548759"/>
                  <a:gd name="connsiteY1" fmla="*/ 0 h 448627"/>
                  <a:gd name="connsiteX2" fmla="*/ 4548759 w 4548759"/>
                  <a:gd name="connsiteY2" fmla="*/ 448628 h 448627"/>
                  <a:gd name="connsiteX3" fmla="*/ 0 w 4548759"/>
                  <a:gd name="connsiteY3" fmla="*/ 448628 h 448627"/>
                </a:gdLst>
                <a:ahLst/>
                <a:cxnLst>
                  <a:cxn ang="0">
                    <a:pos x="connsiteX0" y="connsiteY0"/>
                  </a:cxn>
                  <a:cxn ang="0">
                    <a:pos x="connsiteX1" y="connsiteY1"/>
                  </a:cxn>
                  <a:cxn ang="0">
                    <a:pos x="connsiteX2" y="connsiteY2"/>
                  </a:cxn>
                  <a:cxn ang="0">
                    <a:pos x="connsiteX3" y="connsiteY3"/>
                  </a:cxn>
                </a:cxnLst>
                <a:rect l="l" t="t" r="r" b="b"/>
                <a:pathLst>
                  <a:path w="4548759" h="448627">
                    <a:moveTo>
                      <a:pt x="0" y="0"/>
                    </a:moveTo>
                    <a:lnTo>
                      <a:pt x="4548759" y="0"/>
                    </a:lnTo>
                    <a:lnTo>
                      <a:pt x="4548759" y="448628"/>
                    </a:lnTo>
                    <a:lnTo>
                      <a:pt x="0" y="448628"/>
                    </a:lnTo>
                    <a:close/>
                  </a:path>
                </a:pathLst>
              </a:custGeom>
              <a:solidFill>
                <a:schemeClr val="accent2">
                  <a:lumMod val="40000"/>
                  <a:lumOff val="60000"/>
                </a:schemeClr>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Neue" panose="02000503000000020004" pitchFamily="2"/>
                  <a:ea typeface="+mn-ea"/>
                  <a:cs typeface="+mn-cs"/>
                </a:endParaRPr>
              </a:p>
            </p:txBody>
          </p:sp>
          <p:sp>
            <p:nvSpPr>
              <p:cNvPr id="24" name="TextBox 23">
                <a:extLst>
                  <a:ext uri="{FF2B5EF4-FFF2-40B4-BE49-F238E27FC236}">
                    <a16:creationId xmlns:a16="http://schemas.microsoft.com/office/drawing/2014/main" id="{FE630EDC-C9BE-BC30-E946-506DF69AB1B5}"/>
                  </a:ext>
                </a:extLst>
              </p:cNvPr>
              <p:cNvSpPr txBox="1"/>
              <p:nvPr/>
            </p:nvSpPr>
            <p:spPr>
              <a:xfrm>
                <a:off x="293189" y="3723672"/>
                <a:ext cx="4435973"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Helvetica" panose="020B0403020202020204" pitchFamily="34" charset="0"/>
                    <a:ea typeface="+mn-ea"/>
                    <a:cs typeface="+mn-cs"/>
                    <a:sym typeface="Helvetica-Bold"/>
                    <a:rtl val="0"/>
                  </a:rPr>
                  <a:t>Identifying new growth opportunities</a:t>
                </a:r>
              </a:p>
            </p:txBody>
          </p:sp>
          <p:sp>
            <p:nvSpPr>
              <p:cNvPr id="53" name="TextBox 52">
                <a:extLst>
                  <a:ext uri="{FF2B5EF4-FFF2-40B4-BE49-F238E27FC236}">
                    <a16:creationId xmlns:a16="http://schemas.microsoft.com/office/drawing/2014/main" id="{7B7EA04B-145F-C6FB-028C-A3F2B748B44F}"/>
                  </a:ext>
                </a:extLst>
              </p:cNvPr>
              <p:cNvSpPr txBox="1"/>
              <p:nvPr/>
            </p:nvSpPr>
            <p:spPr>
              <a:xfrm>
                <a:off x="8756808" y="3656066"/>
                <a:ext cx="35618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Helvetica Neue" panose="02000503000000020004" pitchFamily="2"/>
                    <a:ea typeface="+mn-ea"/>
                    <a:cs typeface="+mn-cs"/>
                    <a:sym typeface="Helvetica-Bold"/>
                    <a:rtl val="0"/>
                  </a:rPr>
                  <a:t>6</a:t>
                </a:r>
              </a:p>
            </p:txBody>
          </p:sp>
        </p:grpSp>
        <p:grpSp>
          <p:nvGrpSpPr>
            <p:cNvPr id="96" name="Group 95">
              <a:extLst>
                <a:ext uri="{FF2B5EF4-FFF2-40B4-BE49-F238E27FC236}">
                  <a16:creationId xmlns:a16="http://schemas.microsoft.com/office/drawing/2014/main" id="{3766AE6B-626A-C385-3A72-043C380CEEC6}"/>
                </a:ext>
              </a:extLst>
            </p:cNvPr>
            <p:cNvGrpSpPr/>
            <p:nvPr/>
          </p:nvGrpSpPr>
          <p:grpSpPr>
            <a:xfrm>
              <a:off x="306637" y="5111840"/>
              <a:ext cx="11883864" cy="461665"/>
              <a:chOff x="293190" y="4161033"/>
              <a:chExt cx="11883864" cy="461665"/>
            </a:xfrm>
          </p:grpSpPr>
          <p:cxnSp>
            <p:nvCxnSpPr>
              <p:cNvPr id="7" name="Straight Connector 6">
                <a:extLst>
                  <a:ext uri="{FF2B5EF4-FFF2-40B4-BE49-F238E27FC236}">
                    <a16:creationId xmlns:a16="http://schemas.microsoft.com/office/drawing/2014/main" id="{6E4386E9-CCA8-A54B-9F22-27DA9B2BCBDC}"/>
                  </a:ext>
                </a:extLst>
              </p:cNvPr>
              <p:cNvCxnSpPr>
                <a:cxnSpLocks/>
              </p:cNvCxnSpPr>
              <p:nvPr/>
            </p:nvCxnSpPr>
            <p:spPr>
              <a:xfrm>
                <a:off x="3706498" y="4364745"/>
                <a:ext cx="8042938" cy="0"/>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64" name="Freeform 97">
                <a:extLst>
                  <a:ext uri="{FF2B5EF4-FFF2-40B4-BE49-F238E27FC236}">
                    <a16:creationId xmlns:a16="http://schemas.microsoft.com/office/drawing/2014/main" id="{A2527724-0707-D512-335B-CD24F06316B2}"/>
                  </a:ext>
                </a:extLst>
              </p:cNvPr>
              <p:cNvSpPr/>
              <p:nvPr/>
            </p:nvSpPr>
            <p:spPr>
              <a:xfrm flipH="1">
                <a:off x="9431565" y="4170204"/>
                <a:ext cx="2745489" cy="410934"/>
              </a:xfrm>
              <a:custGeom>
                <a:avLst/>
                <a:gdLst>
                  <a:gd name="connsiteX0" fmla="*/ 0 w 3630422"/>
                  <a:gd name="connsiteY0" fmla="*/ 0 h 448627"/>
                  <a:gd name="connsiteX1" fmla="*/ 3630422 w 3630422"/>
                  <a:gd name="connsiteY1" fmla="*/ 0 h 448627"/>
                  <a:gd name="connsiteX2" fmla="*/ 3630422 w 3630422"/>
                  <a:gd name="connsiteY2" fmla="*/ 448628 h 448627"/>
                  <a:gd name="connsiteX3" fmla="*/ 0 w 3630422"/>
                  <a:gd name="connsiteY3" fmla="*/ 448628 h 448627"/>
                </a:gdLst>
                <a:ahLst/>
                <a:cxnLst>
                  <a:cxn ang="0">
                    <a:pos x="connsiteX0" y="connsiteY0"/>
                  </a:cxn>
                  <a:cxn ang="0">
                    <a:pos x="connsiteX1" y="connsiteY1"/>
                  </a:cxn>
                  <a:cxn ang="0">
                    <a:pos x="connsiteX2" y="connsiteY2"/>
                  </a:cxn>
                  <a:cxn ang="0">
                    <a:pos x="connsiteX3" y="connsiteY3"/>
                  </a:cxn>
                </a:cxnLst>
                <a:rect l="l" t="t" r="r" b="b"/>
                <a:pathLst>
                  <a:path w="3630422" h="448627">
                    <a:moveTo>
                      <a:pt x="0" y="0"/>
                    </a:moveTo>
                    <a:lnTo>
                      <a:pt x="3630422" y="0"/>
                    </a:lnTo>
                    <a:lnTo>
                      <a:pt x="3630422" y="448628"/>
                    </a:lnTo>
                    <a:lnTo>
                      <a:pt x="0" y="448628"/>
                    </a:lnTo>
                    <a:close/>
                  </a:path>
                </a:pathLst>
              </a:custGeom>
              <a:solidFill>
                <a:schemeClr val="accent2">
                  <a:lumMod val="40000"/>
                  <a:lumOff val="60000"/>
                </a:schemeClr>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Neue" panose="02000503000000020004" pitchFamily="2"/>
                  <a:ea typeface="+mn-ea"/>
                  <a:cs typeface="+mn-cs"/>
                </a:endParaRPr>
              </a:p>
            </p:txBody>
          </p:sp>
          <p:sp>
            <p:nvSpPr>
              <p:cNvPr id="26" name="TextBox 25">
                <a:extLst>
                  <a:ext uri="{FF2B5EF4-FFF2-40B4-BE49-F238E27FC236}">
                    <a16:creationId xmlns:a16="http://schemas.microsoft.com/office/drawing/2014/main" id="{64B930A4-D8BE-CB6A-0A96-0B3D16DE4CB3}"/>
                  </a:ext>
                </a:extLst>
              </p:cNvPr>
              <p:cNvSpPr txBox="1"/>
              <p:nvPr/>
            </p:nvSpPr>
            <p:spPr>
              <a:xfrm>
                <a:off x="293190" y="4191061"/>
                <a:ext cx="4435972"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Helvetica" panose="020B0403020202020204" pitchFamily="34" charset="0"/>
                    <a:ea typeface="+mn-ea"/>
                    <a:cs typeface="+mn-cs"/>
                    <a:sym typeface="Helvetica-Bold"/>
                    <a:rtl val="0"/>
                  </a:rPr>
                  <a:t>Adapting to changing market realities</a:t>
                </a:r>
              </a:p>
            </p:txBody>
          </p:sp>
          <p:sp>
            <p:nvSpPr>
              <p:cNvPr id="54" name="TextBox 53">
                <a:extLst>
                  <a:ext uri="{FF2B5EF4-FFF2-40B4-BE49-F238E27FC236}">
                    <a16:creationId xmlns:a16="http://schemas.microsoft.com/office/drawing/2014/main" id="{7DB58CFC-E4B3-3F28-1E95-4BCCCE29E7CB}"/>
                  </a:ext>
                </a:extLst>
              </p:cNvPr>
              <p:cNvSpPr txBox="1"/>
              <p:nvPr/>
            </p:nvSpPr>
            <p:spPr>
              <a:xfrm>
                <a:off x="9466492" y="4161033"/>
                <a:ext cx="35618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Helvetica Neue" panose="02000503000000020004" pitchFamily="2"/>
                    <a:ea typeface="+mn-ea"/>
                    <a:cs typeface="+mn-cs"/>
                    <a:sym typeface="Helvetica-Bold"/>
                    <a:rtl val="0"/>
                  </a:rPr>
                  <a:t>7</a:t>
                </a:r>
              </a:p>
            </p:txBody>
          </p:sp>
        </p:grpSp>
        <p:grpSp>
          <p:nvGrpSpPr>
            <p:cNvPr id="97" name="Group 96">
              <a:extLst>
                <a:ext uri="{FF2B5EF4-FFF2-40B4-BE49-F238E27FC236}">
                  <a16:creationId xmlns:a16="http://schemas.microsoft.com/office/drawing/2014/main" id="{E148EBE0-C0AB-114B-BF83-13471E3BCBF1}"/>
                </a:ext>
              </a:extLst>
            </p:cNvPr>
            <p:cNvGrpSpPr/>
            <p:nvPr/>
          </p:nvGrpSpPr>
          <p:grpSpPr>
            <a:xfrm>
              <a:off x="306637" y="5810160"/>
              <a:ext cx="11883864" cy="461665"/>
              <a:chOff x="293190" y="4652353"/>
              <a:chExt cx="11883864" cy="461665"/>
            </a:xfrm>
          </p:grpSpPr>
          <p:cxnSp>
            <p:nvCxnSpPr>
              <p:cNvPr id="8" name="Straight Connector 7">
                <a:extLst>
                  <a:ext uri="{FF2B5EF4-FFF2-40B4-BE49-F238E27FC236}">
                    <a16:creationId xmlns:a16="http://schemas.microsoft.com/office/drawing/2014/main" id="{41B26BA5-BE5A-DBC4-1D05-9DCBEB97458D}"/>
                  </a:ext>
                </a:extLst>
              </p:cNvPr>
              <p:cNvCxnSpPr>
                <a:cxnSpLocks/>
              </p:cNvCxnSpPr>
              <p:nvPr/>
            </p:nvCxnSpPr>
            <p:spPr>
              <a:xfrm>
                <a:off x="3966271" y="4869713"/>
                <a:ext cx="6679103" cy="0"/>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65" name="Freeform 98">
                <a:extLst>
                  <a:ext uri="{FF2B5EF4-FFF2-40B4-BE49-F238E27FC236}">
                    <a16:creationId xmlns:a16="http://schemas.microsoft.com/office/drawing/2014/main" id="{F9D55373-2DF0-B3C2-3CB1-056A7318C5A0}"/>
                  </a:ext>
                </a:extLst>
              </p:cNvPr>
              <p:cNvSpPr/>
              <p:nvPr/>
            </p:nvSpPr>
            <p:spPr>
              <a:xfrm flipH="1">
                <a:off x="10126052" y="4665419"/>
                <a:ext cx="2051002" cy="410934"/>
              </a:xfrm>
              <a:custGeom>
                <a:avLst/>
                <a:gdLst>
                  <a:gd name="connsiteX0" fmla="*/ 0 w 2712085"/>
                  <a:gd name="connsiteY0" fmla="*/ 0 h 448627"/>
                  <a:gd name="connsiteX1" fmla="*/ 2712085 w 2712085"/>
                  <a:gd name="connsiteY1" fmla="*/ 0 h 448627"/>
                  <a:gd name="connsiteX2" fmla="*/ 2712085 w 2712085"/>
                  <a:gd name="connsiteY2" fmla="*/ 448628 h 448627"/>
                  <a:gd name="connsiteX3" fmla="*/ 0 w 2712085"/>
                  <a:gd name="connsiteY3" fmla="*/ 448628 h 448627"/>
                </a:gdLst>
                <a:ahLst/>
                <a:cxnLst>
                  <a:cxn ang="0">
                    <a:pos x="connsiteX0" y="connsiteY0"/>
                  </a:cxn>
                  <a:cxn ang="0">
                    <a:pos x="connsiteX1" y="connsiteY1"/>
                  </a:cxn>
                  <a:cxn ang="0">
                    <a:pos x="connsiteX2" y="connsiteY2"/>
                  </a:cxn>
                  <a:cxn ang="0">
                    <a:pos x="connsiteX3" y="connsiteY3"/>
                  </a:cxn>
                </a:cxnLst>
                <a:rect l="l" t="t" r="r" b="b"/>
                <a:pathLst>
                  <a:path w="2712085" h="448627">
                    <a:moveTo>
                      <a:pt x="0" y="0"/>
                    </a:moveTo>
                    <a:lnTo>
                      <a:pt x="2712085" y="0"/>
                    </a:lnTo>
                    <a:lnTo>
                      <a:pt x="2712085" y="448628"/>
                    </a:lnTo>
                    <a:lnTo>
                      <a:pt x="0" y="448628"/>
                    </a:lnTo>
                    <a:close/>
                  </a:path>
                </a:pathLst>
              </a:custGeom>
              <a:solidFill>
                <a:schemeClr val="accent1">
                  <a:lumMod val="20000"/>
                  <a:lumOff val="80000"/>
                </a:schemeClr>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Helvetica Neue" panose="02000503000000020004" pitchFamily="2"/>
                  <a:ea typeface="+mn-ea"/>
                  <a:cs typeface="+mn-cs"/>
                </a:endParaRPr>
              </a:p>
            </p:txBody>
          </p:sp>
          <p:sp>
            <p:nvSpPr>
              <p:cNvPr id="27" name="TextBox 26">
                <a:extLst>
                  <a:ext uri="{FF2B5EF4-FFF2-40B4-BE49-F238E27FC236}">
                    <a16:creationId xmlns:a16="http://schemas.microsoft.com/office/drawing/2014/main" id="{82CA71BD-9327-9117-FBF1-04A58E9EB189}"/>
                  </a:ext>
                </a:extLst>
              </p:cNvPr>
              <p:cNvSpPr txBox="1"/>
              <p:nvPr/>
            </p:nvSpPr>
            <p:spPr>
              <a:xfrm>
                <a:off x="293190" y="4701314"/>
                <a:ext cx="4692090"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Helvetica" panose="020B0403020202020204" pitchFamily="34" charset="0"/>
                    <a:ea typeface="+mn-ea"/>
                    <a:cs typeface="+mn-cs"/>
                    <a:sym typeface="Helvetica-Bold"/>
                    <a:rtl val="0"/>
                  </a:rPr>
                  <a:t>We don't use a data informed approach</a:t>
                </a:r>
              </a:p>
            </p:txBody>
          </p:sp>
          <p:sp>
            <p:nvSpPr>
              <p:cNvPr id="55" name="TextBox 54">
                <a:extLst>
                  <a:ext uri="{FF2B5EF4-FFF2-40B4-BE49-F238E27FC236}">
                    <a16:creationId xmlns:a16="http://schemas.microsoft.com/office/drawing/2014/main" id="{1B3AD901-0608-10FD-B1B7-968E917668AE}"/>
                  </a:ext>
                </a:extLst>
              </p:cNvPr>
              <p:cNvSpPr txBox="1"/>
              <p:nvPr/>
            </p:nvSpPr>
            <p:spPr>
              <a:xfrm>
                <a:off x="10162527" y="4652353"/>
                <a:ext cx="35618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Helvetica Neue" panose="02000503000000020004" pitchFamily="2"/>
                    <a:ea typeface="+mn-ea"/>
                    <a:cs typeface="+mn-cs"/>
                    <a:sym typeface="Helvetica-Bold"/>
                    <a:rtl val="0"/>
                  </a:rPr>
                  <a:t>8</a:t>
                </a:r>
              </a:p>
            </p:txBody>
          </p:sp>
        </p:grpSp>
      </p:grpSp>
    </p:spTree>
    <p:extLst>
      <p:ext uri="{BB962C8B-B14F-4D97-AF65-F5344CB8AC3E}">
        <p14:creationId xmlns:p14="http://schemas.microsoft.com/office/powerpoint/2010/main" val="2656789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15EB784-3F6E-6442-967A-FF23F0830091}"/>
              </a:ext>
            </a:extLst>
          </p:cNvPr>
          <p:cNvSpPr/>
          <p:nvPr/>
        </p:nvSpPr>
        <p:spPr>
          <a:xfrm>
            <a:off x="233209" y="149927"/>
            <a:ext cx="11024006" cy="415498"/>
          </a:xfrm>
          <a:prstGeom prst="rect">
            <a:avLst/>
          </a:prstGeom>
        </p:spPr>
        <p:txBody>
          <a:bodyPr wrap="square" lIns="91440" tIns="45720" rIns="91440" bIns="45720" anchor="t">
            <a:spAutoFit/>
          </a:bodyPr>
          <a:lstStyle/>
          <a:p>
            <a:pPr lvl="0">
              <a:defRPr/>
            </a:pPr>
            <a:r>
              <a:rPr lang="en-US" sz="2050" b="1" spc="-50" dirty="0">
                <a:solidFill>
                  <a:srgbClr val="000000"/>
                </a:solidFill>
                <a:latin typeface="Helvetica" panose="020B0403020202020204" pitchFamily="34" charset="0"/>
              </a:rPr>
              <a:t>Are decision makers more likely to rely on instinct or evidence when making decisions?</a:t>
            </a:r>
          </a:p>
        </p:txBody>
      </p:sp>
      <p:grpSp>
        <p:nvGrpSpPr>
          <p:cNvPr id="51" name="Group 50">
            <a:extLst>
              <a:ext uri="{FF2B5EF4-FFF2-40B4-BE49-F238E27FC236}">
                <a16:creationId xmlns:a16="http://schemas.microsoft.com/office/drawing/2014/main" id="{B1F7B95E-301A-5AFA-76D5-92AE924DE15A}"/>
              </a:ext>
            </a:extLst>
          </p:cNvPr>
          <p:cNvGrpSpPr/>
          <p:nvPr/>
        </p:nvGrpSpPr>
        <p:grpSpPr>
          <a:xfrm>
            <a:off x="3157238" y="1413792"/>
            <a:ext cx="2158340" cy="4579984"/>
            <a:chOff x="5016830" y="1223451"/>
            <a:chExt cx="2158340" cy="4852820"/>
          </a:xfrm>
        </p:grpSpPr>
        <p:sp>
          <p:nvSpPr>
            <p:cNvPr id="6" name="Freeform: Shape 5">
              <a:extLst>
                <a:ext uri="{FF2B5EF4-FFF2-40B4-BE49-F238E27FC236}">
                  <a16:creationId xmlns:a16="http://schemas.microsoft.com/office/drawing/2014/main" id="{C9134A89-D6B8-BAB4-38B4-05D7D6DA8E38}"/>
                </a:ext>
              </a:extLst>
            </p:cNvPr>
            <p:cNvSpPr/>
            <p:nvPr/>
          </p:nvSpPr>
          <p:spPr>
            <a:xfrm>
              <a:off x="5016830" y="1223451"/>
              <a:ext cx="2158340" cy="1087693"/>
            </a:xfrm>
            <a:custGeom>
              <a:avLst/>
              <a:gdLst>
                <a:gd name="connsiteX0" fmla="*/ 0 w 2158340"/>
                <a:gd name="connsiteY0" fmla="*/ 0 h 1185122"/>
                <a:gd name="connsiteX1" fmla="*/ 2158340 w 2158340"/>
                <a:gd name="connsiteY1" fmla="*/ 0 h 1185122"/>
                <a:gd name="connsiteX2" fmla="*/ 2158340 w 2158340"/>
                <a:gd name="connsiteY2" fmla="*/ 1185122 h 1185122"/>
                <a:gd name="connsiteX3" fmla="*/ 0 w 2158340"/>
                <a:gd name="connsiteY3" fmla="*/ 1185122 h 1185122"/>
              </a:gdLst>
              <a:ahLst/>
              <a:cxnLst>
                <a:cxn ang="0">
                  <a:pos x="connsiteX0" y="connsiteY0"/>
                </a:cxn>
                <a:cxn ang="0">
                  <a:pos x="connsiteX1" y="connsiteY1"/>
                </a:cxn>
                <a:cxn ang="0">
                  <a:pos x="connsiteX2" y="connsiteY2"/>
                </a:cxn>
                <a:cxn ang="0">
                  <a:pos x="connsiteX3" y="connsiteY3"/>
                </a:cxn>
              </a:cxnLst>
              <a:rect l="l" t="t" r="r" b="b"/>
              <a:pathLst>
                <a:path w="2158340" h="1185122">
                  <a:moveTo>
                    <a:pt x="0" y="0"/>
                  </a:moveTo>
                  <a:lnTo>
                    <a:pt x="2158340" y="0"/>
                  </a:lnTo>
                  <a:lnTo>
                    <a:pt x="2158340" y="1185122"/>
                  </a:lnTo>
                  <a:lnTo>
                    <a:pt x="0" y="1185122"/>
                  </a:lnTo>
                  <a:close/>
                </a:path>
              </a:pathLst>
            </a:custGeom>
            <a:pattFill prst="dkUpDiag">
              <a:fgClr>
                <a:schemeClr val="accent1">
                  <a:lumMod val="40000"/>
                  <a:lumOff val="60000"/>
                </a:schemeClr>
              </a:fgClr>
              <a:bgClr>
                <a:schemeClr val="bg1"/>
              </a:bgClr>
            </a:pattFill>
            <a:ln w="126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7A74EF66-B4A8-5F8F-5185-79DD86D27604}"/>
                </a:ext>
              </a:extLst>
            </p:cNvPr>
            <p:cNvSpPr/>
            <p:nvPr/>
          </p:nvSpPr>
          <p:spPr>
            <a:xfrm>
              <a:off x="5016830" y="3909339"/>
              <a:ext cx="2158340" cy="2166932"/>
            </a:xfrm>
            <a:custGeom>
              <a:avLst/>
              <a:gdLst>
                <a:gd name="connsiteX0" fmla="*/ 0 w 2158340"/>
                <a:gd name="connsiteY0" fmla="*/ 0 h 1495333"/>
                <a:gd name="connsiteX1" fmla="*/ 2158340 w 2158340"/>
                <a:gd name="connsiteY1" fmla="*/ 0 h 1495333"/>
                <a:gd name="connsiteX2" fmla="*/ 2158340 w 2158340"/>
                <a:gd name="connsiteY2" fmla="*/ 1495334 h 1495333"/>
                <a:gd name="connsiteX3" fmla="*/ 0 w 2158340"/>
                <a:gd name="connsiteY3" fmla="*/ 1495334 h 1495333"/>
              </a:gdLst>
              <a:ahLst/>
              <a:cxnLst>
                <a:cxn ang="0">
                  <a:pos x="connsiteX0" y="connsiteY0"/>
                </a:cxn>
                <a:cxn ang="0">
                  <a:pos x="connsiteX1" y="connsiteY1"/>
                </a:cxn>
                <a:cxn ang="0">
                  <a:pos x="connsiteX2" y="connsiteY2"/>
                </a:cxn>
                <a:cxn ang="0">
                  <a:pos x="connsiteX3" y="connsiteY3"/>
                </a:cxn>
              </a:cxnLst>
              <a:rect l="l" t="t" r="r" b="b"/>
              <a:pathLst>
                <a:path w="2158340" h="1495333">
                  <a:moveTo>
                    <a:pt x="0" y="0"/>
                  </a:moveTo>
                  <a:lnTo>
                    <a:pt x="2158340" y="0"/>
                  </a:lnTo>
                  <a:lnTo>
                    <a:pt x="2158340" y="1495334"/>
                  </a:lnTo>
                  <a:lnTo>
                    <a:pt x="0" y="1495334"/>
                  </a:lnTo>
                  <a:close/>
                </a:path>
              </a:pathLst>
            </a:custGeom>
            <a:pattFill prst="dkUpDiag">
              <a:fgClr>
                <a:srgbClr val="D1D3D4"/>
              </a:fgClr>
              <a:bgClr>
                <a:schemeClr val="bg1"/>
              </a:bgClr>
            </a:pattFill>
            <a:ln w="126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5" name="Group 24">
            <a:extLst>
              <a:ext uri="{FF2B5EF4-FFF2-40B4-BE49-F238E27FC236}">
                <a16:creationId xmlns:a16="http://schemas.microsoft.com/office/drawing/2014/main" id="{2E542435-5640-8275-643D-681964315F0A}"/>
              </a:ext>
            </a:extLst>
          </p:cNvPr>
          <p:cNvGrpSpPr/>
          <p:nvPr/>
        </p:nvGrpSpPr>
        <p:grpSpPr>
          <a:xfrm>
            <a:off x="2201640" y="1291752"/>
            <a:ext cx="719697" cy="5274782"/>
            <a:chOff x="4061232" y="1101411"/>
            <a:chExt cx="719697" cy="5274782"/>
          </a:xfrm>
        </p:grpSpPr>
        <p:grpSp>
          <p:nvGrpSpPr>
            <p:cNvPr id="44" name="Group 43">
              <a:extLst>
                <a:ext uri="{FF2B5EF4-FFF2-40B4-BE49-F238E27FC236}">
                  <a16:creationId xmlns:a16="http://schemas.microsoft.com/office/drawing/2014/main" id="{A6E79CF9-32ED-0BE2-CC3F-7EBD7EC84934}"/>
                </a:ext>
              </a:extLst>
            </p:cNvPr>
            <p:cNvGrpSpPr/>
            <p:nvPr/>
          </p:nvGrpSpPr>
          <p:grpSpPr>
            <a:xfrm>
              <a:off x="4061232" y="1101411"/>
              <a:ext cx="558706" cy="5274782"/>
              <a:chOff x="4061232" y="1101411"/>
              <a:chExt cx="558706" cy="5274782"/>
            </a:xfrm>
          </p:grpSpPr>
          <p:sp>
            <p:nvSpPr>
              <p:cNvPr id="8" name="TextBox 7">
                <a:extLst>
                  <a:ext uri="{FF2B5EF4-FFF2-40B4-BE49-F238E27FC236}">
                    <a16:creationId xmlns:a16="http://schemas.microsoft.com/office/drawing/2014/main" id="{4A01C63F-D743-5881-E89F-000FB479F147}"/>
                  </a:ext>
                </a:extLst>
              </p:cNvPr>
              <p:cNvSpPr txBox="1"/>
              <p:nvPr/>
            </p:nvSpPr>
            <p:spPr>
              <a:xfrm>
                <a:off x="4231690" y="6114583"/>
                <a:ext cx="38824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solidFill>
                      <a:srgbClr val="FFFFFF">
                        <a:lumMod val="65000"/>
                      </a:srgbClr>
                    </a:solidFill>
                    <a:effectLst/>
                    <a:uLnTx/>
                    <a:uFillTx/>
                    <a:latin typeface="Helvetica" panose="020B0604020202020204" pitchFamily="34" charset="0"/>
                    <a:ea typeface="Helvetica Neue"/>
                    <a:cs typeface="Helvetica" panose="020B0604020202020204" pitchFamily="34" charset="0"/>
                    <a:sym typeface="Helvetica Neue"/>
                    <a:rtl val="0"/>
                  </a:rPr>
                  <a:t>0%</a:t>
                </a:r>
              </a:p>
            </p:txBody>
          </p:sp>
          <p:sp>
            <p:nvSpPr>
              <p:cNvPr id="9" name="TextBox 8">
                <a:extLst>
                  <a:ext uri="{FF2B5EF4-FFF2-40B4-BE49-F238E27FC236}">
                    <a16:creationId xmlns:a16="http://schemas.microsoft.com/office/drawing/2014/main" id="{4EEE8C56-770A-D20A-9287-A8F4EA96C528}"/>
                  </a:ext>
                </a:extLst>
              </p:cNvPr>
              <p:cNvSpPr txBox="1"/>
              <p:nvPr/>
            </p:nvSpPr>
            <p:spPr>
              <a:xfrm>
                <a:off x="4147408" y="5617739"/>
                <a:ext cx="466794"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solidFill>
                      <a:srgbClr val="FFFFFF">
                        <a:lumMod val="65000"/>
                      </a:srgbClr>
                    </a:solidFill>
                    <a:effectLst/>
                    <a:uLnTx/>
                    <a:uFillTx/>
                    <a:latin typeface="Helvetica" panose="020B0604020202020204" pitchFamily="34" charset="0"/>
                    <a:ea typeface="Helvetica Neue"/>
                    <a:cs typeface="Helvetica" panose="020B0604020202020204" pitchFamily="34" charset="0"/>
                    <a:sym typeface="Helvetica Neue"/>
                    <a:rtl val="0"/>
                  </a:rPr>
                  <a:t>10%</a:t>
                </a:r>
              </a:p>
            </p:txBody>
          </p:sp>
          <p:sp>
            <p:nvSpPr>
              <p:cNvPr id="10" name="TextBox 9">
                <a:extLst>
                  <a:ext uri="{FF2B5EF4-FFF2-40B4-BE49-F238E27FC236}">
                    <a16:creationId xmlns:a16="http://schemas.microsoft.com/office/drawing/2014/main" id="{021E4A0D-3EAF-6E88-83E9-0D700FB3E8E2}"/>
                  </a:ext>
                </a:extLst>
              </p:cNvPr>
              <p:cNvSpPr txBox="1"/>
              <p:nvPr/>
            </p:nvSpPr>
            <p:spPr>
              <a:xfrm>
                <a:off x="4147408" y="5117610"/>
                <a:ext cx="466794"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solidFill>
                      <a:srgbClr val="FFFFFF">
                        <a:lumMod val="65000"/>
                      </a:srgbClr>
                    </a:solidFill>
                    <a:effectLst/>
                    <a:uLnTx/>
                    <a:uFillTx/>
                    <a:latin typeface="Helvetica" panose="020B0604020202020204" pitchFamily="34" charset="0"/>
                    <a:ea typeface="Helvetica Neue"/>
                    <a:cs typeface="Helvetica" panose="020B0604020202020204" pitchFamily="34" charset="0"/>
                    <a:sym typeface="Helvetica Neue"/>
                    <a:rtl val="0"/>
                  </a:rPr>
                  <a:t>20%</a:t>
                </a:r>
              </a:p>
            </p:txBody>
          </p:sp>
          <p:sp>
            <p:nvSpPr>
              <p:cNvPr id="11" name="TextBox 10">
                <a:extLst>
                  <a:ext uri="{FF2B5EF4-FFF2-40B4-BE49-F238E27FC236}">
                    <a16:creationId xmlns:a16="http://schemas.microsoft.com/office/drawing/2014/main" id="{15D09F8D-6A62-00F8-0094-314DFCD9A567}"/>
                  </a:ext>
                </a:extLst>
              </p:cNvPr>
              <p:cNvSpPr txBox="1"/>
              <p:nvPr/>
            </p:nvSpPr>
            <p:spPr>
              <a:xfrm>
                <a:off x="4145892" y="4611541"/>
                <a:ext cx="466794"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solidFill>
                      <a:srgbClr val="FFFFFF">
                        <a:lumMod val="65000"/>
                      </a:srgbClr>
                    </a:solidFill>
                    <a:effectLst/>
                    <a:uLnTx/>
                    <a:uFillTx/>
                    <a:latin typeface="Helvetica" panose="020B0604020202020204" pitchFamily="34" charset="0"/>
                    <a:ea typeface="Helvetica Neue"/>
                    <a:cs typeface="Helvetica" panose="020B0604020202020204" pitchFamily="34" charset="0"/>
                    <a:sym typeface="Helvetica Neue"/>
                    <a:rtl val="0"/>
                  </a:rPr>
                  <a:t>30%</a:t>
                </a:r>
              </a:p>
            </p:txBody>
          </p:sp>
          <p:sp>
            <p:nvSpPr>
              <p:cNvPr id="12" name="TextBox 11">
                <a:extLst>
                  <a:ext uri="{FF2B5EF4-FFF2-40B4-BE49-F238E27FC236}">
                    <a16:creationId xmlns:a16="http://schemas.microsoft.com/office/drawing/2014/main" id="{9532B42C-72CA-3411-6EA9-30D4AA91C38C}"/>
                  </a:ext>
                </a:extLst>
              </p:cNvPr>
              <p:cNvSpPr txBox="1"/>
              <p:nvPr/>
            </p:nvSpPr>
            <p:spPr>
              <a:xfrm>
                <a:off x="4145892" y="4117856"/>
                <a:ext cx="466794"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solidFill>
                      <a:srgbClr val="FFFFFF">
                        <a:lumMod val="65000"/>
                      </a:srgbClr>
                    </a:solidFill>
                    <a:effectLst/>
                    <a:uLnTx/>
                    <a:uFillTx/>
                    <a:latin typeface="Helvetica" panose="020B0604020202020204" pitchFamily="34" charset="0"/>
                    <a:ea typeface="Helvetica Neue"/>
                    <a:cs typeface="Helvetica" panose="020B0604020202020204" pitchFamily="34" charset="0"/>
                    <a:sym typeface="Helvetica Neue"/>
                    <a:rtl val="0"/>
                  </a:rPr>
                  <a:t>40%</a:t>
                </a:r>
              </a:p>
            </p:txBody>
          </p:sp>
          <p:sp>
            <p:nvSpPr>
              <p:cNvPr id="13" name="TextBox 12">
                <a:extLst>
                  <a:ext uri="{FF2B5EF4-FFF2-40B4-BE49-F238E27FC236}">
                    <a16:creationId xmlns:a16="http://schemas.microsoft.com/office/drawing/2014/main" id="{A6F1CE97-86FD-50AC-3866-18C023BA0B2E}"/>
                  </a:ext>
                </a:extLst>
              </p:cNvPr>
              <p:cNvSpPr txBox="1"/>
              <p:nvPr/>
            </p:nvSpPr>
            <p:spPr>
              <a:xfrm>
                <a:off x="4145892" y="3614568"/>
                <a:ext cx="466794"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solidFill>
                      <a:srgbClr val="FFFFFF">
                        <a:lumMod val="65000"/>
                      </a:srgbClr>
                    </a:solidFill>
                    <a:effectLst/>
                    <a:uLnTx/>
                    <a:uFillTx/>
                    <a:latin typeface="Helvetica" panose="020B0604020202020204" pitchFamily="34" charset="0"/>
                    <a:ea typeface="Helvetica Neue"/>
                    <a:cs typeface="Helvetica" panose="020B0604020202020204" pitchFamily="34" charset="0"/>
                    <a:sym typeface="Helvetica Neue"/>
                    <a:rtl val="0"/>
                  </a:rPr>
                  <a:t>50%</a:t>
                </a:r>
              </a:p>
            </p:txBody>
          </p:sp>
          <p:sp>
            <p:nvSpPr>
              <p:cNvPr id="14" name="TextBox 13">
                <a:extLst>
                  <a:ext uri="{FF2B5EF4-FFF2-40B4-BE49-F238E27FC236}">
                    <a16:creationId xmlns:a16="http://schemas.microsoft.com/office/drawing/2014/main" id="{6F6592A9-EDF1-1C39-DA12-DAB4C9B0C8DD}"/>
                  </a:ext>
                </a:extLst>
              </p:cNvPr>
              <p:cNvSpPr txBox="1"/>
              <p:nvPr/>
            </p:nvSpPr>
            <p:spPr>
              <a:xfrm>
                <a:off x="4145892" y="3109637"/>
                <a:ext cx="466794"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solidFill>
                      <a:srgbClr val="FFFFFF">
                        <a:lumMod val="65000"/>
                      </a:srgbClr>
                    </a:solidFill>
                    <a:effectLst/>
                    <a:uLnTx/>
                    <a:uFillTx/>
                    <a:latin typeface="Helvetica" panose="020B0604020202020204" pitchFamily="34" charset="0"/>
                    <a:ea typeface="Helvetica Neue"/>
                    <a:cs typeface="Helvetica" panose="020B0604020202020204" pitchFamily="34" charset="0"/>
                    <a:sym typeface="Helvetica Neue"/>
                    <a:rtl val="0"/>
                  </a:rPr>
                  <a:t>60%</a:t>
                </a:r>
              </a:p>
            </p:txBody>
          </p:sp>
          <p:sp>
            <p:nvSpPr>
              <p:cNvPr id="15" name="TextBox 14">
                <a:extLst>
                  <a:ext uri="{FF2B5EF4-FFF2-40B4-BE49-F238E27FC236}">
                    <a16:creationId xmlns:a16="http://schemas.microsoft.com/office/drawing/2014/main" id="{62052BEB-AC39-0039-B8EF-BA24DF868C64}"/>
                  </a:ext>
                </a:extLst>
              </p:cNvPr>
              <p:cNvSpPr txBox="1"/>
              <p:nvPr/>
            </p:nvSpPr>
            <p:spPr>
              <a:xfrm>
                <a:off x="4145892" y="2607991"/>
                <a:ext cx="466794"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solidFill>
                      <a:srgbClr val="FFFFFF">
                        <a:lumMod val="65000"/>
                      </a:srgbClr>
                    </a:solidFill>
                    <a:effectLst/>
                    <a:uLnTx/>
                    <a:uFillTx/>
                    <a:latin typeface="Helvetica" panose="020B0604020202020204" pitchFamily="34" charset="0"/>
                    <a:ea typeface="Helvetica Neue"/>
                    <a:cs typeface="Helvetica" panose="020B0604020202020204" pitchFamily="34" charset="0"/>
                    <a:sym typeface="Helvetica Neue"/>
                    <a:rtl val="0"/>
                  </a:rPr>
                  <a:t>70%</a:t>
                </a:r>
              </a:p>
            </p:txBody>
          </p:sp>
          <p:sp>
            <p:nvSpPr>
              <p:cNvPr id="16" name="TextBox 15">
                <a:extLst>
                  <a:ext uri="{FF2B5EF4-FFF2-40B4-BE49-F238E27FC236}">
                    <a16:creationId xmlns:a16="http://schemas.microsoft.com/office/drawing/2014/main" id="{1390CEF6-BC21-BC7D-0E16-FFEA05291B77}"/>
                  </a:ext>
                </a:extLst>
              </p:cNvPr>
              <p:cNvSpPr txBox="1"/>
              <p:nvPr/>
            </p:nvSpPr>
            <p:spPr>
              <a:xfrm>
                <a:off x="4145892" y="2106345"/>
                <a:ext cx="466794"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solidFill>
                      <a:srgbClr val="FFFFFF">
                        <a:lumMod val="65000"/>
                      </a:srgbClr>
                    </a:solidFill>
                    <a:effectLst/>
                    <a:uLnTx/>
                    <a:uFillTx/>
                    <a:latin typeface="Helvetica" panose="020B0604020202020204" pitchFamily="34" charset="0"/>
                    <a:ea typeface="Helvetica Neue"/>
                    <a:cs typeface="Helvetica" panose="020B0604020202020204" pitchFamily="34" charset="0"/>
                    <a:sym typeface="Helvetica Neue"/>
                    <a:rtl val="0"/>
                  </a:rPr>
                  <a:t>80%</a:t>
                </a:r>
              </a:p>
            </p:txBody>
          </p:sp>
          <p:sp>
            <p:nvSpPr>
              <p:cNvPr id="17" name="TextBox 16">
                <a:extLst>
                  <a:ext uri="{FF2B5EF4-FFF2-40B4-BE49-F238E27FC236}">
                    <a16:creationId xmlns:a16="http://schemas.microsoft.com/office/drawing/2014/main" id="{01D54AEE-C8B9-567F-BA6D-6B708B09D87A}"/>
                  </a:ext>
                </a:extLst>
              </p:cNvPr>
              <p:cNvSpPr txBox="1"/>
              <p:nvPr/>
            </p:nvSpPr>
            <p:spPr>
              <a:xfrm>
                <a:off x="4145892" y="1603057"/>
                <a:ext cx="466794"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solidFill>
                      <a:srgbClr val="FFFFFF">
                        <a:lumMod val="65000"/>
                      </a:srgbClr>
                    </a:solidFill>
                    <a:effectLst/>
                    <a:uLnTx/>
                    <a:uFillTx/>
                    <a:latin typeface="Helvetica" panose="020B0604020202020204" pitchFamily="34" charset="0"/>
                    <a:ea typeface="Helvetica Neue"/>
                    <a:cs typeface="Helvetica" panose="020B0604020202020204" pitchFamily="34" charset="0"/>
                    <a:sym typeface="Helvetica Neue"/>
                    <a:rtl val="0"/>
                  </a:rPr>
                  <a:t>90%</a:t>
                </a:r>
              </a:p>
            </p:txBody>
          </p:sp>
          <p:sp>
            <p:nvSpPr>
              <p:cNvPr id="18" name="TextBox 17">
                <a:extLst>
                  <a:ext uri="{FF2B5EF4-FFF2-40B4-BE49-F238E27FC236}">
                    <a16:creationId xmlns:a16="http://schemas.microsoft.com/office/drawing/2014/main" id="{7D554CBE-C191-CF8E-F746-82CE92A56F47}"/>
                  </a:ext>
                </a:extLst>
              </p:cNvPr>
              <p:cNvSpPr txBox="1"/>
              <p:nvPr/>
            </p:nvSpPr>
            <p:spPr>
              <a:xfrm>
                <a:off x="4061232" y="1101411"/>
                <a:ext cx="545342"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solidFill>
                      <a:srgbClr val="FFFFFF">
                        <a:lumMod val="65000"/>
                      </a:srgbClr>
                    </a:solidFill>
                    <a:effectLst/>
                    <a:uLnTx/>
                    <a:uFillTx/>
                    <a:latin typeface="Helvetica" panose="020B0604020202020204" pitchFamily="34" charset="0"/>
                    <a:ea typeface="Helvetica Neue"/>
                    <a:cs typeface="Helvetica" panose="020B0604020202020204" pitchFamily="34" charset="0"/>
                    <a:sym typeface="Helvetica Neue"/>
                    <a:rtl val="0"/>
                  </a:rPr>
                  <a:t>100%</a:t>
                </a:r>
              </a:p>
            </p:txBody>
          </p:sp>
        </p:grpSp>
        <p:grpSp>
          <p:nvGrpSpPr>
            <p:cNvPr id="45" name="Group 44">
              <a:extLst>
                <a:ext uri="{FF2B5EF4-FFF2-40B4-BE49-F238E27FC236}">
                  <a16:creationId xmlns:a16="http://schemas.microsoft.com/office/drawing/2014/main" id="{5DA041CB-C077-02B4-D81D-900FB3B4327A}"/>
                </a:ext>
              </a:extLst>
            </p:cNvPr>
            <p:cNvGrpSpPr/>
            <p:nvPr/>
          </p:nvGrpSpPr>
          <p:grpSpPr>
            <a:xfrm>
              <a:off x="4629930" y="1223452"/>
              <a:ext cx="150999" cy="5012792"/>
              <a:chOff x="4629930" y="1223452"/>
              <a:chExt cx="150999" cy="5012792"/>
            </a:xfrm>
          </p:grpSpPr>
          <p:sp>
            <p:nvSpPr>
              <p:cNvPr id="27" name="Freeform: Shape 26">
                <a:extLst>
                  <a:ext uri="{FF2B5EF4-FFF2-40B4-BE49-F238E27FC236}">
                    <a16:creationId xmlns:a16="http://schemas.microsoft.com/office/drawing/2014/main" id="{97C1D8C0-4562-F838-1107-BB9F75D165E3}"/>
                  </a:ext>
                </a:extLst>
              </p:cNvPr>
              <p:cNvSpPr/>
              <p:nvPr/>
            </p:nvSpPr>
            <p:spPr>
              <a:xfrm>
                <a:off x="4629930" y="5748625"/>
                <a:ext cx="85797" cy="12635"/>
              </a:xfrm>
              <a:custGeom>
                <a:avLst/>
                <a:gdLst>
                  <a:gd name="connsiteX0" fmla="*/ 0 w 85797"/>
                  <a:gd name="connsiteY0" fmla="*/ 0 h 12635"/>
                  <a:gd name="connsiteX1" fmla="*/ 85798 w 85797"/>
                  <a:gd name="connsiteY1" fmla="*/ 0 h 12635"/>
                </a:gdLst>
                <a:ahLst/>
                <a:cxnLst>
                  <a:cxn ang="0">
                    <a:pos x="connsiteX0" y="connsiteY0"/>
                  </a:cxn>
                  <a:cxn ang="0">
                    <a:pos x="connsiteX1" y="connsiteY1"/>
                  </a:cxn>
                </a:cxnLst>
                <a:rect l="l" t="t" r="r" b="b"/>
                <a:pathLst>
                  <a:path w="85797" h="12635">
                    <a:moveTo>
                      <a:pt x="0" y="0"/>
                    </a:moveTo>
                    <a:lnTo>
                      <a:pt x="85798" y="0"/>
                    </a:lnTo>
                  </a:path>
                </a:pathLst>
              </a:custGeom>
              <a:ln w="12615" cap="flat">
                <a:solidFill>
                  <a:schemeClr val="bg1">
                    <a:lumMod val="85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6CFAD118-0F55-1FAD-4326-2EBEC84973B1}"/>
                  </a:ext>
                </a:extLst>
              </p:cNvPr>
              <p:cNvSpPr/>
              <p:nvPr/>
            </p:nvSpPr>
            <p:spPr>
              <a:xfrm>
                <a:off x="4629930" y="5248622"/>
                <a:ext cx="150999" cy="12635"/>
              </a:xfrm>
              <a:custGeom>
                <a:avLst/>
                <a:gdLst>
                  <a:gd name="connsiteX0" fmla="*/ 0 w 150999"/>
                  <a:gd name="connsiteY0" fmla="*/ 0 h 12635"/>
                  <a:gd name="connsiteX1" fmla="*/ 150999 w 150999"/>
                  <a:gd name="connsiteY1" fmla="*/ 0 h 12635"/>
                </a:gdLst>
                <a:ahLst/>
                <a:cxnLst>
                  <a:cxn ang="0">
                    <a:pos x="connsiteX0" y="connsiteY0"/>
                  </a:cxn>
                  <a:cxn ang="0">
                    <a:pos x="connsiteX1" y="connsiteY1"/>
                  </a:cxn>
                </a:cxnLst>
                <a:rect l="l" t="t" r="r" b="b"/>
                <a:pathLst>
                  <a:path w="150999" h="12635">
                    <a:moveTo>
                      <a:pt x="0" y="0"/>
                    </a:moveTo>
                    <a:lnTo>
                      <a:pt x="150999" y="0"/>
                    </a:lnTo>
                  </a:path>
                </a:pathLst>
              </a:custGeom>
              <a:ln w="12615" cap="flat">
                <a:solidFill>
                  <a:schemeClr val="bg1">
                    <a:lumMod val="85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D82E5C71-2833-AF09-9FBD-35E5E5D82123}"/>
                  </a:ext>
                </a:extLst>
              </p:cNvPr>
              <p:cNvSpPr/>
              <p:nvPr/>
            </p:nvSpPr>
            <p:spPr>
              <a:xfrm>
                <a:off x="4629930" y="4742554"/>
                <a:ext cx="85797" cy="12635"/>
              </a:xfrm>
              <a:custGeom>
                <a:avLst/>
                <a:gdLst>
                  <a:gd name="connsiteX0" fmla="*/ 0 w 85797"/>
                  <a:gd name="connsiteY0" fmla="*/ 0 h 12635"/>
                  <a:gd name="connsiteX1" fmla="*/ 85798 w 85797"/>
                  <a:gd name="connsiteY1" fmla="*/ 0 h 12635"/>
                </a:gdLst>
                <a:ahLst/>
                <a:cxnLst>
                  <a:cxn ang="0">
                    <a:pos x="connsiteX0" y="connsiteY0"/>
                  </a:cxn>
                  <a:cxn ang="0">
                    <a:pos x="connsiteX1" y="connsiteY1"/>
                  </a:cxn>
                </a:cxnLst>
                <a:rect l="l" t="t" r="r" b="b"/>
                <a:pathLst>
                  <a:path w="85797" h="12635">
                    <a:moveTo>
                      <a:pt x="0" y="0"/>
                    </a:moveTo>
                    <a:lnTo>
                      <a:pt x="85798" y="0"/>
                    </a:lnTo>
                  </a:path>
                </a:pathLst>
              </a:custGeom>
              <a:ln w="12615" cap="flat">
                <a:solidFill>
                  <a:schemeClr val="bg1">
                    <a:lumMod val="85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24E950E4-1DF4-81D4-EAC9-1DA437117C36}"/>
                  </a:ext>
                </a:extLst>
              </p:cNvPr>
              <p:cNvSpPr/>
              <p:nvPr/>
            </p:nvSpPr>
            <p:spPr>
              <a:xfrm>
                <a:off x="4629930" y="4248995"/>
                <a:ext cx="150999" cy="12635"/>
              </a:xfrm>
              <a:custGeom>
                <a:avLst/>
                <a:gdLst>
                  <a:gd name="connsiteX0" fmla="*/ 0 w 150999"/>
                  <a:gd name="connsiteY0" fmla="*/ 0 h 12635"/>
                  <a:gd name="connsiteX1" fmla="*/ 150999 w 150999"/>
                  <a:gd name="connsiteY1" fmla="*/ 0 h 12635"/>
                </a:gdLst>
                <a:ahLst/>
                <a:cxnLst>
                  <a:cxn ang="0">
                    <a:pos x="connsiteX0" y="connsiteY0"/>
                  </a:cxn>
                  <a:cxn ang="0">
                    <a:pos x="connsiteX1" y="connsiteY1"/>
                  </a:cxn>
                </a:cxnLst>
                <a:rect l="l" t="t" r="r" b="b"/>
                <a:pathLst>
                  <a:path w="150999" h="12635">
                    <a:moveTo>
                      <a:pt x="0" y="0"/>
                    </a:moveTo>
                    <a:lnTo>
                      <a:pt x="150999" y="0"/>
                    </a:lnTo>
                  </a:path>
                </a:pathLst>
              </a:custGeom>
              <a:ln w="12615" cap="flat">
                <a:solidFill>
                  <a:schemeClr val="bg1">
                    <a:lumMod val="85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58823A9A-423A-E2EE-2046-FDEA34B1DE67}"/>
                  </a:ext>
                </a:extLst>
              </p:cNvPr>
              <p:cNvSpPr/>
              <p:nvPr/>
            </p:nvSpPr>
            <p:spPr>
              <a:xfrm>
                <a:off x="4629930" y="3745707"/>
                <a:ext cx="85797" cy="12635"/>
              </a:xfrm>
              <a:custGeom>
                <a:avLst/>
                <a:gdLst>
                  <a:gd name="connsiteX0" fmla="*/ 0 w 85797"/>
                  <a:gd name="connsiteY0" fmla="*/ 0 h 12635"/>
                  <a:gd name="connsiteX1" fmla="*/ 85798 w 85797"/>
                  <a:gd name="connsiteY1" fmla="*/ 0 h 12635"/>
                </a:gdLst>
                <a:ahLst/>
                <a:cxnLst>
                  <a:cxn ang="0">
                    <a:pos x="connsiteX0" y="connsiteY0"/>
                  </a:cxn>
                  <a:cxn ang="0">
                    <a:pos x="connsiteX1" y="connsiteY1"/>
                  </a:cxn>
                </a:cxnLst>
                <a:rect l="l" t="t" r="r" b="b"/>
                <a:pathLst>
                  <a:path w="85797" h="12635">
                    <a:moveTo>
                      <a:pt x="0" y="0"/>
                    </a:moveTo>
                    <a:lnTo>
                      <a:pt x="85798" y="0"/>
                    </a:lnTo>
                  </a:path>
                </a:pathLst>
              </a:custGeom>
              <a:ln w="12615" cap="flat">
                <a:solidFill>
                  <a:schemeClr val="bg1">
                    <a:lumMod val="85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72E730E8-FA87-15BF-E251-1DAB54DAD3A4}"/>
                  </a:ext>
                </a:extLst>
              </p:cNvPr>
              <p:cNvSpPr/>
              <p:nvPr/>
            </p:nvSpPr>
            <p:spPr>
              <a:xfrm>
                <a:off x="4629930" y="3240776"/>
                <a:ext cx="150999" cy="12635"/>
              </a:xfrm>
              <a:custGeom>
                <a:avLst/>
                <a:gdLst>
                  <a:gd name="connsiteX0" fmla="*/ 0 w 150999"/>
                  <a:gd name="connsiteY0" fmla="*/ 0 h 12635"/>
                  <a:gd name="connsiteX1" fmla="*/ 150999 w 150999"/>
                  <a:gd name="connsiteY1" fmla="*/ 0 h 12635"/>
                </a:gdLst>
                <a:ahLst/>
                <a:cxnLst>
                  <a:cxn ang="0">
                    <a:pos x="connsiteX0" y="connsiteY0"/>
                  </a:cxn>
                  <a:cxn ang="0">
                    <a:pos x="connsiteX1" y="connsiteY1"/>
                  </a:cxn>
                </a:cxnLst>
                <a:rect l="l" t="t" r="r" b="b"/>
                <a:pathLst>
                  <a:path w="150999" h="12635">
                    <a:moveTo>
                      <a:pt x="0" y="0"/>
                    </a:moveTo>
                    <a:lnTo>
                      <a:pt x="150999" y="0"/>
                    </a:lnTo>
                  </a:path>
                </a:pathLst>
              </a:custGeom>
              <a:ln w="12615" cap="flat">
                <a:solidFill>
                  <a:schemeClr val="bg1">
                    <a:lumMod val="85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F06653E7-6021-4303-BACD-6F3B5ED7DDFB}"/>
                  </a:ext>
                </a:extLst>
              </p:cNvPr>
              <p:cNvSpPr/>
              <p:nvPr/>
            </p:nvSpPr>
            <p:spPr>
              <a:xfrm>
                <a:off x="4629930" y="2739130"/>
                <a:ext cx="85797" cy="12635"/>
              </a:xfrm>
              <a:custGeom>
                <a:avLst/>
                <a:gdLst>
                  <a:gd name="connsiteX0" fmla="*/ 0 w 85797"/>
                  <a:gd name="connsiteY0" fmla="*/ 0 h 12635"/>
                  <a:gd name="connsiteX1" fmla="*/ 85798 w 85797"/>
                  <a:gd name="connsiteY1" fmla="*/ 0 h 12635"/>
                </a:gdLst>
                <a:ahLst/>
                <a:cxnLst>
                  <a:cxn ang="0">
                    <a:pos x="connsiteX0" y="connsiteY0"/>
                  </a:cxn>
                  <a:cxn ang="0">
                    <a:pos x="connsiteX1" y="connsiteY1"/>
                  </a:cxn>
                </a:cxnLst>
                <a:rect l="l" t="t" r="r" b="b"/>
                <a:pathLst>
                  <a:path w="85797" h="12635">
                    <a:moveTo>
                      <a:pt x="0" y="0"/>
                    </a:moveTo>
                    <a:lnTo>
                      <a:pt x="85798" y="0"/>
                    </a:lnTo>
                  </a:path>
                </a:pathLst>
              </a:custGeom>
              <a:ln w="12615" cap="flat">
                <a:solidFill>
                  <a:schemeClr val="bg1">
                    <a:lumMod val="85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E84007BF-8876-14F8-BE96-2D8B4E465392}"/>
                  </a:ext>
                </a:extLst>
              </p:cNvPr>
              <p:cNvSpPr/>
              <p:nvPr/>
            </p:nvSpPr>
            <p:spPr>
              <a:xfrm>
                <a:off x="4629930" y="2237358"/>
                <a:ext cx="150999" cy="12635"/>
              </a:xfrm>
              <a:custGeom>
                <a:avLst/>
                <a:gdLst>
                  <a:gd name="connsiteX0" fmla="*/ 0 w 150999"/>
                  <a:gd name="connsiteY0" fmla="*/ 0 h 12635"/>
                  <a:gd name="connsiteX1" fmla="*/ 150999 w 150999"/>
                  <a:gd name="connsiteY1" fmla="*/ 0 h 12635"/>
                </a:gdLst>
                <a:ahLst/>
                <a:cxnLst>
                  <a:cxn ang="0">
                    <a:pos x="connsiteX0" y="connsiteY0"/>
                  </a:cxn>
                  <a:cxn ang="0">
                    <a:pos x="connsiteX1" y="connsiteY1"/>
                  </a:cxn>
                </a:cxnLst>
                <a:rect l="l" t="t" r="r" b="b"/>
                <a:pathLst>
                  <a:path w="150999" h="12635">
                    <a:moveTo>
                      <a:pt x="0" y="0"/>
                    </a:moveTo>
                    <a:lnTo>
                      <a:pt x="150999" y="0"/>
                    </a:lnTo>
                  </a:path>
                </a:pathLst>
              </a:custGeom>
              <a:ln w="12615" cap="flat">
                <a:solidFill>
                  <a:schemeClr val="bg1">
                    <a:lumMod val="85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453F6048-D0B0-E1DF-3D1F-B3A4184AD7B9}"/>
                  </a:ext>
                </a:extLst>
              </p:cNvPr>
              <p:cNvSpPr/>
              <p:nvPr/>
            </p:nvSpPr>
            <p:spPr>
              <a:xfrm>
                <a:off x="4629930" y="1734069"/>
                <a:ext cx="85797" cy="12635"/>
              </a:xfrm>
              <a:custGeom>
                <a:avLst/>
                <a:gdLst>
                  <a:gd name="connsiteX0" fmla="*/ 0 w 85797"/>
                  <a:gd name="connsiteY0" fmla="*/ 0 h 12635"/>
                  <a:gd name="connsiteX1" fmla="*/ 85798 w 85797"/>
                  <a:gd name="connsiteY1" fmla="*/ 0 h 12635"/>
                </a:gdLst>
                <a:ahLst/>
                <a:cxnLst>
                  <a:cxn ang="0">
                    <a:pos x="connsiteX0" y="connsiteY0"/>
                  </a:cxn>
                  <a:cxn ang="0">
                    <a:pos x="connsiteX1" y="connsiteY1"/>
                  </a:cxn>
                </a:cxnLst>
                <a:rect l="l" t="t" r="r" b="b"/>
                <a:pathLst>
                  <a:path w="85797" h="12635">
                    <a:moveTo>
                      <a:pt x="0" y="0"/>
                    </a:moveTo>
                    <a:lnTo>
                      <a:pt x="85798" y="0"/>
                    </a:lnTo>
                  </a:path>
                </a:pathLst>
              </a:custGeom>
              <a:ln w="12615" cap="flat">
                <a:solidFill>
                  <a:schemeClr val="bg1">
                    <a:lumMod val="85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04BFCC9E-25B6-0BBC-3108-6AFBF96DA41E}"/>
                  </a:ext>
                </a:extLst>
              </p:cNvPr>
              <p:cNvSpPr/>
              <p:nvPr/>
            </p:nvSpPr>
            <p:spPr>
              <a:xfrm>
                <a:off x="4629930" y="1223452"/>
                <a:ext cx="150999" cy="5012792"/>
              </a:xfrm>
              <a:custGeom>
                <a:avLst/>
                <a:gdLst>
                  <a:gd name="connsiteX0" fmla="*/ 150999 w 150999"/>
                  <a:gd name="connsiteY0" fmla="*/ 5012793 h 5012792"/>
                  <a:gd name="connsiteX1" fmla="*/ 0 w 150999"/>
                  <a:gd name="connsiteY1" fmla="*/ 5012793 h 5012792"/>
                  <a:gd name="connsiteX2" fmla="*/ 0 w 150999"/>
                  <a:gd name="connsiteY2" fmla="*/ 0 h 5012792"/>
                  <a:gd name="connsiteX3" fmla="*/ 150999 w 150999"/>
                  <a:gd name="connsiteY3" fmla="*/ 0 h 5012792"/>
                </a:gdLst>
                <a:ahLst/>
                <a:cxnLst>
                  <a:cxn ang="0">
                    <a:pos x="connsiteX0" y="connsiteY0"/>
                  </a:cxn>
                  <a:cxn ang="0">
                    <a:pos x="connsiteX1" y="connsiteY1"/>
                  </a:cxn>
                  <a:cxn ang="0">
                    <a:pos x="connsiteX2" y="connsiteY2"/>
                  </a:cxn>
                  <a:cxn ang="0">
                    <a:pos x="connsiteX3" y="connsiteY3"/>
                  </a:cxn>
                </a:cxnLst>
                <a:rect l="l" t="t" r="r" b="b"/>
                <a:pathLst>
                  <a:path w="150999" h="5012792">
                    <a:moveTo>
                      <a:pt x="150999" y="5012793"/>
                    </a:moveTo>
                    <a:lnTo>
                      <a:pt x="0" y="5012793"/>
                    </a:lnTo>
                    <a:lnTo>
                      <a:pt x="0" y="0"/>
                    </a:lnTo>
                    <a:lnTo>
                      <a:pt x="150999" y="0"/>
                    </a:lnTo>
                  </a:path>
                </a:pathLst>
              </a:custGeom>
              <a:noFill/>
              <a:ln w="12615" cap="flat">
                <a:solidFill>
                  <a:schemeClr val="bg1">
                    <a:lumMod val="85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grpSp>
      <p:grpSp>
        <p:nvGrpSpPr>
          <p:cNvPr id="49" name="Group 48">
            <a:extLst>
              <a:ext uri="{FF2B5EF4-FFF2-40B4-BE49-F238E27FC236}">
                <a16:creationId xmlns:a16="http://schemas.microsoft.com/office/drawing/2014/main" id="{25E0D51C-7354-4CC0-9CA4-13C83E161E39}"/>
              </a:ext>
            </a:extLst>
          </p:cNvPr>
          <p:cNvGrpSpPr/>
          <p:nvPr/>
        </p:nvGrpSpPr>
        <p:grpSpPr>
          <a:xfrm>
            <a:off x="3157238" y="1413793"/>
            <a:ext cx="2158340" cy="4598655"/>
            <a:chOff x="5016830" y="1223452"/>
            <a:chExt cx="2158340" cy="4598655"/>
          </a:xfrm>
        </p:grpSpPr>
        <p:grpSp>
          <p:nvGrpSpPr>
            <p:cNvPr id="48" name="Group 47">
              <a:extLst>
                <a:ext uri="{FF2B5EF4-FFF2-40B4-BE49-F238E27FC236}">
                  <a16:creationId xmlns:a16="http://schemas.microsoft.com/office/drawing/2014/main" id="{BA5E1B68-FFB2-500C-AB02-6088A823A2A9}"/>
                </a:ext>
              </a:extLst>
            </p:cNvPr>
            <p:cNvGrpSpPr/>
            <p:nvPr/>
          </p:nvGrpSpPr>
          <p:grpSpPr>
            <a:xfrm>
              <a:off x="5776122" y="1223452"/>
              <a:ext cx="638745" cy="4598655"/>
              <a:chOff x="5776122" y="1223452"/>
              <a:chExt cx="638745" cy="4598655"/>
            </a:xfrm>
          </p:grpSpPr>
          <p:sp>
            <p:nvSpPr>
              <p:cNvPr id="22" name="Freeform: Shape 21">
                <a:extLst>
                  <a:ext uri="{FF2B5EF4-FFF2-40B4-BE49-F238E27FC236}">
                    <a16:creationId xmlns:a16="http://schemas.microsoft.com/office/drawing/2014/main" id="{80E3B156-A8FA-F0B9-9F15-5C60459ED6A7}"/>
                  </a:ext>
                </a:extLst>
              </p:cNvPr>
              <p:cNvSpPr/>
              <p:nvPr/>
            </p:nvSpPr>
            <p:spPr>
              <a:xfrm>
                <a:off x="5776122" y="1223452"/>
                <a:ext cx="638745" cy="12635"/>
              </a:xfrm>
              <a:custGeom>
                <a:avLst/>
                <a:gdLst>
                  <a:gd name="connsiteX0" fmla="*/ 0 w 638745"/>
                  <a:gd name="connsiteY0" fmla="*/ 0 h 12635"/>
                  <a:gd name="connsiteX1" fmla="*/ 638745 w 638745"/>
                  <a:gd name="connsiteY1" fmla="*/ 0 h 12635"/>
                </a:gdLst>
                <a:ahLst/>
                <a:cxnLst>
                  <a:cxn ang="0">
                    <a:pos x="connsiteX0" y="connsiteY0"/>
                  </a:cxn>
                  <a:cxn ang="0">
                    <a:pos x="connsiteX1" y="connsiteY1"/>
                  </a:cxn>
                </a:cxnLst>
                <a:rect l="l" t="t" r="r" b="b"/>
                <a:pathLst>
                  <a:path w="638745" h="12635">
                    <a:moveTo>
                      <a:pt x="0" y="0"/>
                    </a:moveTo>
                    <a:lnTo>
                      <a:pt x="638745" y="0"/>
                    </a:lnTo>
                  </a:path>
                </a:pathLst>
              </a:custGeom>
              <a:ln w="28575" cap="flat">
                <a:solidFill>
                  <a:schemeClr val="tx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C290AFD3-F7D2-019D-BE04-6C73D3A4A537}"/>
                  </a:ext>
                </a:extLst>
              </p:cNvPr>
              <p:cNvSpPr/>
              <p:nvPr/>
            </p:nvSpPr>
            <p:spPr>
              <a:xfrm>
                <a:off x="5776122" y="5809472"/>
                <a:ext cx="638745" cy="12635"/>
              </a:xfrm>
              <a:custGeom>
                <a:avLst/>
                <a:gdLst>
                  <a:gd name="connsiteX0" fmla="*/ 0 w 638745"/>
                  <a:gd name="connsiteY0" fmla="*/ 0 h 12635"/>
                  <a:gd name="connsiteX1" fmla="*/ 638745 w 638745"/>
                  <a:gd name="connsiteY1" fmla="*/ 0 h 12635"/>
                </a:gdLst>
                <a:ahLst/>
                <a:cxnLst>
                  <a:cxn ang="0">
                    <a:pos x="connsiteX0" y="connsiteY0"/>
                  </a:cxn>
                  <a:cxn ang="0">
                    <a:pos x="connsiteX1" y="connsiteY1"/>
                  </a:cxn>
                </a:cxnLst>
                <a:rect l="l" t="t" r="r" b="b"/>
                <a:pathLst>
                  <a:path w="638745" h="12635">
                    <a:moveTo>
                      <a:pt x="0" y="0"/>
                    </a:moveTo>
                    <a:lnTo>
                      <a:pt x="638745" y="0"/>
                    </a:lnTo>
                  </a:path>
                </a:pathLst>
              </a:custGeom>
              <a:ln w="28575" cap="flat">
                <a:solidFill>
                  <a:schemeClr val="tx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3017632C-2592-6B11-B6CC-B8FFDDE301DB}"/>
                  </a:ext>
                </a:extLst>
              </p:cNvPr>
              <p:cNvSpPr/>
              <p:nvPr/>
            </p:nvSpPr>
            <p:spPr>
              <a:xfrm>
                <a:off x="6090125" y="1223452"/>
                <a:ext cx="150999" cy="4579983"/>
              </a:xfrm>
              <a:custGeom>
                <a:avLst/>
                <a:gdLst>
                  <a:gd name="connsiteX0" fmla="*/ 0 w 12635"/>
                  <a:gd name="connsiteY0" fmla="*/ 0 h 4764497"/>
                  <a:gd name="connsiteX1" fmla="*/ 0 w 12635"/>
                  <a:gd name="connsiteY1" fmla="*/ 4764497 h 4764497"/>
                </a:gdLst>
                <a:ahLst/>
                <a:cxnLst>
                  <a:cxn ang="0">
                    <a:pos x="connsiteX0" y="connsiteY0"/>
                  </a:cxn>
                  <a:cxn ang="0">
                    <a:pos x="connsiteX1" y="connsiteY1"/>
                  </a:cxn>
                </a:cxnLst>
                <a:rect l="l" t="t" r="r" b="b"/>
                <a:pathLst>
                  <a:path w="12635" h="4764497">
                    <a:moveTo>
                      <a:pt x="0" y="0"/>
                    </a:moveTo>
                    <a:lnTo>
                      <a:pt x="0" y="4764497"/>
                    </a:lnTo>
                  </a:path>
                </a:pathLst>
              </a:custGeom>
              <a:ln w="28575" cap="flat">
                <a:solidFill>
                  <a:schemeClr val="tx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sp>
          <p:nvSpPr>
            <p:cNvPr id="37" name="Freeform: Shape 36">
              <a:extLst>
                <a:ext uri="{FF2B5EF4-FFF2-40B4-BE49-F238E27FC236}">
                  <a16:creationId xmlns:a16="http://schemas.microsoft.com/office/drawing/2014/main" id="{8F0BF7C6-7C2A-4047-BAAF-296C50097638}"/>
                </a:ext>
              </a:extLst>
            </p:cNvPr>
            <p:cNvSpPr/>
            <p:nvPr/>
          </p:nvSpPr>
          <p:spPr>
            <a:xfrm>
              <a:off x="5016830" y="2237358"/>
              <a:ext cx="2158340" cy="1520975"/>
            </a:xfrm>
            <a:custGeom>
              <a:avLst/>
              <a:gdLst>
                <a:gd name="connsiteX0" fmla="*/ 0 w 2158340"/>
                <a:gd name="connsiteY0" fmla="*/ 0 h 2084167"/>
                <a:gd name="connsiteX1" fmla="*/ 2158340 w 2158340"/>
                <a:gd name="connsiteY1" fmla="*/ 0 h 2084167"/>
                <a:gd name="connsiteX2" fmla="*/ 2158340 w 2158340"/>
                <a:gd name="connsiteY2" fmla="*/ 2084168 h 2084167"/>
                <a:gd name="connsiteX3" fmla="*/ 0 w 2158340"/>
                <a:gd name="connsiteY3" fmla="*/ 2084168 h 2084167"/>
              </a:gdLst>
              <a:ahLst/>
              <a:cxnLst>
                <a:cxn ang="0">
                  <a:pos x="connsiteX0" y="connsiteY0"/>
                </a:cxn>
                <a:cxn ang="0">
                  <a:pos x="connsiteX1" y="connsiteY1"/>
                </a:cxn>
                <a:cxn ang="0">
                  <a:pos x="connsiteX2" y="connsiteY2"/>
                </a:cxn>
                <a:cxn ang="0">
                  <a:pos x="connsiteX3" y="connsiteY3"/>
                </a:cxn>
              </a:cxnLst>
              <a:rect l="l" t="t" r="r" b="b"/>
              <a:pathLst>
                <a:path w="2158340" h="2084167">
                  <a:moveTo>
                    <a:pt x="0" y="0"/>
                  </a:moveTo>
                  <a:lnTo>
                    <a:pt x="2158340" y="0"/>
                  </a:lnTo>
                  <a:lnTo>
                    <a:pt x="2158340" y="2084168"/>
                  </a:lnTo>
                  <a:lnTo>
                    <a:pt x="0" y="2084168"/>
                  </a:lnTo>
                  <a:close/>
                </a:path>
              </a:pathLst>
            </a:custGeom>
            <a:solidFill>
              <a:srgbClr val="E7534F"/>
            </a:solidFill>
            <a:ln w="126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sp>
        <p:nvSpPr>
          <p:cNvPr id="61" name="Rectangle 60">
            <a:extLst>
              <a:ext uri="{FF2B5EF4-FFF2-40B4-BE49-F238E27FC236}">
                <a16:creationId xmlns:a16="http://schemas.microsoft.com/office/drawing/2014/main" id="{D7FC9526-C21D-A4C7-5157-173CBC9D3645}"/>
              </a:ext>
            </a:extLst>
          </p:cNvPr>
          <p:cNvSpPr/>
          <p:nvPr/>
        </p:nvSpPr>
        <p:spPr>
          <a:xfrm rot="18933222">
            <a:off x="4171441" y="3333492"/>
            <a:ext cx="113329" cy="11332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nvGrpSpPr>
          <p:cNvPr id="40" name="Group 39">
            <a:extLst>
              <a:ext uri="{FF2B5EF4-FFF2-40B4-BE49-F238E27FC236}">
                <a16:creationId xmlns:a16="http://schemas.microsoft.com/office/drawing/2014/main" id="{1AB14931-AC78-4598-F02D-A14AF2A998CF}"/>
              </a:ext>
            </a:extLst>
          </p:cNvPr>
          <p:cNvGrpSpPr/>
          <p:nvPr/>
        </p:nvGrpSpPr>
        <p:grpSpPr>
          <a:xfrm>
            <a:off x="5433528" y="1723417"/>
            <a:ext cx="2052279" cy="3323683"/>
            <a:chOff x="5168484" y="1533076"/>
            <a:chExt cx="2052279" cy="3323683"/>
          </a:xfrm>
        </p:grpSpPr>
        <p:grpSp>
          <p:nvGrpSpPr>
            <p:cNvPr id="4" name="Group 3">
              <a:extLst>
                <a:ext uri="{FF2B5EF4-FFF2-40B4-BE49-F238E27FC236}">
                  <a16:creationId xmlns:a16="http://schemas.microsoft.com/office/drawing/2014/main" id="{B4B00417-9C6B-2A0F-FBE0-332F1E28C27B}"/>
                </a:ext>
              </a:extLst>
            </p:cNvPr>
            <p:cNvGrpSpPr/>
            <p:nvPr/>
          </p:nvGrpSpPr>
          <p:grpSpPr>
            <a:xfrm>
              <a:off x="5628906" y="1533076"/>
              <a:ext cx="1591857" cy="3323683"/>
              <a:chOff x="9060288" y="1662939"/>
              <a:chExt cx="1591857" cy="3323683"/>
            </a:xfrm>
          </p:grpSpPr>
          <p:sp>
            <p:nvSpPr>
              <p:cNvPr id="98" name="Rectangle 97">
                <a:extLst>
                  <a:ext uri="{FF2B5EF4-FFF2-40B4-BE49-F238E27FC236}">
                    <a16:creationId xmlns:a16="http://schemas.microsoft.com/office/drawing/2014/main" id="{B9F400C2-B39E-1E1D-3C9F-55B2E499FF53}"/>
                  </a:ext>
                </a:extLst>
              </p:cNvPr>
              <p:cNvSpPr/>
              <p:nvPr/>
            </p:nvSpPr>
            <p:spPr>
              <a:xfrm>
                <a:off x="9081031" y="1662939"/>
                <a:ext cx="1571114"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50" normalizeH="0" baseline="0" noProof="0" dirty="0">
                    <a:ln>
                      <a:noFill/>
                    </a:ln>
                    <a:solidFill>
                      <a:srgbClr val="E7534F">
                        <a:lumMod val="60000"/>
                        <a:lumOff val="40000"/>
                      </a:srgbClr>
                    </a:solidFill>
                    <a:effectLst/>
                    <a:uLnTx/>
                    <a:uFillTx/>
                    <a:latin typeface="Helvetica" panose="020B0403020202020204" pitchFamily="34" charset="0"/>
                    <a:ea typeface="+mn-ea"/>
                    <a:cs typeface="+mn-cs"/>
                    <a:rtl val="0"/>
                  </a:rPr>
                  <a:t>High</a:t>
                </a:r>
              </a:p>
            </p:txBody>
          </p:sp>
          <p:sp>
            <p:nvSpPr>
              <p:cNvPr id="102" name="Rectangle 101">
                <a:extLst>
                  <a:ext uri="{FF2B5EF4-FFF2-40B4-BE49-F238E27FC236}">
                    <a16:creationId xmlns:a16="http://schemas.microsoft.com/office/drawing/2014/main" id="{BC79AE78-852D-1748-8526-256B3A337205}"/>
                  </a:ext>
                </a:extLst>
              </p:cNvPr>
              <p:cNvSpPr/>
              <p:nvPr/>
            </p:nvSpPr>
            <p:spPr>
              <a:xfrm>
                <a:off x="9060288" y="3110948"/>
                <a:ext cx="1571114"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50" normalizeH="0" baseline="0" noProof="0" dirty="0">
                    <a:ln>
                      <a:noFill/>
                    </a:ln>
                    <a:solidFill>
                      <a:srgbClr val="E7534F"/>
                    </a:solidFill>
                    <a:effectLst/>
                    <a:uLnTx/>
                    <a:uFillTx/>
                    <a:latin typeface="Helvetica" panose="020B0403020202020204" pitchFamily="34" charset="0"/>
                    <a:ea typeface="+mn-ea"/>
                    <a:cs typeface="+mn-cs"/>
                    <a:rtl val="0"/>
                  </a:rPr>
                  <a:t>Moderate</a:t>
                </a:r>
              </a:p>
            </p:txBody>
          </p:sp>
          <p:sp>
            <p:nvSpPr>
              <p:cNvPr id="105" name="Rectangle 104">
                <a:extLst>
                  <a:ext uri="{FF2B5EF4-FFF2-40B4-BE49-F238E27FC236}">
                    <a16:creationId xmlns:a16="http://schemas.microsoft.com/office/drawing/2014/main" id="{E39AC24B-AA81-2E28-7F3B-126F42983764}"/>
                  </a:ext>
                </a:extLst>
              </p:cNvPr>
              <p:cNvSpPr/>
              <p:nvPr/>
            </p:nvSpPr>
            <p:spPr>
              <a:xfrm>
                <a:off x="9081031" y="4586512"/>
                <a:ext cx="1571114"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50" normalizeH="0" baseline="0" noProof="0" dirty="0">
                    <a:ln>
                      <a:noFill/>
                    </a:ln>
                    <a:solidFill>
                      <a:srgbClr val="FFFFFF">
                        <a:lumMod val="65000"/>
                      </a:srgbClr>
                    </a:solidFill>
                    <a:effectLst/>
                    <a:uLnTx/>
                    <a:uFillTx/>
                    <a:latin typeface="Helvetica" panose="020B0403020202020204" pitchFamily="34" charset="0"/>
                    <a:ea typeface="+mn-ea"/>
                    <a:cs typeface="+mn-cs"/>
                    <a:rtl val="0"/>
                  </a:rPr>
                  <a:t>Low</a:t>
                </a:r>
              </a:p>
            </p:txBody>
          </p:sp>
        </p:grpSp>
        <p:grpSp>
          <p:nvGrpSpPr>
            <p:cNvPr id="41" name="Group 40">
              <a:extLst>
                <a:ext uri="{FF2B5EF4-FFF2-40B4-BE49-F238E27FC236}">
                  <a16:creationId xmlns:a16="http://schemas.microsoft.com/office/drawing/2014/main" id="{B38811EC-E9C2-0E4F-2175-958D604D3657}"/>
                </a:ext>
              </a:extLst>
            </p:cNvPr>
            <p:cNvGrpSpPr/>
            <p:nvPr/>
          </p:nvGrpSpPr>
          <p:grpSpPr>
            <a:xfrm>
              <a:off x="5168484" y="1717742"/>
              <a:ext cx="832266" cy="2938962"/>
              <a:chOff x="7830340" y="1847605"/>
              <a:chExt cx="2202539" cy="2938962"/>
            </a:xfrm>
          </p:grpSpPr>
          <p:cxnSp>
            <p:nvCxnSpPr>
              <p:cNvPr id="92" name="Straight Connector 91">
                <a:extLst>
                  <a:ext uri="{FF2B5EF4-FFF2-40B4-BE49-F238E27FC236}">
                    <a16:creationId xmlns:a16="http://schemas.microsoft.com/office/drawing/2014/main" id="{4A7B9BC5-605B-8CB4-AD1A-E397B45F6D3A}"/>
                  </a:ext>
                </a:extLst>
              </p:cNvPr>
              <p:cNvCxnSpPr>
                <a:cxnSpLocks/>
              </p:cNvCxnSpPr>
              <p:nvPr/>
            </p:nvCxnSpPr>
            <p:spPr>
              <a:xfrm>
                <a:off x="7830340" y="3317086"/>
                <a:ext cx="1476246" cy="0"/>
              </a:xfrm>
              <a:prstGeom prst="line">
                <a:avLst/>
              </a:prstGeom>
              <a:ln>
                <a:solidFill>
                  <a:schemeClr val="bg1">
                    <a:lumMod val="65000"/>
                  </a:schemeClr>
                </a:solidFill>
                <a:headEnd type="triangle" w="lg" len="med"/>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6B366DCD-39AB-AFD1-B34C-7FCEB5567006}"/>
                  </a:ext>
                </a:extLst>
              </p:cNvPr>
              <p:cNvCxnSpPr>
                <a:cxnSpLocks/>
              </p:cNvCxnSpPr>
              <p:nvPr/>
            </p:nvCxnSpPr>
            <p:spPr>
              <a:xfrm>
                <a:off x="7830340" y="1847605"/>
                <a:ext cx="2202539" cy="0"/>
              </a:xfrm>
              <a:prstGeom prst="line">
                <a:avLst/>
              </a:prstGeom>
              <a:ln>
                <a:solidFill>
                  <a:schemeClr val="bg1">
                    <a:lumMod val="65000"/>
                  </a:schemeClr>
                </a:solidFill>
                <a:headEnd type="triangle" w="lg" len="med"/>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1CB5927B-D9DF-3AAA-68AB-7CA83A31DEBC}"/>
                  </a:ext>
                </a:extLst>
              </p:cNvPr>
              <p:cNvCxnSpPr>
                <a:cxnSpLocks/>
              </p:cNvCxnSpPr>
              <p:nvPr/>
            </p:nvCxnSpPr>
            <p:spPr>
              <a:xfrm>
                <a:off x="7830340" y="4786567"/>
                <a:ext cx="2202539" cy="0"/>
              </a:xfrm>
              <a:prstGeom prst="line">
                <a:avLst/>
              </a:prstGeom>
              <a:ln>
                <a:solidFill>
                  <a:schemeClr val="bg1">
                    <a:lumMod val="65000"/>
                  </a:schemeClr>
                </a:solidFill>
                <a:headEnd type="triangle" w="lg" len="med"/>
              </a:ln>
            </p:spPr>
            <p:style>
              <a:lnRef idx="1">
                <a:schemeClr val="accent1"/>
              </a:lnRef>
              <a:fillRef idx="0">
                <a:schemeClr val="accent1"/>
              </a:fillRef>
              <a:effectRef idx="0">
                <a:schemeClr val="accent1"/>
              </a:effectRef>
              <a:fontRef idx="minor">
                <a:schemeClr val="tx1"/>
              </a:fontRef>
            </p:style>
          </p:cxnSp>
        </p:grpSp>
      </p:grpSp>
      <p:sp>
        <p:nvSpPr>
          <p:cNvPr id="2" name="TextBox 1">
            <a:extLst>
              <a:ext uri="{FF2B5EF4-FFF2-40B4-BE49-F238E27FC236}">
                <a16:creationId xmlns:a16="http://schemas.microsoft.com/office/drawing/2014/main" id="{EA161396-0C9D-0A71-51DC-BD64B9801D1C}"/>
              </a:ext>
            </a:extLst>
          </p:cNvPr>
          <p:cNvSpPr txBox="1"/>
          <p:nvPr/>
        </p:nvSpPr>
        <p:spPr>
          <a:xfrm>
            <a:off x="4206240" y="6500712"/>
            <a:ext cx="7834179" cy="261610"/>
          </a:xfrm>
          <a:prstGeom prst="rect">
            <a:avLst/>
          </a:prstGeom>
          <a:noFill/>
        </p:spPr>
        <p:txBody>
          <a:bodyPr wrap="square" lIns="91440" tIns="45720" rIns="91440" bIns="45720" rtlCol="0" anchor="t">
            <a:spAutoFit/>
          </a:bodyPr>
          <a:lstStyle/>
          <a:p>
            <a:pPr lvl="0" algn="r">
              <a:defRPr/>
            </a:pPr>
            <a:r>
              <a:rPr lang="en-US" sz="1100" i="1" dirty="0">
                <a:solidFill>
                  <a:srgbClr val="FFFFFF">
                    <a:lumMod val="50000"/>
                  </a:srgbClr>
                </a:solidFill>
                <a:latin typeface="Helvetica" panose="020B0403020202020204" pitchFamily="34" charset="0"/>
                <a:cs typeface="Helvetica Neue" panose="02000503000000020004" pitchFamily="2"/>
              </a:rPr>
              <a:t>ADAPT CFO Edge Survey in Nov 2024. Sample size: 88 Australian CFOs</a:t>
            </a:r>
          </a:p>
        </p:txBody>
      </p:sp>
      <p:grpSp>
        <p:nvGrpSpPr>
          <p:cNvPr id="26" name="Group 25">
            <a:extLst>
              <a:ext uri="{FF2B5EF4-FFF2-40B4-BE49-F238E27FC236}">
                <a16:creationId xmlns:a16="http://schemas.microsoft.com/office/drawing/2014/main" id="{C561166F-5C09-F685-B0C4-00C126632499}"/>
              </a:ext>
            </a:extLst>
          </p:cNvPr>
          <p:cNvGrpSpPr/>
          <p:nvPr/>
        </p:nvGrpSpPr>
        <p:grpSpPr>
          <a:xfrm>
            <a:off x="579437" y="2632012"/>
            <a:ext cx="3450585" cy="1509865"/>
            <a:chOff x="2439029" y="2579044"/>
            <a:chExt cx="3450585" cy="1509865"/>
          </a:xfrm>
        </p:grpSpPr>
        <p:cxnSp>
          <p:nvCxnSpPr>
            <p:cNvPr id="39" name="Straight Connector 38">
              <a:extLst>
                <a:ext uri="{FF2B5EF4-FFF2-40B4-BE49-F238E27FC236}">
                  <a16:creationId xmlns:a16="http://schemas.microsoft.com/office/drawing/2014/main" id="{E69D819F-9A95-03D3-060C-60C6D5066972}"/>
                </a:ext>
              </a:extLst>
            </p:cNvPr>
            <p:cNvCxnSpPr>
              <a:cxnSpLocks/>
            </p:cNvCxnSpPr>
            <p:nvPr/>
          </p:nvCxnSpPr>
          <p:spPr>
            <a:xfrm flipH="1">
              <a:off x="3002150" y="3333977"/>
              <a:ext cx="2887464" cy="0"/>
            </a:xfrm>
            <a:prstGeom prst="line">
              <a:avLst/>
            </a:prstGeom>
            <a:ln w="12700">
              <a:solidFill>
                <a:schemeClr val="tx1"/>
              </a:solidFill>
              <a:headEnd type="triangle" w="lg" len="med"/>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2A943F1B-9861-4E47-98B9-0036EF30BCF4}"/>
                </a:ext>
              </a:extLst>
            </p:cNvPr>
            <p:cNvGrpSpPr/>
            <p:nvPr/>
          </p:nvGrpSpPr>
          <p:grpSpPr>
            <a:xfrm>
              <a:off x="2439029" y="2579044"/>
              <a:ext cx="1565831" cy="1509865"/>
              <a:chOff x="2439029" y="2579044"/>
              <a:chExt cx="1565831" cy="1509865"/>
            </a:xfrm>
          </p:grpSpPr>
          <p:sp>
            <p:nvSpPr>
              <p:cNvPr id="42" name="Oval 41">
                <a:extLst>
                  <a:ext uri="{FF2B5EF4-FFF2-40B4-BE49-F238E27FC236}">
                    <a16:creationId xmlns:a16="http://schemas.microsoft.com/office/drawing/2014/main" id="{6A635DB6-1026-28F4-E26B-A9D136DF3214}"/>
                  </a:ext>
                </a:extLst>
              </p:cNvPr>
              <p:cNvSpPr/>
              <p:nvPr/>
            </p:nvSpPr>
            <p:spPr>
              <a:xfrm>
                <a:off x="2461957" y="2579044"/>
                <a:ext cx="1509865" cy="1509865"/>
              </a:xfrm>
              <a:prstGeom prst="ellipse">
                <a:avLst/>
              </a:prstGeom>
              <a:solidFill>
                <a:schemeClr val="accent1"/>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FFFFFF"/>
                  </a:solidFill>
                  <a:effectLst/>
                  <a:uLnTx/>
                  <a:uFillTx/>
                  <a:latin typeface="Helvetica Neue" panose="02000503000000020004" pitchFamily="2"/>
                  <a:ea typeface="+mn-ea"/>
                  <a:cs typeface="+mn-cs"/>
                </a:endParaRPr>
              </a:p>
            </p:txBody>
          </p:sp>
          <p:sp>
            <p:nvSpPr>
              <p:cNvPr id="43" name="Rectangle 42">
                <a:extLst>
                  <a:ext uri="{FF2B5EF4-FFF2-40B4-BE49-F238E27FC236}">
                    <a16:creationId xmlns:a16="http://schemas.microsoft.com/office/drawing/2014/main" id="{44A57BB5-698C-A86D-8DF4-0080D556EDA3}"/>
                  </a:ext>
                </a:extLst>
              </p:cNvPr>
              <p:cNvSpPr/>
              <p:nvPr/>
            </p:nvSpPr>
            <p:spPr>
              <a:xfrm>
                <a:off x="2439029" y="3317916"/>
                <a:ext cx="1540801" cy="400110"/>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50" normalizeH="0" baseline="0" noProof="0" dirty="0">
                    <a:ln>
                      <a:noFill/>
                    </a:ln>
                    <a:solidFill>
                      <a:srgbClr val="FFFFFF"/>
                    </a:solidFill>
                    <a:effectLst/>
                    <a:uLnTx/>
                    <a:uFillTx/>
                    <a:latin typeface="Helvetica" panose="020B0403020202020204" pitchFamily="34" charset="0"/>
                    <a:ea typeface="+mn-ea"/>
                    <a:cs typeface="+mn-cs"/>
                  </a:rPr>
                  <a:t>average</a:t>
                </a:r>
                <a:endParaRPr kumimoji="0" lang="en-US" sz="2000" b="1" i="0" u="none" strike="noStrike" kern="1200" cap="none" spc="-50" normalizeH="0" baseline="0" noProof="0" dirty="0">
                  <a:ln>
                    <a:noFill/>
                  </a:ln>
                  <a:solidFill>
                    <a:srgbClr val="FFFFFF"/>
                  </a:solidFill>
                  <a:effectLst/>
                  <a:uLnTx/>
                  <a:uFillTx/>
                  <a:latin typeface="Helvetica" panose="020B0403020202020204" pitchFamily="34" charset="0"/>
                  <a:ea typeface="+mn-ea"/>
                  <a:cs typeface="+mn-cs"/>
                  <a:rtl val="0"/>
                </a:endParaRPr>
              </a:p>
            </p:txBody>
          </p:sp>
          <p:sp>
            <p:nvSpPr>
              <p:cNvPr id="46" name="Rectangle 45">
                <a:extLst>
                  <a:ext uri="{FF2B5EF4-FFF2-40B4-BE49-F238E27FC236}">
                    <a16:creationId xmlns:a16="http://schemas.microsoft.com/office/drawing/2014/main" id="{A0CB583A-12E9-1FAA-26EF-0524107BE8F0}"/>
                  </a:ext>
                </a:extLst>
              </p:cNvPr>
              <p:cNvSpPr/>
              <p:nvPr/>
            </p:nvSpPr>
            <p:spPr>
              <a:xfrm>
                <a:off x="2464059" y="2827395"/>
                <a:ext cx="1540801"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100" normalizeH="0" baseline="0" noProof="0" dirty="0">
                    <a:ln>
                      <a:noFill/>
                    </a:ln>
                    <a:solidFill>
                      <a:srgbClr val="FFFFFF"/>
                    </a:solidFill>
                    <a:effectLst/>
                    <a:uLnTx/>
                    <a:uFillTx/>
                    <a:latin typeface="Helvetica" panose="020B0403020202020204" pitchFamily="34" charset="0"/>
                    <a:ea typeface="+mn-ea"/>
                    <a:cs typeface="+mn-cs"/>
                    <a:rtl val="0"/>
                  </a:rPr>
                  <a:t>61</a:t>
                </a:r>
                <a:r>
                  <a:rPr kumimoji="0" lang="en-US" sz="2400" b="1" i="0" u="none" strike="noStrike" kern="1200" cap="none" spc="-50" normalizeH="0" baseline="0" noProof="0" dirty="0">
                    <a:ln>
                      <a:noFill/>
                    </a:ln>
                    <a:solidFill>
                      <a:srgbClr val="FFFFFF"/>
                    </a:solidFill>
                    <a:effectLst/>
                    <a:uLnTx/>
                    <a:uFillTx/>
                    <a:latin typeface="Helvetica" panose="020B0403020202020204" pitchFamily="34" charset="0"/>
                    <a:ea typeface="+mn-ea"/>
                    <a:cs typeface="+mn-cs"/>
                    <a:rtl val="0"/>
                  </a:rPr>
                  <a:t>%</a:t>
                </a:r>
              </a:p>
            </p:txBody>
          </p:sp>
        </p:grpSp>
      </p:grpSp>
      <p:grpSp>
        <p:nvGrpSpPr>
          <p:cNvPr id="20" name="Group 19">
            <a:extLst>
              <a:ext uri="{FF2B5EF4-FFF2-40B4-BE49-F238E27FC236}">
                <a16:creationId xmlns:a16="http://schemas.microsoft.com/office/drawing/2014/main" id="{FD732EC1-05DF-547B-0ECB-4630425427BF}"/>
              </a:ext>
            </a:extLst>
          </p:cNvPr>
          <p:cNvGrpSpPr/>
          <p:nvPr/>
        </p:nvGrpSpPr>
        <p:grpSpPr>
          <a:xfrm>
            <a:off x="8298641" y="1734140"/>
            <a:ext cx="3548384" cy="3697256"/>
            <a:chOff x="8298641" y="1734140"/>
            <a:chExt cx="3548384" cy="3697256"/>
          </a:xfrm>
        </p:grpSpPr>
        <p:sp>
          <p:nvSpPr>
            <p:cNvPr id="5" name="Rectangle 4">
              <a:extLst>
                <a:ext uri="{FF2B5EF4-FFF2-40B4-BE49-F238E27FC236}">
                  <a16:creationId xmlns:a16="http://schemas.microsoft.com/office/drawing/2014/main" id="{E81206FD-6DA9-5984-D04E-CE4A32FB9682}"/>
                </a:ext>
              </a:extLst>
            </p:cNvPr>
            <p:cNvSpPr/>
            <p:nvPr/>
          </p:nvSpPr>
          <p:spPr>
            <a:xfrm>
              <a:off x="8298641" y="1738398"/>
              <a:ext cx="3548384" cy="3692998"/>
            </a:xfrm>
            <a:prstGeom prst="rect">
              <a:avLst/>
            </a:prstGeom>
            <a:solidFill>
              <a:schemeClr val="accent2">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8" name="Rectangle 37">
              <a:extLst>
                <a:ext uri="{FF2B5EF4-FFF2-40B4-BE49-F238E27FC236}">
                  <a16:creationId xmlns:a16="http://schemas.microsoft.com/office/drawing/2014/main" id="{67209DF8-5164-BD23-7753-A05C2719E7FF}"/>
                </a:ext>
              </a:extLst>
            </p:cNvPr>
            <p:cNvSpPr/>
            <p:nvPr/>
          </p:nvSpPr>
          <p:spPr>
            <a:xfrm>
              <a:off x="8298641" y="1734140"/>
              <a:ext cx="3548384" cy="118515"/>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7" name="TextBox 46">
              <a:extLst>
                <a:ext uri="{FF2B5EF4-FFF2-40B4-BE49-F238E27FC236}">
                  <a16:creationId xmlns:a16="http://schemas.microsoft.com/office/drawing/2014/main" id="{FCAA70AE-0F0F-E37D-F077-218929FF5A71}"/>
                </a:ext>
              </a:extLst>
            </p:cNvPr>
            <p:cNvSpPr txBox="1"/>
            <p:nvPr/>
          </p:nvSpPr>
          <p:spPr>
            <a:xfrm>
              <a:off x="8435728" y="1908463"/>
              <a:ext cx="3207369" cy="3384645"/>
            </a:xfrm>
            <a:prstGeom prst="rect">
              <a:avLst/>
            </a:prstGeom>
            <a:noFill/>
          </p:spPr>
          <p:txBody>
            <a:bodyPr wrap="square" rtlCol="0">
              <a:spAutoFit/>
            </a:bodyPr>
            <a:lstStyle/>
            <a:p>
              <a:pPr eaLnBrk="0" fontAlgn="base" hangingPunct="0">
                <a:lnSpc>
                  <a:spcPct val="150000"/>
                </a:lnSpc>
                <a:spcBef>
                  <a:spcPct val="0"/>
                </a:spcBef>
                <a:spcAft>
                  <a:spcPts val="1200"/>
                </a:spcAft>
                <a:defRPr/>
              </a:pPr>
              <a:r>
                <a:rPr kumimoji="0" lang="en-US" altLang="en-US" sz="1400" b="1" i="0" u="none" strike="noStrike" kern="1200" cap="none" spc="0" normalizeH="0" baseline="0" noProof="0" dirty="0">
                  <a:ln>
                    <a:noFill/>
                  </a:ln>
                  <a:solidFill>
                    <a:srgbClr val="000000"/>
                  </a:solidFill>
                  <a:effectLst/>
                  <a:uLnTx/>
                  <a:uFillTx/>
                  <a:latin typeface="Helvetica" pitchFamily="2" charset="0"/>
                  <a:ea typeface="+mn-ea"/>
                  <a:cs typeface="+mn-cs"/>
                </a:rPr>
                <a:t>Decision makers are becoming more evidence based.</a:t>
              </a:r>
            </a:p>
            <a:p>
              <a:pPr eaLnBrk="0" fontAlgn="base" hangingPunct="0">
                <a:lnSpc>
                  <a:spcPct val="150000"/>
                </a:lnSpc>
                <a:spcBef>
                  <a:spcPct val="0"/>
                </a:spcBef>
                <a:spcAft>
                  <a:spcPts val="1200"/>
                </a:spcAft>
                <a:defRPr/>
              </a:pPr>
              <a:r>
                <a:rPr lang="en-US" altLang="en-US" sz="1200" dirty="0">
                  <a:solidFill>
                    <a:srgbClr val="000000"/>
                  </a:solidFill>
                  <a:latin typeface="Helvetica" pitchFamily="2" charset="0"/>
                </a:rPr>
                <a:t>On a rating of 1 to 100, the average score </a:t>
              </a:r>
              <a:br>
                <a:rPr lang="en-US" altLang="en-US" sz="1200" dirty="0">
                  <a:solidFill>
                    <a:srgbClr val="000000"/>
                  </a:solidFill>
                  <a:latin typeface="Helvetica" pitchFamily="2" charset="0"/>
                </a:rPr>
              </a:br>
              <a:r>
                <a:rPr lang="en-US" altLang="en-US" sz="1200" dirty="0">
                  <a:solidFill>
                    <a:srgbClr val="000000"/>
                  </a:solidFill>
                  <a:latin typeface="Helvetica" pitchFamily="2" charset="0"/>
                </a:rPr>
                <a:t>of evidence-based decision making is 61.</a:t>
              </a:r>
            </a:p>
            <a:p>
              <a:pPr eaLnBrk="0" fontAlgn="base" hangingPunct="0">
                <a:lnSpc>
                  <a:spcPct val="150000"/>
                </a:lnSpc>
                <a:spcBef>
                  <a:spcPct val="0"/>
                </a:spcBef>
                <a:spcAft>
                  <a:spcPts val="1200"/>
                </a:spcAft>
                <a:defRPr/>
              </a:pPr>
              <a:r>
                <a:rPr lang="en-US" altLang="en-US" sz="1200" dirty="0">
                  <a:solidFill>
                    <a:srgbClr val="000000"/>
                  </a:solidFill>
                  <a:latin typeface="Helvetica" pitchFamily="2" charset="0"/>
                </a:rPr>
                <a:t>In the boxplot, about half of all </a:t>
              </a:r>
              <a:r>
                <a:rPr lang="en-US" altLang="en-US" sz="1200" dirty="0" err="1">
                  <a:solidFill>
                    <a:srgbClr val="000000"/>
                  </a:solidFill>
                  <a:latin typeface="Helvetica" pitchFamily="2" charset="0"/>
                </a:rPr>
                <a:t>organisations</a:t>
              </a:r>
              <a:r>
                <a:rPr lang="en-US" altLang="en-US" sz="1200" dirty="0">
                  <a:solidFill>
                    <a:srgbClr val="000000"/>
                  </a:solidFill>
                  <a:latin typeface="Helvetica" pitchFamily="2" charset="0"/>
                </a:rPr>
                <a:t> have scores between 50 and 80. This indicates that these </a:t>
              </a:r>
              <a:r>
                <a:rPr lang="en-US" altLang="en-US" sz="1200" dirty="0" err="1">
                  <a:solidFill>
                    <a:srgbClr val="000000"/>
                  </a:solidFill>
                  <a:latin typeface="Helvetica" pitchFamily="2" charset="0"/>
                </a:rPr>
                <a:t>organisations</a:t>
              </a:r>
              <a:r>
                <a:rPr lang="en-US" altLang="en-US" sz="1200" dirty="0">
                  <a:solidFill>
                    <a:srgbClr val="000000"/>
                  </a:solidFill>
                  <a:latin typeface="Helvetica" pitchFamily="2" charset="0"/>
                </a:rPr>
                <a:t> are moderately evidence-based.</a:t>
              </a:r>
            </a:p>
            <a:p>
              <a:pPr eaLnBrk="0" fontAlgn="base" hangingPunct="0">
                <a:lnSpc>
                  <a:spcPct val="150000"/>
                </a:lnSpc>
                <a:spcBef>
                  <a:spcPct val="0"/>
                </a:spcBef>
                <a:spcAft>
                  <a:spcPts val="1200"/>
                </a:spcAft>
                <a:defRPr/>
              </a:pPr>
              <a:r>
                <a:rPr lang="en-US" altLang="en-US" sz="1200" dirty="0">
                  <a:solidFill>
                    <a:srgbClr val="000000"/>
                  </a:solidFill>
                  <a:latin typeface="Helvetica" pitchFamily="2" charset="0"/>
                </a:rPr>
                <a:t>Those with 80 and above scores are highly evidence-based when making </a:t>
              </a:r>
              <a:endParaRPr kumimoji="0" lang="en-US" altLang="en-US" sz="1200" i="0" u="none" strike="noStrike" kern="1200" cap="none" spc="0" normalizeH="0" baseline="0" noProof="0" dirty="0">
                <a:ln>
                  <a:noFill/>
                </a:ln>
                <a:solidFill>
                  <a:srgbClr val="000000"/>
                </a:solidFill>
                <a:effectLst/>
                <a:uLnTx/>
                <a:uFillTx/>
                <a:latin typeface="Helvetica" pitchFamily="2" charset="0"/>
                <a:ea typeface="+mn-ea"/>
                <a:cs typeface="+mn-cs"/>
              </a:endParaRPr>
            </a:p>
          </p:txBody>
        </p:sp>
      </p:grpSp>
    </p:spTree>
    <p:extLst>
      <p:ext uri="{BB962C8B-B14F-4D97-AF65-F5344CB8AC3E}">
        <p14:creationId xmlns:p14="http://schemas.microsoft.com/office/powerpoint/2010/main" val="1830645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7EB2509-22A5-436B-8FA4-8B6DC2C9602E}"/>
              </a:ext>
            </a:extLst>
          </p:cNvPr>
          <p:cNvSpPr/>
          <p:nvPr/>
        </p:nvSpPr>
        <p:spPr>
          <a:xfrm>
            <a:off x="225573" y="137321"/>
            <a:ext cx="10184581" cy="43088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Helvetica"/>
                <a:ea typeface="+mn-ea"/>
                <a:cs typeface="Helvetica"/>
              </a:rPr>
              <a:t>CDAOs and CFOs agree: Decision makers are moderately </a:t>
            </a:r>
            <a:r>
              <a:rPr lang="en-US" sz="2200" b="1" dirty="0">
                <a:solidFill>
                  <a:srgbClr val="000000"/>
                </a:solidFill>
                <a:latin typeface="Helvetica"/>
                <a:cs typeface="Helvetica"/>
              </a:rPr>
              <a:t>evidence-based</a:t>
            </a:r>
            <a:endParaRPr kumimoji="0" lang="en-US" sz="2200" b="1" i="0" u="none" strike="noStrike" kern="1200" cap="none" spc="0" normalizeH="0" baseline="0" noProof="0" dirty="0">
              <a:ln>
                <a:noFill/>
              </a:ln>
              <a:solidFill>
                <a:srgbClr val="000000"/>
              </a:solidFill>
              <a:effectLst/>
              <a:uLnTx/>
              <a:uFillTx/>
              <a:latin typeface="Helvetica"/>
              <a:ea typeface="+mn-ea"/>
              <a:cs typeface="Helvetica"/>
            </a:endParaRPr>
          </a:p>
        </p:txBody>
      </p:sp>
      <p:sp>
        <p:nvSpPr>
          <p:cNvPr id="6" name="TextBox 5">
            <a:extLst>
              <a:ext uri="{FF2B5EF4-FFF2-40B4-BE49-F238E27FC236}">
                <a16:creationId xmlns:a16="http://schemas.microsoft.com/office/drawing/2014/main" id="{1D25F8B9-F2E2-9359-1C06-24B765C0E9A3}"/>
              </a:ext>
            </a:extLst>
          </p:cNvPr>
          <p:cNvSpPr txBox="1"/>
          <p:nvPr/>
        </p:nvSpPr>
        <p:spPr>
          <a:xfrm>
            <a:off x="-130357" y="3096122"/>
            <a:ext cx="2102173" cy="807080"/>
          </a:xfrm>
          <a:prstGeom prst="rect">
            <a:avLst/>
          </a:prstGeom>
          <a:noFill/>
        </p:spPr>
        <p:txBody>
          <a:bodyPr wrap="square" rtlCol="0">
            <a:spAutoFit/>
          </a:bodyPr>
          <a:lstStyle/>
          <a:p>
            <a:pPr marL="0" marR="0" lvl="0" indent="0" algn="ctr" defTabSz="457200" rtl="0" eaLnBrk="1" fontAlgn="auto" latinLnBrk="0" hangingPunct="1">
              <a:lnSpc>
                <a:spcPct val="114000"/>
              </a:lnSpc>
              <a:spcBef>
                <a:spcPts val="0"/>
              </a:spcBef>
              <a:spcAft>
                <a:spcPts val="0"/>
              </a:spcAft>
              <a:buClrTx/>
              <a:buSzTx/>
              <a:buFontTx/>
              <a:buNone/>
              <a:tabLst/>
              <a:defRPr/>
            </a:pPr>
            <a:r>
              <a:rPr lang="en-US" sz="1400" b="1" dirty="0">
                <a:solidFill>
                  <a:srgbClr val="000000"/>
                </a:solidFill>
                <a:latin typeface="Helvetica" panose="020B0403020202020204" pitchFamily="34" charset="0"/>
                <a:rtl val="0"/>
              </a:rPr>
              <a:t>% of</a:t>
            </a:r>
          </a:p>
          <a:p>
            <a:pPr marL="0" marR="0" lvl="0" indent="0" algn="ctr" defTabSz="457200" rtl="0" eaLnBrk="1" fontAlgn="auto" latinLnBrk="0" hangingPunct="1">
              <a:lnSpc>
                <a:spcPct val="114000"/>
              </a:lnSpc>
              <a:spcBef>
                <a:spcPts val="0"/>
              </a:spcBef>
              <a:spcAft>
                <a:spcPts val="0"/>
              </a:spcAft>
              <a:buClrTx/>
              <a:buSzTx/>
              <a:buFontTx/>
              <a:buNone/>
              <a:tabLst/>
              <a:defRPr/>
            </a:pPr>
            <a:r>
              <a:rPr lang="en-US" sz="1400" b="1" dirty="0">
                <a:solidFill>
                  <a:srgbClr val="000000"/>
                </a:solidFill>
                <a:latin typeface="Helvetica" panose="020B0403020202020204" pitchFamily="34" charset="0"/>
                <a:rtl val="0"/>
              </a:rPr>
              <a:t>evidence-based</a:t>
            </a:r>
            <a:br>
              <a:rPr lang="en-US" sz="1400" b="1" dirty="0">
                <a:solidFill>
                  <a:srgbClr val="000000"/>
                </a:solidFill>
                <a:latin typeface="Helvetica" panose="020B0403020202020204" pitchFamily="34" charset="0"/>
                <a:rtl val="0"/>
              </a:rPr>
            </a:br>
            <a:r>
              <a:rPr lang="en-US" sz="1400" b="1" dirty="0">
                <a:solidFill>
                  <a:srgbClr val="000000"/>
                </a:solidFill>
                <a:latin typeface="Helvetica" panose="020B0403020202020204" pitchFamily="34" charset="0"/>
                <a:rtl val="0"/>
              </a:rPr>
              <a:t>scores</a:t>
            </a:r>
            <a:endParaRPr kumimoji="0" lang="en-GB" sz="1400" b="1" i="0" u="none" strike="noStrike" kern="1200" cap="none" spc="0" normalizeH="0" baseline="0" noProof="0" dirty="0">
              <a:ln>
                <a:noFill/>
              </a:ln>
              <a:solidFill>
                <a:srgbClr val="000000"/>
              </a:solidFill>
              <a:effectLst/>
              <a:uLnTx/>
              <a:uFillTx/>
              <a:latin typeface="Helvetica" panose="020B0403020202020204" pitchFamily="34" charset="0"/>
              <a:rtl val="0"/>
            </a:endParaRPr>
          </a:p>
        </p:txBody>
      </p:sp>
      <p:graphicFrame>
        <p:nvGraphicFramePr>
          <p:cNvPr id="12" name="Chart 11">
            <a:extLst>
              <a:ext uri="{FF2B5EF4-FFF2-40B4-BE49-F238E27FC236}">
                <a16:creationId xmlns:a16="http://schemas.microsoft.com/office/drawing/2014/main" id="{35B672EA-8127-BC8E-F0E0-E4AA007EBFB6}"/>
              </a:ext>
            </a:extLst>
          </p:cNvPr>
          <p:cNvGraphicFramePr/>
          <p:nvPr>
            <p:extLst>
              <p:ext uri="{D42A27DB-BD31-4B8C-83A1-F6EECF244321}">
                <p14:modId xmlns:p14="http://schemas.microsoft.com/office/powerpoint/2010/main" val="735525107"/>
              </p:ext>
            </p:extLst>
          </p:nvPr>
        </p:nvGraphicFramePr>
        <p:xfrm>
          <a:off x="1686258" y="1391478"/>
          <a:ext cx="10349741" cy="4923535"/>
        </p:xfrm>
        <a:graphic>
          <a:graphicData uri="http://schemas.openxmlformats.org/drawingml/2006/chart">
            <c:chart xmlns:c="http://schemas.openxmlformats.org/drawingml/2006/chart" xmlns:r="http://schemas.openxmlformats.org/officeDocument/2006/relationships" r:id="rId3"/>
          </a:graphicData>
        </a:graphic>
      </p:graphicFrame>
      <p:grpSp>
        <p:nvGrpSpPr>
          <p:cNvPr id="14" name="Group 13">
            <a:extLst>
              <a:ext uri="{FF2B5EF4-FFF2-40B4-BE49-F238E27FC236}">
                <a16:creationId xmlns:a16="http://schemas.microsoft.com/office/drawing/2014/main" id="{E0BF4BFF-3432-5253-D8C7-ACFFFE4D123F}"/>
              </a:ext>
            </a:extLst>
          </p:cNvPr>
          <p:cNvGrpSpPr/>
          <p:nvPr/>
        </p:nvGrpSpPr>
        <p:grpSpPr>
          <a:xfrm>
            <a:off x="337032" y="825955"/>
            <a:ext cx="1975765" cy="319831"/>
            <a:chOff x="337032" y="925345"/>
            <a:chExt cx="1975765" cy="319831"/>
          </a:xfrm>
        </p:grpSpPr>
        <p:sp>
          <p:nvSpPr>
            <p:cNvPr id="5" name="TextBox 4">
              <a:extLst>
                <a:ext uri="{FF2B5EF4-FFF2-40B4-BE49-F238E27FC236}">
                  <a16:creationId xmlns:a16="http://schemas.microsoft.com/office/drawing/2014/main" id="{DD19FCAE-10CA-E86D-F55A-4DCA7DFF7318}"/>
                </a:ext>
              </a:extLst>
            </p:cNvPr>
            <p:cNvSpPr txBox="1"/>
            <p:nvPr/>
          </p:nvSpPr>
          <p:spPr>
            <a:xfrm>
              <a:off x="519177" y="925345"/>
              <a:ext cx="1793620" cy="317395"/>
            </a:xfrm>
            <a:prstGeom prst="rect">
              <a:avLst/>
            </a:prstGeom>
            <a:noFill/>
          </p:spPr>
          <p:txBody>
            <a:bodyPr wrap="square" rtlCol="0">
              <a:spAutoFit/>
            </a:bodyPr>
            <a:lstStyle/>
            <a:p>
              <a:pPr marL="0" marR="0" lvl="0" indent="0" algn="l" defTabSz="457200" rtl="0" eaLnBrk="1" fontAlgn="auto" latinLnBrk="0" hangingPunct="1">
                <a:lnSpc>
                  <a:spcPct val="114000"/>
                </a:lnSpc>
                <a:spcBef>
                  <a:spcPts val="0"/>
                </a:spcBef>
                <a:spcAft>
                  <a:spcPts val="0"/>
                </a:spcAft>
                <a:buClrTx/>
                <a:buSzTx/>
                <a:buFontTx/>
                <a:buNone/>
                <a:tabLst/>
                <a:defRPr/>
              </a:pPr>
              <a:r>
                <a:rPr kumimoji="0" lang="en-GB" sz="1400" i="0" u="none" strike="noStrike" kern="1200" cap="none" spc="0" normalizeH="0" baseline="0" noProof="0" dirty="0">
                  <a:ln>
                    <a:noFill/>
                  </a:ln>
                  <a:effectLst/>
                  <a:uLnTx/>
                  <a:uFillTx/>
                  <a:latin typeface="Helvetica" pitchFamily="2" charset="0"/>
                  <a:ea typeface="+mn-ea"/>
                  <a:cs typeface="+mn-cs"/>
                  <a:rtl val="0"/>
                </a:rPr>
                <a:t>CDAO</a:t>
              </a:r>
            </a:p>
          </p:txBody>
        </p:sp>
        <p:sp>
          <p:nvSpPr>
            <p:cNvPr id="10" name="Rectangle 9">
              <a:extLst>
                <a:ext uri="{FF2B5EF4-FFF2-40B4-BE49-F238E27FC236}">
                  <a16:creationId xmlns:a16="http://schemas.microsoft.com/office/drawing/2014/main" id="{363778C1-82A5-BECE-39D0-235881848967}"/>
                </a:ext>
              </a:extLst>
            </p:cNvPr>
            <p:cNvSpPr>
              <a:spLocks noChangeAspect="1"/>
            </p:cNvSpPr>
            <p:nvPr/>
          </p:nvSpPr>
          <p:spPr>
            <a:xfrm>
              <a:off x="337032" y="1004793"/>
              <a:ext cx="176331" cy="1763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40DAAC35-620D-FFDB-8209-C7D8CCFDC745}"/>
                </a:ext>
              </a:extLst>
            </p:cNvPr>
            <p:cNvSpPr txBox="1"/>
            <p:nvPr/>
          </p:nvSpPr>
          <p:spPr>
            <a:xfrm>
              <a:off x="1515742" y="925345"/>
              <a:ext cx="704882" cy="319831"/>
            </a:xfrm>
            <a:prstGeom prst="rect">
              <a:avLst/>
            </a:prstGeom>
            <a:noFill/>
          </p:spPr>
          <p:txBody>
            <a:bodyPr wrap="square" rtlCol="0">
              <a:spAutoFit/>
            </a:bodyPr>
            <a:lstStyle/>
            <a:p>
              <a:pPr marL="0" marR="0" lvl="0" indent="0" algn="l" defTabSz="457200" rtl="0" eaLnBrk="1" fontAlgn="auto" latinLnBrk="0" hangingPunct="1">
                <a:lnSpc>
                  <a:spcPct val="114000"/>
                </a:lnSpc>
                <a:spcBef>
                  <a:spcPts val="0"/>
                </a:spcBef>
                <a:spcAft>
                  <a:spcPts val="0"/>
                </a:spcAft>
                <a:buClrTx/>
                <a:buSzTx/>
                <a:buFontTx/>
                <a:buNone/>
                <a:tabLst/>
                <a:defRPr/>
              </a:pPr>
              <a:r>
                <a:rPr kumimoji="0" lang="en-US" sz="1400" i="0" u="none" strike="noStrike" kern="1200" cap="none" spc="0" normalizeH="0" baseline="0" noProof="0" dirty="0">
                  <a:ln>
                    <a:noFill/>
                  </a:ln>
                  <a:effectLst/>
                  <a:uLnTx/>
                  <a:uFillTx/>
                  <a:latin typeface="Helvetica" pitchFamily="2" charset="0"/>
                  <a:ea typeface="+mn-ea"/>
                  <a:cs typeface="+mn-cs"/>
                  <a:rtl val="0"/>
                </a:rPr>
                <a:t>CFO</a:t>
              </a:r>
              <a:endParaRPr kumimoji="0" lang="en-GB" sz="1400" i="0" u="none" strike="noStrike" kern="1200" cap="none" spc="0" normalizeH="0" baseline="0" noProof="0" dirty="0">
                <a:ln>
                  <a:noFill/>
                </a:ln>
                <a:effectLst/>
                <a:uLnTx/>
                <a:uFillTx/>
                <a:latin typeface="Helvetica" pitchFamily="2" charset="0"/>
                <a:ea typeface="+mn-ea"/>
                <a:cs typeface="+mn-cs"/>
                <a:rtl val="0"/>
              </a:endParaRPr>
            </a:p>
          </p:txBody>
        </p:sp>
        <p:sp>
          <p:nvSpPr>
            <p:cNvPr id="13" name="Rectangle 12">
              <a:extLst>
                <a:ext uri="{FF2B5EF4-FFF2-40B4-BE49-F238E27FC236}">
                  <a16:creationId xmlns:a16="http://schemas.microsoft.com/office/drawing/2014/main" id="{8128A201-D5B5-F040-16AF-7CE4FFE87743}"/>
                </a:ext>
              </a:extLst>
            </p:cNvPr>
            <p:cNvSpPr>
              <a:spLocks noChangeAspect="1"/>
            </p:cNvSpPr>
            <p:nvPr/>
          </p:nvSpPr>
          <p:spPr>
            <a:xfrm>
              <a:off x="1333597" y="1004793"/>
              <a:ext cx="176331" cy="1763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sp>
        <p:nvSpPr>
          <p:cNvPr id="15" name="TextBox 14">
            <a:extLst>
              <a:ext uri="{FF2B5EF4-FFF2-40B4-BE49-F238E27FC236}">
                <a16:creationId xmlns:a16="http://schemas.microsoft.com/office/drawing/2014/main" id="{1E6839CB-AD3F-F5E9-C7E1-8CC6923FC491}"/>
              </a:ext>
            </a:extLst>
          </p:cNvPr>
          <p:cNvSpPr txBox="1"/>
          <p:nvPr/>
        </p:nvSpPr>
        <p:spPr>
          <a:xfrm>
            <a:off x="4206240" y="6500712"/>
            <a:ext cx="7834179" cy="261610"/>
          </a:xfrm>
          <a:prstGeom prst="rect">
            <a:avLst/>
          </a:prstGeom>
          <a:noFill/>
        </p:spPr>
        <p:txBody>
          <a:bodyPr wrap="square" lIns="91440" tIns="45720" rIns="91440" bIns="45720" rtlCol="0" anchor="t">
            <a:spAutoFit/>
          </a:bodyPr>
          <a:lstStyle/>
          <a:p>
            <a:pPr lvl="0" algn="r">
              <a:defRPr/>
            </a:pPr>
            <a:r>
              <a:rPr lang="en-US" sz="1100" i="1" dirty="0">
                <a:solidFill>
                  <a:srgbClr val="FFFFFF">
                    <a:lumMod val="50000"/>
                  </a:srgbClr>
                </a:solidFill>
                <a:latin typeface="Helvetica" panose="020B0403020202020204" pitchFamily="34" charset="0"/>
                <a:cs typeface="Helvetica Neue" panose="02000503000000020004" pitchFamily="2"/>
              </a:rPr>
              <a:t>ADAPT Data and AI and CFO Edge Surveys in May and Nov 2024. Sample size: 210 Australian CDAOs and CFOs</a:t>
            </a:r>
          </a:p>
        </p:txBody>
      </p:sp>
    </p:spTree>
    <p:extLst>
      <p:ext uri="{BB962C8B-B14F-4D97-AF65-F5344CB8AC3E}">
        <p14:creationId xmlns:p14="http://schemas.microsoft.com/office/powerpoint/2010/main" val="194922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499328" y="2355424"/>
            <a:ext cx="3771237" cy="243053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No Australian CFOs say that obtaining data is completely easy, and 79% struggle to derive actionable insights</a:t>
            </a:r>
            <a:r>
              <a:rPr lang="en-US" sz="1200" b="1" dirty="0">
                <a:solidFill>
                  <a:prstClr val="black"/>
                </a:solidFill>
                <a:latin typeface="Helvetica"/>
                <a:cs typeface="Helvetica"/>
              </a:rPr>
              <a:t>.</a:t>
            </a:r>
            <a:endParaRPr kumimoji="0" lang="en-US" sz="1200" b="1" i="0" u="none" strike="noStrike" kern="1200" cap="none" spc="0" normalizeH="0" baseline="0" noProof="0" dirty="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To overcome scenario modeling issues,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CFOs invest strongly in data solutions.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CFOs report that decision-makers are </a:t>
            </a:r>
            <a:br>
              <a:rPr lang="en-US" sz="1200" dirty="0">
                <a:solidFill>
                  <a:prstClr val="black"/>
                </a:solidFill>
                <a:latin typeface="Helvetica"/>
                <a:cs typeface="Helvetica"/>
              </a:rPr>
            </a:br>
            <a:r>
              <a:rPr lang="en-US" sz="1200" dirty="0">
                <a:solidFill>
                  <a:prstClr val="black"/>
                </a:solidFill>
                <a:latin typeface="Helvetica"/>
                <a:cs typeface="Helvetica"/>
              </a:rPr>
              <a:t>becoming more evidence-based with </a:t>
            </a:r>
            <a:br>
              <a:rPr lang="en-US" sz="1200" dirty="0">
                <a:solidFill>
                  <a:prstClr val="black"/>
                </a:solidFill>
                <a:latin typeface="Helvetica"/>
                <a:cs typeface="Helvetica"/>
              </a:rPr>
            </a:br>
            <a:r>
              <a:rPr lang="en-US" sz="1200" dirty="0">
                <a:solidFill>
                  <a:prstClr val="black"/>
                </a:solidFill>
                <a:latin typeface="Helvetica"/>
                <a:cs typeface="Helvetica"/>
              </a:rPr>
              <a:t>an average of 61%.</a:t>
            </a: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p:txBody>
      </p:sp>
      <p:grpSp>
        <p:nvGrpSpPr>
          <p:cNvPr id="2" name="Group 1">
            <a:extLst>
              <a:ext uri="{FF2B5EF4-FFF2-40B4-BE49-F238E27FC236}">
                <a16:creationId xmlns:a16="http://schemas.microsoft.com/office/drawing/2014/main" id="{AA848627-DABB-AC47-DF8D-97A1B8C124AF}"/>
              </a:ext>
            </a:extLst>
          </p:cNvPr>
          <p:cNvGrpSpPr/>
          <p:nvPr/>
        </p:nvGrpSpPr>
        <p:grpSpPr>
          <a:xfrm>
            <a:off x="499328" y="1255660"/>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377123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Helvetica"/>
                  <a:ea typeface="+mn-ea"/>
                  <a:cs typeface="Helvetica"/>
                </a:rPr>
                <a:t>Becoming data-driven</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Technology Trends: Data-driven</a:t>
              </a:r>
              <a:endParaRPr kumimoji="0" lang="en-US" sz="14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136547" y="27932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898A455-8484-C20E-25BE-0AEB1706CDD0}"/>
              </a:ext>
            </a:extLst>
          </p:cNvPr>
          <p:cNvSpPr txBox="1"/>
          <p:nvPr/>
        </p:nvSpPr>
        <p:spPr>
          <a:xfrm>
            <a:off x="4340869" y="209873"/>
            <a:ext cx="7683084" cy="6462410"/>
          </a:xfrm>
          <a:prstGeom prst="rect">
            <a:avLst/>
          </a:prstGeom>
          <a:noFill/>
        </p:spPr>
        <p:txBody>
          <a:bodyPr wrap="square" lIns="91440" tIns="45720" rIns="91440" bIns="45720" anchor="t">
            <a:spAutoFit/>
          </a:bodyPr>
          <a:lstStyle/>
          <a:p>
            <a:pPr>
              <a:lnSpc>
                <a:spcPct val="150000"/>
              </a:lnSpc>
              <a:buClr>
                <a:srgbClr val="E7534F"/>
              </a:buClr>
              <a:defRPr/>
            </a:pPr>
            <a:r>
              <a:rPr kumimoji="0" lang="en-US" sz="1200" b="1" i="0" u="none" strike="noStrike" kern="1200" cap="none" spc="0" normalizeH="0" baseline="0" noProof="0" dirty="0">
                <a:ln>
                  <a:noFill/>
                </a:ln>
                <a:solidFill>
                  <a:srgbClr val="000000"/>
                </a:solidFill>
                <a:effectLst/>
                <a:uLnTx/>
                <a:uFillTx/>
                <a:latin typeface="Helvetica"/>
                <a:ea typeface="+mn-ea"/>
                <a:cs typeface="Helvetica"/>
              </a:rPr>
              <a:t>Scenario modelling is difficult because it is hard to get the right data </a:t>
            </a:r>
          </a:p>
          <a:p>
            <a:pPr marL="182245" marR="0" lvl="0" indent="-18224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Scenario modeling is</a:t>
            </a:r>
            <a:r>
              <a:rPr lang="en-US" sz="1200" dirty="0">
                <a:solidFill>
                  <a:prstClr val="black"/>
                </a:solidFill>
                <a:latin typeface="Helvetica"/>
                <a:cs typeface="Helvetica"/>
              </a:rPr>
              <a:t> crucial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for Australian CFOs to be able to explore, forecast and hedge against future risks while relying on trusted data. The use of insights in scenario modelling is the </a:t>
            </a:r>
            <a:r>
              <a:rPr lang="en-US" sz="1200" dirty="0">
                <a:solidFill>
                  <a:prstClr val="black"/>
                </a:solidFill>
                <a:latin typeface="Helvetica"/>
                <a:cs typeface="Helvetica"/>
              </a:rPr>
              <a:t>#1 success metric of becoming data-driven according to CDAOs.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ADAPT insights reveal that the ability to model future scenarios </a:t>
            </a:r>
            <a:r>
              <a:rPr lang="en-US" sz="1200" dirty="0">
                <a:solidFill>
                  <a:prstClr val="black"/>
                </a:solidFill>
                <a:latin typeface="Helvetica"/>
                <a:cs typeface="Helvetica"/>
              </a:rPr>
              <a:t>is driven by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becoming more evidence-based</a:t>
            </a:r>
            <a:r>
              <a:rPr lang="en-US" sz="1200" dirty="0">
                <a:solidFill>
                  <a:prstClr val="black"/>
                </a:solidFill>
                <a:latin typeface="Helvetica"/>
                <a:cs typeface="Helvetica"/>
              </a:rPr>
              <a:t> at a rate of 1.5x.</a:t>
            </a:r>
            <a:endParaRPr lang="en-US" sz="1200" b="0" i="0" u="none" strike="noStrike" kern="1200" cap="none" spc="0" normalizeH="0" baseline="0" noProof="0" dirty="0">
              <a:ln>
                <a:noFill/>
              </a:ln>
              <a:solidFill>
                <a:prstClr val="black"/>
              </a:solidFill>
              <a:effectLst/>
              <a:uLnTx/>
              <a:uFillTx/>
              <a:latin typeface="Helvetica"/>
              <a:cs typeface="Helvetica"/>
            </a:endParaRPr>
          </a:p>
          <a:p>
            <a:pPr marL="182245" marR="0" lvl="0" indent="-182245"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Since analytics is no longer a top investment priority for CFOs in 2024, they are facing challenges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in modelling complex scenarios. Data quality issues, ranked as the #11 barrier by CFOs, also contribute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to this challenge.</a:t>
            </a:r>
            <a:endParaRPr lang="en-US" sz="1200" b="0" i="0" u="none" strike="noStrike" kern="1200" cap="none" spc="0" normalizeH="0" baseline="0" noProof="0" dirty="0">
              <a:ln>
                <a:noFill/>
              </a:ln>
              <a:solidFill>
                <a:prstClr val="black"/>
              </a:solidFill>
              <a:effectLst/>
              <a:uLnTx/>
              <a:uFillTx/>
              <a:latin typeface="Helvetica"/>
              <a:cs typeface="Helvetica"/>
            </a:endParaRPr>
          </a:p>
          <a:p>
            <a:pPr>
              <a:lnSpc>
                <a:spcPct val="150000"/>
              </a:lnSpc>
              <a:buClr>
                <a:srgbClr val="E7534F"/>
              </a:buClr>
              <a:defRPr/>
            </a:pPr>
            <a:r>
              <a:rPr kumimoji="0" lang="en-US" sz="1200" b="1" i="0" u="none" strike="noStrike" kern="1200" cap="none" spc="0" normalizeH="0" baseline="0" noProof="0" dirty="0">
                <a:ln>
                  <a:noFill/>
                </a:ln>
                <a:solidFill>
                  <a:srgbClr val="000000"/>
                </a:solidFill>
                <a:effectLst/>
                <a:uLnTx/>
                <a:uFillTx/>
                <a:latin typeface="Helvetica"/>
                <a:ea typeface="+mn-ea"/>
                <a:cs typeface="Helvetica"/>
              </a:rPr>
              <a:t>Data enables better prioritisation to manage risk and costs to serve</a:t>
            </a:r>
            <a:endParaRPr lang="en-US" sz="1200" dirty="0">
              <a:solidFill>
                <a:prstClr val="black"/>
              </a:solidFill>
              <a:latin typeface="Helvetica"/>
              <a:cs typeface="Helvetica"/>
            </a:endParaRPr>
          </a:p>
          <a:p>
            <a:pPr marL="182245" marR="0" lvl="0" indent="-18224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This resonates with the #10 goal of CFOs, fostering a data-driven culture for better decision-making.</a:t>
            </a:r>
            <a:endParaRPr lang="en-US" sz="1200" b="0" i="0" u="none" strike="noStrike" kern="1200" cap="none" spc="0" normalizeH="0" baseline="0" noProof="0" dirty="0">
              <a:ln>
                <a:noFill/>
              </a:ln>
              <a:solidFill>
                <a:prstClr val="black"/>
              </a:solidFill>
              <a:effectLst/>
              <a:uLnTx/>
              <a:uFillTx/>
              <a:latin typeface="Helvetica"/>
              <a:cs typeface="Helvetica"/>
            </a:endParaRPr>
          </a:p>
          <a:p>
            <a:pPr marL="182245" marR="0" lvl="0" indent="-18224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While the #1 goal is to optimise costs, CFOs are becoming more data-</a:t>
            </a:r>
            <a:r>
              <a:rPr lang="en-US" sz="1200" dirty="0">
                <a:solidFill>
                  <a:prstClr val="black"/>
                </a:solidFill>
                <a:latin typeface="Helvetica"/>
                <a:cs typeface="Helvetica"/>
              </a:rPr>
              <a:t>centric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to drive out costs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and deploy cost-effective resources</a:t>
            </a:r>
            <a:r>
              <a:rPr lang="en-US" sz="1200" dirty="0">
                <a:solidFill>
                  <a:prstClr val="black"/>
                </a:solidFill>
                <a:latin typeface="Helvetica"/>
                <a:cs typeface="Helvetica"/>
              </a:rPr>
              <a:t>. </a:t>
            </a:r>
          </a:p>
          <a:p>
            <a:pPr marL="182245" marR="0" lvl="0" indent="-182245"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Other benefits CFOs gain from adopting a data-driven approach include identifying new growth opportunities and adapting to changing market conditions.</a:t>
            </a:r>
            <a:endParaRPr lang="en-US" sz="1200" b="0" i="0" u="none" strike="noStrike" kern="1200" cap="none" spc="0" normalizeH="0" baseline="0" noProof="0" dirty="0">
              <a:ln>
                <a:noFill/>
              </a:ln>
              <a:solidFill>
                <a:prstClr val="black"/>
              </a:solidFill>
              <a:effectLst/>
              <a:uLnTx/>
              <a:uFillTx/>
              <a:latin typeface="Helvetica"/>
              <a:cs typeface="Helvetica"/>
            </a:endParaRPr>
          </a:p>
          <a:p>
            <a:pPr>
              <a:lnSpc>
                <a:spcPct val="150000"/>
              </a:lnSpc>
              <a:buClr>
                <a:srgbClr val="E7534F"/>
              </a:buClr>
              <a:defRPr/>
            </a:pPr>
            <a:r>
              <a:rPr kumimoji="0" lang="en-US" sz="1200" b="1" i="0" u="none" strike="noStrike" kern="1200" cap="none" spc="0" normalizeH="0" baseline="0" noProof="0" dirty="0">
                <a:ln>
                  <a:noFill/>
                </a:ln>
                <a:solidFill>
                  <a:srgbClr val="000000"/>
                </a:solidFill>
                <a:effectLst/>
                <a:uLnTx/>
                <a:uFillTx/>
                <a:latin typeface="Helvetica"/>
                <a:ea typeface="+mn-ea"/>
                <a:cs typeface="Helvetica"/>
              </a:rPr>
              <a:t>Decision-makers are becoming more evidence-based</a:t>
            </a:r>
            <a:endParaRPr lang="en-US" sz="1200" b="1" i="0" u="none" strike="noStrike" kern="1200" cap="none" spc="0" normalizeH="0" baseline="0" noProof="0" dirty="0">
              <a:ln>
                <a:noFill/>
              </a:ln>
              <a:solidFill>
                <a:srgbClr val="000000"/>
              </a:solidFill>
              <a:effectLst/>
              <a:uLnTx/>
              <a:uFillTx/>
              <a:latin typeface="Helvetica"/>
              <a:cs typeface="Helvetica"/>
            </a:endParaRPr>
          </a:p>
          <a:p>
            <a:pPr marL="171450" indent="-171450">
              <a:lnSpc>
                <a:spcPct val="150000"/>
              </a:lnSpc>
              <a:buClr>
                <a:srgbClr val="E7534F"/>
              </a:buClr>
              <a:buFont typeface="Arial" panose="020B0604020202020204" pitchFamily="34" charset="0"/>
              <a:buChar char="•"/>
              <a:defRPr/>
            </a:pPr>
            <a:r>
              <a:rPr lang="en-US" sz="1200" dirty="0">
                <a:solidFill>
                  <a:prstClr val="black"/>
                </a:solidFill>
                <a:latin typeface="Helvetica"/>
                <a:cs typeface="Helvetica"/>
              </a:rPr>
              <a:t>Data-driven decisions allow CFOs to move from instinct- to evidence-based strategies. Highly evidenced-based organisations are also empowered by employees harnessing data insights effectively.</a:t>
            </a:r>
          </a:p>
          <a:p>
            <a:pPr marL="182245" marR="0" lvl="0" indent="-18224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ADAPT insights reveal that 85% of decision-makers are low to moderately evidence-based.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This highlights the need to strike a better balance between expertise and evidence-based insights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to improve data literacy.</a:t>
            </a:r>
            <a:endParaRPr lang="en-US" sz="1200" b="0" i="0" u="none" strike="noStrike" kern="1200" cap="none" spc="0" normalizeH="0" baseline="0" noProof="0" dirty="0">
              <a:ln>
                <a:noFill/>
              </a:ln>
              <a:solidFill>
                <a:prstClr val="black"/>
              </a:solidFill>
              <a:effectLst/>
              <a:uLnTx/>
              <a:uFillTx/>
              <a:latin typeface="Helvetica"/>
              <a:cs typeface="Helvetica"/>
            </a:endParaRPr>
          </a:p>
          <a:p>
            <a:pPr marL="182245" marR="0" lvl="0" indent="-18224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Furthermore, compared to CDAOs, CFOs are, on average, significantly more evidence-based </a:t>
            </a:r>
            <a:br>
              <a:rPr lang="en-US" sz="1200" dirty="0">
                <a:solidFill>
                  <a:prstClr val="black"/>
                </a:solidFill>
                <a:latin typeface="Helvetica"/>
                <a:cs typeface="Helvetica"/>
              </a:rPr>
            </a:br>
            <a:r>
              <a:rPr lang="en-US" sz="1200" dirty="0">
                <a:solidFill>
                  <a:prstClr val="black"/>
                </a:solidFill>
                <a:latin typeface="Helvetica"/>
                <a:cs typeface="Helvetica"/>
              </a:rPr>
              <a:t>in their decision-making</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a:t>
            </a:r>
            <a:endParaRPr lang="en-US" sz="1200" b="0" i="0" u="none" strike="noStrike" kern="1200" cap="none" spc="0" normalizeH="0" baseline="0" noProof="0" dirty="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796326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7E6E6"/>
        </a:solidFill>
        <a:effectLst/>
      </p:bgPr>
    </p:bg>
    <p:spTree>
      <p:nvGrpSpPr>
        <p:cNvPr id="1" name="">
          <a:extLst>
            <a:ext uri="{FF2B5EF4-FFF2-40B4-BE49-F238E27FC236}">
              <a16:creationId xmlns:a16="http://schemas.microsoft.com/office/drawing/2014/main" id="{BF87AE3C-393D-DA35-7F09-90E29F21BE4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95C58C9-51C3-C47A-F89F-6DFF1D9EC7BE}"/>
              </a:ext>
            </a:extLst>
          </p:cNvPr>
          <p:cNvSpPr/>
          <p:nvPr/>
        </p:nvSpPr>
        <p:spPr>
          <a:xfrm>
            <a:off x="700393" y="2449756"/>
            <a:ext cx="7635739" cy="132343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Helvetica"/>
                <a:ea typeface="+mn-ea"/>
                <a:cs typeface="Helvetica"/>
              </a:rPr>
              <a:t>Generating value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Helvetica"/>
                <a:ea typeface="+mn-ea"/>
                <a:cs typeface="Helvetica"/>
              </a:rPr>
              <a:t>from AI</a:t>
            </a:r>
            <a:endParaRPr kumimoji="0" lang="en-AU" sz="4000" b="1" i="0" u="none" strike="noStrike" kern="1200" cap="none" spc="0" normalizeH="0" baseline="0" noProof="0" dirty="0">
              <a:ln>
                <a:noFill/>
              </a:ln>
              <a:solidFill>
                <a:srgbClr val="000000"/>
              </a:solidFill>
              <a:effectLst/>
              <a:uLnTx/>
              <a:uFillTx/>
              <a:latin typeface="Helvetica"/>
              <a:ea typeface="+mn-ea"/>
              <a:cs typeface="Helvetica"/>
            </a:endParaRPr>
          </a:p>
        </p:txBody>
      </p:sp>
      <p:grpSp>
        <p:nvGrpSpPr>
          <p:cNvPr id="2" name="Group 1">
            <a:extLst>
              <a:ext uri="{FF2B5EF4-FFF2-40B4-BE49-F238E27FC236}">
                <a16:creationId xmlns:a16="http://schemas.microsoft.com/office/drawing/2014/main" id="{BC2C1A58-DF0D-3375-6064-19FD0E7E4E05}"/>
              </a:ext>
            </a:extLst>
          </p:cNvPr>
          <p:cNvGrpSpPr/>
          <p:nvPr/>
        </p:nvGrpSpPr>
        <p:grpSpPr>
          <a:xfrm>
            <a:off x="712795" y="6257523"/>
            <a:ext cx="2668365" cy="226977"/>
            <a:chOff x="712794" y="6196131"/>
            <a:chExt cx="3390094" cy="288369"/>
          </a:xfrm>
        </p:grpSpPr>
        <p:pic>
          <p:nvPicPr>
            <p:cNvPr id="7" name="Graphic 6">
              <a:extLst>
                <a:ext uri="{FF2B5EF4-FFF2-40B4-BE49-F238E27FC236}">
                  <a16:creationId xmlns:a16="http://schemas.microsoft.com/office/drawing/2014/main" id="{AE221958-8BF9-3A85-6C7A-08833ED70BB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10" name="Graphic 9">
              <a:extLst>
                <a:ext uri="{FF2B5EF4-FFF2-40B4-BE49-F238E27FC236}">
                  <a16:creationId xmlns:a16="http://schemas.microsoft.com/office/drawing/2014/main" id="{10C40DE4-F476-3AF2-F67C-47BB0C409B1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Tree>
    <p:extLst>
      <p:ext uri="{BB962C8B-B14F-4D97-AF65-F5344CB8AC3E}">
        <p14:creationId xmlns:p14="http://schemas.microsoft.com/office/powerpoint/2010/main" val="2966209342"/>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Office Theme">
  <a:themeElements>
    <a:clrScheme name="Custom 2">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Theme">
  <a:themeElements>
    <a:clrScheme name="Custom 2">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Custom Design">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4_Custom Design">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1" ma:contentTypeDescription="Create a new document." ma:contentTypeScope="" ma:versionID="1e8c820584e3827860043d09c3ad47ed">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87737a2fdc7c5c43cd9aebeddcf0f08a"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C09AF43-83DC-4EEF-9BE3-C3B6FA4AE8C1}">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C4CBB37-A240-4B23-A852-80D5D1A19D5B}">
  <ds:schemaRefs>
    <ds:schemaRef ds:uri="http://schemas.microsoft.com/sharepoint/v3/contenttype/forms"/>
  </ds:schemaRefs>
</ds:datastoreItem>
</file>

<file path=customXml/itemProps3.xml><?xml version="1.0" encoding="utf-8"?>
<ds:datastoreItem xmlns:ds="http://schemas.openxmlformats.org/officeDocument/2006/customXml" ds:itemID="{B2146096-3E06-4BDB-AC27-EFB4FF5DF237}">
  <ds:schemaRefs>
    <ds:schemaRef ds:uri="http://purl.org/dc/terms/"/>
    <ds:schemaRef ds:uri="http://schemas.microsoft.com/office/2006/documentManagement/types"/>
    <ds:schemaRef ds:uri="http://www.w3.org/XML/1998/namespace"/>
    <ds:schemaRef ds:uri="http://purl.org/dc/dcmitype/"/>
    <ds:schemaRef ds:uri="http://purl.org/dc/elements/1.1/"/>
    <ds:schemaRef ds:uri="6b548529-d317-4b85-942f-248fe0d44d93"/>
    <ds:schemaRef ds:uri="http://schemas.microsoft.com/office/infopath/2007/PartnerControls"/>
    <ds:schemaRef ds:uri="http://schemas.openxmlformats.org/package/2006/metadata/core-properties"/>
    <ds:schemaRef ds:uri="507dee17-6aae-496b-8a1e-0f1e47f95f1a"/>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185</TotalTime>
  <Words>3063</Words>
  <Application>Microsoft Office PowerPoint</Application>
  <PresentationFormat>Widescreen</PresentationFormat>
  <Paragraphs>310</Paragraphs>
  <Slides>21</Slides>
  <Notes>18</Notes>
  <HiddenSlides>0</HiddenSlides>
  <MMClips>0</MMClips>
  <ScaleCrop>false</ScaleCrop>
  <HeadingPairs>
    <vt:vector size="6" baseType="variant">
      <vt:variant>
        <vt:lpstr>Fonts Used</vt:lpstr>
      </vt:variant>
      <vt:variant>
        <vt:i4>7</vt:i4>
      </vt:variant>
      <vt:variant>
        <vt:lpstr>Theme</vt:lpstr>
      </vt:variant>
      <vt:variant>
        <vt:i4>10</vt:i4>
      </vt:variant>
      <vt:variant>
        <vt:lpstr>Slide Titles</vt:lpstr>
      </vt:variant>
      <vt:variant>
        <vt:i4>21</vt:i4>
      </vt:variant>
    </vt:vector>
  </HeadingPairs>
  <TitlesOfParts>
    <vt:vector size="38" baseType="lpstr">
      <vt:lpstr>Aptos</vt:lpstr>
      <vt:lpstr>Arial</vt:lpstr>
      <vt:lpstr>Calibri</vt:lpstr>
      <vt:lpstr>Calibri Light</vt:lpstr>
      <vt:lpstr>Helvetica</vt:lpstr>
      <vt:lpstr>Helvetica Light</vt:lpstr>
      <vt:lpstr>Helvetica Neue</vt:lpstr>
      <vt:lpstr>1_Custom Design</vt:lpstr>
      <vt:lpstr>Title White</vt:lpstr>
      <vt:lpstr>6_Office Theme</vt:lpstr>
      <vt:lpstr>2_Office Theme</vt:lpstr>
      <vt:lpstr>3_Office Theme</vt:lpstr>
      <vt:lpstr>office theme</vt:lpstr>
      <vt:lpstr>7_Office Theme</vt:lpstr>
      <vt:lpstr>3_Custom Design</vt:lpstr>
      <vt:lpstr>4_Custom Design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resources you can access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Nina Gan</cp:lastModifiedBy>
  <cp:revision>3</cp:revision>
  <dcterms:created xsi:type="dcterms:W3CDTF">2024-10-31T02:27:15Z</dcterms:created>
  <dcterms:modified xsi:type="dcterms:W3CDTF">2024-12-03T03:22:44Z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