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4.xml" ContentType="application/vnd.openxmlformats-officedocument.theme+xml"/>
  <Override PartName="/ppt/slideLayouts/slideLayout14.xml" ContentType="application/vnd.openxmlformats-officedocument.presentationml.slideLayout+xml"/>
  <Override PartName="/ppt/theme/theme5.xml" ContentType="application/vnd.openxmlformats-officedocument.theme+xml"/>
  <Override PartName="/ppt/slideLayouts/slideLayout15.xml" ContentType="application/vnd.openxmlformats-officedocument.presentationml.slideLayout+xml"/>
  <Override PartName="/ppt/theme/theme6.xml" ContentType="application/vnd.openxmlformats-officedocument.theme+xml"/>
  <Override PartName="/ppt/slideLayouts/slideLayout16.xml" ContentType="application/vnd.openxmlformats-officedocument.presentationml.slideLayout+xml"/>
  <Override PartName="/ppt/theme/theme7.xml" ContentType="application/vnd.openxmlformats-officedocument.theme+xml"/>
  <Override PartName="/ppt/slideLayouts/slideLayout17.xml" ContentType="application/vnd.openxmlformats-officedocument.presentationml.slideLayout+xml"/>
  <Override PartName="/ppt/theme/theme8.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9.xml" ContentType="application/vnd.openxmlformats-officedocument.theme+xml"/>
  <Override PartName="/ppt/slideLayouts/slideLayout21.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3"/>
    <p:sldMasterId id="2147483682" r:id="rId4"/>
    <p:sldMasterId id="2147483684" r:id="rId5"/>
    <p:sldMasterId id="2147483686" r:id="rId6"/>
    <p:sldMasterId id="2147483689" r:id="rId7"/>
    <p:sldMasterId id="2147483691" r:id="rId8"/>
    <p:sldMasterId id="2147483694" r:id="rId9"/>
    <p:sldMasterId id="2147483696" r:id="rId10"/>
    <p:sldMasterId id="2147483698" r:id="rId11"/>
    <p:sldMasterId id="2147483648" r:id="rId12"/>
  </p:sldMasterIdLst>
  <p:notesMasterIdLst>
    <p:notesMasterId r:id="rId35"/>
  </p:notesMasterIdLst>
  <p:sldIdLst>
    <p:sldId id="2147376415" r:id="rId13"/>
    <p:sldId id="2147376399" r:id="rId14"/>
    <p:sldId id="2147376964" r:id="rId15"/>
    <p:sldId id="2147377048" r:id="rId16"/>
    <p:sldId id="2147376962" r:id="rId17"/>
    <p:sldId id="2147377009" r:id="rId18"/>
    <p:sldId id="2147377051" r:id="rId19"/>
    <p:sldId id="2147376969" r:id="rId20"/>
    <p:sldId id="2147376971" r:id="rId21"/>
    <p:sldId id="2147377039" r:id="rId22"/>
    <p:sldId id="2147376959" r:id="rId23"/>
    <p:sldId id="2147376970" r:id="rId24"/>
    <p:sldId id="2147377049" r:id="rId25"/>
    <p:sldId id="2147376983" r:id="rId26"/>
    <p:sldId id="2147376902" r:id="rId27"/>
    <p:sldId id="2147376976" r:id="rId28"/>
    <p:sldId id="2147376752" r:id="rId29"/>
    <p:sldId id="2147377050" r:id="rId30"/>
    <p:sldId id="2147376954" r:id="rId31"/>
    <p:sldId id="2147376360" r:id="rId32"/>
    <p:sldId id="2147377052" r:id="rId33"/>
    <p:sldId id="2147376357"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BC460F-8633-F25F-F510-A95225BBAA79}" name="Patricia Allen" initials="PA" userId="S::patricia.allen@adapt.com.au::d97f0a36-ce00-48a2-8b3a-af76816aadf7" providerId="AD"/>
  <p188:author id="{D1C2762C-6B19-D9F9-4051-A1F1A2E43031}" name="Francis Olivier" initials="FO" userId="S::francis.olivier@adapt.com.au::3631bac9-3f1b-472b-abd4-c5b32c1291ad" providerId="AD"/>
  <p188:author id="{6CC8DC2C-4EB4-D894-0758-82EBC581EB24}" name="Gabby Fredkin" initials="GF" userId="S::Gabby.Fredkin@adapt.com.au::5a2f5287-96fa-4437-a1cc-afe5909f7627" providerId="AD"/>
  <p188:author id="{F7D5FB91-EB2D-5B2D-3D63-9493A5115B83}" name="Honey Mari Gay" initials="HG" userId="S::Honey.Gay@adapt.com.au::0a0b5314-a49b-40b7-81a9-6a081b853566" providerId="AD"/>
  <p188:author id="{562233F7-3F2B-9F4E-4CB8-BDB939904374}" name="Shane Hill" initials="SH" userId="S::shane.hill@adapt.com.au::d4177505-44cc-4b11-adbb-043f023ab850"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BFBFBF"/>
    <a:srgbClr val="F09190"/>
    <a:srgbClr val="D9D9D9"/>
    <a:srgbClr val="E753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55DAAE-2F23-4361-B494-4E2E3B296E12}" v="338" dt="2024-12-04T02:32:17.9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71"/>
    <p:restoredTop sz="94715"/>
  </p:normalViewPr>
  <p:slideViewPr>
    <p:cSldViewPr snapToGrid="0">
      <p:cViewPr varScale="1">
        <p:scale>
          <a:sx n="96" d="100"/>
          <a:sy n="96" d="100"/>
        </p:scale>
        <p:origin x="200" y="6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tableStyles" Target="tableStyles.xml"/><Relationship Id="rId21" Type="http://schemas.openxmlformats.org/officeDocument/2006/relationships/slide" Target="slides/slide9.xml"/><Relationship Id="rId34" Type="http://schemas.openxmlformats.org/officeDocument/2006/relationships/slide" Target="slides/slide22.xml"/><Relationship Id="rId7" Type="http://schemas.openxmlformats.org/officeDocument/2006/relationships/slideMaster" Target="slideMasters/slideMaster5.xml"/><Relationship Id="rId2" Type="http://schemas.openxmlformats.org/officeDocument/2006/relationships/customXml" Target="../customXml/item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slide" Target="slides/slide17.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4.xml"/><Relationship Id="rId11" Type="http://schemas.openxmlformats.org/officeDocument/2006/relationships/slideMaster" Target="slideMasters/slideMaster9.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Master" Target="slideMasters/slideMaster3.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presProps" Target="presProps.xml"/><Relationship Id="rId10" Type="http://schemas.openxmlformats.org/officeDocument/2006/relationships/slideMaster" Target="slideMasters/slideMaster8.xml"/><Relationship Id="rId19" Type="http://schemas.openxmlformats.org/officeDocument/2006/relationships/slide" Target="slides/slide7.xml"/><Relationship Id="rId31" Type="http://schemas.openxmlformats.org/officeDocument/2006/relationships/slide" Target="slides/slide19.xml"/><Relationship Id="rId4" Type="http://schemas.openxmlformats.org/officeDocument/2006/relationships/slideMaster" Target="slideMasters/slideMaster2.xml"/><Relationship Id="rId9" Type="http://schemas.openxmlformats.org/officeDocument/2006/relationships/slideMaster" Target="slideMasters/slideMaster7.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notesMaster" Target="notesMasters/notesMaster1.xml"/><Relationship Id="rId8" Type="http://schemas.openxmlformats.org/officeDocument/2006/relationships/slideMaster" Target="slideMasters/slideMaster6.xml"/><Relationship Id="rId3" Type="http://schemas.openxmlformats.org/officeDocument/2006/relationships/slideMaster" Target="slideMasters/slideMaster1.xml"/><Relationship Id="rId12" Type="http://schemas.openxmlformats.org/officeDocument/2006/relationships/slideMaster" Target="slideMasters/slideMaster10.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H"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291B4B-46E8-43F4-993C-4731688ABC22}" type="datetimeFigureOut">
              <a:rPr lang="en-PH" smtClean="0"/>
              <a:t>12/4/24</a:t>
            </a:fld>
            <a:endParaRPr lang="en-PH"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PH"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H"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2377F8-E9E6-45D5-96C8-C403F46664DE}" type="slidenum">
              <a:rPr lang="en-PH" smtClean="0"/>
              <a:t>‹#›</a:t>
            </a:fld>
            <a:endParaRPr lang="en-PH" dirty="0"/>
          </a:p>
        </p:txBody>
      </p:sp>
    </p:spTree>
    <p:extLst>
      <p:ext uri="{BB962C8B-B14F-4D97-AF65-F5344CB8AC3E}">
        <p14:creationId xmlns:p14="http://schemas.microsoft.com/office/powerpoint/2010/main" val="10446578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07000"/>
              </a:lnSpc>
              <a:spcAft>
                <a:spcPts val="800"/>
              </a:spcAft>
              <a:buFont typeface="+mj-lt"/>
              <a:buNone/>
            </a:pPr>
            <a:endParaRPr lang="en-AU"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Helvetica Neue" panose="02000503000000020004" pitchFamily="2"/>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PH" sz="1200" b="0" i="0" u="none" strike="noStrike" kern="1200" cap="none" spc="0" normalizeH="0" baseline="0" noProof="0" dirty="0">
              <a:ln>
                <a:noFill/>
              </a:ln>
              <a:solidFill>
                <a:prstClr val="black"/>
              </a:solidFill>
              <a:effectLst/>
              <a:uLnTx/>
              <a:uFillTx/>
              <a:latin typeface="Helvetica Neue" panose="02000503000000020004" pitchFamily="2"/>
              <a:ea typeface="+mn-ea"/>
              <a:cs typeface="+mn-cs"/>
            </a:endParaRPr>
          </a:p>
        </p:txBody>
      </p:sp>
    </p:spTree>
    <p:extLst>
      <p:ext uri="{BB962C8B-B14F-4D97-AF65-F5344CB8AC3E}">
        <p14:creationId xmlns:p14="http://schemas.microsoft.com/office/powerpoint/2010/main" val="1560693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A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10214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PH"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735625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A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33976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91B70F-56AE-FD00-EB4D-975EEA5D02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76E40F-7058-BA2B-CE97-8E8B541A9D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458BC5-DDD9-3B4B-ADD8-FCACD0237A1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a:extLst>
              <a:ext uri="{FF2B5EF4-FFF2-40B4-BE49-F238E27FC236}">
                <a16:creationId xmlns:a16="http://schemas.microsoft.com/office/drawing/2014/main" id="{291B4097-E3E1-568C-7D62-A8862C0383B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52884E-01AA-4C81-ACD1-4BD49D3D90DC}"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AU"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323566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8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A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7081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PH"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378784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61700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AF5780-47F3-AF45-AA3F-DCA5F55792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34207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64A1A0-4828-4556-A429-D8D1F97EC206}"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AU"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28608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0"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64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52895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A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41478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1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142827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65A2C-8FA3-885B-657D-1B27723BED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1E42FD-EF2C-0A56-1968-AD7E1F211F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C5E08F-A4F1-31CD-C71D-BC99C1EAF4BC}"/>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D805C4A2-BA56-7044-8ABA-833913269C3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5513F3-F836-4576-8982-04EFCC3E0FD0}"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A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11351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65A2C-8FA3-885B-657D-1B27723BED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1E42FD-EF2C-0A56-1968-AD7E1F211F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C5E08F-A4F1-31CD-C71D-BC99C1EAF4BC}"/>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D805C4A2-BA56-7044-8ABA-833913269C3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5513F3-F836-4576-8982-04EFCC3E0FD0}"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A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01436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PH"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21352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05032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AU"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263868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3" Type="http://schemas.openxmlformats.org/officeDocument/2006/relationships/hyperlink" Target="mailto:hello@adapt.com.au" TargetMode="External"/><Relationship Id="rId2" Type="http://schemas.openxmlformats.org/officeDocument/2006/relationships/hyperlink" Target="https://adapt.com.au/" TargetMode="External"/><Relationship Id="rId1" Type="http://schemas.openxmlformats.org/officeDocument/2006/relationships/slideMaster" Target="../slideMasters/slideMaster6.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over">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23877057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12/4/24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dirty="0"/>
          </a:p>
        </p:txBody>
      </p:sp>
    </p:spTree>
    <p:extLst>
      <p:ext uri="{BB962C8B-B14F-4D97-AF65-F5344CB8AC3E}">
        <p14:creationId xmlns:p14="http://schemas.microsoft.com/office/powerpoint/2010/main" val="999641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ck 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36611685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2">
            <a:lumMod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0020224"/>
      </p:ext>
    </p:extLst>
  </p:cSld>
  <p:clrMapOvr>
    <a:masterClrMapping/>
  </p:clrMapOvr>
  <p:hf sldNum="0" hd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Black 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4277146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 Black Bottom Right">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089F171C-4EC3-8F4E-92E9-8D30E47D0C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41753610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act">
    <p:bg>
      <p:bgPr>
        <a:solidFill>
          <a:schemeClr val="bg1"/>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dirty="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dirty="0">
              <a:ln>
                <a:noFill/>
              </a:ln>
              <a:solidFill>
                <a:schemeClr val="tx1"/>
              </a:solidFill>
              <a:effectLst/>
              <a:uLnTx/>
              <a:uFillTx/>
              <a:latin typeface="Helvetica Light" panose="020B0403020202020204" pitchFamily="34" charset="0"/>
              <a:ea typeface="+mn-ea"/>
              <a:cs typeface="+mn-cs"/>
            </a:endParaRPr>
          </a:p>
        </p:txBody>
      </p:sp>
      <p:sp>
        <p:nvSpPr>
          <p:cNvPr id="13" name="Rectangle 12">
            <a:hlinkClick r:id="rId2"/>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hlinkClick r:id="rId3"/>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hlinkClick r:id="rId2"/>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 name="Picture 20" descr="A picture containing logo&#10;&#10;Description automatically generated">
            <a:extLst>
              <a:ext uri="{FF2B5EF4-FFF2-40B4-BE49-F238E27FC236}">
                <a16:creationId xmlns:a16="http://schemas.microsoft.com/office/drawing/2014/main" id="{D21270FA-30E7-1E4C-9FBE-D95D27046CDD}"/>
              </a:ext>
            </a:extLst>
          </p:cNvPr>
          <p:cNvPicPr>
            <a:picLocks noChangeAspect="1"/>
          </p:cNvPicPr>
          <p:nvPr userDrawn="1"/>
        </p:nvPicPr>
        <p:blipFill>
          <a:blip r:embed="rId4"/>
          <a:stretch>
            <a:fillRect/>
          </a:stretch>
        </p:blipFill>
        <p:spPr>
          <a:xfrm>
            <a:off x="5382183" y="2894115"/>
            <a:ext cx="1427630" cy="347200"/>
          </a:xfrm>
          <a:prstGeom prst="rect">
            <a:avLst/>
          </a:prstGeom>
        </p:spPr>
      </p:pic>
      <p:pic>
        <p:nvPicPr>
          <p:cNvPr id="12" name="Graphic 11">
            <a:extLst>
              <a:ext uri="{FF2B5EF4-FFF2-40B4-BE49-F238E27FC236}">
                <a16:creationId xmlns:a16="http://schemas.microsoft.com/office/drawing/2014/main" id="{5DEC55C3-5A35-4ECE-8D11-95B0C41D811D}"/>
              </a:ext>
            </a:extLst>
          </p:cNvPr>
          <p:cNvPicPr>
            <a:picLocks noChangeAspect="1"/>
          </p:cNvPicPr>
          <p:nvPr userDrawn="1"/>
        </p:nvPicPr>
        <p:blipFill rotWithShape="1">
          <a:blip r:embed="rId5">
            <a:alphaModFix amt="30000"/>
            <a:extLst>
              <a:ext uri="{96DAC541-7B7A-43D3-8B79-37D633B846F1}">
                <asvg:svgBlip xmlns:asvg="http://schemas.microsoft.com/office/drawing/2016/SVG/main" r:embed="rId6"/>
              </a:ext>
            </a:extLst>
          </a:blip>
          <a:srcRect t="24316" r="18761" b="20587"/>
          <a:stretch/>
        </p:blipFill>
        <p:spPr>
          <a:xfrm>
            <a:off x="5869172" y="1"/>
            <a:ext cx="6322827" cy="6858000"/>
          </a:xfrm>
          <a:prstGeom prst="rect">
            <a:avLst/>
          </a:prstGeom>
        </p:spPr>
      </p:pic>
      <p:sp>
        <p:nvSpPr>
          <p:cNvPr id="16" name="Rectangle 15">
            <a:extLst>
              <a:ext uri="{FF2B5EF4-FFF2-40B4-BE49-F238E27FC236}">
                <a16:creationId xmlns:a16="http://schemas.microsoft.com/office/drawing/2014/main" id="{E9DE8F7A-85EF-452E-9B46-C11DCC83142A}"/>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22024861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9025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0414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White - Logo on Top">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90372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White - Logo on Top">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9FA924A9-79BA-4FDE-B40C-852AB83DA93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957799" y="244358"/>
            <a:ext cx="915443" cy="221316"/>
          </a:xfrm>
          <a:prstGeom prst="rect">
            <a:avLst/>
          </a:prstGeom>
        </p:spPr>
      </p:pic>
      <p:cxnSp>
        <p:nvCxnSpPr>
          <p:cNvPr id="3" name="Straight Connector 2">
            <a:extLst>
              <a:ext uri="{FF2B5EF4-FFF2-40B4-BE49-F238E27FC236}">
                <a16:creationId xmlns:a16="http://schemas.microsoft.com/office/drawing/2014/main" id="{E98DD75E-60BA-4888-B3E7-24E92FFA48AA}"/>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08421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Cover">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15354503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638691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12/4/24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Cover">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266071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Cover">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1501156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Cover">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24619511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Cover">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38156805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_Cover">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35793284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Cover">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10985078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_Cover">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28281592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theme" Target="../theme/theme10.xml"/><Relationship Id="rId1" Type="http://schemas.openxmlformats.org/officeDocument/2006/relationships/slideLayout" Target="../slideLayouts/slideLayout2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1.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4.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15.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7.xml"/><Relationship Id="rId1" Type="http://schemas.openxmlformats.org/officeDocument/2006/relationships/slideLayout" Target="../slideLayouts/slideLayout16.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8.xml"/><Relationship Id="rId1" Type="http://schemas.openxmlformats.org/officeDocument/2006/relationships/slideLayout" Target="../slideLayouts/slideLayout17.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5" Type="http://schemas.openxmlformats.org/officeDocument/2006/relationships/image" Target="../media/image5.png"/><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5CBBF5-1DBF-1247-8D81-D7116D36B7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9477E4C-063B-9E4D-9182-6B8699F16A4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81073760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Ls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3" cstate="print"/>
          <a:stretch>
            <a:fillRect/>
          </a:stretch>
        </p:blipFill>
        <p:spPr>
          <a:xfrm>
            <a:off x="0" y="0"/>
            <a:ext cx="12188952" cy="2011679"/>
          </a:xfrm>
          <a:prstGeom prst="rect">
            <a:avLst/>
          </a:prstGeom>
        </p:spPr>
      </p:pic>
      <p:sp>
        <p:nvSpPr>
          <p:cNvPr id="17" name="bg object 17"/>
          <p:cNvSpPr/>
          <p:nvPr/>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
        <p:nvSpPr>
          <p:cNvPr id="2" name="Holder 2"/>
          <p:cNvSpPr>
            <a:spLocks noGrp="1"/>
          </p:cNvSpPr>
          <p:nvPr>
            <p:ph type="title"/>
          </p:nvPr>
        </p:nvSpPr>
        <p:spPr>
          <a:xfrm>
            <a:off x="3395268" y="334771"/>
            <a:ext cx="5401462" cy="391159"/>
          </a:xfrm>
          <a:prstGeom prst="rect">
            <a:avLst/>
          </a:prstGeom>
        </p:spPr>
        <p:txBody>
          <a:bodyPr wrap="square" lIns="0" tIns="0" rIns="0" bIns="0">
            <a:spAutoFit/>
          </a:bodyPr>
          <a:lstStyle>
            <a:lvl1pPr>
              <a:defRPr sz="2400" b="1" i="0">
                <a:solidFill>
                  <a:schemeClr val="bg1"/>
                </a:solidFill>
                <a:latin typeface="Arial"/>
                <a:cs typeface="Arial"/>
              </a:defRPr>
            </a:lvl1pPr>
          </a:lstStyle>
          <a:p>
            <a:endParaRPr/>
          </a:p>
        </p:txBody>
      </p:sp>
      <p:sp>
        <p:nvSpPr>
          <p:cNvPr id="3" name="Holder 3"/>
          <p:cNvSpPr>
            <a:spLocks noGrp="1"/>
          </p:cNvSpPr>
          <p:nvPr>
            <p:ph type="body" idx="1"/>
          </p:nvPr>
        </p:nvSpPr>
        <p:spPr>
          <a:xfrm>
            <a:off x="609600" y="1577340"/>
            <a:ext cx="1097280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12/4/24</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2" r:id="rId1"/>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12/4/24</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dirty="0"/>
          </a:p>
        </p:txBody>
      </p:sp>
    </p:spTree>
    <p:extLst>
      <p:ext uri="{BB962C8B-B14F-4D97-AF65-F5344CB8AC3E}">
        <p14:creationId xmlns:p14="http://schemas.microsoft.com/office/powerpoint/2010/main" val="3771543711"/>
      </p:ext>
    </p:extLst>
  </p:cSld>
  <p:clrMap bg1="lt1" tx1="dk1" bg2="lt2" tx2="dk2" accent1="accent1" accent2="accent2" accent3="accent3" accent4="accent4" accent5="accent5" accent6="accent6" hlink="hlink" folHlink="folHlink"/>
  <p:sldLayoutIdLst>
    <p:sldLayoutId id="214748368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7902E6B-BC2D-C34D-A79E-67277E6BFC4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2F152CB-FFAB-9B47-A998-9DB53808EF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9B034C4-6C59-1449-9880-86572AF2C1A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A96DD6-562B-5C4A-8359-64C5942DB8AC}" type="datetimeFigureOut">
              <a:rPr lang="en-US" smtClean="0"/>
              <a:t>12/4/24</a:t>
            </a:fld>
            <a:endParaRPr lang="en-US" dirty="0"/>
          </a:p>
        </p:txBody>
      </p:sp>
      <p:sp>
        <p:nvSpPr>
          <p:cNvPr id="5" name="Footer Placeholder 4">
            <a:extLst>
              <a:ext uri="{FF2B5EF4-FFF2-40B4-BE49-F238E27FC236}">
                <a16:creationId xmlns:a16="http://schemas.microsoft.com/office/drawing/2014/main" id="{0561B323-675D-3541-96A4-C33DB4A717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BBB50F0E-9686-B84B-A9BE-93E129BECE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2A61F1-CF47-C748-AB4B-CD3294508500}" type="slidenum">
              <a:rPr lang="en-US" smtClean="0"/>
              <a:t>‹#›</a:t>
            </a:fld>
            <a:endParaRPr lang="en-US" dirty="0"/>
          </a:p>
        </p:txBody>
      </p:sp>
    </p:spTree>
    <p:extLst>
      <p:ext uri="{BB962C8B-B14F-4D97-AF65-F5344CB8AC3E}">
        <p14:creationId xmlns:p14="http://schemas.microsoft.com/office/powerpoint/2010/main" val="3065166895"/>
      </p:ext>
    </p:extLst>
  </p:cSld>
  <p:clrMap bg1="lt1" tx1="dk1" bg2="lt2" tx2="dk2" accent1="accent1" accent2="accent2" accent3="accent3" accent4="accent4" accent5="accent5" accent6="accent6" hlink="hlink" folHlink="folHlink"/>
  <p:sldLayoutIdLst>
    <p:sldLayoutId id="214748368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8261028"/>
      </p:ext>
    </p:extLst>
  </p:cSld>
  <p:clrMap bg1="lt1" tx1="dk1" bg2="lt2" tx2="dk2" accent1="accent1" accent2="accent2" accent3="accent3" accent4="accent4" accent5="accent5" accent6="accent6" hlink="hlink" folHlink="folHlink"/>
  <p:sldLayoutIdLst>
    <p:sldLayoutId id="2147483687" r:id="rId1"/>
    <p:sldLayoutId id="2147483688" r:id="rId2"/>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100E125-4E0C-A549-BC53-D4CDDCEE07E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C10C31D-D15F-0442-BDED-A7ADA058B0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E052DBB-DAF8-E243-8E08-75120C02F2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504F3B-1EBC-D54B-A537-FACA58F5C230}" type="datetimeFigureOut">
              <a:rPr lang="en-US" smtClean="0"/>
              <a:t>12/4/24</a:t>
            </a:fld>
            <a:endParaRPr lang="en-US" dirty="0"/>
          </a:p>
        </p:txBody>
      </p:sp>
      <p:sp>
        <p:nvSpPr>
          <p:cNvPr id="5" name="Footer Placeholder 4">
            <a:extLst>
              <a:ext uri="{FF2B5EF4-FFF2-40B4-BE49-F238E27FC236}">
                <a16:creationId xmlns:a16="http://schemas.microsoft.com/office/drawing/2014/main" id="{FDED9A11-4FB2-3448-9DD0-BA01DA990B8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D3021B4C-A3DF-0C41-9F5C-16F8ED81F4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AAE64D-0381-AC41-B531-042C60CB163F}" type="slidenum">
              <a:rPr lang="en-US" smtClean="0"/>
              <a:t>‹#›</a:t>
            </a:fld>
            <a:endParaRPr lang="en-US" dirty="0"/>
          </a:p>
        </p:txBody>
      </p:sp>
    </p:spTree>
    <p:extLst>
      <p:ext uri="{BB962C8B-B14F-4D97-AF65-F5344CB8AC3E}">
        <p14:creationId xmlns:p14="http://schemas.microsoft.com/office/powerpoint/2010/main" val="4222070889"/>
      </p:ext>
    </p:extLst>
  </p:cSld>
  <p:clrMap bg1="lt1" tx1="dk1" bg2="lt2" tx2="dk2" accent1="accent1" accent2="accent2" accent3="accent3" accent4="accent4" accent5="accent5" accent6="accent6" hlink="hlink" folHlink="folHlink"/>
  <p:sldLayoutIdLst>
    <p:sldLayoutId id="2147483690" r:id="rId1"/>
  </p:sldLayoutIdLst>
  <p:txStyles>
    <p:titleStyle>
      <a:lvl1pPr algn="l" defTabSz="914400" rtl="0" eaLnBrk="1" latinLnBrk="0" hangingPunct="1">
        <a:lnSpc>
          <a:spcPct val="90000"/>
        </a:lnSpc>
        <a:spcBef>
          <a:spcPct val="0"/>
        </a:spcBef>
        <a:buNone/>
        <a:defRPr sz="4400" kern="1200">
          <a:solidFill>
            <a:schemeClr val="tx1"/>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5CBBF5-1DBF-1247-8D81-D7116D36B7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9477E4C-063B-9E4D-9182-6B8699F16A4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033268002"/>
      </p:ext>
    </p:extLst>
  </p:cSld>
  <p:clrMap bg1="lt1" tx1="dk1" bg2="lt2" tx2="dk2" accent1="accent1" accent2="accent2" accent3="accent3" accent4="accent4" accent5="accent5" accent6="accent6" hlink="hlink" folHlink="folHlink"/>
  <p:sldLayoutIdLst>
    <p:sldLayoutId id="2147483692" r:id="rId1"/>
  </p:sldLayoutIdLs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A picture containing logo&#10;&#10;Description automatically generated">
            <a:extLst>
              <a:ext uri="{FF2B5EF4-FFF2-40B4-BE49-F238E27FC236}">
                <a16:creationId xmlns:a16="http://schemas.microsoft.com/office/drawing/2014/main" id="{FE160564-F14C-5241-B55D-35BDCEB49F93}"/>
              </a:ext>
            </a:extLst>
          </p:cNvPr>
          <p:cNvPicPr>
            <a:picLocks noChangeAspect="1"/>
          </p:cNvPicPr>
          <p:nvPr userDrawn="1"/>
        </p:nvPicPr>
        <p:blipFill>
          <a:blip r:embed="rId3"/>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0734668"/>
      </p:ext>
    </p:extLst>
  </p:cSld>
  <p:clrMap bg1="lt1" tx1="dk1" bg2="lt2" tx2="dk2" accent1="accent1" accent2="accent2" accent3="accent3" accent4="accent4" accent5="accent5" accent6="accent6" hlink="hlink" folHlink="folHlink"/>
  <p:sldLayoutIdLst>
    <p:sldLayoutId id="2147483695"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2">
            <a:lumMod val="10000"/>
          </a:schemeClr>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descr="A picture containing text, clipart&#10;&#10;Description automatically generated">
            <a:extLst>
              <a:ext uri="{FF2B5EF4-FFF2-40B4-BE49-F238E27FC236}">
                <a16:creationId xmlns:a16="http://schemas.microsoft.com/office/drawing/2014/main" id="{423378EC-0DAC-4542-8E39-BBA00E690B6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2770347205"/>
      </p:ext>
    </p:extLst>
  </p:cSld>
  <p:clrMap bg1="lt1" tx1="dk1" bg2="lt2" tx2="dk2" accent1="accent1" accent2="accent2" accent3="accent3" accent4="accent4" accent5="accent5" accent6="accent6" hlink="hlink" folHlink="folHlink"/>
  <p:sldLayoutIdLst>
    <p:sldLayoutId id="2147483697"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A picture containing logo&#10;&#10;Description automatically generated">
            <a:extLst>
              <a:ext uri="{FF2B5EF4-FFF2-40B4-BE49-F238E27FC236}">
                <a16:creationId xmlns:a16="http://schemas.microsoft.com/office/drawing/2014/main" id="{FE160564-F14C-5241-B55D-35BDCEB49F93}"/>
              </a:ext>
            </a:extLst>
          </p:cNvPr>
          <p:cNvPicPr>
            <a:picLocks noChangeAspect="1"/>
          </p:cNvPicPr>
          <p:nvPr userDrawn="1"/>
        </p:nvPicPr>
        <p:blipFill>
          <a:blip r:embed="rId5"/>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658115"/>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jpe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hyperlink" Target="https://research.adapt.com.au/security/top-emerging-technologies/workshop-recordings/architecting-for-a-hybrid-workforce-in-2023" TargetMode="External"/><Relationship Id="rId2" Type="http://schemas.openxmlformats.org/officeDocument/2006/relationships/notesSlide" Target="../notesSlides/notesSlide11.xml"/><Relationship Id="rId1" Type="http://schemas.openxmlformats.org/officeDocument/2006/relationships/slideLayout" Target="../slideLayouts/slideLayout11.xml"/><Relationship Id="rId5" Type="http://schemas.openxmlformats.org/officeDocument/2006/relationships/hyperlink" Target="https://research.adapt.com.au/people/attracting-retaining-talent/community-interviews/driving-agility-and-innovation-empowering-people-processes-and-purpose-in-a-changing-tech-landscape" TargetMode="External"/><Relationship Id="rId4" Type="http://schemas.openxmlformats.org/officeDocument/2006/relationships/hyperlink" Target="https://secorp1.sharepoint.com/:p:/s/ARCAdaptResourceCentre/EY0sMYPT_BhOgtfXQZiTdi4BHp3W7ZrZQeb5hmrr9Sqj-g?e=ZoeyAK"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0.xml"/><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hyperlink" Target="https://research.adapt.com.au/digital-transformation/execution-delivery/best-practices/how-to-drive-process-excellence-when-simplifying-compliance" TargetMode="External"/><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18" Type="http://schemas.openxmlformats.org/officeDocument/2006/relationships/image" Target="../media/image45.png"/><Relationship Id="rId3" Type="http://schemas.openxmlformats.org/officeDocument/2006/relationships/hyperlink" Target="https://research.adapt.com.au/filter-types/market-trend-reports" TargetMode="External"/><Relationship Id="rId7" Type="http://schemas.openxmlformats.org/officeDocument/2006/relationships/image" Target="../media/image34.png"/><Relationship Id="rId12" Type="http://schemas.openxmlformats.org/officeDocument/2006/relationships/image" Target="../media/image39.png"/><Relationship Id="rId17" Type="http://schemas.openxmlformats.org/officeDocument/2006/relationships/image" Target="../media/image44.png"/><Relationship Id="rId2" Type="http://schemas.openxmlformats.org/officeDocument/2006/relationships/hyperlink" Target="mailto:success@adapt.com.au" TargetMode="External"/><Relationship Id="rId16" Type="http://schemas.openxmlformats.org/officeDocument/2006/relationships/image" Target="../media/image43.png"/><Relationship Id="rId1" Type="http://schemas.openxmlformats.org/officeDocument/2006/relationships/slideLayout" Target="../slideLayouts/slideLayout21.xml"/><Relationship Id="rId6" Type="http://schemas.openxmlformats.org/officeDocument/2006/relationships/hyperlink" Target="https://research.adapt.com.au/filter-types/expert-presentations/" TargetMode="External"/><Relationship Id="rId11" Type="http://schemas.openxmlformats.org/officeDocument/2006/relationships/image" Target="../media/image38.png"/><Relationship Id="rId5" Type="http://schemas.openxmlformats.org/officeDocument/2006/relationships/hyperlink" Target="https://research.adapt.com.au/data-insights/" TargetMode="External"/><Relationship Id="rId15" Type="http://schemas.openxmlformats.org/officeDocument/2006/relationships/image" Target="../media/image42.png"/><Relationship Id="rId10" Type="http://schemas.openxmlformats.org/officeDocument/2006/relationships/image" Target="../media/image37.png"/><Relationship Id="rId19" Type="http://schemas.openxmlformats.org/officeDocument/2006/relationships/image" Target="../media/image46.png"/><Relationship Id="rId4" Type="http://schemas.openxmlformats.org/officeDocument/2006/relationships/hyperlink" Target="https://research.adapt.com.au/filter-types/community-interviews" TargetMode="External"/><Relationship Id="rId9" Type="http://schemas.openxmlformats.org/officeDocument/2006/relationships/image" Target="../media/image36.png"/><Relationship Id="rId14" Type="http://schemas.openxmlformats.org/officeDocument/2006/relationships/image" Target="../media/image41.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hyperlink" Target="https://research.adapt.com.au/digital-transformation/execution-delivery/data-insights/digital-leadership-customer-experience" TargetMode="External"/><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hyperlink" Target="https://secorp1.sharepoint.com/:p:/s/ARCAdaptResourceCentre/EeqwaSgA_PBLkrbsm1B3XpMBSNWmJcMKkkSftOOCZa2bDQ?e=73LGnE"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FE67999F-E478-3471-05E2-89A8682074DB}"/>
              </a:ext>
            </a:extLst>
          </p:cNvPr>
          <p:cNvGrpSpPr/>
          <p:nvPr/>
        </p:nvGrpSpPr>
        <p:grpSpPr>
          <a:xfrm>
            <a:off x="419706" y="2128595"/>
            <a:ext cx="2005559" cy="2588282"/>
            <a:chOff x="318631" y="1965867"/>
            <a:chExt cx="2231753" cy="2880197"/>
          </a:xfrm>
        </p:grpSpPr>
        <p:sp>
          <p:nvSpPr>
            <p:cNvPr id="5" name="Round Single Corner Rectangle 24">
              <a:extLst>
                <a:ext uri="{FF2B5EF4-FFF2-40B4-BE49-F238E27FC236}">
                  <a16:creationId xmlns:a16="http://schemas.microsoft.com/office/drawing/2014/main" id="{DACE6149-46B6-7CE0-E426-738F2E8B599C}"/>
                </a:ext>
              </a:extLst>
            </p:cNvPr>
            <p:cNvSpPr/>
            <p:nvPr/>
          </p:nvSpPr>
          <p:spPr>
            <a:xfrm flipH="1">
              <a:off x="318631" y="1965867"/>
              <a:ext cx="2075476" cy="2750508"/>
            </a:xfrm>
            <a:prstGeom prst="round1Rect">
              <a:avLst>
                <a:gd name="adj" fmla="val 19818"/>
              </a:avLst>
            </a:prstGeom>
            <a:noFill/>
            <a:ln w="9525">
              <a:solidFill>
                <a:srgbClr val="E753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E1596973-5C6B-C760-D549-F3C7EA11A23E}"/>
                </a:ext>
              </a:extLst>
            </p:cNvPr>
            <p:cNvPicPr>
              <a:picLocks noChangeAspect="1"/>
            </p:cNvPicPr>
            <p:nvPr/>
          </p:nvPicPr>
          <p:blipFill rotWithShape="1">
            <a:blip r:embed="rId3"/>
            <a:srcRect l="16500" t="4618" r="20650" b="20203"/>
            <a:stretch/>
          </p:blipFill>
          <p:spPr>
            <a:xfrm>
              <a:off x="474908" y="2095556"/>
              <a:ext cx="2075476" cy="2750508"/>
            </a:xfrm>
            <a:prstGeom prst="round2DiagRect">
              <a:avLst>
                <a:gd name="adj1" fmla="val 16667"/>
                <a:gd name="adj2" fmla="val 0"/>
              </a:avLst>
            </a:prstGeom>
            <a:ln w="3175" cap="sq">
              <a:noFill/>
              <a:miter lim="800000"/>
            </a:ln>
            <a:effectLst/>
          </p:spPr>
        </p:pic>
      </p:grpSp>
      <p:sp>
        <p:nvSpPr>
          <p:cNvPr id="2" name="TextBox 1">
            <a:extLst>
              <a:ext uri="{FF2B5EF4-FFF2-40B4-BE49-F238E27FC236}">
                <a16:creationId xmlns:a16="http://schemas.microsoft.com/office/drawing/2014/main" id="{DCC89118-D0C1-65E5-5970-DC15924F61BC}"/>
              </a:ext>
            </a:extLst>
          </p:cNvPr>
          <p:cNvSpPr txBox="1"/>
          <p:nvPr/>
        </p:nvSpPr>
        <p:spPr>
          <a:xfrm>
            <a:off x="5266873" y="2128595"/>
            <a:ext cx="6606496" cy="1338828"/>
          </a:xfrm>
          <a:prstGeom prst="rect">
            <a:avLst/>
          </a:prstGeom>
          <a:noFill/>
        </p:spPr>
        <p:txBody>
          <a:bodyPr wrap="square" lIns="91440" tIns="45720" rIns="91440" bIns="45720" rtlCol="0" anchor="t">
            <a:spAutoFit/>
          </a:bodyPr>
          <a:lstStyle>
            <a:defPPr>
              <a:defRPr lang="en-US"/>
            </a:defPPr>
            <a:lvl1pPr algn="ctr">
              <a:defRPr sz="3600" spc="-150">
                <a:latin typeface="Helvetica Neue"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PH" sz="1600" b="1" i="0" u="none" strike="noStrike" kern="1200" cap="none" spc="0" normalizeH="0" baseline="0" noProof="0" dirty="0">
                <a:ln>
                  <a:noFill/>
                </a:ln>
                <a:solidFill>
                  <a:srgbClr val="E7534F"/>
                </a:solidFill>
                <a:effectLst/>
                <a:uLnTx/>
                <a:uFillTx/>
                <a:latin typeface="Helvetica" panose="020B0403020202020204" pitchFamily="34" charset="0"/>
                <a:ea typeface="+mn-ea"/>
                <a:cs typeface="+mn-cs"/>
              </a:rPr>
              <a:t>ADAPT TECHNOLOGY TRENDS</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900" b="0" i="0" u="none" strike="noStrike" kern="1200" cap="none" spc="-150" normalizeH="0" baseline="0" noProof="0" dirty="0">
                <a:ln>
                  <a:noFill/>
                </a:ln>
                <a:solidFill>
                  <a:prstClr val="black"/>
                </a:solidFill>
                <a:effectLst/>
                <a:uLnTx/>
                <a:uFillTx/>
                <a:latin typeface="Helvetica Neue" panose="02000503000000020004" pitchFamily="2"/>
                <a:ea typeface="+mn-ea"/>
                <a:cs typeface="Helvetica Neue" panose="02000503000000020004" pitchFamily="2"/>
              </a:rPr>
            </a:br>
            <a:r>
              <a:rPr lang="en-PH" sz="2800" b="1" spc="0" dirty="0">
                <a:solidFill>
                  <a:prstClr val="white"/>
                </a:solidFill>
                <a:latin typeface="Helvetica" panose="020B0403020202020204" pitchFamily="34" charset="0"/>
                <a:cs typeface="Helvetica Neue" panose="02000503000000020004" pitchFamily="2"/>
              </a:rPr>
              <a:t>The importance of delivering customer and employee experiences</a:t>
            </a:r>
            <a:endParaRPr kumimoji="0" lang="en-AU" sz="2800" b="1"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pic>
        <p:nvPicPr>
          <p:cNvPr id="4" name="Picture 5" descr="A picture containing logo&#10;&#10;Description automatically generated">
            <a:extLst>
              <a:ext uri="{FF2B5EF4-FFF2-40B4-BE49-F238E27FC236}">
                <a16:creationId xmlns:a16="http://schemas.microsoft.com/office/drawing/2014/main" id="{89D108BE-A716-50BA-B632-AA220EAA2DFE}"/>
              </a:ext>
            </a:extLst>
          </p:cNvPr>
          <p:cNvPicPr>
            <a:picLocks noChangeAspect="1"/>
          </p:cNvPicPr>
          <p:nvPr/>
        </p:nvPicPr>
        <p:blipFill>
          <a:blip r:embed="rId4"/>
          <a:stretch>
            <a:fillRect/>
          </a:stretch>
        </p:blipFill>
        <p:spPr>
          <a:xfrm>
            <a:off x="10699312" y="384188"/>
            <a:ext cx="1204823" cy="289589"/>
          </a:xfrm>
          <a:prstGeom prst="rect">
            <a:avLst/>
          </a:prstGeom>
        </p:spPr>
      </p:pic>
      <p:pic>
        <p:nvPicPr>
          <p:cNvPr id="6" name="Graphic 5">
            <a:extLst>
              <a:ext uri="{FF2B5EF4-FFF2-40B4-BE49-F238E27FC236}">
                <a16:creationId xmlns:a16="http://schemas.microsoft.com/office/drawing/2014/main" id="{9BD24284-C3EA-DFCD-B4D0-9993233944B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6643200" flipH="1">
            <a:off x="-734242" y="5021618"/>
            <a:ext cx="2223315" cy="2127246"/>
          </a:xfrm>
          <a:prstGeom prst="rect">
            <a:avLst/>
          </a:prstGeom>
        </p:spPr>
      </p:pic>
      <p:pic>
        <p:nvPicPr>
          <p:cNvPr id="7" name="Graphic 6">
            <a:extLst>
              <a:ext uri="{FF2B5EF4-FFF2-40B4-BE49-F238E27FC236}">
                <a16:creationId xmlns:a16="http://schemas.microsoft.com/office/drawing/2014/main" id="{C9AD54BD-BAF1-A258-B238-2B77C5290FA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1321280" flipH="1">
            <a:off x="10426805" y="4638583"/>
            <a:ext cx="2194607" cy="2699642"/>
          </a:xfrm>
          <a:prstGeom prst="rect">
            <a:avLst/>
          </a:prstGeom>
        </p:spPr>
      </p:pic>
      <p:grpSp>
        <p:nvGrpSpPr>
          <p:cNvPr id="27" name="Group 26">
            <a:extLst>
              <a:ext uri="{FF2B5EF4-FFF2-40B4-BE49-F238E27FC236}">
                <a16:creationId xmlns:a16="http://schemas.microsoft.com/office/drawing/2014/main" id="{2FEA7CD7-8A36-AB2A-4103-00CA55A3AAD8}"/>
              </a:ext>
            </a:extLst>
          </p:cNvPr>
          <p:cNvGrpSpPr/>
          <p:nvPr/>
        </p:nvGrpSpPr>
        <p:grpSpPr>
          <a:xfrm>
            <a:off x="2815139" y="2128595"/>
            <a:ext cx="2005559" cy="2588282"/>
            <a:chOff x="2714064" y="1965867"/>
            <a:chExt cx="2231753" cy="2880197"/>
          </a:xfrm>
        </p:grpSpPr>
        <p:sp>
          <p:nvSpPr>
            <p:cNvPr id="16" name="Round Single Corner Rectangle 24">
              <a:extLst>
                <a:ext uri="{FF2B5EF4-FFF2-40B4-BE49-F238E27FC236}">
                  <a16:creationId xmlns:a16="http://schemas.microsoft.com/office/drawing/2014/main" id="{8505842D-CC24-BF0B-4E16-B84F01010298}"/>
                </a:ext>
              </a:extLst>
            </p:cNvPr>
            <p:cNvSpPr/>
            <p:nvPr/>
          </p:nvSpPr>
          <p:spPr>
            <a:xfrm flipH="1">
              <a:off x="2714064" y="1965867"/>
              <a:ext cx="2075476" cy="2750508"/>
            </a:xfrm>
            <a:prstGeom prst="round1Rect">
              <a:avLst>
                <a:gd name="adj" fmla="val 19818"/>
              </a:avLst>
            </a:prstGeom>
            <a:noFill/>
            <a:ln w="9525">
              <a:solidFill>
                <a:srgbClr val="E753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7" name="Picture 16">
              <a:extLst>
                <a:ext uri="{FF2B5EF4-FFF2-40B4-BE49-F238E27FC236}">
                  <a16:creationId xmlns:a16="http://schemas.microsoft.com/office/drawing/2014/main" id="{57B7DA31-346E-6DA7-D419-5DB7AFF62200}"/>
                </a:ext>
              </a:extLst>
            </p:cNvPr>
            <p:cNvPicPr>
              <a:picLocks noChangeAspect="1"/>
            </p:cNvPicPr>
            <p:nvPr/>
          </p:nvPicPr>
          <p:blipFill>
            <a:blip r:embed="rId9">
              <a:extLst>
                <a:ext uri="{28A0092B-C50C-407E-A947-70E740481C1C}">
                  <a14:useLocalDpi xmlns:a14="http://schemas.microsoft.com/office/drawing/2010/main" val="0"/>
                </a:ext>
              </a:extLst>
            </a:blip>
            <a:srcRect l="3761" r="3761"/>
            <a:stretch/>
          </p:blipFill>
          <p:spPr>
            <a:xfrm>
              <a:off x="2870341" y="2095556"/>
              <a:ext cx="2075476" cy="2750508"/>
            </a:xfrm>
            <a:prstGeom prst="round2DiagRect">
              <a:avLst>
                <a:gd name="adj1" fmla="val 16667"/>
                <a:gd name="adj2" fmla="val 0"/>
              </a:avLst>
            </a:prstGeom>
            <a:ln w="3175" cap="sq">
              <a:noFill/>
              <a:miter lim="800000"/>
            </a:ln>
            <a:effectLst/>
          </p:spPr>
        </p:pic>
      </p:grpSp>
      <p:grpSp>
        <p:nvGrpSpPr>
          <p:cNvPr id="15" name="Group 14">
            <a:extLst>
              <a:ext uri="{FF2B5EF4-FFF2-40B4-BE49-F238E27FC236}">
                <a16:creationId xmlns:a16="http://schemas.microsoft.com/office/drawing/2014/main" id="{CA426BCD-8FD8-B4C3-869D-18476D644DF0}"/>
              </a:ext>
            </a:extLst>
          </p:cNvPr>
          <p:cNvGrpSpPr/>
          <p:nvPr/>
        </p:nvGrpSpPr>
        <p:grpSpPr>
          <a:xfrm>
            <a:off x="5354233" y="3672285"/>
            <a:ext cx="5608407" cy="1044596"/>
            <a:chOff x="5354233" y="3675490"/>
            <a:chExt cx="5608407" cy="1044596"/>
          </a:xfrm>
        </p:grpSpPr>
        <p:sp>
          <p:nvSpPr>
            <p:cNvPr id="9" name="Round Single Corner Rectangle 8">
              <a:extLst>
                <a:ext uri="{FF2B5EF4-FFF2-40B4-BE49-F238E27FC236}">
                  <a16:creationId xmlns:a16="http://schemas.microsoft.com/office/drawing/2014/main" id="{3457C8BD-65CC-2917-70D7-1671349B9860}"/>
                </a:ext>
              </a:extLst>
            </p:cNvPr>
            <p:cNvSpPr/>
            <p:nvPr/>
          </p:nvSpPr>
          <p:spPr>
            <a:xfrm flipV="1">
              <a:off x="5359500" y="3675490"/>
              <a:ext cx="5603140" cy="461663"/>
            </a:xfrm>
            <a:prstGeom prst="round1Rect">
              <a:avLst>
                <a:gd name="adj" fmla="val 50000"/>
              </a:avLst>
            </a:prstGeom>
            <a:solidFill>
              <a:srgbClr val="E7534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Helvetica Neue" panose="02000503000000020004" pitchFamily="2"/>
                <a:ea typeface="+mn-ea"/>
                <a:cs typeface="+mn-cs"/>
              </a:endParaRPr>
            </a:p>
          </p:txBody>
        </p:sp>
        <p:sp>
          <p:nvSpPr>
            <p:cNvPr id="10" name="Rectangle 9">
              <a:extLst>
                <a:ext uri="{FF2B5EF4-FFF2-40B4-BE49-F238E27FC236}">
                  <a16:creationId xmlns:a16="http://schemas.microsoft.com/office/drawing/2014/main" id="{F7DD0473-AC53-10BC-9FF9-FDC0AA6F4B89}"/>
                </a:ext>
              </a:extLst>
            </p:cNvPr>
            <p:cNvSpPr/>
            <p:nvPr/>
          </p:nvSpPr>
          <p:spPr>
            <a:xfrm>
              <a:off x="5359502" y="3675498"/>
              <a:ext cx="1702165" cy="461660"/>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Helvetica Neue" panose="02000503000000020004" pitchFamily="2"/>
                <a:ea typeface="+mn-ea"/>
                <a:cs typeface="+mn-cs"/>
              </a:endParaRPr>
            </a:p>
          </p:txBody>
        </p:sp>
        <p:sp>
          <p:nvSpPr>
            <p:cNvPr id="11" name="TextBox 10">
              <a:extLst>
                <a:ext uri="{FF2B5EF4-FFF2-40B4-BE49-F238E27FC236}">
                  <a16:creationId xmlns:a16="http://schemas.microsoft.com/office/drawing/2014/main" id="{38885B1A-9D46-AD2B-80A5-52678A166B2A}"/>
                </a:ext>
              </a:extLst>
            </p:cNvPr>
            <p:cNvSpPr txBox="1"/>
            <p:nvPr/>
          </p:nvSpPr>
          <p:spPr>
            <a:xfrm>
              <a:off x="5437979" y="3730643"/>
              <a:ext cx="1636043" cy="338553"/>
            </a:xfrm>
            <a:prstGeom prst="rect">
              <a:avLst/>
            </a:prstGeom>
            <a:noFill/>
          </p:spPr>
          <p:txBody>
            <a:bodyPr wrap="square" lIns="91440" tIns="45720" rIns="91440" bIns="45720" rtlCol="0" anchor="t">
              <a:spAutoFit/>
            </a:bodyPr>
            <a:lstStyle>
              <a:defPPr>
                <a:defRPr lang="en-US"/>
              </a:defPPr>
              <a:lvl1pPr algn="ctr">
                <a:defRPr sz="3600" spc="-150">
                  <a:latin typeface="Helvetica Neue"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PH" sz="1600" b="1" i="0" u="none" strike="noStrike" kern="1200" cap="none" spc="0" normalizeH="0" baseline="0" noProof="0" dirty="0">
                  <a:ln>
                    <a:noFill/>
                  </a:ln>
                  <a:solidFill>
                    <a:srgbClr val="E7534F"/>
                  </a:solidFill>
                  <a:effectLst/>
                  <a:uLnTx/>
                  <a:uFillTx/>
                  <a:latin typeface="Helvetica Neue" panose="02000503000000020004" pitchFamily="2"/>
                  <a:ea typeface="+mn-ea"/>
                  <a:cs typeface="+mn-cs"/>
                </a:rPr>
                <a:t>Gabby Fredkin</a:t>
              </a:r>
            </a:p>
          </p:txBody>
        </p:sp>
        <p:sp>
          <p:nvSpPr>
            <p:cNvPr id="12" name="TextBox 11">
              <a:extLst>
                <a:ext uri="{FF2B5EF4-FFF2-40B4-BE49-F238E27FC236}">
                  <a16:creationId xmlns:a16="http://schemas.microsoft.com/office/drawing/2014/main" id="{4F603E5C-1C2C-B7BC-24FC-7C83627B26F3}"/>
                </a:ext>
              </a:extLst>
            </p:cNvPr>
            <p:cNvSpPr txBox="1"/>
            <p:nvPr/>
          </p:nvSpPr>
          <p:spPr>
            <a:xfrm>
              <a:off x="7074022" y="3730642"/>
              <a:ext cx="3747739" cy="338554"/>
            </a:xfrm>
            <a:prstGeom prst="rect">
              <a:avLst/>
            </a:prstGeom>
            <a:noFill/>
          </p:spPr>
          <p:txBody>
            <a:bodyPr wrap="square" lIns="91440" tIns="45720" rIns="91440" bIns="45720" rtlCol="0" anchor="t">
              <a:spAutoFit/>
            </a:bodyPr>
            <a:lstStyle>
              <a:defPPr>
                <a:defRPr lang="en-US"/>
              </a:defPPr>
              <a:lvl1pPr algn="ctr">
                <a:defRPr sz="3600" spc="-150">
                  <a:latin typeface="Helvetica Neue"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PH" sz="1600" b="0" i="0" u="none" strike="noStrike" kern="1200" cap="none" spc="0" normalizeH="0" baseline="0" noProof="0" dirty="0">
                  <a:ln>
                    <a:noFill/>
                  </a:ln>
                  <a:solidFill>
                    <a:prstClr val="white"/>
                  </a:solidFill>
                  <a:effectLst/>
                  <a:uLnTx/>
                  <a:uFillTx/>
                  <a:latin typeface="Helvetica Neue" panose="02000503000000020004" pitchFamily="2"/>
                  <a:ea typeface="+mn-ea"/>
                  <a:cs typeface="+mn-cs"/>
                </a:rPr>
                <a:t>Head of Data and Analytics at </a:t>
              </a:r>
              <a:r>
                <a:rPr kumimoji="0" lang="en-PH" sz="1600" b="1" i="0" u="none" strike="noStrike" kern="1200" cap="none" spc="0" normalizeH="0" baseline="0" noProof="0" dirty="0">
                  <a:ln>
                    <a:noFill/>
                  </a:ln>
                  <a:solidFill>
                    <a:prstClr val="white"/>
                  </a:solidFill>
                  <a:effectLst/>
                  <a:uLnTx/>
                  <a:uFillTx/>
                  <a:latin typeface="Helvetica Neue" panose="02000503000000020004" pitchFamily="2"/>
                  <a:ea typeface="+mn-ea"/>
                  <a:cs typeface="+mn-cs"/>
                </a:rPr>
                <a:t>ADAPT</a:t>
              </a:r>
              <a:endParaRPr kumimoji="0" lang="en-GB" sz="3200" b="1" i="0" u="none" strike="noStrike" kern="1200" cap="none" spc="0" normalizeH="0" baseline="0" noProof="0" dirty="0">
                <a:ln>
                  <a:noFill/>
                </a:ln>
                <a:solidFill>
                  <a:prstClr val="white"/>
                </a:solidFill>
                <a:effectLst/>
                <a:uLnTx/>
                <a:uFillTx/>
                <a:latin typeface="Helvetica Neue" panose="02000503000000020004" pitchFamily="2"/>
                <a:ea typeface="+mn-ea"/>
                <a:cs typeface="Helvetica Neue" panose="02000503000000020004" pitchFamily="2"/>
              </a:endParaRPr>
            </a:p>
          </p:txBody>
        </p:sp>
        <p:sp>
          <p:nvSpPr>
            <p:cNvPr id="19" name="Round Single Corner Rectangle 8">
              <a:extLst>
                <a:ext uri="{FF2B5EF4-FFF2-40B4-BE49-F238E27FC236}">
                  <a16:creationId xmlns:a16="http://schemas.microsoft.com/office/drawing/2014/main" id="{29CEB549-55D6-E412-9CE4-1E31C1C2C18E}"/>
                </a:ext>
              </a:extLst>
            </p:cNvPr>
            <p:cNvSpPr/>
            <p:nvPr/>
          </p:nvSpPr>
          <p:spPr>
            <a:xfrm flipV="1">
              <a:off x="5354233" y="4258418"/>
              <a:ext cx="5603140" cy="461663"/>
            </a:xfrm>
            <a:prstGeom prst="round1Rect">
              <a:avLst>
                <a:gd name="adj" fmla="val 50000"/>
              </a:avLst>
            </a:prstGeom>
            <a:solidFill>
              <a:srgbClr val="E7534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Helvetica Neue" panose="02000503000000020004" pitchFamily="2"/>
                <a:ea typeface="+mn-ea"/>
                <a:cs typeface="+mn-cs"/>
              </a:endParaRPr>
            </a:p>
          </p:txBody>
        </p:sp>
        <p:sp>
          <p:nvSpPr>
            <p:cNvPr id="20" name="Rectangle 19">
              <a:extLst>
                <a:ext uri="{FF2B5EF4-FFF2-40B4-BE49-F238E27FC236}">
                  <a16:creationId xmlns:a16="http://schemas.microsoft.com/office/drawing/2014/main" id="{7870C745-DD6C-1F6A-F72E-A7AEFCAA32AC}"/>
                </a:ext>
              </a:extLst>
            </p:cNvPr>
            <p:cNvSpPr/>
            <p:nvPr/>
          </p:nvSpPr>
          <p:spPr>
            <a:xfrm>
              <a:off x="5354235" y="4258426"/>
              <a:ext cx="1702165" cy="461660"/>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Helvetica Neue" panose="02000503000000020004" pitchFamily="2"/>
                <a:ea typeface="+mn-ea"/>
                <a:cs typeface="+mn-cs"/>
              </a:endParaRPr>
            </a:p>
          </p:txBody>
        </p:sp>
        <p:sp>
          <p:nvSpPr>
            <p:cNvPr id="21" name="TextBox 20">
              <a:extLst>
                <a:ext uri="{FF2B5EF4-FFF2-40B4-BE49-F238E27FC236}">
                  <a16:creationId xmlns:a16="http://schemas.microsoft.com/office/drawing/2014/main" id="{8F41CEA6-B5F7-166C-2080-0F64E613B5FC}"/>
                </a:ext>
              </a:extLst>
            </p:cNvPr>
            <p:cNvSpPr txBox="1"/>
            <p:nvPr/>
          </p:nvSpPr>
          <p:spPr>
            <a:xfrm>
              <a:off x="5432712" y="4321265"/>
              <a:ext cx="1636043" cy="323165"/>
            </a:xfrm>
            <a:prstGeom prst="rect">
              <a:avLst/>
            </a:prstGeom>
            <a:noFill/>
          </p:spPr>
          <p:txBody>
            <a:bodyPr wrap="square" lIns="91440" tIns="45720" rIns="91440" bIns="45720" rtlCol="0" anchor="t">
              <a:spAutoFit/>
            </a:bodyPr>
            <a:lstStyle>
              <a:defPPr>
                <a:defRPr lang="en-US"/>
              </a:defPPr>
              <a:lvl1pPr algn="ctr">
                <a:defRPr sz="3600" spc="-150">
                  <a:latin typeface="Helvetica Neue"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PH" sz="1500" b="1" i="0" u="none" strike="noStrike" kern="1200" cap="none" spc="0" normalizeH="0" baseline="0" noProof="0" dirty="0">
                  <a:ln>
                    <a:noFill/>
                  </a:ln>
                  <a:solidFill>
                    <a:srgbClr val="E7534F"/>
                  </a:solidFill>
                  <a:effectLst/>
                  <a:uLnTx/>
                  <a:uFillTx/>
                  <a:latin typeface="Helvetica Neue" panose="02000503000000020004" pitchFamily="2"/>
                  <a:ea typeface="+mn-ea"/>
                  <a:cs typeface="+mn-cs"/>
                </a:rPr>
                <a:t>Honey Mari Gay</a:t>
              </a:r>
            </a:p>
          </p:txBody>
        </p:sp>
        <p:sp>
          <p:nvSpPr>
            <p:cNvPr id="22" name="TextBox 21">
              <a:extLst>
                <a:ext uri="{FF2B5EF4-FFF2-40B4-BE49-F238E27FC236}">
                  <a16:creationId xmlns:a16="http://schemas.microsoft.com/office/drawing/2014/main" id="{A99516C5-C825-EFEC-7B91-56521497E214}"/>
                </a:ext>
              </a:extLst>
            </p:cNvPr>
            <p:cNvSpPr txBox="1"/>
            <p:nvPr/>
          </p:nvSpPr>
          <p:spPr>
            <a:xfrm>
              <a:off x="7068755" y="4313570"/>
              <a:ext cx="3747739" cy="338554"/>
            </a:xfrm>
            <a:prstGeom prst="rect">
              <a:avLst/>
            </a:prstGeom>
            <a:noFill/>
          </p:spPr>
          <p:txBody>
            <a:bodyPr wrap="square" lIns="91440" tIns="45720" rIns="91440" bIns="45720" rtlCol="0" anchor="t">
              <a:spAutoFit/>
            </a:bodyPr>
            <a:lstStyle>
              <a:defPPr>
                <a:defRPr lang="en-US"/>
              </a:defPPr>
              <a:lvl1pPr algn="ctr">
                <a:defRPr sz="3600" spc="-150">
                  <a:latin typeface="Helvetica Neue"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PH" sz="1600" b="0" i="0" u="none" strike="noStrike" kern="1200" cap="none" spc="0" normalizeH="0" baseline="0" noProof="0" dirty="0">
                  <a:ln>
                    <a:noFill/>
                  </a:ln>
                  <a:solidFill>
                    <a:prstClr val="white"/>
                  </a:solidFill>
                  <a:effectLst/>
                  <a:uLnTx/>
                  <a:uFillTx/>
                  <a:latin typeface="Helvetica Neue" panose="02000503000000020004" pitchFamily="2"/>
                  <a:ea typeface="+mn-ea"/>
                  <a:cs typeface="+mn-cs"/>
                </a:rPr>
                <a:t>Junior Data Analyst at </a:t>
              </a:r>
              <a:r>
                <a:rPr kumimoji="0" lang="en-PH" sz="1600" b="1" i="0" u="none" strike="noStrike" kern="1200" cap="none" spc="0" normalizeH="0" baseline="0" noProof="0" dirty="0">
                  <a:ln>
                    <a:noFill/>
                  </a:ln>
                  <a:solidFill>
                    <a:prstClr val="white"/>
                  </a:solidFill>
                  <a:effectLst/>
                  <a:uLnTx/>
                  <a:uFillTx/>
                  <a:latin typeface="Helvetica Neue" panose="02000503000000020004" pitchFamily="2"/>
                  <a:ea typeface="+mn-ea"/>
                  <a:cs typeface="+mn-cs"/>
                </a:rPr>
                <a:t>ADAPT</a:t>
              </a:r>
              <a:endParaRPr kumimoji="0" lang="en-GB" sz="3200" b="1" i="0" u="none" strike="noStrike" kern="1200" cap="none" spc="0" normalizeH="0" baseline="0" noProof="0" dirty="0">
                <a:ln>
                  <a:noFill/>
                </a:ln>
                <a:solidFill>
                  <a:prstClr val="white"/>
                </a:solidFill>
                <a:effectLst/>
                <a:uLnTx/>
                <a:uFillTx/>
                <a:latin typeface="Helvetica Neue" panose="02000503000000020004" pitchFamily="2"/>
                <a:ea typeface="+mn-ea"/>
                <a:cs typeface="Helvetica Neue" panose="02000503000000020004" pitchFamily="2"/>
              </a:endParaRPr>
            </a:p>
          </p:txBody>
        </p:sp>
      </p:grpSp>
    </p:spTree>
    <p:extLst>
      <p:ext uri="{BB962C8B-B14F-4D97-AF65-F5344CB8AC3E}">
        <p14:creationId xmlns:p14="http://schemas.microsoft.com/office/powerpoint/2010/main" val="4086529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15EB784-3F6E-6442-967A-FF23F0830091}"/>
              </a:ext>
            </a:extLst>
          </p:cNvPr>
          <p:cNvSpPr/>
          <p:nvPr/>
        </p:nvSpPr>
        <p:spPr>
          <a:xfrm>
            <a:off x="233209" y="149927"/>
            <a:ext cx="10072326"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50" normalizeH="0" baseline="0" noProof="0" dirty="0">
                <a:ln>
                  <a:noFill/>
                </a:ln>
                <a:solidFill>
                  <a:srgbClr val="FFFFFF"/>
                </a:solidFill>
                <a:effectLst/>
                <a:uLnTx/>
                <a:uFillTx/>
                <a:latin typeface="Helvetica"/>
                <a:ea typeface="+mn-ea"/>
                <a:cs typeface="Helvetica"/>
              </a:rPr>
              <a:t>How seamless is the employee experience in the following areas?</a:t>
            </a:r>
          </a:p>
        </p:txBody>
      </p:sp>
      <p:pic>
        <p:nvPicPr>
          <p:cNvPr id="3" name="Picture 2">
            <a:extLst>
              <a:ext uri="{FF2B5EF4-FFF2-40B4-BE49-F238E27FC236}">
                <a16:creationId xmlns:a16="http://schemas.microsoft.com/office/drawing/2014/main" id="{9201A790-C204-F0E0-EE9C-ECA6B2E3AF47}"/>
              </a:ext>
            </a:extLst>
          </p:cNvPr>
          <p:cNvPicPr>
            <a:picLocks noChangeAspect="1"/>
          </p:cNvPicPr>
          <p:nvPr/>
        </p:nvPicPr>
        <p:blipFill>
          <a:blip r:embed="rId3"/>
          <a:stretch>
            <a:fillRect/>
          </a:stretch>
        </p:blipFill>
        <p:spPr>
          <a:xfrm>
            <a:off x="298282" y="865263"/>
            <a:ext cx="11595435" cy="5698822"/>
          </a:xfrm>
          <a:prstGeom prst="rect">
            <a:avLst/>
          </a:prstGeom>
        </p:spPr>
      </p:pic>
    </p:spTree>
    <p:extLst>
      <p:ext uri="{BB962C8B-B14F-4D97-AF65-F5344CB8AC3E}">
        <p14:creationId xmlns:p14="http://schemas.microsoft.com/office/powerpoint/2010/main" val="1648727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0D2E14ED-A645-4A63-8EA7-B27635961C53}"/>
              </a:ext>
            </a:extLst>
          </p:cNvPr>
          <p:cNvSpPr txBox="1"/>
          <p:nvPr/>
        </p:nvSpPr>
        <p:spPr>
          <a:xfrm>
            <a:off x="3310359" y="6500712"/>
            <a:ext cx="8819270"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FFFFFF">
                    <a:lumMod val="50000"/>
                  </a:srgbClr>
                </a:solidFill>
                <a:effectLst/>
                <a:uLnTx/>
                <a:uFillTx/>
                <a:latin typeface="Helvetica Neue" panose="02000503000000020004" pitchFamily="2"/>
                <a:ea typeface="+mn-ea"/>
                <a:cs typeface="Helvetica Neue" panose="02000503000000020004" pitchFamily="2"/>
              </a:rPr>
              <a:t>Source: ADAPT Digital Edge Survey in October 2024: 74 Australian CDOs</a:t>
            </a:r>
          </a:p>
        </p:txBody>
      </p:sp>
      <p:sp>
        <p:nvSpPr>
          <p:cNvPr id="21" name="Rectangle 20">
            <a:extLst>
              <a:ext uri="{FF2B5EF4-FFF2-40B4-BE49-F238E27FC236}">
                <a16:creationId xmlns:a16="http://schemas.microsoft.com/office/drawing/2014/main" id="{315EB784-3F6E-6442-967A-FF23F0830091}"/>
              </a:ext>
            </a:extLst>
          </p:cNvPr>
          <p:cNvSpPr/>
          <p:nvPr/>
        </p:nvSpPr>
        <p:spPr>
          <a:xfrm>
            <a:off x="233209" y="129145"/>
            <a:ext cx="10456174"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Helvetica" panose="020B0403020202020204" pitchFamily="34" charset="0"/>
                <a:ea typeface="+mn-ea"/>
                <a:cs typeface="+mn-cs"/>
                <a:rtl val="0"/>
              </a:rPr>
              <a:t>How well are you managing cross-functional collaboration? </a:t>
            </a:r>
          </a:p>
        </p:txBody>
      </p:sp>
      <p:pic>
        <p:nvPicPr>
          <p:cNvPr id="3" name="Picture 2">
            <a:extLst>
              <a:ext uri="{FF2B5EF4-FFF2-40B4-BE49-F238E27FC236}">
                <a16:creationId xmlns:a16="http://schemas.microsoft.com/office/drawing/2014/main" id="{08C6CC93-AFEF-95DD-E6FE-BED867BED9FB}"/>
              </a:ext>
            </a:extLst>
          </p:cNvPr>
          <p:cNvPicPr>
            <a:picLocks noChangeAspect="1"/>
          </p:cNvPicPr>
          <p:nvPr/>
        </p:nvPicPr>
        <p:blipFill>
          <a:blip r:embed="rId3"/>
          <a:stretch>
            <a:fillRect/>
          </a:stretch>
        </p:blipFill>
        <p:spPr>
          <a:xfrm>
            <a:off x="233209" y="1187345"/>
            <a:ext cx="11727679" cy="4484112"/>
          </a:xfrm>
          <a:prstGeom prst="rect">
            <a:avLst/>
          </a:prstGeom>
        </p:spPr>
      </p:pic>
    </p:spTree>
    <p:extLst>
      <p:ext uri="{BB962C8B-B14F-4D97-AF65-F5344CB8AC3E}">
        <p14:creationId xmlns:p14="http://schemas.microsoft.com/office/powerpoint/2010/main" val="317635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86A975B-FF5C-3D7F-1FA7-B6720A20A049}"/>
              </a:ext>
            </a:extLst>
          </p:cNvPr>
          <p:cNvSpPr txBox="1"/>
          <p:nvPr/>
        </p:nvSpPr>
        <p:spPr>
          <a:xfrm>
            <a:off x="643103" y="2375936"/>
            <a:ext cx="3268496" cy="369242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lang="en-US" sz="1200" b="1" dirty="0">
                <a:solidFill>
                  <a:prstClr val="black"/>
                </a:solidFill>
                <a:latin typeface="Helvetica"/>
                <a:cs typeface="Helvetica"/>
              </a:rPr>
              <a:t>53</a:t>
            </a:r>
            <a:r>
              <a:rPr kumimoji="0" lang="en-US" sz="1200" b="1" i="0" u="none" strike="noStrike" kern="1200" cap="none" spc="0" normalizeH="0" baseline="0" noProof="0" dirty="0">
                <a:ln>
                  <a:noFill/>
                </a:ln>
                <a:solidFill>
                  <a:prstClr val="black"/>
                </a:solidFill>
                <a:effectLst/>
                <a:uLnTx/>
                <a:uFillTx/>
                <a:latin typeface="Helvetica"/>
                <a:ea typeface="+mn-ea"/>
                <a:cs typeface="Helvetica"/>
              </a:rPr>
              <a:t>% of Australian CDOs say their </a:t>
            </a:r>
            <a:br>
              <a:rPr kumimoji="0" lang="en-US" sz="1200" b="1" i="0" u="none" strike="noStrike" kern="1200" cap="none" spc="0" normalizeH="0" baseline="0" noProof="0" dirty="0">
                <a:ln>
                  <a:noFill/>
                </a:ln>
                <a:solidFill>
                  <a:prstClr val="black"/>
                </a:solidFill>
                <a:effectLst/>
                <a:uLnTx/>
                <a:uFillTx/>
                <a:latin typeface="Helvetica"/>
                <a:ea typeface="+mn-ea"/>
                <a:cs typeface="Helvetica"/>
              </a:rPr>
            </a:br>
            <a:r>
              <a:rPr kumimoji="0" lang="en-US" sz="1200" b="1" i="0" u="none" strike="noStrike" kern="1200" cap="none" spc="0" normalizeH="0" baseline="0" noProof="0" dirty="0">
                <a:ln>
                  <a:noFill/>
                </a:ln>
                <a:solidFill>
                  <a:prstClr val="black"/>
                </a:solidFill>
                <a:effectLst/>
                <a:uLnTx/>
                <a:uFillTx/>
                <a:latin typeface="Helvetica"/>
                <a:ea typeface="+mn-ea"/>
                <a:cs typeface="Helvetica"/>
              </a:rPr>
              <a:t>employees are highly effective in </a:t>
            </a:r>
            <a:br>
              <a:rPr kumimoji="0" lang="en-US" sz="1200" b="1" i="0" u="none" strike="noStrike" kern="1200" cap="none" spc="0" normalizeH="0" baseline="0" noProof="0" dirty="0">
                <a:ln>
                  <a:noFill/>
                </a:ln>
                <a:solidFill>
                  <a:prstClr val="black"/>
                </a:solidFill>
                <a:effectLst/>
                <a:uLnTx/>
                <a:uFillTx/>
                <a:latin typeface="Helvetica"/>
                <a:ea typeface="+mn-ea"/>
                <a:cs typeface="Helvetica"/>
              </a:rPr>
            </a:br>
            <a:r>
              <a:rPr kumimoji="0" lang="en-US" sz="1200" b="1" i="0" u="none" strike="noStrike" kern="1200" cap="none" spc="0" normalizeH="0" baseline="0" noProof="0" dirty="0">
                <a:ln>
                  <a:noFill/>
                </a:ln>
                <a:solidFill>
                  <a:prstClr val="black"/>
                </a:solidFill>
                <a:effectLst/>
                <a:uLnTx/>
                <a:uFillTx/>
                <a:latin typeface="Helvetica"/>
                <a:ea typeface="+mn-ea"/>
                <a:cs typeface="Helvetica"/>
              </a:rPr>
              <a:t>collaborating in a hybrid workplace. </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lang="en-US" sz="1200" dirty="0">
                <a:solidFill>
                  <a:prstClr val="black"/>
                </a:solidFill>
                <a:latin typeface="Helvetica"/>
                <a:cs typeface="Helvetica"/>
              </a:rPr>
              <a:t>However, a lot of collaborative tools can </a:t>
            </a:r>
            <a:br>
              <a:rPr lang="en-US" sz="1200" dirty="0">
                <a:solidFill>
                  <a:prstClr val="black"/>
                </a:solidFill>
                <a:latin typeface="Helvetica"/>
                <a:cs typeface="Helvetica"/>
              </a:rPr>
            </a:br>
            <a:r>
              <a:rPr lang="en-US" sz="1200" dirty="0">
                <a:solidFill>
                  <a:prstClr val="black"/>
                </a:solidFill>
                <a:latin typeface="Helvetica"/>
                <a:cs typeface="Helvetica"/>
              </a:rPr>
              <a:t>make locating relevant information difficult.</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lang="en-US" sz="1200" dirty="0">
                <a:solidFill>
                  <a:prstClr val="black"/>
                </a:solidFill>
                <a:latin typeface="Helvetica"/>
                <a:cs typeface="Helvetica"/>
              </a:rPr>
              <a:t>Many organisations find it difficult </a:t>
            </a:r>
            <a:br>
              <a:rPr lang="en-US" sz="1200" dirty="0">
                <a:solidFill>
                  <a:prstClr val="black"/>
                </a:solidFill>
                <a:latin typeface="Helvetica"/>
                <a:cs typeface="Helvetica"/>
              </a:rPr>
            </a:br>
            <a:r>
              <a:rPr lang="en-US" sz="1200" dirty="0">
                <a:solidFill>
                  <a:prstClr val="black"/>
                </a:solidFill>
                <a:latin typeface="Helvetica"/>
                <a:cs typeface="Helvetica"/>
              </a:rPr>
              <a:t>to automate key processes and </a:t>
            </a:r>
            <a:br>
              <a:rPr lang="en-US" sz="1200" dirty="0">
                <a:solidFill>
                  <a:prstClr val="black"/>
                </a:solidFill>
                <a:latin typeface="Helvetica"/>
                <a:cs typeface="Helvetica"/>
              </a:rPr>
            </a:br>
            <a:r>
              <a:rPr lang="en-US" sz="1200" dirty="0">
                <a:solidFill>
                  <a:prstClr val="black"/>
                </a:solidFill>
                <a:latin typeface="Helvetica"/>
                <a:cs typeface="Helvetica"/>
              </a:rPr>
              <a:t>redefine workflows.</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lang="en-US" sz="1200" dirty="0">
                <a:solidFill>
                  <a:prstClr val="black"/>
                </a:solidFill>
                <a:latin typeface="Helvetica"/>
                <a:cs typeface="Helvetica"/>
              </a:rPr>
              <a:t>Many employees experience either friction or seamlessness when sharing ideas and finding time with subject matter experts.</a:t>
            </a:r>
            <a:endParaRPr kumimoji="0" lang="en-US" sz="1200" b="0" i="0" u="none" strike="noStrike" kern="1200" cap="none" spc="0" normalizeH="0" baseline="0" noProof="0" dirty="0">
              <a:ln>
                <a:noFill/>
              </a:ln>
              <a:solidFill>
                <a:prstClr val="black"/>
              </a:solidFill>
              <a:effectLst/>
              <a:uLnTx/>
              <a:uFillTx/>
              <a:latin typeface="Helvetica"/>
              <a:ea typeface="+mn-ea"/>
              <a:cs typeface="Helvetica"/>
            </a:endParaRP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solidFill>
              <a:effectLst/>
              <a:uLnTx/>
              <a:uFillTx/>
              <a:latin typeface="Helvetica"/>
              <a:ea typeface="+mn-ea"/>
              <a:cs typeface="Helvetica"/>
            </a:endParaRPr>
          </a:p>
        </p:txBody>
      </p:sp>
      <p:grpSp>
        <p:nvGrpSpPr>
          <p:cNvPr id="2" name="Group 1">
            <a:extLst>
              <a:ext uri="{FF2B5EF4-FFF2-40B4-BE49-F238E27FC236}">
                <a16:creationId xmlns:a16="http://schemas.microsoft.com/office/drawing/2014/main" id="{AA848627-DABB-AC47-DF8D-97A1B8C124AF}"/>
              </a:ext>
            </a:extLst>
          </p:cNvPr>
          <p:cNvGrpSpPr/>
          <p:nvPr/>
        </p:nvGrpSpPr>
        <p:grpSpPr>
          <a:xfrm>
            <a:off x="643103" y="754920"/>
            <a:ext cx="4129258" cy="1350147"/>
            <a:chOff x="819810" y="1409664"/>
            <a:chExt cx="4129258" cy="1350147"/>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3771235" cy="83099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Helvetica"/>
                  <a:ea typeface="+mn-ea"/>
                  <a:cs typeface="Helvetica"/>
                </a:rPr>
                <a:t>Delivering employee experiences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409664"/>
              <a:ext cx="4129258" cy="523220"/>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E7534F"/>
                  </a:solidFill>
                  <a:effectLst/>
                  <a:uLnTx/>
                  <a:uFillTx/>
                  <a:latin typeface="Helvetica"/>
                  <a:ea typeface="Calibri" panose="020F0502020204030204"/>
                  <a:cs typeface="Helvetica"/>
                </a:rPr>
                <a:t>Technology Trends:</a:t>
              </a:r>
              <a:br>
                <a:rPr kumimoji="0" lang="en-US" sz="1400" b="1" i="0" u="none" strike="noStrike" kern="1200" cap="none" spc="0" normalizeH="0" baseline="0" noProof="0" dirty="0">
                  <a:ln>
                    <a:noFill/>
                  </a:ln>
                  <a:solidFill>
                    <a:srgbClr val="E7534F"/>
                  </a:solidFill>
                  <a:effectLst/>
                  <a:uLnTx/>
                  <a:uFillTx/>
                  <a:latin typeface="Helvetica"/>
                  <a:ea typeface="Calibri" panose="020F0502020204030204"/>
                  <a:cs typeface="Helvetica"/>
                </a:rPr>
              </a:br>
              <a:r>
                <a:rPr kumimoji="0" lang="en-US" sz="1400" b="1" i="0" u="none" strike="noStrike" kern="1200" cap="none" spc="0" normalizeH="0" baseline="0" noProof="0" dirty="0">
                  <a:ln>
                    <a:noFill/>
                  </a:ln>
                  <a:solidFill>
                    <a:srgbClr val="E7534F"/>
                  </a:solidFill>
                  <a:effectLst/>
                  <a:uLnTx/>
                  <a:uFillTx/>
                  <a:latin typeface="Helvetica"/>
                  <a:ea typeface="Calibri" panose="020F0502020204030204"/>
                  <a:cs typeface="Helvetica"/>
                </a:rPr>
                <a:t>Employee experience</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079059" y="279323"/>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898A455-8484-C20E-25BE-0AEB1706CDD0}"/>
              </a:ext>
            </a:extLst>
          </p:cNvPr>
          <p:cNvSpPr txBox="1"/>
          <p:nvPr/>
        </p:nvSpPr>
        <p:spPr>
          <a:xfrm>
            <a:off x="4261203" y="661493"/>
            <a:ext cx="7676918" cy="5782802"/>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Ensuring a hybrid workplace that aligns with workforce requirements</a:t>
            </a:r>
          </a:p>
          <a:p>
            <a:pPr marL="171450" marR="0" lvl="0" indent="-171450" algn="l" defTabSz="914400" rtl="0" eaLnBrk="1" fontAlgn="auto" latinLnBrk="0" hangingPunct="1">
              <a:lnSpc>
                <a:spcPct val="150000"/>
              </a:lnSpc>
              <a:spcBef>
                <a:spcPts val="0"/>
              </a:spcBef>
              <a:buClr>
                <a:srgbClr val="E7534F"/>
              </a:buClr>
              <a:buSzTx/>
              <a:buFont typeface="Arial" panose="020B0604020202020204" pitchFamily="34" charset="0"/>
              <a:buChar char="•"/>
              <a:tabLst/>
              <a:defRPr/>
            </a:pPr>
            <a:r>
              <a:rPr lang="en-US" sz="1200" dirty="0">
                <a:solidFill>
                  <a:prstClr val="black"/>
                </a:solidFill>
                <a:latin typeface="Helvetica"/>
                <a:cs typeface="Helvetica"/>
              </a:rPr>
              <a:t>Aside from delivering greater customer experiences, higher investment priorities in collaboration tools enables a seamless experience in a hybrid workplace. However, too many collaboration technologies </a:t>
            </a:r>
            <a:br>
              <a:rPr lang="en-US" sz="1200" dirty="0">
                <a:solidFill>
                  <a:prstClr val="black"/>
                </a:solidFill>
                <a:latin typeface="Helvetica"/>
                <a:cs typeface="Helvetica"/>
              </a:rPr>
            </a:br>
            <a:r>
              <a:rPr lang="en-US" sz="1200" dirty="0">
                <a:solidFill>
                  <a:prstClr val="black"/>
                </a:solidFill>
                <a:latin typeface="Helvetica"/>
                <a:cs typeface="Helvetica"/>
              </a:rPr>
              <a:t>can lead to data dispersed across systems. This makes it difficult to locate relevant information.</a:t>
            </a:r>
          </a:p>
          <a:p>
            <a:pPr marL="171450" marR="0" lvl="0" indent="-171450"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lang="en-US" sz="1200" dirty="0">
                <a:solidFill>
                  <a:prstClr val="black"/>
                </a:solidFill>
                <a:latin typeface="Helvetica"/>
                <a:cs typeface="Helvetica"/>
              </a:rPr>
              <a:t>Therefore, it is important for CDOs to securely architect a hybrid model that aligns with hybrid workforce requirements</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R</a:t>
            </a:r>
            <a:r>
              <a:rPr lang="en-US" sz="1200" dirty="0">
                <a:solidFill>
                  <a:prstClr val="black"/>
                </a:solidFill>
                <a:latin typeface="Helvetica"/>
                <a:cs typeface="Helvetica"/>
              </a:rPr>
              <a:t>efer to an</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a:t>
            </a:r>
            <a:r>
              <a:rPr kumimoji="0" lang="en-US" sz="1200" b="0" i="0" u="none" strike="noStrike" kern="1200" cap="none" spc="0" normalizeH="0" baseline="0" noProof="0" dirty="0">
                <a:ln>
                  <a:noFill/>
                </a:ln>
                <a:solidFill>
                  <a:srgbClr val="E7534F"/>
                </a:solidFill>
                <a:effectLst/>
                <a:uLnTx/>
                <a:uFillTx/>
                <a:latin typeface="Helvetica"/>
                <a:ea typeface="+mn-ea"/>
                <a:cs typeface="Helvetica"/>
                <a:hlinkClick r:id="rId3">
                  <a:extLst>
                    <a:ext uri="{A12FA001-AC4F-418D-AE19-62706E023703}">
                      <ahyp:hlinkClr xmlns:ahyp="http://schemas.microsoft.com/office/drawing/2018/hyperlinkcolor" val="tx"/>
                    </a:ext>
                  </a:extLst>
                </a:hlinkClick>
              </a:rPr>
              <a:t>ADAPT Digital Roundtable</a:t>
            </a:r>
            <a:r>
              <a:rPr kumimoji="0" lang="en-US" sz="1200" b="0" i="0" u="none" strike="noStrike" kern="1200" cap="none" spc="0" normalizeH="0" baseline="0" noProof="0" dirty="0">
                <a:ln>
                  <a:noFill/>
                </a:ln>
                <a:solidFill>
                  <a:srgbClr val="E7534F"/>
                </a:solidFill>
                <a:effectLst/>
                <a:uLnTx/>
                <a:uFillTx/>
                <a:latin typeface="Helvetica"/>
                <a:ea typeface="+mn-ea"/>
                <a:cs typeface="Helvetica"/>
              </a:rPr>
              <a:t> </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(Jan 2023).</a:t>
            </a:r>
          </a:p>
          <a:p>
            <a:pPr marR="0" lvl="0" algn="l" defTabSz="914400" rtl="0" eaLnBrk="1" fontAlgn="auto" latinLnBrk="0" hangingPunct="1">
              <a:lnSpc>
                <a:spcPct val="150000"/>
              </a:lnSpc>
              <a:spcBef>
                <a:spcPts val="0"/>
              </a:spcBef>
              <a:spcAft>
                <a:spcPts val="0"/>
              </a:spcAft>
              <a:buClr>
                <a:srgbClr val="E7534F"/>
              </a:buClr>
              <a:buSzTx/>
              <a:tabLst/>
              <a:defRPr/>
            </a:pPr>
            <a:r>
              <a:rPr lang="en-US" sz="1200" b="1" dirty="0">
                <a:solidFill>
                  <a:prstClr val="black"/>
                </a:solidFill>
                <a:latin typeface="Helvetica"/>
                <a:cs typeface="Helvetica"/>
              </a:rPr>
              <a:t>Issues in automation and digital tool integration are caused by legacy systems and tech debt </a:t>
            </a:r>
            <a:endParaRPr kumimoji="0" lang="en-US" sz="1200" b="1" i="0" u="none" strike="noStrike" kern="1200" cap="none" spc="0" normalizeH="0" baseline="0" noProof="0" dirty="0">
              <a:ln>
                <a:noFill/>
              </a:ln>
              <a:solidFill>
                <a:prstClr val="black"/>
              </a:solidFill>
              <a:effectLst/>
              <a:uLnTx/>
              <a:uFillTx/>
              <a:latin typeface="Helvetica"/>
              <a:ea typeface="+mn-ea"/>
              <a:cs typeface="Helvetica"/>
            </a:endParaRPr>
          </a:p>
          <a:p>
            <a:pPr marL="171450" marR="0" lvl="0" indent="-171450"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lang="en-US" sz="1200" dirty="0">
                <a:solidFill>
                  <a:prstClr val="black"/>
                </a:solidFill>
                <a:latin typeface="Helvetica"/>
                <a:cs typeface="Helvetica"/>
              </a:rPr>
              <a:t>An </a:t>
            </a:r>
            <a:r>
              <a:rPr lang="en-US" sz="1200" dirty="0">
                <a:solidFill>
                  <a:srgbClr val="E7534F"/>
                </a:solidFill>
                <a:latin typeface="Helvetica"/>
                <a:cs typeface="Helvetica"/>
                <a:hlinkClick r:id="rId4">
                  <a:extLst>
                    <a:ext uri="{A12FA001-AC4F-418D-AE19-62706E023703}">
                      <ahyp:hlinkClr xmlns:ahyp="http://schemas.microsoft.com/office/drawing/2018/hyperlinkcolor" val="tx"/>
                    </a:ext>
                  </a:extLst>
                </a:hlinkClick>
              </a:rPr>
              <a:t>ADAPT CDO Persona Map</a:t>
            </a:r>
            <a:r>
              <a:rPr lang="en-US" sz="1200" dirty="0">
                <a:solidFill>
                  <a:srgbClr val="E7534F"/>
                </a:solidFill>
                <a:latin typeface="Helvetica"/>
                <a:cs typeface="Helvetica"/>
              </a:rPr>
              <a:t> </a:t>
            </a:r>
            <a:r>
              <a:rPr lang="en-US" sz="1200" dirty="0">
                <a:solidFill>
                  <a:prstClr val="black"/>
                </a:solidFill>
                <a:latin typeface="Helvetica"/>
                <a:cs typeface="Helvetica"/>
              </a:rPr>
              <a:t>report (Nov 2024) indicates legacy systems and tech debt as a top 4 barrier to digital execution. </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These challenges can lead to complexities in process automation. </a:t>
            </a:r>
          </a:p>
          <a:p>
            <a:pPr marL="171450" marR="0" lvl="0" indent="-171450"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While CDOs are most effective at building a collaborative hybrid workplace, integrating automation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and redefining workflows to exploit digital tools can also be difficult due to legacy technologies.</a:t>
            </a:r>
          </a:p>
          <a:p>
            <a:pPr marR="0" lvl="0" algn="l" defTabSz="914400" rtl="0" eaLnBrk="1" fontAlgn="auto" latinLnBrk="0" hangingPunct="1">
              <a:lnSpc>
                <a:spcPct val="150000"/>
              </a:lnSpc>
              <a:spcBef>
                <a:spcPts val="0"/>
              </a:spcBef>
              <a:spcAft>
                <a:spcPts val="0"/>
              </a:spcAft>
              <a:buClr>
                <a:srgbClr val="E7534F"/>
              </a:buClr>
              <a:buSzTx/>
              <a:tabLst/>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Being effective in sharing ideas requires well-managed cross-functional collaboration</a:t>
            </a:r>
            <a:endParaRPr lang="en-US" sz="1200" b="1" dirty="0">
              <a:solidFill>
                <a:prstClr val="black"/>
              </a:solidFill>
              <a:latin typeface="Helvetica"/>
              <a:cs typeface="Helvetica"/>
            </a:endParaRPr>
          </a:p>
          <a:p>
            <a:pPr marL="171450" marR="0" lvl="0" indent="-171450"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The inability to share ideas across organisations is driven by limited cross-functional collaboration. </a:t>
            </a:r>
          </a:p>
          <a:p>
            <a:pPr marL="171450" marR="0" lvl="0" indent="-171450"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ADAPT insights reveal that 47% of CDOs state they are either managing cross-functional collaboration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well or poorly. Organisations may also struggle to foster a culture where employees feel comfortable contributing ideas and obtaining approvals due to an adverse culture and insufficient executive support.</a:t>
            </a:r>
          </a:p>
          <a:p>
            <a:pPr marR="0" lvl="0" algn="l" defTabSz="914400" rtl="0" eaLnBrk="1" fontAlgn="auto" latinLnBrk="0" hangingPunct="1">
              <a:lnSpc>
                <a:spcPct val="150000"/>
              </a:lnSpc>
              <a:spcBef>
                <a:spcPts val="0"/>
              </a:spcBef>
              <a:spcAft>
                <a:spcPts val="0"/>
              </a:spcAft>
              <a:buClr>
                <a:srgbClr val="E7534F"/>
              </a:buClr>
              <a:buSzTx/>
              <a:tabLst/>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Difficulty finding time with subject matter experts may relate to insufficient staff in key roles</a:t>
            </a:r>
          </a:p>
          <a:p>
            <a:pPr marL="171450" marR="0" lvl="0" indent="-171450"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An </a:t>
            </a:r>
            <a:r>
              <a:rPr kumimoji="0" lang="en-US" sz="1200" b="0" i="0" u="none" strike="noStrike" kern="1200" cap="none" spc="0" normalizeH="0" baseline="0" noProof="0" dirty="0">
                <a:ln>
                  <a:noFill/>
                </a:ln>
                <a:solidFill>
                  <a:srgbClr val="E7534F"/>
                </a:solidFill>
                <a:effectLst/>
                <a:uLnTx/>
                <a:uFillTx/>
                <a:latin typeface="Helvetica"/>
                <a:ea typeface="+mn-ea"/>
                <a:cs typeface="Helvetica"/>
                <a:hlinkClick r:id="rId5">
                  <a:extLst>
                    <a:ext uri="{A12FA001-AC4F-418D-AE19-62706E023703}">
                      <ahyp:hlinkClr xmlns:ahyp="http://schemas.microsoft.com/office/drawing/2018/hyperlinkcolor" val="tx"/>
                    </a:ext>
                  </a:extLst>
                </a:hlinkClick>
              </a:rPr>
              <a:t>ADAPT Community Interview</a:t>
            </a:r>
            <a:r>
              <a:rPr kumimoji="0" lang="en-US" sz="1200" b="0" i="0" u="none" strike="noStrike" kern="1200" cap="none" spc="0" normalizeH="0" baseline="0" noProof="0" dirty="0">
                <a:ln>
                  <a:noFill/>
                </a:ln>
                <a:solidFill>
                  <a:srgbClr val="E7534F"/>
                </a:solidFill>
                <a:effectLst/>
                <a:uLnTx/>
                <a:uFillTx/>
                <a:latin typeface="Helvetica"/>
                <a:ea typeface="+mn-ea"/>
                <a:cs typeface="Helvetica"/>
              </a:rPr>
              <a:t> </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(Sep 2024) highlights the importance of prioritising the hiring of individuals who can bridge the gaps between business requirements and technological possibilities.</a:t>
            </a:r>
          </a:p>
        </p:txBody>
      </p:sp>
    </p:spTree>
    <p:extLst>
      <p:ext uri="{BB962C8B-B14F-4D97-AF65-F5344CB8AC3E}">
        <p14:creationId xmlns:p14="http://schemas.microsoft.com/office/powerpoint/2010/main" val="13899590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15EB784-3F6E-6442-967A-FF23F0830091}"/>
              </a:ext>
            </a:extLst>
          </p:cNvPr>
          <p:cNvSpPr/>
          <p:nvPr/>
        </p:nvSpPr>
        <p:spPr>
          <a:xfrm>
            <a:off x="295579" y="113363"/>
            <a:ext cx="10996766" cy="44627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000000"/>
                </a:solidFill>
                <a:effectLst/>
                <a:uLnTx/>
                <a:uFillTx/>
                <a:latin typeface="Helvetica"/>
                <a:ea typeface="+mn-ea"/>
                <a:cs typeface="Helvetica"/>
              </a:rPr>
              <a:t>How seamless is the organisation’s digital operating model?  </a:t>
            </a:r>
          </a:p>
        </p:txBody>
      </p:sp>
      <p:sp>
        <p:nvSpPr>
          <p:cNvPr id="10" name="TextBox 9">
            <a:extLst>
              <a:ext uri="{FF2B5EF4-FFF2-40B4-BE49-F238E27FC236}">
                <a16:creationId xmlns:a16="http://schemas.microsoft.com/office/drawing/2014/main" id="{4E2C2B9A-7892-CA09-F4C2-4920875D01C9}"/>
              </a:ext>
            </a:extLst>
          </p:cNvPr>
          <p:cNvSpPr txBox="1"/>
          <p:nvPr/>
        </p:nvSpPr>
        <p:spPr>
          <a:xfrm>
            <a:off x="3072374" y="6500712"/>
            <a:ext cx="8968046"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FFFFFF">
                    <a:lumMod val="50000"/>
                  </a:srgbClr>
                </a:solidFill>
                <a:effectLst/>
                <a:uLnTx/>
                <a:uFillTx/>
                <a:latin typeface="Helvetica" panose="020B0604020202020204" pitchFamily="34" charset="0"/>
                <a:ea typeface="+mn-ea"/>
                <a:cs typeface="Helvetica" panose="020B0604020202020204" pitchFamily="34" charset="0"/>
              </a:rPr>
              <a:t>Source: ADAPT Digital Edge Survey in October 2024: 51 Australian CDOs</a:t>
            </a:r>
          </a:p>
        </p:txBody>
      </p:sp>
      <p:pic>
        <p:nvPicPr>
          <p:cNvPr id="2" name="Picture 1">
            <a:extLst>
              <a:ext uri="{FF2B5EF4-FFF2-40B4-BE49-F238E27FC236}">
                <a16:creationId xmlns:a16="http://schemas.microsoft.com/office/drawing/2014/main" id="{1F1C122E-4BEC-4CE0-3C9C-BFAB7B540C46}"/>
              </a:ext>
            </a:extLst>
          </p:cNvPr>
          <p:cNvPicPr>
            <a:picLocks noChangeAspect="1"/>
          </p:cNvPicPr>
          <p:nvPr/>
        </p:nvPicPr>
        <p:blipFill>
          <a:blip r:embed="rId3"/>
          <a:stretch>
            <a:fillRect/>
          </a:stretch>
        </p:blipFill>
        <p:spPr>
          <a:xfrm>
            <a:off x="295579" y="833179"/>
            <a:ext cx="11744841" cy="5564668"/>
          </a:xfrm>
          <a:prstGeom prst="rect">
            <a:avLst/>
          </a:prstGeom>
        </p:spPr>
      </p:pic>
    </p:spTree>
    <p:extLst>
      <p:ext uri="{BB962C8B-B14F-4D97-AF65-F5344CB8AC3E}">
        <p14:creationId xmlns:p14="http://schemas.microsoft.com/office/powerpoint/2010/main" val="3994642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6C30E-F3C7-55AE-EF82-E1118CB08D42}"/>
            </a:ext>
          </a:extLst>
        </p:cNvPr>
        <p:cNvGrpSpPr/>
        <p:nvPr/>
      </p:nvGrpSpPr>
      <p:grpSpPr>
        <a:xfrm>
          <a:off x="0" y="0"/>
          <a:ext cx="0" cy="0"/>
          <a:chOff x="0" y="0"/>
          <a:chExt cx="0" cy="0"/>
        </a:xfrm>
      </p:grpSpPr>
      <p:pic>
        <p:nvPicPr>
          <p:cNvPr id="8" name="Picture 7" descr="A picture containing logo&#10;&#10;Description automatically generated">
            <a:extLst>
              <a:ext uri="{FF2B5EF4-FFF2-40B4-BE49-F238E27FC236}">
                <a16:creationId xmlns:a16="http://schemas.microsoft.com/office/drawing/2014/main" id="{7A3A7F44-139B-3538-C7A9-5B7311E8B13F}"/>
              </a:ext>
            </a:extLst>
          </p:cNvPr>
          <p:cNvPicPr>
            <a:picLocks noChangeAspect="1"/>
          </p:cNvPicPr>
          <p:nvPr/>
        </p:nvPicPr>
        <p:blipFill>
          <a:blip r:embed="rId3"/>
          <a:stretch>
            <a:fillRect/>
          </a:stretch>
        </p:blipFill>
        <p:spPr>
          <a:xfrm>
            <a:off x="10963130" y="244420"/>
            <a:ext cx="910001" cy="221312"/>
          </a:xfrm>
          <a:prstGeom prst="rect">
            <a:avLst/>
          </a:prstGeom>
        </p:spPr>
      </p:pic>
      <p:sp>
        <p:nvSpPr>
          <p:cNvPr id="3" name="Rectangle 2">
            <a:extLst>
              <a:ext uri="{FF2B5EF4-FFF2-40B4-BE49-F238E27FC236}">
                <a16:creationId xmlns:a16="http://schemas.microsoft.com/office/drawing/2014/main" id="{56BC73BC-FD1A-0501-DB38-ABB03C2B40B5}"/>
              </a:ext>
            </a:extLst>
          </p:cNvPr>
          <p:cNvSpPr/>
          <p:nvPr/>
        </p:nvSpPr>
        <p:spPr>
          <a:xfrm>
            <a:off x="231783" y="126619"/>
            <a:ext cx="10644259" cy="441016"/>
          </a:xfrm>
          <a:prstGeom prst="rect">
            <a:avLst/>
          </a:prstGeom>
        </p:spPr>
        <p:txBody>
          <a:bodyPr wrap="square" lIns="91438" tIns="45719" rIns="91438" bIns="45719" anchor="t">
            <a:spAutoFit/>
          </a:bodyPr>
          <a:lstStyle>
            <a:defPPr>
              <a:defRPr lang="en-US"/>
            </a:defPPr>
            <a:lvl1pPr marL="0" algn="l" defTabSz="1371783" rtl="0" eaLnBrk="1" latinLnBrk="0" hangingPunct="1">
              <a:defRPr sz="2700" kern="1200">
                <a:solidFill>
                  <a:schemeClr val="tx1"/>
                </a:solidFill>
                <a:latin typeface="+mn-lt"/>
                <a:ea typeface="+mn-ea"/>
                <a:cs typeface="+mn-cs"/>
              </a:defRPr>
            </a:lvl1pPr>
            <a:lvl2pPr marL="685891" algn="l" defTabSz="1371783" rtl="0" eaLnBrk="1" latinLnBrk="0" hangingPunct="1">
              <a:defRPr sz="2700" kern="1200">
                <a:solidFill>
                  <a:schemeClr val="tx1"/>
                </a:solidFill>
                <a:latin typeface="+mn-lt"/>
                <a:ea typeface="+mn-ea"/>
                <a:cs typeface="+mn-cs"/>
              </a:defRPr>
            </a:lvl2pPr>
            <a:lvl3pPr marL="1371783" algn="l" defTabSz="1371783" rtl="0" eaLnBrk="1" latinLnBrk="0" hangingPunct="1">
              <a:defRPr sz="2700" kern="1200">
                <a:solidFill>
                  <a:schemeClr val="tx1"/>
                </a:solidFill>
                <a:latin typeface="+mn-lt"/>
                <a:ea typeface="+mn-ea"/>
                <a:cs typeface="+mn-cs"/>
              </a:defRPr>
            </a:lvl3pPr>
            <a:lvl4pPr marL="2057674" algn="l" defTabSz="1371783" rtl="0" eaLnBrk="1" latinLnBrk="0" hangingPunct="1">
              <a:defRPr sz="2700" kern="1200">
                <a:solidFill>
                  <a:schemeClr val="tx1"/>
                </a:solidFill>
                <a:latin typeface="+mn-lt"/>
                <a:ea typeface="+mn-ea"/>
                <a:cs typeface="+mn-cs"/>
              </a:defRPr>
            </a:lvl4pPr>
            <a:lvl5pPr marL="2743566" algn="l" defTabSz="1371783" rtl="0" eaLnBrk="1" latinLnBrk="0" hangingPunct="1">
              <a:defRPr sz="2700" kern="1200">
                <a:solidFill>
                  <a:schemeClr val="tx1"/>
                </a:solidFill>
                <a:latin typeface="+mn-lt"/>
                <a:ea typeface="+mn-ea"/>
                <a:cs typeface="+mn-cs"/>
              </a:defRPr>
            </a:lvl5pPr>
            <a:lvl6pPr marL="3429457" algn="l" defTabSz="1371783" rtl="0" eaLnBrk="1" latinLnBrk="0" hangingPunct="1">
              <a:defRPr sz="2700" kern="1200">
                <a:solidFill>
                  <a:schemeClr val="tx1"/>
                </a:solidFill>
                <a:latin typeface="+mn-lt"/>
                <a:ea typeface="+mn-ea"/>
                <a:cs typeface="+mn-cs"/>
              </a:defRPr>
            </a:lvl6pPr>
            <a:lvl7pPr marL="4115349" algn="l" defTabSz="1371783" rtl="0" eaLnBrk="1" latinLnBrk="0" hangingPunct="1">
              <a:defRPr sz="2700" kern="1200">
                <a:solidFill>
                  <a:schemeClr val="tx1"/>
                </a:solidFill>
                <a:latin typeface="+mn-lt"/>
                <a:ea typeface="+mn-ea"/>
                <a:cs typeface="+mn-cs"/>
              </a:defRPr>
            </a:lvl7pPr>
            <a:lvl8pPr marL="4801240" algn="l" defTabSz="1371783" rtl="0" eaLnBrk="1" latinLnBrk="0" hangingPunct="1">
              <a:defRPr sz="2700" kern="1200">
                <a:solidFill>
                  <a:schemeClr val="tx1"/>
                </a:solidFill>
                <a:latin typeface="+mn-lt"/>
                <a:ea typeface="+mn-ea"/>
                <a:cs typeface="+mn-cs"/>
              </a:defRPr>
            </a:lvl8pPr>
            <a:lvl9pPr marL="5487132" algn="l" defTabSz="1371783" rtl="0" eaLnBrk="1" latinLnBrk="0" hangingPunct="1">
              <a:defRPr sz="2700" kern="1200">
                <a:solidFill>
                  <a:schemeClr val="tx1"/>
                </a:solidFill>
                <a:latin typeface="+mn-lt"/>
                <a:ea typeface="+mn-ea"/>
                <a:cs typeface="+mn-cs"/>
              </a:defRPr>
            </a:lvl9pPr>
          </a:lstStyle>
          <a:p>
            <a:pPr marL="0" marR="0" lvl="0" indent="0" algn="l" defTabSz="914431" rtl="0" eaLnBrk="1" fontAlgn="auto" latinLnBrk="0" hangingPunct="1">
              <a:lnSpc>
                <a:spcPct val="100000"/>
              </a:lnSpc>
              <a:spcBef>
                <a:spcPts val="0"/>
              </a:spcBef>
              <a:spcAft>
                <a:spcPts val="0"/>
              </a:spcAft>
              <a:buClrTx/>
              <a:buSzTx/>
              <a:buFontTx/>
              <a:buNone/>
              <a:tabLst/>
              <a:defRPr/>
            </a:pPr>
            <a:r>
              <a:rPr kumimoji="0" lang="en-US" sz="2266" b="1" i="0" u="none" strike="noStrike" kern="1200" cap="none" spc="0" normalizeH="0" baseline="0" noProof="0" dirty="0">
                <a:ln>
                  <a:noFill/>
                </a:ln>
                <a:solidFill>
                  <a:srgbClr val="000000"/>
                </a:solidFill>
                <a:effectLst/>
                <a:uLnTx/>
                <a:uFillTx/>
                <a:latin typeface="Helvetica"/>
                <a:ea typeface="+mn-ea"/>
                <a:cs typeface="Helvetica"/>
              </a:rPr>
              <a:t>Critical barrier stopping users fully using the organisation’s digital tools</a:t>
            </a:r>
            <a:endParaRPr kumimoji="0" lang="en-GB" sz="2266" b="1" i="0" u="none" strike="noStrike" kern="1200" cap="none" spc="0" normalizeH="0" baseline="0" noProof="0" dirty="0">
              <a:ln>
                <a:noFill/>
              </a:ln>
              <a:solidFill>
                <a:srgbClr val="000000"/>
              </a:solidFill>
              <a:effectLst/>
              <a:uLnTx/>
              <a:uFillTx/>
              <a:latin typeface="Helvetica" panose="020B0604020202020204" pitchFamily="34" charset="0"/>
              <a:ea typeface="+mn-ea"/>
              <a:cs typeface="Helvetica" panose="020B0604020202020204" pitchFamily="34" charset="0"/>
            </a:endParaRPr>
          </a:p>
        </p:txBody>
      </p:sp>
      <p:sp>
        <p:nvSpPr>
          <p:cNvPr id="6" name="TextBox 5">
            <a:extLst>
              <a:ext uri="{FF2B5EF4-FFF2-40B4-BE49-F238E27FC236}">
                <a16:creationId xmlns:a16="http://schemas.microsoft.com/office/drawing/2014/main" id="{86568EEF-5ED8-A427-70FF-4D1821FE2739}"/>
              </a:ext>
            </a:extLst>
          </p:cNvPr>
          <p:cNvSpPr txBox="1"/>
          <p:nvPr/>
        </p:nvSpPr>
        <p:spPr>
          <a:xfrm>
            <a:off x="3955816" y="6566473"/>
            <a:ext cx="8084489" cy="261610"/>
          </a:xfrm>
          <a:prstGeom prst="rect">
            <a:avLst/>
          </a:prstGeom>
          <a:noFill/>
        </p:spPr>
        <p:txBody>
          <a:bodyPr wrap="square" rtlCol="0">
            <a:spAutoFit/>
          </a:bodyPr>
          <a:lstStyle>
            <a:defPPr>
              <a:defRPr lang="en-US"/>
            </a:defPPr>
            <a:lvl1pPr marL="0" algn="l" defTabSz="1371783" rtl="0" eaLnBrk="1" latinLnBrk="0" hangingPunct="1">
              <a:defRPr sz="2700" kern="1200">
                <a:solidFill>
                  <a:schemeClr val="tx1"/>
                </a:solidFill>
                <a:latin typeface="+mn-lt"/>
                <a:ea typeface="+mn-ea"/>
                <a:cs typeface="+mn-cs"/>
              </a:defRPr>
            </a:lvl1pPr>
            <a:lvl2pPr marL="685891" algn="l" defTabSz="1371783" rtl="0" eaLnBrk="1" latinLnBrk="0" hangingPunct="1">
              <a:defRPr sz="2700" kern="1200">
                <a:solidFill>
                  <a:schemeClr val="tx1"/>
                </a:solidFill>
                <a:latin typeface="+mn-lt"/>
                <a:ea typeface="+mn-ea"/>
                <a:cs typeface="+mn-cs"/>
              </a:defRPr>
            </a:lvl2pPr>
            <a:lvl3pPr marL="1371783" algn="l" defTabSz="1371783" rtl="0" eaLnBrk="1" latinLnBrk="0" hangingPunct="1">
              <a:defRPr sz="2700" kern="1200">
                <a:solidFill>
                  <a:schemeClr val="tx1"/>
                </a:solidFill>
                <a:latin typeface="+mn-lt"/>
                <a:ea typeface="+mn-ea"/>
                <a:cs typeface="+mn-cs"/>
              </a:defRPr>
            </a:lvl3pPr>
            <a:lvl4pPr marL="2057674" algn="l" defTabSz="1371783" rtl="0" eaLnBrk="1" latinLnBrk="0" hangingPunct="1">
              <a:defRPr sz="2700" kern="1200">
                <a:solidFill>
                  <a:schemeClr val="tx1"/>
                </a:solidFill>
                <a:latin typeface="+mn-lt"/>
                <a:ea typeface="+mn-ea"/>
                <a:cs typeface="+mn-cs"/>
              </a:defRPr>
            </a:lvl4pPr>
            <a:lvl5pPr marL="2743566" algn="l" defTabSz="1371783" rtl="0" eaLnBrk="1" latinLnBrk="0" hangingPunct="1">
              <a:defRPr sz="2700" kern="1200">
                <a:solidFill>
                  <a:schemeClr val="tx1"/>
                </a:solidFill>
                <a:latin typeface="+mn-lt"/>
                <a:ea typeface="+mn-ea"/>
                <a:cs typeface="+mn-cs"/>
              </a:defRPr>
            </a:lvl5pPr>
            <a:lvl6pPr marL="3429457" algn="l" defTabSz="1371783" rtl="0" eaLnBrk="1" latinLnBrk="0" hangingPunct="1">
              <a:defRPr sz="2700" kern="1200">
                <a:solidFill>
                  <a:schemeClr val="tx1"/>
                </a:solidFill>
                <a:latin typeface="+mn-lt"/>
                <a:ea typeface="+mn-ea"/>
                <a:cs typeface="+mn-cs"/>
              </a:defRPr>
            </a:lvl6pPr>
            <a:lvl7pPr marL="4115349" algn="l" defTabSz="1371783" rtl="0" eaLnBrk="1" latinLnBrk="0" hangingPunct="1">
              <a:defRPr sz="2700" kern="1200">
                <a:solidFill>
                  <a:schemeClr val="tx1"/>
                </a:solidFill>
                <a:latin typeface="+mn-lt"/>
                <a:ea typeface="+mn-ea"/>
                <a:cs typeface="+mn-cs"/>
              </a:defRPr>
            </a:lvl7pPr>
            <a:lvl8pPr marL="4801240" algn="l" defTabSz="1371783" rtl="0" eaLnBrk="1" latinLnBrk="0" hangingPunct="1">
              <a:defRPr sz="2700" kern="1200">
                <a:solidFill>
                  <a:schemeClr val="tx1"/>
                </a:solidFill>
                <a:latin typeface="+mn-lt"/>
                <a:ea typeface="+mn-ea"/>
                <a:cs typeface="+mn-cs"/>
              </a:defRPr>
            </a:lvl8pPr>
            <a:lvl9pPr marL="5487132" algn="l" defTabSz="1371783" rtl="0" eaLnBrk="1" latinLnBrk="0" hangingPunct="1">
              <a:defRPr sz="2700" kern="1200">
                <a:solidFill>
                  <a:schemeClr val="tx1"/>
                </a:solidFill>
                <a:latin typeface="+mn-lt"/>
                <a:ea typeface="+mn-ea"/>
                <a:cs typeface="+mn-cs"/>
              </a:defRPr>
            </a:lvl9pPr>
          </a:lstStyle>
          <a:p>
            <a:pPr marL="0" marR="0" lvl="0" indent="0" algn="r" defTabSz="1371783"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FFFFFF">
                    <a:lumMod val="50000"/>
                  </a:srgbClr>
                </a:solidFill>
                <a:effectLst/>
                <a:uLnTx/>
                <a:uFillTx/>
                <a:latin typeface="Helvetica Neue" panose="02000503000000020004" pitchFamily="2"/>
                <a:ea typeface="+mn-ea"/>
                <a:cs typeface="Helvetica Neue" panose="02000503000000020004" pitchFamily="2"/>
              </a:rPr>
              <a:t>Source: ADAPT Digital Edge Survey in October 2024: 61 Australian CDOs</a:t>
            </a:r>
          </a:p>
        </p:txBody>
      </p:sp>
      <p:pic>
        <p:nvPicPr>
          <p:cNvPr id="14" name="Picture 13">
            <a:extLst>
              <a:ext uri="{FF2B5EF4-FFF2-40B4-BE49-F238E27FC236}">
                <a16:creationId xmlns:a16="http://schemas.microsoft.com/office/drawing/2014/main" id="{817C0469-AD24-0024-4A57-5968A3973931}"/>
              </a:ext>
            </a:extLst>
          </p:cNvPr>
          <p:cNvPicPr>
            <a:picLocks noChangeAspect="1"/>
          </p:cNvPicPr>
          <p:nvPr/>
        </p:nvPicPr>
        <p:blipFill>
          <a:blip r:embed="rId4"/>
          <a:stretch>
            <a:fillRect/>
          </a:stretch>
        </p:blipFill>
        <p:spPr>
          <a:xfrm>
            <a:off x="359229" y="952241"/>
            <a:ext cx="11453277" cy="5256214"/>
          </a:xfrm>
          <a:prstGeom prst="rect">
            <a:avLst/>
          </a:prstGeom>
        </p:spPr>
      </p:pic>
    </p:spTree>
    <p:extLst>
      <p:ext uri="{BB962C8B-B14F-4D97-AF65-F5344CB8AC3E}">
        <p14:creationId xmlns:p14="http://schemas.microsoft.com/office/powerpoint/2010/main" val="1207745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15EB784-3F6E-6442-967A-FF23F0830091}"/>
              </a:ext>
            </a:extLst>
          </p:cNvPr>
          <p:cNvSpPr/>
          <p:nvPr/>
        </p:nvSpPr>
        <p:spPr>
          <a:xfrm>
            <a:off x="233208" y="149927"/>
            <a:ext cx="10993591" cy="43088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50" normalizeH="0" baseline="0" noProof="0" dirty="0">
                <a:ln>
                  <a:noFill/>
                </a:ln>
                <a:solidFill>
                  <a:srgbClr val="000000"/>
                </a:solidFill>
                <a:effectLst/>
                <a:uLnTx/>
                <a:uFillTx/>
                <a:latin typeface="Helvetica" panose="020B0403020202020204" pitchFamily="34" charset="0"/>
                <a:ea typeface="+mn-ea"/>
                <a:cs typeface="Helvetica Neue" panose="02000503000000020004" pitchFamily="2"/>
              </a:rPr>
              <a:t>Most significant factors that drive new ways of working according to CIOs and CDOs</a:t>
            </a:r>
          </a:p>
        </p:txBody>
      </p:sp>
      <p:sp>
        <p:nvSpPr>
          <p:cNvPr id="15" name="TextBox 14">
            <a:extLst>
              <a:ext uri="{FF2B5EF4-FFF2-40B4-BE49-F238E27FC236}">
                <a16:creationId xmlns:a16="http://schemas.microsoft.com/office/drawing/2014/main" id="{0D2E14ED-A645-4A63-8EA7-B27635961C53}"/>
              </a:ext>
            </a:extLst>
          </p:cNvPr>
          <p:cNvSpPr txBox="1"/>
          <p:nvPr/>
        </p:nvSpPr>
        <p:spPr>
          <a:xfrm>
            <a:off x="4003040" y="6500712"/>
            <a:ext cx="8126589"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FFFFFF">
                    <a:lumMod val="50000"/>
                  </a:srgbClr>
                </a:solidFill>
                <a:effectLst/>
                <a:uLnTx/>
                <a:uFillTx/>
                <a:latin typeface="Helvetica" panose="020B0403020202020204" pitchFamily="34" charset="0"/>
                <a:ea typeface="+mn-ea"/>
                <a:cs typeface="Helvetica Neue" panose="02000503000000020004" pitchFamily="2"/>
              </a:rPr>
              <a:t>ADAPT CIO and Digital Edge Surveys in Feb, Aug and Oct 2024. Sample size: 294 Australian CIOs and CDOs</a:t>
            </a:r>
          </a:p>
        </p:txBody>
      </p:sp>
      <p:pic>
        <p:nvPicPr>
          <p:cNvPr id="25" name="Picture 24">
            <a:extLst>
              <a:ext uri="{FF2B5EF4-FFF2-40B4-BE49-F238E27FC236}">
                <a16:creationId xmlns:a16="http://schemas.microsoft.com/office/drawing/2014/main" id="{56F6C10F-A2CC-F2E6-BF40-A4430287DA0B}"/>
              </a:ext>
            </a:extLst>
          </p:cNvPr>
          <p:cNvPicPr>
            <a:picLocks noChangeAspect="1"/>
          </p:cNvPicPr>
          <p:nvPr/>
        </p:nvPicPr>
        <p:blipFill>
          <a:blip r:embed="rId3"/>
          <a:stretch>
            <a:fillRect/>
          </a:stretch>
        </p:blipFill>
        <p:spPr>
          <a:xfrm>
            <a:off x="381000" y="1468872"/>
            <a:ext cx="11491438" cy="3941328"/>
          </a:xfrm>
          <a:prstGeom prst="rect">
            <a:avLst/>
          </a:prstGeom>
        </p:spPr>
      </p:pic>
    </p:spTree>
    <p:extLst>
      <p:ext uri="{BB962C8B-B14F-4D97-AF65-F5344CB8AC3E}">
        <p14:creationId xmlns:p14="http://schemas.microsoft.com/office/powerpoint/2010/main" val="810896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86A975B-FF5C-3D7F-1FA7-B6720A20A049}"/>
              </a:ext>
            </a:extLst>
          </p:cNvPr>
          <p:cNvSpPr txBox="1"/>
          <p:nvPr/>
        </p:nvSpPr>
        <p:spPr>
          <a:xfrm>
            <a:off x="643103" y="2207719"/>
            <a:ext cx="3500640" cy="396942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lang="en-US" sz="1200" b="1" dirty="0">
                <a:solidFill>
                  <a:prstClr val="black"/>
                </a:solidFill>
                <a:latin typeface="Helvetica"/>
                <a:cs typeface="Helvetica"/>
              </a:rPr>
              <a:t>When it comes to delivering digital operating models, most Australian CDOs report experiencing either friction or seamlessness.</a:t>
            </a:r>
            <a:endParaRPr kumimoji="0" lang="en-US" sz="1200" b="1" i="0" u="none" strike="noStrike" kern="1200" cap="none" spc="0" normalizeH="0" baseline="0" noProof="0" dirty="0">
              <a:ln>
                <a:noFill/>
              </a:ln>
              <a:solidFill>
                <a:prstClr val="black"/>
              </a:solidFill>
              <a:effectLst/>
              <a:uLnTx/>
              <a:uFillTx/>
              <a:latin typeface="Helvetica"/>
              <a:ea typeface="+mn-ea"/>
              <a:cs typeface="Helvetica"/>
            </a:endParaRP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This also relates to many </a:t>
            </a:r>
            <a:r>
              <a:rPr kumimoji="0" lang="en-US" sz="1200" b="0" i="0" u="none" strike="noStrike" kern="1200" cap="none" spc="0" normalizeH="0" baseline="0" noProof="0" dirty="0" err="1">
                <a:ln>
                  <a:noFill/>
                </a:ln>
                <a:solidFill>
                  <a:prstClr val="black"/>
                </a:solidFill>
                <a:effectLst/>
                <a:uLnTx/>
                <a:uFillTx/>
                <a:latin typeface="Helvetica"/>
                <a:ea typeface="+mn-ea"/>
                <a:cs typeface="Helvetica"/>
              </a:rPr>
              <a:t>organisations</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facing challenges in delivering employee experience (EX) areas.</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38% of CDOs describe their </a:t>
            </a:r>
            <a:r>
              <a:rPr kumimoji="0" lang="en-US" sz="1200" b="0" i="0" u="none" strike="noStrike" kern="1200" cap="none" spc="0" normalizeH="0" baseline="0" noProof="0" dirty="0" err="1">
                <a:ln>
                  <a:noFill/>
                </a:ln>
                <a:solidFill>
                  <a:prstClr val="black"/>
                </a:solidFill>
                <a:effectLst/>
                <a:uLnTx/>
                <a:uFillTx/>
                <a:latin typeface="Helvetica"/>
                <a:ea typeface="+mn-ea"/>
                <a:cs typeface="Helvetica"/>
              </a:rPr>
              <a:t>organisations</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as purpose- and value-driven.</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36% of organisations struggle to develop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new ways of working.</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Only 11% of Australian </a:t>
            </a:r>
            <a:r>
              <a:rPr kumimoji="0" lang="en-US" sz="1200" b="0" i="0" u="none" strike="noStrike" kern="1200" cap="none" spc="0" normalizeH="0" baseline="0" noProof="0" dirty="0" err="1">
                <a:ln>
                  <a:noFill/>
                </a:ln>
                <a:solidFill>
                  <a:prstClr val="black"/>
                </a:solidFill>
                <a:effectLst/>
                <a:uLnTx/>
                <a:uFillTx/>
                <a:latin typeface="Helvetica"/>
                <a:ea typeface="+mn-ea"/>
                <a:cs typeface="Helvetica"/>
              </a:rPr>
              <a:t>organisations</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are effective in improving visibility across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value chains.</a:t>
            </a:r>
          </a:p>
        </p:txBody>
      </p:sp>
      <p:grpSp>
        <p:nvGrpSpPr>
          <p:cNvPr id="2" name="Group 1">
            <a:extLst>
              <a:ext uri="{FF2B5EF4-FFF2-40B4-BE49-F238E27FC236}">
                <a16:creationId xmlns:a16="http://schemas.microsoft.com/office/drawing/2014/main" id="{AA848627-DABB-AC47-DF8D-97A1B8C124AF}"/>
              </a:ext>
            </a:extLst>
          </p:cNvPr>
          <p:cNvGrpSpPr/>
          <p:nvPr/>
        </p:nvGrpSpPr>
        <p:grpSpPr>
          <a:xfrm>
            <a:off x="643103" y="702133"/>
            <a:ext cx="4129258" cy="1354217"/>
            <a:chOff x="819810" y="1766368"/>
            <a:chExt cx="4129258" cy="1354217"/>
          </a:xfrm>
        </p:grpSpPr>
        <p:sp>
          <p:nvSpPr>
            <p:cNvPr id="3" name="Rectangle 2">
              <a:extLst>
                <a:ext uri="{FF2B5EF4-FFF2-40B4-BE49-F238E27FC236}">
                  <a16:creationId xmlns:a16="http://schemas.microsoft.com/office/drawing/2014/main" id="{FCDB4BEB-E898-C416-1F0D-8AA44DED8E6F}"/>
                </a:ext>
              </a:extLst>
            </p:cNvPr>
            <p:cNvSpPr/>
            <p:nvPr/>
          </p:nvSpPr>
          <p:spPr>
            <a:xfrm>
              <a:off x="819811" y="2289588"/>
              <a:ext cx="3771235" cy="83099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Helvetica"/>
                  <a:ea typeface="+mn-ea"/>
                  <a:cs typeface="Helvetica"/>
                </a:rPr>
                <a:t>Delivering digital operating models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766368"/>
              <a:ext cx="4129258" cy="523220"/>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E7534F"/>
                  </a:solidFill>
                  <a:effectLst/>
                  <a:uLnTx/>
                  <a:uFillTx/>
                  <a:latin typeface="Helvetica"/>
                  <a:ea typeface="Calibri" panose="020F0502020204030204"/>
                  <a:cs typeface="Helvetica"/>
                </a:rPr>
                <a:t>Technology Trends: </a:t>
              </a:r>
              <a:br>
                <a:rPr kumimoji="0" lang="en-US" sz="1400" b="1" i="0" u="none" strike="noStrike" kern="1200" cap="none" spc="0" normalizeH="0" baseline="0" noProof="0" dirty="0">
                  <a:ln>
                    <a:noFill/>
                  </a:ln>
                  <a:solidFill>
                    <a:srgbClr val="E7534F"/>
                  </a:solidFill>
                  <a:effectLst/>
                  <a:uLnTx/>
                  <a:uFillTx/>
                  <a:latin typeface="Helvetica"/>
                  <a:ea typeface="Calibri" panose="020F0502020204030204"/>
                  <a:cs typeface="Helvetica"/>
                </a:rPr>
              </a:br>
              <a:r>
                <a:rPr kumimoji="0" lang="en-US" sz="1400" b="1" i="0" u="none" strike="noStrike" kern="1200" cap="none" spc="0" normalizeH="0" baseline="0" noProof="0" dirty="0">
                  <a:ln>
                    <a:noFill/>
                  </a:ln>
                  <a:solidFill>
                    <a:srgbClr val="E7534F"/>
                  </a:solidFill>
                  <a:effectLst/>
                  <a:uLnTx/>
                  <a:uFillTx/>
                  <a:latin typeface="Helvetica"/>
                  <a:ea typeface="Calibri" panose="020F0502020204030204"/>
                  <a:cs typeface="Helvetica"/>
                </a:rPr>
                <a:t>Employee experience</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302426" y="178242"/>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898A455-8484-C20E-25BE-0AEB1706CDD0}"/>
              </a:ext>
            </a:extLst>
          </p:cNvPr>
          <p:cNvSpPr txBox="1"/>
          <p:nvPr/>
        </p:nvSpPr>
        <p:spPr>
          <a:xfrm>
            <a:off x="4506634" y="702133"/>
            <a:ext cx="7308000" cy="5631413"/>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Enabling a purpose- and value-driven organisation to drive better employee performance</a:t>
            </a:r>
          </a:p>
          <a:p>
            <a:pPr marL="171450" marR="0" lvl="0" indent="-171450"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kumimoji="0" lang="en-US" sz="1200" i="0" u="none" strike="noStrike" kern="1200" cap="none" spc="0" normalizeH="0" baseline="0" noProof="0" dirty="0">
                <a:ln>
                  <a:noFill/>
                </a:ln>
                <a:solidFill>
                  <a:prstClr val="black"/>
                </a:solidFill>
                <a:effectLst/>
                <a:uLnTx/>
                <a:uFillTx/>
                <a:latin typeface="Helvetica"/>
                <a:ea typeface="+mn-ea"/>
                <a:cs typeface="Helvetica"/>
              </a:rPr>
              <a:t>Organisations with a well-defined purpose can foster a culture of belonging. Employees tend to </a:t>
            </a:r>
            <a:br>
              <a:rPr kumimoji="0" lang="en-US" sz="1200" i="0" u="none" strike="noStrike" kern="1200" cap="none" spc="0" normalizeH="0" baseline="0" noProof="0" dirty="0">
                <a:ln>
                  <a:noFill/>
                </a:ln>
                <a:solidFill>
                  <a:prstClr val="black"/>
                </a:solidFill>
                <a:effectLst/>
                <a:uLnTx/>
                <a:uFillTx/>
                <a:latin typeface="Helvetica"/>
                <a:ea typeface="+mn-ea"/>
                <a:cs typeface="Helvetica"/>
              </a:rPr>
            </a:br>
            <a:r>
              <a:rPr kumimoji="0" lang="en-US" sz="1200" i="0" u="none" strike="noStrike" kern="1200" cap="none" spc="0" normalizeH="0" baseline="0" noProof="0" dirty="0">
                <a:ln>
                  <a:noFill/>
                </a:ln>
                <a:solidFill>
                  <a:prstClr val="black"/>
                </a:solidFill>
                <a:effectLst/>
                <a:uLnTx/>
                <a:uFillTx/>
                <a:latin typeface="Helvetica"/>
                <a:ea typeface="+mn-ea"/>
                <a:cs typeface="Helvetica"/>
              </a:rPr>
              <a:t>drive higher levels of commitment and performance when they feel connected to a sense of purpose.</a:t>
            </a:r>
          </a:p>
          <a:p>
            <a:pPr marL="171450" marR="0" lvl="0" indent="-171450"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kumimoji="0" lang="en-US" sz="1200" i="0" u="none" strike="noStrike" kern="1200" cap="none" spc="0" normalizeH="0" baseline="0" noProof="0" dirty="0">
                <a:ln>
                  <a:noFill/>
                </a:ln>
                <a:solidFill>
                  <a:prstClr val="black"/>
                </a:solidFill>
                <a:effectLst/>
                <a:uLnTx/>
                <a:uFillTx/>
                <a:latin typeface="Helvetica"/>
                <a:ea typeface="+mn-ea"/>
                <a:cs typeface="Helvetica"/>
              </a:rPr>
              <a:t>ADAPT survey findings reveal that as CDOs prioritise broad-based digital transformation, 38% </a:t>
            </a:r>
            <a:r>
              <a:rPr lang="en-US" sz="1200" dirty="0">
                <a:solidFill>
                  <a:prstClr val="black"/>
                </a:solidFill>
                <a:latin typeface="Helvetica"/>
                <a:cs typeface="Helvetica"/>
              </a:rPr>
              <a:t>state</a:t>
            </a:r>
            <a:r>
              <a:rPr kumimoji="0" lang="en-US" sz="1200" i="0" u="none" strike="noStrike" kern="1200" cap="none" spc="0" normalizeH="0" baseline="0" noProof="0" dirty="0">
                <a:ln>
                  <a:noFill/>
                </a:ln>
                <a:solidFill>
                  <a:prstClr val="black"/>
                </a:solidFill>
                <a:effectLst/>
                <a:uLnTx/>
                <a:uFillTx/>
                <a:latin typeface="Helvetica"/>
                <a:ea typeface="+mn-ea"/>
                <a:cs typeface="Helvetica"/>
              </a:rPr>
              <a:t> the lack of a clear digital adoption strategy inhibits their users from fully using digital tools.</a:t>
            </a:r>
          </a:p>
          <a:p>
            <a:pPr marL="171450" marR="0" lvl="0" indent="-171450"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kumimoji="0" lang="en-US" sz="1200" i="0" u="none" strike="noStrike" kern="1200" cap="none" spc="0" normalizeH="0" baseline="0" noProof="0" dirty="0">
                <a:ln>
                  <a:noFill/>
                </a:ln>
                <a:solidFill>
                  <a:prstClr val="black"/>
                </a:solidFill>
                <a:effectLst/>
                <a:uLnTx/>
                <a:uFillTx/>
                <a:latin typeface="Helvetica"/>
                <a:ea typeface="+mn-ea"/>
                <a:cs typeface="Helvetica"/>
              </a:rPr>
              <a:t>Driving clear purpose and values are crucial for encouraging rapid learning and digital tool adoption. </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lang="en-US" sz="1200" b="1" dirty="0">
                <a:solidFill>
                  <a:prstClr val="black"/>
                </a:solidFill>
                <a:latin typeface="Helvetica"/>
                <a:cs typeface="Helvetica"/>
              </a:rPr>
              <a:t>Developing effective new ways of working</a:t>
            </a:r>
            <a:endParaRPr kumimoji="0" lang="en-US" sz="1200" b="1" i="0" u="none" strike="noStrike" kern="1200" cap="none" spc="0" normalizeH="0" baseline="0" noProof="0" dirty="0">
              <a:ln>
                <a:noFill/>
              </a:ln>
              <a:solidFill>
                <a:prstClr val="black"/>
              </a:solidFill>
              <a:effectLst/>
              <a:uLnTx/>
              <a:uFillTx/>
              <a:latin typeface="Helvetica"/>
              <a:ea typeface="+mn-ea"/>
              <a:cs typeface="Helvetica"/>
            </a:endParaRPr>
          </a:p>
          <a:p>
            <a:pPr marL="171450" marR="0" lvl="0" indent="-171450"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kumimoji="0" lang="en-US" sz="1200" i="0" u="none" strike="noStrike" kern="1200" cap="none" spc="0" normalizeH="0" baseline="0" noProof="0" dirty="0">
                <a:ln>
                  <a:noFill/>
                </a:ln>
                <a:solidFill>
                  <a:prstClr val="black"/>
                </a:solidFill>
                <a:effectLst/>
                <a:uLnTx/>
                <a:uFillTx/>
                <a:latin typeface="Helvetica"/>
                <a:ea typeface="+mn-ea"/>
                <a:cs typeface="Helvetica"/>
              </a:rPr>
              <a:t>This can become problematic when there is a lack of understanding of </a:t>
            </a:r>
            <a:r>
              <a:rPr lang="en-US" sz="1200" dirty="0">
                <a:solidFill>
                  <a:prstClr val="black"/>
                </a:solidFill>
                <a:latin typeface="Helvetica"/>
                <a:cs typeface="Helvetica"/>
              </a:rPr>
              <a:t>an organisations</a:t>
            </a:r>
            <a:r>
              <a:rPr kumimoji="0" lang="en-US" sz="1200" i="0" u="none" strike="noStrike" kern="1200" cap="none" spc="0" normalizeH="0" baseline="0" noProof="0" dirty="0">
                <a:ln>
                  <a:noFill/>
                </a:ln>
                <a:solidFill>
                  <a:prstClr val="black"/>
                </a:solidFill>
                <a:effectLst/>
                <a:uLnTx/>
                <a:uFillTx/>
                <a:latin typeface="Helvetica"/>
                <a:ea typeface="+mn-ea"/>
                <a:cs typeface="Helvetica"/>
              </a:rPr>
              <a:t> purpose </a:t>
            </a:r>
            <a:br>
              <a:rPr kumimoji="0" lang="en-US" sz="1200" i="0" u="none" strike="noStrike" kern="1200" cap="none" spc="0" normalizeH="0" baseline="0" noProof="0" dirty="0">
                <a:ln>
                  <a:noFill/>
                </a:ln>
                <a:solidFill>
                  <a:prstClr val="black"/>
                </a:solidFill>
                <a:effectLst/>
                <a:uLnTx/>
                <a:uFillTx/>
                <a:latin typeface="Helvetica"/>
                <a:ea typeface="+mn-ea"/>
                <a:cs typeface="Helvetica"/>
              </a:rPr>
            </a:br>
            <a:r>
              <a:rPr kumimoji="0" lang="en-US" sz="1200" i="0" u="none" strike="noStrike" kern="1200" cap="none" spc="0" normalizeH="0" baseline="0" noProof="0" dirty="0">
                <a:ln>
                  <a:noFill/>
                </a:ln>
                <a:solidFill>
                  <a:prstClr val="black"/>
                </a:solidFill>
                <a:effectLst/>
                <a:uLnTx/>
                <a:uFillTx/>
                <a:latin typeface="Helvetica"/>
                <a:ea typeface="+mn-ea"/>
                <a:cs typeface="Helvetica"/>
              </a:rPr>
              <a:t>and value, coupled with insufficient support for adequate training and upskilling. Consequently, </a:t>
            </a:r>
            <a:br>
              <a:rPr kumimoji="0" lang="en-US" sz="1200" i="0" u="none" strike="noStrike" kern="1200" cap="none" spc="0" normalizeH="0" baseline="0" noProof="0" dirty="0">
                <a:ln>
                  <a:noFill/>
                </a:ln>
                <a:solidFill>
                  <a:prstClr val="black"/>
                </a:solidFill>
                <a:effectLst/>
                <a:uLnTx/>
                <a:uFillTx/>
                <a:latin typeface="Helvetica"/>
                <a:ea typeface="+mn-ea"/>
                <a:cs typeface="Helvetica"/>
              </a:rPr>
            </a:br>
            <a:r>
              <a:rPr kumimoji="0" lang="en-US" sz="1200" i="0" u="none" strike="noStrike" kern="1200" cap="none" spc="0" normalizeH="0" baseline="0" noProof="0" dirty="0">
                <a:ln>
                  <a:noFill/>
                </a:ln>
                <a:solidFill>
                  <a:prstClr val="black"/>
                </a:solidFill>
                <a:effectLst/>
                <a:uLnTx/>
                <a:uFillTx/>
                <a:latin typeface="Helvetica"/>
                <a:ea typeface="+mn-ea"/>
                <a:cs typeface="Helvetica"/>
              </a:rPr>
              <a:t>this creates resistance to change.</a:t>
            </a:r>
          </a:p>
          <a:p>
            <a:pPr marL="171450" marR="0" lvl="0" indent="-171450"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kumimoji="0" lang="en-US" sz="1200" i="0" u="none" strike="noStrike" kern="1200" cap="none" spc="0" normalizeH="0" baseline="0" noProof="0" dirty="0">
                <a:ln>
                  <a:noFill/>
                </a:ln>
                <a:solidFill>
                  <a:prstClr val="black"/>
                </a:solidFill>
                <a:effectLst/>
                <a:uLnTx/>
                <a:uFillTx/>
                <a:latin typeface="Helvetica"/>
                <a:ea typeface="+mn-ea"/>
                <a:cs typeface="Helvetica"/>
              </a:rPr>
              <a:t>ADAPT finds CIOs' and CDOs' views on driving new ways of working relate to building an open, modular and agile operating model, promoting change management and process simplification. </a:t>
            </a:r>
          </a:p>
          <a:p>
            <a:pPr marL="171450" marR="0" lvl="0" indent="-171450"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kumimoji="0" lang="en-US" sz="1200" i="0" u="none" strike="noStrike" kern="1200" cap="none" spc="0" normalizeH="0" baseline="0" noProof="0" dirty="0">
                <a:ln>
                  <a:noFill/>
                </a:ln>
                <a:solidFill>
                  <a:prstClr val="black"/>
                </a:solidFill>
                <a:effectLst/>
                <a:uLnTx/>
                <a:uFillTx/>
                <a:latin typeface="Helvetica"/>
                <a:ea typeface="+mn-ea"/>
                <a:cs typeface="Helvetica"/>
              </a:rPr>
              <a:t>These factors enable effective new ways of working at a rate of 11x, 4.3x and 4x, respectively.</a:t>
            </a:r>
            <a:endParaRPr kumimoji="0" lang="en-US" sz="1200" b="1" i="0" u="none" strike="noStrike" kern="1200" cap="none" spc="0" normalizeH="0" baseline="0" noProof="0" dirty="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Simplifying processes for greater visibility</a:t>
            </a:r>
          </a:p>
          <a:p>
            <a:pPr marL="171450" marR="0" lvl="0" indent="-171450" algn="l" defTabSz="914400" rtl="0" eaLnBrk="1" fontAlgn="auto" latinLnBrk="0" hangingPunct="1">
              <a:lnSpc>
                <a:spcPct val="150000"/>
              </a:lnSpc>
              <a:spcBef>
                <a:spcPts val="0"/>
              </a:spcBef>
              <a:buClr>
                <a:srgbClr val="E7534F"/>
              </a:buClr>
              <a:buSzTx/>
              <a:buFont typeface="Arial" panose="020B0604020202020204" pitchFamily="34" charset="0"/>
              <a:buChar char="•"/>
              <a:tabLst/>
              <a:defRPr/>
            </a:pPr>
            <a:r>
              <a:rPr lang="en-US" sz="1200" dirty="0">
                <a:solidFill>
                  <a:prstClr val="black"/>
                </a:solidFill>
                <a:latin typeface="Helvetica"/>
                <a:cs typeface="Helvetica"/>
              </a:rPr>
              <a:t>ADAPT insights highlight that organisations with simplified and integrated processes tend </a:t>
            </a:r>
            <a:br>
              <a:rPr lang="en-US" sz="1200" dirty="0">
                <a:solidFill>
                  <a:prstClr val="black"/>
                </a:solidFill>
                <a:latin typeface="Helvetica"/>
                <a:cs typeface="Helvetica"/>
              </a:rPr>
            </a:br>
            <a:r>
              <a:rPr lang="en-US" sz="1200" dirty="0">
                <a:solidFill>
                  <a:prstClr val="black"/>
                </a:solidFill>
                <a:latin typeface="Helvetica"/>
                <a:cs typeface="Helvetica"/>
              </a:rPr>
              <a:t>to improve visibility across internal and external value chains at a rate of 12.8x. </a:t>
            </a:r>
          </a:p>
          <a:p>
            <a:pPr marL="171450" marR="0" lvl="0" indent="-171450" algn="l" defTabSz="914400" rtl="0" eaLnBrk="1" fontAlgn="auto" latinLnBrk="0" hangingPunct="1">
              <a:lnSpc>
                <a:spcPct val="150000"/>
              </a:lnSpc>
              <a:spcBef>
                <a:spcPts val="0"/>
              </a:spcBef>
              <a:buClr>
                <a:srgbClr val="E7534F"/>
              </a:buClr>
              <a:buSzTx/>
              <a:buFont typeface="Arial" panose="020B0604020202020204" pitchFamily="34" charset="0"/>
              <a:buChar char="•"/>
              <a:tabLst/>
              <a:defRPr/>
            </a:pPr>
            <a:r>
              <a:rPr lang="en-US" sz="1200" dirty="0">
                <a:solidFill>
                  <a:prstClr val="black"/>
                </a:solidFill>
                <a:latin typeface="Helvetica"/>
                <a:cs typeface="Helvetica"/>
              </a:rPr>
              <a:t>Frictions in simplifying and integrating processes can be attributed to ineffective digitisation. </a:t>
            </a:r>
          </a:p>
          <a:p>
            <a:pPr marL="171450" marR="0" lvl="0" indent="-171450" algn="l" defTabSz="914400" rtl="0" eaLnBrk="1" fontAlgn="auto" latinLnBrk="0" hangingPunct="1">
              <a:lnSpc>
                <a:spcPct val="150000"/>
              </a:lnSpc>
              <a:spcBef>
                <a:spcPts val="0"/>
              </a:spcBef>
              <a:buClr>
                <a:srgbClr val="E7534F"/>
              </a:buClr>
              <a:buSzTx/>
              <a:buFont typeface="Arial" panose="020B0604020202020204" pitchFamily="34" charset="0"/>
              <a:buChar char="•"/>
              <a:tabLst/>
              <a:defRPr/>
            </a:pPr>
            <a:r>
              <a:rPr lang="en-US" sz="1200" dirty="0">
                <a:solidFill>
                  <a:prstClr val="black"/>
                </a:solidFill>
                <a:latin typeface="Helvetica"/>
                <a:cs typeface="Helvetica"/>
              </a:rPr>
              <a:t>Partnerships between CIOs and CDOs are crucial to identify key areas that require changes </a:t>
            </a:r>
            <a:br>
              <a:rPr lang="en-US" sz="1200" dirty="0">
                <a:solidFill>
                  <a:prstClr val="black"/>
                </a:solidFill>
                <a:latin typeface="Helvetica"/>
                <a:cs typeface="Helvetica"/>
              </a:rPr>
            </a:br>
            <a:r>
              <a:rPr lang="en-US" sz="1200" dirty="0">
                <a:solidFill>
                  <a:prstClr val="black"/>
                </a:solidFill>
                <a:latin typeface="Helvetica"/>
                <a:cs typeface="Helvetica"/>
              </a:rPr>
              <a:t>and integration. For further details, refer to an </a:t>
            </a:r>
            <a:r>
              <a:rPr lang="en-US" sz="1200" dirty="0">
                <a:solidFill>
                  <a:srgbClr val="E7534F"/>
                </a:solidFill>
                <a:latin typeface="Helvetica"/>
                <a:cs typeface="Helvetica"/>
                <a:hlinkClick r:id="rId3">
                  <a:extLst>
                    <a:ext uri="{A12FA001-AC4F-418D-AE19-62706E023703}">
                      <ahyp:hlinkClr xmlns:ahyp="http://schemas.microsoft.com/office/drawing/2018/hyperlinkcolor" val="tx"/>
                    </a:ext>
                  </a:extLst>
                </a:hlinkClick>
              </a:rPr>
              <a:t>ADAPT Market Trend</a:t>
            </a:r>
            <a:r>
              <a:rPr lang="en-US" sz="1200" dirty="0">
                <a:solidFill>
                  <a:srgbClr val="E7534F"/>
                </a:solidFill>
                <a:latin typeface="Helvetica"/>
                <a:cs typeface="Helvetica"/>
              </a:rPr>
              <a:t> </a:t>
            </a:r>
            <a:r>
              <a:rPr lang="en-US" sz="1200" dirty="0">
                <a:solidFill>
                  <a:prstClr val="black"/>
                </a:solidFill>
                <a:latin typeface="Helvetica"/>
                <a:cs typeface="Helvetica"/>
              </a:rPr>
              <a:t>report (Sep 2024).</a:t>
            </a:r>
            <a:endParaRPr kumimoji="0" lang="en-US" sz="1200" b="0" i="0" u="none" strike="noStrike" kern="1200" cap="none" spc="0" normalizeH="0" baseline="0" noProof="0" dirty="0">
              <a:ln>
                <a:noFill/>
              </a:ln>
              <a:solidFill>
                <a:prstClr val="black"/>
              </a:solidFill>
              <a:effectLst/>
              <a:uLnTx/>
              <a:uFillTx/>
              <a:latin typeface="Helvetica"/>
              <a:ea typeface="+mn-ea"/>
              <a:cs typeface="Helvetica"/>
            </a:endParaRPr>
          </a:p>
        </p:txBody>
      </p:sp>
    </p:spTree>
    <p:extLst>
      <p:ext uri="{BB962C8B-B14F-4D97-AF65-F5344CB8AC3E}">
        <p14:creationId xmlns:p14="http://schemas.microsoft.com/office/powerpoint/2010/main" val="32010258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7E6E6"/>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389AA224-B3D6-454F-BA67-157502803D6E}"/>
              </a:ext>
            </a:extLst>
          </p:cNvPr>
          <p:cNvSpPr/>
          <p:nvPr/>
        </p:nvSpPr>
        <p:spPr>
          <a:xfrm>
            <a:off x="587659" y="2721114"/>
            <a:ext cx="7635739" cy="707886"/>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4000" b="1" i="0" u="none" strike="noStrike" kern="1200" cap="none" spc="0" normalizeH="0" baseline="0" noProof="0" dirty="0">
                <a:ln>
                  <a:noFill/>
                </a:ln>
                <a:solidFill>
                  <a:srgbClr val="000000"/>
                </a:solidFill>
                <a:effectLst/>
                <a:uLnTx/>
                <a:uFillTx/>
                <a:latin typeface="Helvetica Neue" panose="02000503000000020004"/>
                <a:ea typeface="+mn-ea"/>
                <a:cs typeface="Helvetica"/>
              </a:rPr>
              <a:t>Survey demographics</a:t>
            </a:r>
          </a:p>
        </p:txBody>
      </p:sp>
      <p:grpSp>
        <p:nvGrpSpPr>
          <p:cNvPr id="2" name="Group 1">
            <a:extLst>
              <a:ext uri="{FF2B5EF4-FFF2-40B4-BE49-F238E27FC236}">
                <a16:creationId xmlns:a16="http://schemas.microsoft.com/office/drawing/2014/main" id="{72937538-3319-4E1D-8AB6-CE534D2FF1F9}"/>
              </a:ext>
            </a:extLst>
          </p:cNvPr>
          <p:cNvGrpSpPr/>
          <p:nvPr/>
        </p:nvGrpSpPr>
        <p:grpSpPr>
          <a:xfrm>
            <a:off x="712795" y="6257523"/>
            <a:ext cx="2668365" cy="226977"/>
            <a:chOff x="712794" y="6196131"/>
            <a:chExt cx="3390094" cy="288369"/>
          </a:xfrm>
        </p:grpSpPr>
        <p:pic>
          <p:nvPicPr>
            <p:cNvPr id="7" name="Graphic 6">
              <a:extLst>
                <a:ext uri="{FF2B5EF4-FFF2-40B4-BE49-F238E27FC236}">
                  <a16:creationId xmlns:a16="http://schemas.microsoft.com/office/drawing/2014/main" id="{F280F95E-FE72-4884-8482-94A2613A521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2794" y="6196131"/>
              <a:ext cx="164237" cy="288369"/>
            </a:xfrm>
            <a:prstGeom prst="rect">
              <a:avLst/>
            </a:prstGeom>
          </p:spPr>
        </p:pic>
        <p:pic>
          <p:nvPicPr>
            <p:cNvPr id="10" name="Graphic 9">
              <a:extLst>
                <a:ext uri="{FF2B5EF4-FFF2-40B4-BE49-F238E27FC236}">
                  <a16:creationId xmlns:a16="http://schemas.microsoft.com/office/drawing/2014/main" id="{AE3C39FC-4BAA-415A-BDBA-18E2A5B1C20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58056" y="6254584"/>
              <a:ext cx="3044832" cy="165803"/>
            </a:xfrm>
            <a:prstGeom prst="rect">
              <a:avLst/>
            </a:prstGeom>
          </p:spPr>
        </p:pic>
      </p:grpSp>
    </p:spTree>
    <p:extLst>
      <p:ext uri="{BB962C8B-B14F-4D97-AF65-F5344CB8AC3E}">
        <p14:creationId xmlns:p14="http://schemas.microsoft.com/office/powerpoint/2010/main" val="16330057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DE49BFB-E3EB-C243-87B5-487BC7D0170B}"/>
              </a:ext>
            </a:extLst>
          </p:cNvPr>
          <p:cNvSpPr/>
          <p:nvPr/>
        </p:nvSpPr>
        <p:spPr>
          <a:xfrm>
            <a:off x="493956" y="217667"/>
            <a:ext cx="7151125" cy="461665"/>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Helvetica Neue" panose="02000503000000020004"/>
                <a:ea typeface="+mn-ea"/>
                <a:cs typeface="Helvetica"/>
              </a:rPr>
              <a:t>Survey demographics: Australian CDOs in 2024</a:t>
            </a:r>
            <a:endParaRPr kumimoji="0" lang="en-AU" sz="2400" b="1" i="0" u="none" strike="noStrike" kern="1200" cap="none" spc="0" normalizeH="0" baseline="0" noProof="0" dirty="0">
              <a:ln>
                <a:noFill/>
              </a:ln>
              <a:solidFill>
                <a:srgbClr val="000000"/>
              </a:solidFill>
              <a:effectLst/>
              <a:uLnTx/>
              <a:uFillTx/>
              <a:latin typeface="Helvetica Neue" panose="02000503000000020004"/>
              <a:ea typeface="+mn-ea"/>
              <a:cs typeface="Helvetica"/>
            </a:endParaRPr>
          </a:p>
        </p:txBody>
      </p:sp>
      <p:cxnSp>
        <p:nvCxnSpPr>
          <p:cNvPr id="70" name="Straight Connector 69">
            <a:extLst>
              <a:ext uri="{FF2B5EF4-FFF2-40B4-BE49-F238E27FC236}">
                <a16:creationId xmlns:a16="http://schemas.microsoft.com/office/drawing/2014/main" id="{4B110C6C-3024-A34D-BA04-AE8666E58863}"/>
              </a:ext>
            </a:extLst>
          </p:cNvPr>
          <p:cNvCxnSpPr>
            <a:cxnSpLocks/>
          </p:cNvCxnSpPr>
          <p:nvPr/>
        </p:nvCxnSpPr>
        <p:spPr>
          <a:xfrm>
            <a:off x="606056" y="754239"/>
            <a:ext cx="11167730" cy="0"/>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pic>
        <p:nvPicPr>
          <p:cNvPr id="7" name="Picture 6">
            <a:extLst>
              <a:ext uri="{FF2B5EF4-FFF2-40B4-BE49-F238E27FC236}">
                <a16:creationId xmlns:a16="http://schemas.microsoft.com/office/drawing/2014/main" id="{088F924E-3D9A-1E2F-E2DB-122D69E8D27B}"/>
              </a:ext>
            </a:extLst>
          </p:cNvPr>
          <p:cNvPicPr>
            <a:picLocks noChangeAspect="1"/>
          </p:cNvPicPr>
          <p:nvPr/>
        </p:nvPicPr>
        <p:blipFill>
          <a:blip r:embed="rId3"/>
          <a:stretch>
            <a:fillRect/>
          </a:stretch>
        </p:blipFill>
        <p:spPr>
          <a:xfrm>
            <a:off x="331413" y="580778"/>
            <a:ext cx="11623623" cy="5830907"/>
          </a:xfrm>
          <a:prstGeom prst="rect">
            <a:avLst/>
          </a:prstGeom>
        </p:spPr>
      </p:pic>
    </p:spTree>
    <p:extLst>
      <p:ext uri="{BB962C8B-B14F-4D97-AF65-F5344CB8AC3E}">
        <p14:creationId xmlns:p14="http://schemas.microsoft.com/office/powerpoint/2010/main" val="35289671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86A975B-FF5C-3D7F-1FA7-B6720A20A049}"/>
              </a:ext>
            </a:extLst>
          </p:cNvPr>
          <p:cNvSpPr txBox="1"/>
          <p:nvPr/>
        </p:nvSpPr>
        <p:spPr>
          <a:xfrm>
            <a:off x="517813" y="1630613"/>
            <a:ext cx="3851381" cy="415671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1" i="0" u="none" strike="noStrike" kern="1200" cap="none" spc="0" normalizeH="0" baseline="0" noProof="0" dirty="0">
                <a:ln>
                  <a:noFill/>
                </a:ln>
                <a:solidFill>
                  <a:prstClr val="black"/>
                </a:solidFill>
                <a:effectLst/>
                <a:uLnTx/>
                <a:uFillTx/>
                <a:latin typeface="Helvetica"/>
                <a:ea typeface="+mn-ea"/>
                <a:cs typeface="Helvetica"/>
              </a:rPr>
              <a:t>Why does sample size matter?</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dirty="0">
                <a:ln>
                  <a:noFill/>
                </a:ln>
                <a:solidFill>
                  <a:prstClr val="black"/>
                </a:solidFill>
                <a:effectLst/>
                <a:uLnTx/>
                <a:uFillTx/>
                <a:latin typeface="Helvetica"/>
                <a:ea typeface="+mn-ea"/>
                <a:cs typeface="Helvetica"/>
              </a:rPr>
              <a:t>Each set of statistics is unique with measures, </a:t>
            </a:r>
            <a:br>
              <a:rPr kumimoji="0" lang="en-GB" sz="1100" b="0" i="0" u="none" strike="noStrike" kern="1200" cap="none" spc="0" normalizeH="0" baseline="0" noProof="0" dirty="0">
                <a:ln>
                  <a:noFill/>
                </a:ln>
                <a:solidFill>
                  <a:prstClr val="black"/>
                </a:solidFill>
                <a:effectLst/>
                <a:uLnTx/>
                <a:uFillTx/>
                <a:latin typeface="Helvetica"/>
                <a:ea typeface="+mn-ea"/>
                <a:cs typeface="Helvetica"/>
              </a:rPr>
            </a:br>
            <a:r>
              <a:rPr kumimoji="0" lang="en-GB" sz="1100" b="0" i="0" u="none" strike="noStrike" kern="1200" cap="none" spc="0" normalizeH="0" baseline="0" noProof="0" dirty="0">
                <a:ln>
                  <a:noFill/>
                </a:ln>
                <a:solidFill>
                  <a:prstClr val="black"/>
                </a:solidFill>
                <a:effectLst/>
                <a:uLnTx/>
                <a:uFillTx/>
                <a:latin typeface="Helvetica"/>
                <a:ea typeface="+mn-ea"/>
                <a:cs typeface="Helvetica"/>
              </a:rPr>
              <a:t>distribution, variance and sample size. </a:t>
            </a:r>
            <a:r>
              <a:rPr kumimoji="0" lang="en-US" sz="1100" b="0" i="0" u="none" strike="noStrike" kern="1200" cap="none" spc="0" normalizeH="0" baseline="0" noProof="0" dirty="0">
                <a:ln>
                  <a:noFill/>
                </a:ln>
                <a:solidFill>
                  <a:prstClr val="black"/>
                </a:solidFill>
                <a:effectLst/>
                <a:uLnTx/>
                <a:uFillTx/>
                <a:latin typeface="Helvetica"/>
                <a:ea typeface="+mn-ea"/>
                <a:cs typeface="Helvetica"/>
              </a:rPr>
              <a:t>It is generally accepted in statistics that as sample size increases, analysts make fewer assumptions about the data, resulting in statistics that more accurately represent the truth</a:t>
            </a:r>
            <a:r>
              <a:rPr kumimoji="0" lang="en-GB" sz="1100" b="0" i="0" u="none" strike="noStrike" kern="1200" cap="none" spc="0" normalizeH="0" baseline="0" noProof="0" dirty="0">
                <a:ln>
                  <a:noFill/>
                </a:ln>
                <a:solidFill>
                  <a:prstClr val="black"/>
                </a:solidFill>
                <a:effectLst/>
                <a:uLnTx/>
                <a:uFillTx/>
                <a:latin typeface="Helvetica"/>
                <a:ea typeface="+mn-ea"/>
                <a:cs typeface="Helvetica"/>
              </a:rPr>
              <a:t>.</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dirty="0">
                <a:ln>
                  <a:noFill/>
                </a:ln>
                <a:solidFill>
                  <a:prstClr val="black"/>
                </a:solidFill>
                <a:effectLst/>
                <a:uLnTx/>
                <a:uFillTx/>
                <a:latin typeface="Helvetica"/>
                <a:ea typeface="+mn-ea"/>
                <a:cs typeface="Helvetica"/>
              </a:rPr>
              <a:t>ADAPT endeavours to provide transparency of sample size, whereby we provide a source on data slides with </a:t>
            </a:r>
            <a:br>
              <a:rPr kumimoji="0" lang="en-GB" sz="1100" b="0" i="0" u="none" strike="noStrike" kern="1200" cap="none" spc="0" normalizeH="0" baseline="0" noProof="0" dirty="0">
                <a:ln>
                  <a:noFill/>
                </a:ln>
                <a:solidFill>
                  <a:prstClr val="black"/>
                </a:solidFill>
                <a:effectLst/>
                <a:uLnTx/>
                <a:uFillTx/>
                <a:latin typeface="Helvetica"/>
                <a:ea typeface="+mn-ea"/>
                <a:cs typeface="Helvetica"/>
              </a:rPr>
            </a:br>
            <a:r>
              <a:rPr kumimoji="0" lang="en-GB" sz="1100" b="0" i="0" u="none" strike="noStrike" kern="1200" cap="none" spc="0" normalizeH="0" baseline="0" noProof="0" dirty="0">
                <a:ln>
                  <a:noFill/>
                </a:ln>
                <a:solidFill>
                  <a:prstClr val="black"/>
                </a:solidFill>
                <a:effectLst/>
                <a:uLnTx/>
                <a:uFillTx/>
                <a:latin typeface="Helvetica"/>
                <a:ea typeface="+mn-ea"/>
                <a:cs typeface="Helvetica"/>
              </a:rPr>
              <a:t>the number of respondents and the survey where those respondents come from. In data and insights slide decks, ADAPT usually provides some insight on the breakdown </a:t>
            </a:r>
            <a:br>
              <a:rPr kumimoji="0" lang="en-GB" sz="1100" b="0" i="0" u="none" strike="noStrike" kern="1200" cap="none" spc="0" normalizeH="0" baseline="0" noProof="0" dirty="0">
                <a:ln>
                  <a:noFill/>
                </a:ln>
                <a:solidFill>
                  <a:prstClr val="black"/>
                </a:solidFill>
                <a:effectLst/>
                <a:uLnTx/>
                <a:uFillTx/>
                <a:latin typeface="Helvetica"/>
                <a:ea typeface="+mn-ea"/>
                <a:cs typeface="Helvetica"/>
              </a:rPr>
            </a:br>
            <a:r>
              <a:rPr kumimoji="0" lang="en-GB" sz="1100" b="0" i="0" u="none" strike="noStrike" kern="1200" cap="none" spc="0" normalizeH="0" baseline="0" noProof="0" dirty="0">
                <a:ln>
                  <a:noFill/>
                </a:ln>
                <a:solidFill>
                  <a:prstClr val="black"/>
                </a:solidFill>
                <a:effectLst/>
                <a:uLnTx/>
                <a:uFillTx/>
                <a:latin typeface="Helvetica"/>
                <a:ea typeface="+mn-ea"/>
                <a:cs typeface="Helvetica"/>
              </a:rPr>
              <a:t>of the demographics at the end of the slide deck. </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GB" sz="1100" b="0" i="0" u="none" strike="noStrike" kern="1200" cap="none" spc="0" normalizeH="0" baseline="0" noProof="0" dirty="0">
                <a:ln>
                  <a:noFill/>
                </a:ln>
                <a:solidFill>
                  <a:prstClr val="black"/>
                </a:solidFill>
                <a:effectLst/>
                <a:uLnTx/>
                <a:uFillTx/>
                <a:latin typeface="Helvetica"/>
                <a:ea typeface="+mn-ea"/>
                <a:cs typeface="Helvetica"/>
              </a:rPr>
              <a:t>To protect privacy, ADAPT does not release lists </a:t>
            </a:r>
            <a:br>
              <a:rPr kumimoji="0" lang="en-GB" sz="1100" b="0" i="0" u="none" strike="noStrike" kern="1200" cap="none" spc="0" normalizeH="0" baseline="0" noProof="0" dirty="0">
                <a:ln>
                  <a:noFill/>
                </a:ln>
                <a:solidFill>
                  <a:prstClr val="black"/>
                </a:solidFill>
                <a:effectLst/>
                <a:uLnTx/>
                <a:uFillTx/>
                <a:latin typeface="Helvetica"/>
                <a:ea typeface="+mn-ea"/>
                <a:cs typeface="Helvetica"/>
              </a:rPr>
            </a:br>
            <a:r>
              <a:rPr kumimoji="0" lang="en-GB" sz="1100" b="0" i="0" u="none" strike="noStrike" kern="1200" cap="none" spc="0" normalizeH="0" baseline="0" noProof="0" dirty="0">
                <a:ln>
                  <a:noFill/>
                </a:ln>
                <a:solidFill>
                  <a:prstClr val="black"/>
                </a:solidFill>
                <a:effectLst/>
                <a:uLnTx/>
                <a:uFillTx/>
                <a:latin typeface="Helvetica"/>
                <a:ea typeface="+mn-ea"/>
                <a:cs typeface="Helvetica"/>
              </a:rPr>
              <a:t>of individual respondents to surveys. </a:t>
            </a:r>
          </a:p>
        </p:txBody>
      </p:sp>
      <p:grpSp>
        <p:nvGrpSpPr>
          <p:cNvPr id="2" name="Group 1">
            <a:extLst>
              <a:ext uri="{FF2B5EF4-FFF2-40B4-BE49-F238E27FC236}">
                <a16:creationId xmlns:a16="http://schemas.microsoft.com/office/drawing/2014/main" id="{AA848627-DABB-AC47-DF8D-97A1B8C124AF}"/>
              </a:ext>
            </a:extLst>
          </p:cNvPr>
          <p:cNvGrpSpPr/>
          <p:nvPr/>
        </p:nvGrpSpPr>
        <p:grpSpPr>
          <a:xfrm>
            <a:off x="517813" y="783413"/>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Helvetica"/>
                  <a:ea typeface="+mn-ea"/>
                  <a:cs typeface="Helvetica"/>
                </a:rPr>
                <a:t>Notes on sample sizes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E7534F"/>
                  </a:solidFill>
                  <a:effectLst/>
                  <a:uLnTx/>
                  <a:uFillTx/>
                  <a:latin typeface="Helvetica"/>
                  <a:ea typeface="+mn-ea"/>
                  <a:cs typeface="Helvetica"/>
                </a:rPr>
                <a:t>ADAPT Data Analytics: </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513003" y="274866"/>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4636911" y="199473"/>
            <a:ext cx="7504706" cy="44337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dirty="0">
                <a:ln>
                  <a:noFill/>
                </a:ln>
                <a:solidFill>
                  <a:prstClr val="black"/>
                </a:solidFill>
                <a:effectLst/>
                <a:uLnTx/>
                <a:uFillTx/>
                <a:latin typeface="Helvetica"/>
                <a:ea typeface="+mn-ea"/>
                <a:cs typeface="Helvetica"/>
              </a:rPr>
              <a:t>For sector, segment and persona comparisons</a:t>
            </a: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dirty="0">
                <a:ln>
                  <a:noFill/>
                </a:ln>
                <a:solidFill>
                  <a:prstClr val="black"/>
                </a:solidFill>
                <a:effectLst/>
                <a:uLnTx/>
                <a:uFillTx/>
                <a:latin typeface="Helvetica"/>
                <a:ea typeface="+mn-ea"/>
                <a:cs typeface="Helvetica"/>
              </a:rPr>
              <a:t>Central limit theorem a fundamental concept in statistics that determines when a sample size is large enough </a:t>
            </a:r>
            <a:br>
              <a:rPr kumimoji="0" lang="en-US" sz="1100" b="0" i="0" u="none" strike="noStrike" kern="1200" cap="none" spc="0" normalizeH="0" baseline="0" noProof="0" dirty="0">
                <a:ln>
                  <a:noFill/>
                </a:ln>
                <a:solidFill>
                  <a:prstClr val="black"/>
                </a:solidFill>
                <a:effectLst/>
                <a:uLnTx/>
                <a:uFillTx/>
                <a:latin typeface="Helvetica"/>
                <a:ea typeface="+mn-ea"/>
                <a:cs typeface="Helvetica"/>
              </a:rPr>
            </a:br>
            <a:r>
              <a:rPr kumimoji="0" lang="en-US" sz="1100" b="0" i="0" u="none" strike="noStrike" kern="1200" cap="none" spc="0" normalizeH="0" baseline="0" noProof="0" dirty="0">
                <a:ln>
                  <a:noFill/>
                </a:ln>
                <a:solidFill>
                  <a:prstClr val="black"/>
                </a:solidFill>
                <a:effectLst/>
                <a:uLnTx/>
                <a:uFillTx/>
                <a:latin typeface="Helvetica"/>
                <a:ea typeface="+mn-ea"/>
                <a:cs typeface="Helvetica"/>
              </a:rPr>
              <a:t>to be considered reliable. There are different formulas and some debate amongst statisticians about the appropriate sample size. For industry comparisons or other subset analyses, a sample size of ( n &gt; 20 ) is generally considered acceptable for drawing meaningful insights. This threshold aligns with common statistical practices, where a </a:t>
            </a:r>
            <a:br>
              <a:rPr kumimoji="0" lang="en-US" sz="1100" b="0" i="0" u="none" strike="noStrike" kern="1200" cap="none" spc="0" normalizeH="0" baseline="0" noProof="0" dirty="0">
                <a:ln>
                  <a:noFill/>
                </a:ln>
                <a:solidFill>
                  <a:prstClr val="black"/>
                </a:solidFill>
                <a:effectLst/>
                <a:uLnTx/>
                <a:uFillTx/>
                <a:latin typeface="Helvetica"/>
                <a:ea typeface="+mn-ea"/>
                <a:cs typeface="Helvetica"/>
              </a:rPr>
            </a:br>
            <a:r>
              <a:rPr kumimoji="0" lang="en-US" sz="1100" b="0" i="0" u="none" strike="noStrike" kern="1200" cap="none" spc="0" normalizeH="0" baseline="0" noProof="0" dirty="0">
                <a:ln>
                  <a:noFill/>
                </a:ln>
                <a:solidFill>
                  <a:prstClr val="black"/>
                </a:solidFill>
                <a:effectLst/>
                <a:uLnTx/>
                <a:uFillTx/>
                <a:latin typeface="Helvetica"/>
                <a:ea typeface="+mn-ea"/>
                <a:cs typeface="Helvetica"/>
              </a:rPr>
              <a:t>sample size of 20 to 30 is generally the minimum needed to assume a normal distribution of the data.</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dirty="0">
                <a:ln>
                  <a:noFill/>
                </a:ln>
                <a:solidFill>
                  <a:prstClr val="black"/>
                </a:solidFill>
                <a:effectLst/>
                <a:uLnTx/>
                <a:uFillTx/>
                <a:latin typeface="Helvetica"/>
                <a:ea typeface="+mn-ea"/>
                <a:cs typeface="Helvetica"/>
              </a:rPr>
              <a:t>Sample sizes below 20, but equal to or greater than 15</a:t>
            </a:r>
            <a:endParaRPr kumimoji="0" lang="en-US" sz="1100" b="0" i="0" u="none" strike="noStrike" kern="1200" cap="none" spc="0" normalizeH="0" baseline="0" noProof="0" dirty="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dirty="0">
                <a:ln>
                  <a:noFill/>
                </a:ln>
                <a:solidFill>
                  <a:prstClr val="black"/>
                </a:solidFill>
                <a:effectLst/>
                <a:uLnTx/>
                <a:uFillTx/>
                <a:latin typeface="Helvetica"/>
                <a:ea typeface="+mn-ea"/>
                <a:cs typeface="Helvetica"/>
              </a:rPr>
              <a:t>When the sample size is between 15 and 20, while not fully representative, it can still offer valuable insights </a:t>
            </a:r>
            <a:br>
              <a:rPr kumimoji="0" lang="en-US" sz="1100" b="0" i="0" u="none" strike="noStrike" kern="1200" cap="none" spc="0" normalizeH="0" baseline="0" noProof="0" dirty="0">
                <a:ln>
                  <a:noFill/>
                </a:ln>
                <a:solidFill>
                  <a:prstClr val="black"/>
                </a:solidFill>
                <a:effectLst/>
                <a:uLnTx/>
                <a:uFillTx/>
                <a:latin typeface="Helvetica"/>
                <a:ea typeface="+mn-ea"/>
                <a:cs typeface="Helvetica"/>
              </a:rPr>
            </a:br>
            <a:r>
              <a:rPr kumimoji="0" lang="en-US" sz="1100" b="0" i="0" u="none" strike="noStrike" kern="1200" cap="none" spc="0" normalizeH="0" baseline="0" noProof="0" dirty="0">
                <a:ln>
                  <a:noFill/>
                </a:ln>
                <a:solidFill>
                  <a:prstClr val="black"/>
                </a:solidFill>
                <a:effectLst/>
                <a:uLnTx/>
                <a:uFillTx/>
                <a:latin typeface="Helvetica"/>
                <a:ea typeface="+mn-ea"/>
                <a:cs typeface="Helvetica"/>
              </a:rPr>
              <a:t>into trends. These statistics should be viewed as indicative, highlighting general directions in industry efforts </a:t>
            </a:r>
            <a:br>
              <a:rPr kumimoji="0" lang="en-US" sz="1100" b="0" i="0" u="none" strike="noStrike" kern="1200" cap="none" spc="0" normalizeH="0" baseline="0" noProof="0" dirty="0">
                <a:ln>
                  <a:noFill/>
                </a:ln>
                <a:solidFill>
                  <a:prstClr val="black"/>
                </a:solidFill>
                <a:effectLst/>
                <a:uLnTx/>
                <a:uFillTx/>
                <a:latin typeface="Helvetica"/>
                <a:ea typeface="+mn-ea"/>
                <a:cs typeface="Helvetica"/>
              </a:rPr>
            </a:br>
            <a:r>
              <a:rPr kumimoji="0" lang="en-US" sz="1100" b="0" i="0" u="none" strike="noStrike" kern="1200" cap="none" spc="0" normalizeH="0" baseline="0" noProof="0" dirty="0">
                <a:ln>
                  <a:noFill/>
                </a:ln>
                <a:solidFill>
                  <a:prstClr val="black"/>
                </a:solidFill>
                <a:effectLst/>
                <a:uLnTx/>
                <a:uFillTx/>
                <a:latin typeface="Helvetica"/>
                <a:ea typeface="+mn-ea"/>
                <a:cs typeface="Helvetica"/>
              </a:rPr>
              <a:t>or barriers to investment but treated with some caution due to the smaller number of observations. </a:t>
            </a:r>
            <a:endParaRPr kumimoji="0" lang="en-US" sz="1100" b="1" i="0" u="none" strike="noStrike" kern="1200" cap="none" spc="0" normalizeH="0" baseline="0" noProof="0" dirty="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dirty="0">
                <a:ln>
                  <a:noFill/>
                </a:ln>
                <a:solidFill>
                  <a:prstClr val="black"/>
                </a:solidFill>
                <a:effectLst/>
                <a:uLnTx/>
                <a:uFillTx/>
                <a:latin typeface="Helvetica"/>
                <a:ea typeface="+mn-ea"/>
                <a:cs typeface="Helvetica"/>
              </a:rPr>
              <a:t>Sample sizes less than 15, but greater or equal to 10</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0" i="0" u="none" strike="noStrike" kern="1200" cap="none" spc="0" normalizeH="0" baseline="0" noProof="0" dirty="0">
                <a:ln>
                  <a:noFill/>
                </a:ln>
                <a:solidFill>
                  <a:prstClr val="black"/>
                </a:solidFill>
                <a:effectLst/>
                <a:uLnTx/>
                <a:uFillTx/>
                <a:latin typeface="Helvetica"/>
                <a:ea typeface="+mn-ea"/>
                <a:cs typeface="Helvetica"/>
              </a:rPr>
              <a:t>For samples between 10 and 15, the data provides a snapshot guideline only. While such small samples can </a:t>
            </a:r>
            <a:br>
              <a:rPr kumimoji="0" lang="en-US" sz="1100" b="0" i="0" u="none" strike="noStrike" kern="1200" cap="none" spc="0" normalizeH="0" baseline="0" noProof="0" dirty="0">
                <a:ln>
                  <a:noFill/>
                </a:ln>
                <a:solidFill>
                  <a:prstClr val="black"/>
                </a:solidFill>
                <a:effectLst/>
                <a:uLnTx/>
                <a:uFillTx/>
                <a:latin typeface="Helvetica"/>
                <a:ea typeface="+mn-ea"/>
                <a:cs typeface="Helvetica"/>
              </a:rPr>
            </a:br>
            <a:r>
              <a:rPr kumimoji="0" lang="en-US" sz="1100" b="0" i="0" u="none" strike="noStrike" kern="1200" cap="none" spc="0" normalizeH="0" baseline="0" noProof="0" dirty="0">
                <a:ln>
                  <a:noFill/>
                </a:ln>
                <a:solidFill>
                  <a:prstClr val="black"/>
                </a:solidFill>
                <a:effectLst/>
                <a:uLnTx/>
                <a:uFillTx/>
                <a:latin typeface="Helvetica"/>
                <a:ea typeface="+mn-ea"/>
                <a:cs typeface="Helvetica"/>
              </a:rPr>
              <a:t>show early trends, it's important to recognise that this does not guarantee future respondents will reflect the same trends. For instance, while 100% of respondents in a sample of 10 might invest in AI, it would be unrealistic to assume this pattern will hold as the sample size grows. However, if the sample size increases to 20, it is unlikely </a:t>
            </a:r>
            <a:br>
              <a:rPr kumimoji="0" lang="en-US" sz="1100" b="0" i="0" u="none" strike="noStrike" kern="1200" cap="none" spc="0" normalizeH="0" baseline="0" noProof="0" dirty="0">
                <a:ln>
                  <a:noFill/>
                </a:ln>
                <a:solidFill>
                  <a:prstClr val="black"/>
                </a:solidFill>
                <a:effectLst/>
                <a:uLnTx/>
                <a:uFillTx/>
                <a:latin typeface="Helvetica"/>
                <a:ea typeface="+mn-ea"/>
                <a:cs typeface="Helvetica"/>
              </a:rPr>
            </a:br>
            <a:r>
              <a:rPr kumimoji="0" lang="en-US" sz="1100" b="0" i="0" u="none" strike="noStrike" kern="1200" cap="none" spc="0" normalizeH="0" baseline="0" noProof="0" dirty="0">
                <a:ln>
                  <a:noFill/>
                </a:ln>
                <a:solidFill>
                  <a:prstClr val="black"/>
                </a:solidFill>
                <a:effectLst/>
                <a:uLnTx/>
                <a:uFillTx/>
                <a:latin typeface="Helvetica"/>
                <a:ea typeface="+mn-ea"/>
                <a:cs typeface="Helvetica"/>
              </a:rPr>
              <a:t>that the trend will change drastically, and the next 10 respondents will have no investment.</a:t>
            </a:r>
            <a:endParaRPr kumimoji="0" lang="en-GB" sz="1100" b="0" i="0" u="none" strike="noStrike" kern="1200" cap="none" spc="0" normalizeH="0" baseline="0" noProof="0" dirty="0">
              <a:ln>
                <a:noFill/>
              </a:ln>
              <a:solidFill>
                <a:prstClr val="black"/>
              </a:solidFill>
              <a:effectLst/>
              <a:uLnTx/>
              <a:uFillTx/>
              <a:latin typeface="Helvetica"/>
              <a:ea typeface="+mn-ea"/>
              <a:cs typeface="Helvetica"/>
            </a:endParaRPr>
          </a:p>
        </p:txBody>
      </p:sp>
      <p:pic>
        <p:nvPicPr>
          <p:cNvPr id="1026" name="Picture 2" descr="Output image">
            <a:extLst>
              <a:ext uri="{FF2B5EF4-FFF2-40B4-BE49-F238E27FC236}">
                <a16:creationId xmlns:a16="http://schemas.microsoft.com/office/drawing/2014/main" id="{D892AF15-2132-86E8-5C67-A1936113F1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6501" y="4761268"/>
            <a:ext cx="3442247" cy="1937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93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86A975B-FF5C-3D7F-1FA7-B6720A20A049}"/>
              </a:ext>
            </a:extLst>
          </p:cNvPr>
          <p:cNvSpPr txBox="1"/>
          <p:nvPr/>
        </p:nvSpPr>
        <p:spPr>
          <a:xfrm>
            <a:off x="643101" y="2079452"/>
            <a:ext cx="3695214" cy="388997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ADAPT’s Digital Edge Survey (2024) reveals insights into how Australian Chief Digital Officers (CDOs) are delivering exceptional experiences for both customers and employees.</a:t>
            </a:r>
            <a:endParaRPr kumimoji="0" lang="en-US" sz="12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52% of Australian CDOs agree that many customers experience inconsistencies </a:t>
            </a:r>
            <a:r>
              <a:rPr lang="en-US" sz="1200" dirty="0">
                <a:solidFill>
                  <a:prstClr val="black"/>
                </a:solidFill>
                <a:latin typeface="Helvetica"/>
                <a:cs typeface="Helvetica"/>
              </a:rPr>
              <a:t>due </a:t>
            </a:r>
            <a:br>
              <a:rPr lang="en-US" sz="1200" dirty="0">
                <a:solidFill>
                  <a:prstClr val="black"/>
                </a:solidFill>
                <a:latin typeface="Helvetica"/>
                <a:cs typeface="Helvetica"/>
              </a:rPr>
            </a:br>
            <a:r>
              <a:rPr lang="en-US" sz="1200" dirty="0">
                <a:solidFill>
                  <a:prstClr val="black"/>
                </a:solidFill>
                <a:latin typeface="Helvetica"/>
                <a:cs typeface="Helvetica"/>
              </a:rPr>
              <a:t>to complexities.</a:t>
            </a:r>
            <a:endParaRPr kumimoji="0" lang="en-US" sz="1200" b="0" i="0" u="none" strike="noStrike" kern="1200" cap="none" spc="0" normalizeH="0" baseline="0" noProof="0" dirty="0">
              <a:ln>
                <a:noFill/>
              </a:ln>
              <a:solidFill>
                <a:prstClr val="black"/>
              </a:solidFill>
              <a:effectLst/>
              <a:uLnTx/>
              <a:uFillTx/>
              <a:latin typeface="Helvetica"/>
              <a:ea typeface="+mn-ea"/>
              <a:cs typeface="Helvetica"/>
            </a:endParaRP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53% of organisations say their employees collaborate in a hybrid workplace effectively</a:t>
            </a:r>
            <a:r>
              <a:rPr lang="en-US" sz="1200" dirty="0">
                <a:solidFill>
                  <a:prstClr val="black"/>
                </a:solidFill>
                <a:latin typeface="Helvetica"/>
                <a:cs typeface="Helvetica"/>
              </a:rPr>
              <a:t> but struggle to automate and adopt digital tools.</a:t>
            </a:r>
            <a:endParaRPr lang="en-US" sz="1200" b="0" i="0" u="none" strike="noStrike" kern="1200" cap="none" spc="0" normalizeH="0" baseline="0" noProof="0" dirty="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lang="en-US" sz="1200" dirty="0">
                <a:solidFill>
                  <a:prstClr val="black"/>
                </a:solidFill>
                <a:latin typeface="Helvetica"/>
                <a:cs typeface="Helvetica"/>
              </a:rPr>
              <a:t>62% of organisations report that they require a better understanding of purpose and value to drive better employee experience.</a:t>
            </a:r>
            <a:endParaRPr lang="en-US" sz="1200" b="0" i="0" u="none" strike="noStrike" kern="1200" cap="none" spc="0" normalizeH="0" baseline="0" noProof="0" dirty="0">
              <a:ln>
                <a:noFill/>
              </a:ln>
              <a:solidFill>
                <a:prstClr val="black"/>
              </a:solidFill>
              <a:effectLst/>
              <a:uLnTx/>
              <a:uFillTx/>
              <a:latin typeface="Helvetica"/>
              <a:cs typeface="Helvetica"/>
            </a:endParaRPr>
          </a:p>
        </p:txBody>
      </p:sp>
      <p:grpSp>
        <p:nvGrpSpPr>
          <p:cNvPr id="2" name="Group 1">
            <a:extLst>
              <a:ext uri="{FF2B5EF4-FFF2-40B4-BE49-F238E27FC236}">
                <a16:creationId xmlns:a16="http://schemas.microsoft.com/office/drawing/2014/main" id="{AA848627-DABB-AC47-DF8D-97A1B8C124AF}"/>
              </a:ext>
            </a:extLst>
          </p:cNvPr>
          <p:cNvGrpSpPr/>
          <p:nvPr/>
        </p:nvGrpSpPr>
        <p:grpSpPr>
          <a:xfrm>
            <a:off x="643103" y="966293"/>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Helvetica"/>
                  <a:ea typeface="+mn-ea"/>
                  <a:cs typeface="Helvetica"/>
                </a:rPr>
                <a:t>Key takeaways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E7534F"/>
                  </a:solidFill>
                  <a:effectLst/>
                  <a:uLnTx/>
                  <a:uFillTx/>
                  <a:latin typeface="Helvetica"/>
                  <a:ea typeface="Calibri" panose="020F0502020204030204"/>
                  <a:cs typeface="Helvetica"/>
                </a:rPr>
                <a:t>Technology Trends: </a:t>
              </a:r>
              <a:r>
                <a:rPr lang="en-US" sz="1400" b="1" dirty="0">
                  <a:solidFill>
                    <a:srgbClr val="E7534F"/>
                  </a:solidFill>
                  <a:latin typeface="Helvetica"/>
                  <a:ea typeface="Calibri" panose="020F0502020204030204"/>
                  <a:cs typeface="Helvetica"/>
                </a:rPr>
                <a:t>Experiences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589479" y="316053"/>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898A455-8484-C20E-25BE-0AEB1706CDD0}"/>
              </a:ext>
            </a:extLst>
          </p:cNvPr>
          <p:cNvSpPr txBox="1"/>
          <p:nvPr/>
        </p:nvSpPr>
        <p:spPr>
          <a:xfrm>
            <a:off x="4782770" y="795272"/>
            <a:ext cx="7128000" cy="5508303"/>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In this report, you’ll find insights into:</a:t>
            </a:r>
          </a:p>
          <a:p>
            <a:pPr marL="228600" marR="0" lvl="0" indent="-228600" algn="l" defTabSz="914400" rtl="0" eaLnBrk="1" fontAlgn="auto" latinLnBrk="0" hangingPunct="1">
              <a:lnSpc>
                <a:spcPct val="150000"/>
              </a:lnSpc>
              <a:spcBef>
                <a:spcPts val="0"/>
              </a:spcBef>
              <a:spcAft>
                <a:spcPts val="0"/>
              </a:spcAft>
              <a:buClr>
                <a:srgbClr val="E7534F"/>
              </a:buClr>
              <a:buSzTx/>
              <a:buFont typeface="+mj-lt"/>
              <a:buAutoNum type="arabicPeriod"/>
              <a:tabLst/>
              <a:defRPr/>
            </a:pPr>
            <a:r>
              <a:rPr lang="en-US" sz="1200" b="1" dirty="0">
                <a:solidFill>
                  <a:prstClr val="black"/>
                </a:solidFill>
                <a:latin typeface="Helvetica"/>
                <a:cs typeface="Helvetica"/>
              </a:rPr>
              <a:t>Enabling better customer experience</a:t>
            </a:r>
            <a:endParaRPr kumimoji="0" lang="en-US" sz="1200" b="0" i="0" u="none" strike="noStrike" kern="1200" cap="none" spc="0" normalizeH="0" baseline="0" noProof="0" dirty="0">
              <a:ln>
                <a:noFill/>
              </a:ln>
              <a:solidFill>
                <a:prstClr val="black"/>
              </a:solidFill>
              <a:effectLst/>
              <a:uLnTx/>
              <a:uFillTx/>
              <a:latin typeface="Helvetica"/>
              <a:ea typeface="+mn-ea"/>
              <a:cs typeface="Helvetica"/>
            </a:endParaRPr>
          </a:p>
          <a:p>
            <a:pPr marL="355600" marR="0" lvl="0" indent="-172720"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Complexity often affects the ability of organisations to unify </a:t>
            </a:r>
            <a:r>
              <a:rPr lang="en-US" sz="1200" dirty="0">
                <a:solidFill>
                  <a:prstClr val="black"/>
                </a:solidFill>
                <a:latin typeface="Helvetica"/>
                <a:cs typeface="Helvetica"/>
              </a:rPr>
              <a:t>engagement </a:t>
            </a:r>
            <a:br>
              <a:rPr lang="en-US" sz="1200" dirty="0">
                <a:solidFill>
                  <a:prstClr val="black"/>
                </a:solidFill>
                <a:latin typeface="Helvetica"/>
                <a:cs typeface="Helvetica"/>
              </a:rPr>
            </a:br>
            <a:r>
              <a:rPr lang="en-US" sz="1200" dirty="0">
                <a:solidFill>
                  <a:prstClr val="black"/>
                </a:solidFill>
                <a:latin typeface="Helvetica"/>
                <a:cs typeface="Helvetica"/>
              </a:rPr>
              <a:t>and </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enhance experience. </a:t>
            </a:r>
            <a:endParaRPr lang="en-US" sz="1200" b="0" i="0" u="none" strike="noStrike" kern="1200" cap="none" spc="0" normalizeH="0" baseline="0" noProof="0" dirty="0">
              <a:ln>
                <a:noFill/>
              </a:ln>
              <a:solidFill>
                <a:prstClr val="black"/>
              </a:solidFill>
              <a:effectLst/>
              <a:uLnTx/>
              <a:uFillTx/>
              <a:latin typeface="Helvetica"/>
              <a:cs typeface="Helvetica"/>
            </a:endParaRPr>
          </a:p>
          <a:p>
            <a:pPr marL="355600" marR="0" lvl="0" indent="-172720"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To drive consistency, digitising </a:t>
            </a:r>
            <a:r>
              <a:rPr lang="en-US" sz="1200" dirty="0">
                <a:solidFill>
                  <a:prstClr val="black"/>
                </a:solidFill>
                <a:latin typeface="Helvetica"/>
                <a:cs typeface="Helvetica"/>
              </a:rPr>
              <a:t>processes relevant to customer support is crucial.</a:t>
            </a:r>
            <a:endParaRPr kumimoji="0" lang="en-US" sz="1200" b="0" i="0" u="none" strike="noStrike" kern="1200" cap="none" spc="0" normalizeH="0" baseline="0" noProof="0" dirty="0">
              <a:ln>
                <a:noFill/>
              </a:ln>
              <a:solidFill>
                <a:prstClr val="black"/>
              </a:solidFill>
              <a:effectLst/>
              <a:uLnTx/>
              <a:uFillTx/>
              <a:latin typeface="Helvetica"/>
              <a:ea typeface="+mn-ea"/>
              <a:cs typeface="Helvetica"/>
            </a:endParaRPr>
          </a:p>
          <a:p>
            <a:pPr marL="355600" marR="0" lvl="0" indent="-172720"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Greater quality of customer services stems from a better understanding of customers’ needs.</a:t>
            </a:r>
            <a:endParaRPr lang="en-US" sz="1200" dirty="0">
              <a:solidFill>
                <a:prstClr val="black"/>
              </a:solidFill>
              <a:latin typeface="Helvetica"/>
              <a:cs typeface="Helvetica"/>
            </a:endParaRPr>
          </a:p>
          <a:p>
            <a:pPr marL="355600" marR="0" lvl="0" indent="-172720"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lang="en-US" sz="1200" dirty="0">
                <a:solidFill>
                  <a:prstClr val="black"/>
                </a:solidFill>
                <a:latin typeface="Helvetica"/>
                <a:cs typeface="Helvetica"/>
              </a:rPr>
              <a:t>B</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alancing privacy and experience is also important while maintaining compliance.</a:t>
            </a:r>
          </a:p>
          <a:p>
            <a:pPr marL="228600" marR="0" lvl="0" indent="-228600" algn="l" defTabSz="914400" rtl="0" eaLnBrk="1" fontAlgn="auto" latinLnBrk="0" hangingPunct="1">
              <a:lnSpc>
                <a:spcPct val="150000"/>
              </a:lnSpc>
              <a:spcBef>
                <a:spcPts val="0"/>
              </a:spcBef>
              <a:spcAft>
                <a:spcPts val="0"/>
              </a:spcAft>
              <a:buClr>
                <a:srgbClr val="E7534F"/>
              </a:buClr>
              <a:buSzTx/>
              <a:buFont typeface="+mj-lt"/>
              <a:buAutoNum type="arabicPeriod" startAt="2"/>
              <a:tabLst/>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How to drive </a:t>
            </a:r>
            <a:r>
              <a:rPr lang="en-US" sz="1200" b="1" dirty="0">
                <a:solidFill>
                  <a:prstClr val="black"/>
                </a:solidFill>
                <a:latin typeface="Helvetica"/>
                <a:cs typeface="Helvetica"/>
              </a:rPr>
              <a:t>greate</a:t>
            </a:r>
            <a:r>
              <a:rPr kumimoji="0" lang="en-US" sz="1200" b="1" i="0" u="none" strike="noStrike" kern="1200" cap="none" spc="0" normalizeH="0" baseline="0" noProof="0" dirty="0">
                <a:ln>
                  <a:noFill/>
                </a:ln>
                <a:solidFill>
                  <a:prstClr val="black"/>
                </a:solidFill>
                <a:effectLst/>
                <a:uLnTx/>
                <a:uFillTx/>
                <a:latin typeface="Helvetica"/>
                <a:ea typeface="+mn-ea"/>
                <a:cs typeface="Helvetica"/>
              </a:rPr>
              <a:t>r employee experience</a:t>
            </a:r>
            <a:endParaRPr lang="en-US" sz="1200" b="1" i="0" u="none" strike="noStrike" kern="1200" cap="none" spc="0" normalizeH="0" baseline="0" noProof="0" dirty="0">
              <a:ln>
                <a:noFill/>
              </a:ln>
              <a:solidFill>
                <a:prstClr val="black"/>
              </a:solidFill>
              <a:effectLst/>
              <a:uLnTx/>
              <a:uFillTx/>
              <a:latin typeface="Helvetica"/>
              <a:cs typeface="Helvetica"/>
            </a:endParaRPr>
          </a:p>
          <a:p>
            <a:pPr marL="355600" marR="0" lvl="0" indent="-172720" algn="l" defTabSz="914400" rtl="0" eaLnBrk="1" fontAlgn="auto" latinLnBrk="0" hangingPunct="1">
              <a:lnSpc>
                <a:spcPct val="150000"/>
              </a:lnSpc>
              <a:spcBef>
                <a:spcPts val="0"/>
              </a:spcBef>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Too many collaboration tools often create difficulties in locating relevant information.</a:t>
            </a:r>
            <a:endParaRPr lang="en-US" sz="1200" dirty="0">
              <a:solidFill>
                <a:prstClr val="black"/>
              </a:solidFill>
              <a:latin typeface="Helvetica"/>
              <a:cs typeface="Helvetica"/>
            </a:endParaRPr>
          </a:p>
          <a:p>
            <a:pPr marL="355600" marR="0" lvl="0" indent="-172720" algn="l" defTabSz="914400" rtl="0" eaLnBrk="1" fontAlgn="auto" latinLnBrk="0" hangingPunct="1">
              <a:lnSpc>
                <a:spcPct val="150000"/>
              </a:lnSpc>
              <a:spcBef>
                <a:spcPts val="0"/>
              </a:spcBef>
              <a:buClr>
                <a:srgbClr val="E7534F"/>
              </a:buClr>
              <a:buSzTx/>
              <a:buFont typeface="Arial" panose="020B0604020202020204" pitchFamily="34" charset="0"/>
              <a:buChar char="•"/>
              <a:tabLst/>
              <a:defRPr/>
            </a:pPr>
            <a:r>
              <a:rPr lang="en-US" sz="1200" dirty="0">
                <a:solidFill>
                  <a:prstClr val="black"/>
                </a:solidFill>
                <a:latin typeface="Helvetica"/>
                <a:cs typeface="Helvetica"/>
              </a:rPr>
              <a:t>M</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ore effort is</a:t>
            </a:r>
            <a:r>
              <a:rPr lang="en-US" sz="1200" dirty="0">
                <a:solidFill>
                  <a:prstClr val="black"/>
                </a:solidFill>
                <a:latin typeface="Helvetica"/>
                <a:cs typeface="Helvetica"/>
              </a:rPr>
              <a:t> </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needed to reduce legacy systems and tech debt.</a:t>
            </a:r>
          </a:p>
          <a:p>
            <a:pPr marL="355600" marR="0" lvl="0" indent="-172720" algn="l" defTabSz="914400" rtl="0" eaLnBrk="1" fontAlgn="auto" latinLnBrk="0" hangingPunct="1">
              <a:lnSpc>
                <a:spcPct val="150000"/>
              </a:lnSpc>
              <a:spcBef>
                <a:spcPts val="0"/>
              </a:spcBef>
              <a:buClr>
                <a:srgbClr val="E7534F"/>
              </a:buClr>
              <a:buSzTx/>
              <a:buFont typeface="Arial" panose="020B0604020202020204" pitchFamily="34" charset="0"/>
              <a:buChar char="•"/>
              <a:tabLst/>
              <a:defRPr/>
            </a:pPr>
            <a:r>
              <a:rPr lang="en-US" sz="1200" dirty="0">
                <a:solidFill>
                  <a:prstClr val="black"/>
                </a:solidFill>
                <a:latin typeface="Helvetica"/>
                <a:cs typeface="Helvetica"/>
              </a:rPr>
              <a:t>Enable </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better automation and integration of digital tools.</a:t>
            </a:r>
          </a:p>
          <a:p>
            <a:pPr marL="355600" marR="0" lvl="0" indent="-172720"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Effective cross-functional collaboration is also essential for enabling the sharing of ideas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and fostering innovation.</a:t>
            </a:r>
          </a:p>
          <a:p>
            <a:pPr marL="228600" marR="0" lvl="0" indent="-228600" algn="l" defTabSz="914400" rtl="0" eaLnBrk="1" fontAlgn="auto" latinLnBrk="0" hangingPunct="1">
              <a:lnSpc>
                <a:spcPct val="150000"/>
              </a:lnSpc>
              <a:spcBef>
                <a:spcPts val="0"/>
              </a:spcBef>
              <a:buClr>
                <a:srgbClr val="E7534F"/>
              </a:buClr>
              <a:buSzTx/>
              <a:buFont typeface="+mj-lt"/>
              <a:buAutoNum type="arabicPeriod" startAt="3"/>
              <a:tabLst/>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The importance of digital operating models </a:t>
            </a:r>
            <a:r>
              <a:rPr lang="en-US" sz="1200" b="1" dirty="0">
                <a:solidFill>
                  <a:prstClr val="black"/>
                </a:solidFill>
                <a:latin typeface="Helvetica"/>
                <a:cs typeface="Helvetica"/>
              </a:rPr>
              <a:t>for uplifting employee experience</a:t>
            </a:r>
            <a:endParaRPr kumimoji="0" lang="en-US" sz="1200" b="1" i="0" u="none" strike="noStrike" kern="1200" cap="none" spc="0" normalizeH="0" baseline="0" noProof="0" dirty="0">
              <a:ln>
                <a:noFill/>
              </a:ln>
              <a:solidFill>
                <a:prstClr val="black"/>
              </a:solidFill>
              <a:effectLst/>
              <a:uLnTx/>
              <a:uFillTx/>
              <a:latin typeface="Helvetica"/>
              <a:ea typeface="+mn-ea"/>
              <a:cs typeface="Helvetica"/>
            </a:endParaRPr>
          </a:p>
          <a:p>
            <a:pPr marL="355600" lvl="1" indent="-172720">
              <a:lnSpc>
                <a:spcPct val="150000"/>
              </a:lnSpc>
              <a:buClr>
                <a:srgbClr val="E7534F"/>
              </a:buClr>
              <a:buFont typeface="Arial" panose="020B0604020202020204" pitchFamily="34" charset="0"/>
              <a:buChar char="•"/>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This highlights the significance of a well-defined purpose and clear values in fostering employee commitment and enhancing performance.</a:t>
            </a:r>
            <a:endParaRPr lang="en-US" sz="1200" b="0" i="0" u="none" strike="noStrike" kern="1200" cap="none" spc="0" normalizeH="0" baseline="0" noProof="0" dirty="0">
              <a:ln>
                <a:noFill/>
              </a:ln>
              <a:solidFill>
                <a:prstClr val="black"/>
              </a:solidFill>
              <a:effectLst/>
              <a:uLnTx/>
              <a:uFillTx/>
              <a:latin typeface="Helvetica"/>
              <a:cs typeface="Helvetica"/>
            </a:endParaRPr>
          </a:p>
          <a:p>
            <a:pPr marL="355600" lvl="1" indent="-172720">
              <a:lnSpc>
                <a:spcPct val="150000"/>
              </a:lnSpc>
              <a:buClr>
                <a:srgbClr val="E7534F"/>
              </a:buClr>
              <a:buFont typeface="Arial" panose="020B0604020202020204" pitchFamily="34" charset="0"/>
              <a:buChar char="•"/>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When there is a lack of understanding of purpose and support for training and upskilling, employees may struggle to adapt to changes and new ways of working.</a:t>
            </a:r>
            <a:endParaRPr lang="en-US" sz="1200" b="0" i="0" u="none" strike="noStrike" kern="1200" cap="none" spc="0" normalizeH="0" baseline="0" noProof="0" dirty="0">
              <a:ln>
                <a:noFill/>
              </a:ln>
              <a:solidFill>
                <a:prstClr val="black"/>
              </a:solidFill>
              <a:effectLst/>
              <a:uLnTx/>
              <a:uFillTx/>
              <a:latin typeface="Helvetica"/>
              <a:cs typeface="Helvetica"/>
            </a:endParaRPr>
          </a:p>
        </p:txBody>
      </p:sp>
    </p:spTree>
    <p:extLst>
      <p:ext uri="{BB962C8B-B14F-4D97-AF65-F5344CB8AC3E}">
        <p14:creationId xmlns:p14="http://schemas.microsoft.com/office/powerpoint/2010/main" val="943701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24C42335-3FD8-4EDA-2E5C-1E6001BA24EF}"/>
              </a:ext>
            </a:extLst>
          </p:cNvPr>
          <p:cNvSpPr/>
          <p:nvPr/>
        </p:nvSpPr>
        <p:spPr>
          <a:xfrm>
            <a:off x="643103" y="986390"/>
            <a:ext cx="2763287"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E7534F"/>
                </a:solidFill>
                <a:effectLst/>
                <a:uLnTx/>
                <a:uFillTx/>
                <a:latin typeface="Helvetica"/>
                <a:ea typeface="Calibri" panose="020F0502020204030204"/>
                <a:cs typeface="Helvetica"/>
              </a:rPr>
              <a:t>About ADAPT</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pic>
        <p:nvPicPr>
          <p:cNvPr id="3" name="Graphic 2">
            <a:extLst>
              <a:ext uri="{FF2B5EF4-FFF2-40B4-BE49-F238E27FC236}">
                <a16:creationId xmlns:a16="http://schemas.microsoft.com/office/drawing/2014/main" id="{F1C1DFBE-8AAE-184B-85F3-C420829F21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6448" y="4100174"/>
            <a:ext cx="1102737" cy="266595"/>
          </a:xfrm>
          <a:prstGeom prst="rect">
            <a:avLst/>
          </a:prstGeom>
        </p:spPr>
      </p:pic>
      <p:cxnSp>
        <p:nvCxnSpPr>
          <p:cNvPr id="12" name="Straight Connector 11">
            <a:extLst>
              <a:ext uri="{FF2B5EF4-FFF2-40B4-BE49-F238E27FC236}">
                <a16:creationId xmlns:a16="http://schemas.microsoft.com/office/drawing/2014/main" id="{4DF16FEA-89C2-7EF9-2A3F-98C32E5C8F99}"/>
              </a:ext>
            </a:extLst>
          </p:cNvPr>
          <p:cNvCxnSpPr>
            <a:cxnSpLocks/>
          </p:cNvCxnSpPr>
          <p:nvPr/>
        </p:nvCxnSpPr>
        <p:spPr>
          <a:xfrm>
            <a:off x="736304" y="5004079"/>
            <a:ext cx="1113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4914B63C-7808-584A-C0F5-F8C7596A708F}"/>
              </a:ext>
            </a:extLst>
          </p:cNvPr>
          <p:cNvSpPr/>
          <p:nvPr/>
        </p:nvSpPr>
        <p:spPr>
          <a:xfrm>
            <a:off x="643103" y="4510264"/>
            <a:ext cx="2903965" cy="33380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30000" noProof="0" dirty="0">
                <a:ln>
                  <a:noFill/>
                </a:ln>
                <a:solidFill>
                  <a:srgbClr val="000000"/>
                </a:solidFill>
                <a:effectLst/>
                <a:uLnTx/>
                <a:uFillTx/>
                <a:latin typeface="Helvetica Neue" panose="02000503000000020004" pitchFamily="2"/>
                <a:ea typeface="+mn-ea"/>
                <a:cs typeface="+mn-cs"/>
              </a:rPr>
              <a:t>adapt.com.au   |   hello@adapt.com.au  </a:t>
            </a:r>
          </a:p>
        </p:txBody>
      </p:sp>
      <p:sp>
        <p:nvSpPr>
          <p:cNvPr id="2" name="TextBox 1">
            <a:extLst>
              <a:ext uri="{FF2B5EF4-FFF2-40B4-BE49-F238E27FC236}">
                <a16:creationId xmlns:a16="http://schemas.microsoft.com/office/drawing/2014/main" id="{A5D71141-9890-C21A-07E0-7CA9BFD79C8C}"/>
              </a:ext>
            </a:extLst>
          </p:cNvPr>
          <p:cNvSpPr txBox="1"/>
          <p:nvPr/>
        </p:nvSpPr>
        <p:spPr>
          <a:xfrm>
            <a:off x="643103" y="1419222"/>
            <a:ext cx="7897996" cy="199965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Helvetica" panose="020B0403020202020204" pitchFamily="34" charset="0"/>
                <a:ea typeface="+mn-ea"/>
                <a:cs typeface="Helvetica"/>
              </a:rPr>
              <a:t>ADAPT is a specialist Research &amp; Advisory firm providing local market insights and benchmarking data </a:t>
            </a:r>
            <a:br>
              <a:rPr kumimoji="0" lang="en-US" sz="1200" b="0" i="0" u="none" strike="noStrike" kern="1200" cap="none" spc="0" normalizeH="0" baseline="0" noProof="0" dirty="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dirty="0">
                <a:ln>
                  <a:noFill/>
                </a:ln>
                <a:solidFill>
                  <a:srgbClr val="000000"/>
                </a:solidFill>
                <a:effectLst/>
                <a:uLnTx/>
                <a:uFillTx/>
                <a:latin typeface="Helvetica" panose="020B0403020202020204" pitchFamily="34" charset="0"/>
                <a:ea typeface="+mn-ea"/>
                <a:cs typeface="Helvetica"/>
              </a:rPr>
              <a:t>to Australia and New Zealand’s senior technology and business community.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Helvetica" panose="020B0403020202020204" pitchFamily="34" charset="0"/>
                <a:ea typeface="+mn-ea"/>
                <a:cs typeface="Helvetica"/>
              </a:rPr>
              <a:t>Since 2011, we’ve been empowering the leaders of the region’s top enterprise and government organisations </a:t>
            </a:r>
            <a:br>
              <a:rPr kumimoji="0" lang="en-US" sz="1200" b="0" i="0" u="none" strike="noStrike" kern="1200" cap="none" spc="0" normalizeH="0" baseline="0" noProof="0" dirty="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dirty="0">
                <a:ln>
                  <a:noFill/>
                </a:ln>
                <a:solidFill>
                  <a:srgbClr val="000000"/>
                </a:solidFill>
                <a:effectLst/>
                <a:uLnTx/>
                <a:uFillTx/>
                <a:latin typeface="Helvetica" panose="020B0403020202020204" pitchFamily="34" charset="0"/>
                <a:ea typeface="+mn-ea"/>
                <a:cs typeface="Helvetica"/>
              </a:rPr>
              <a:t>to stay at the forefront of modern trends and build for the future. Our industry leading conferences, private roundtable events and custom research projects equip business leaders with the knowledge, relationships, inspiration and tools they need to make better strategic decisions.</a:t>
            </a:r>
            <a:endParaRPr kumimoji="0" lang="en-AU" sz="1200" b="0" i="0" u="none" strike="noStrike" kern="1200" cap="none" spc="0" normalizeH="0" baseline="0" noProof="0" dirty="0">
              <a:ln>
                <a:noFill/>
              </a:ln>
              <a:solidFill>
                <a:srgbClr val="000000"/>
              </a:solidFill>
              <a:effectLst/>
              <a:uLnTx/>
              <a:uFillTx/>
              <a:latin typeface="Helvetica" panose="020B0403020202020204" pitchFamily="34" charset="0"/>
              <a:ea typeface="+mn-ea"/>
              <a:cs typeface="Helvetica"/>
            </a:endParaRPr>
          </a:p>
        </p:txBody>
      </p:sp>
      <p:sp>
        <p:nvSpPr>
          <p:cNvPr id="7" name="TextBox 6">
            <a:extLst>
              <a:ext uri="{FF2B5EF4-FFF2-40B4-BE49-F238E27FC236}">
                <a16:creationId xmlns:a16="http://schemas.microsoft.com/office/drawing/2014/main" id="{15FED3C1-DC81-FA3E-F2A5-917737CFEFF8}"/>
              </a:ext>
            </a:extLst>
          </p:cNvPr>
          <p:cNvSpPr txBox="1"/>
          <p:nvPr/>
        </p:nvSpPr>
        <p:spPr>
          <a:xfrm>
            <a:off x="653150" y="5117644"/>
            <a:ext cx="11254145" cy="156966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FFFFFF">
                    <a:lumMod val="65000"/>
                  </a:srgbClr>
                </a:solidFill>
                <a:effectLst/>
                <a:uLnTx/>
                <a:uFillTx/>
                <a:latin typeface="Helvetica" panose="020B0403020202020204" pitchFamily="34" charset="0"/>
                <a:ea typeface="+mn-ea"/>
                <a:cs typeface="Helvetica"/>
              </a:rPr>
              <a:t>Data Validation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FFFFFF">
                    <a:lumMod val="65000"/>
                  </a:srgbClr>
                </a:solidFill>
                <a:effectLst/>
                <a:uLnTx/>
                <a:uFillTx/>
                <a:latin typeface="Helvetica" panose="020B0403020202020204" pitchFamily="34" charset="0"/>
                <a:ea typeface="+mn-ea"/>
                <a:cs typeface="Helvetica"/>
              </a:rPr>
              <a:t>Results contained in this report (Report) are based on survey responses as provided by our clients and publicly available information. ADAPT does not subject the data contained in the Report to audit or review procedures or any other testing to validate the accuracy or reasonableness of the data provided by the participating clients. While we do not manipulate the survey responses, we do make an effort to identify outlier data or conflicting results that could lead to misinterpretations before the preparation of the Report.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FFFFFF">
                    <a:lumMod val="65000"/>
                  </a:srgbClr>
                </a:solidFill>
                <a:effectLst/>
                <a:uLnTx/>
                <a:uFillTx/>
                <a:latin typeface="Helvetica" panose="020B0403020202020204" pitchFamily="34" charset="0"/>
                <a:ea typeface="+mn-ea"/>
                <a:cs typeface="Helvetica"/>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FFFFFF">
                    <a:lumMod val="65000"/>
                  </a:srgbClr>
                </a:solidFill>
                <a:effectLst/>
                <a:uLnTx/>
                <a:uFillTx/>
                <a:latin typeface="Helvetica" panose="020B0403020202020204" pitchFamily="34" charset="0"/>
                <a:ea typeface="+mn-ea"/>
                <a:cs typeface="Helvetica"/>
              </a:rPr>
              <a:t>Intended Use of the Report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FFFFFF">
                    <a:lumMod val="65000"/>
                  </a:srgbClr>
                </a:solidFill>
                <a:effectLst/>
                <a:uLnTx/>
                <a:uFillTx/>
                <a:latin typeface="Helvetica" panose="020B0403020202020204" pitchFamily="34" charset="0"/>
                <a:ea typeface="+mn-ea"/>
                <a:cs typeface="Helvetica"/>
              </a:rPr>
              <a:t>The Report is designed to help technology executives in Australia and New Zealand make independent decisions regarding financial, resourcing and operational performance matters. The information and data contained in the Report are provided as is and are for information purposes only. They are not intended or implied to be recommendations and in no event will ADAPT be liable for any decisions or actions taken in reliance of the results obtained through the use of the information and/or data contained in the Report.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FFFFFF">
                  <a:lumMod val="65000"/>
                </a:srgbClr>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FFFFFF">
                    <a:lumMod val="65000"/>
                  </a:srgbClr>
                </a:solidFill>
                <a:effectLst/>
                <a:uLnTx/>
                <a:uFillTx/>
                <a:latin typeface="Helvetica" panose="020B0403020202020204" pitchFamily="34" charset="0"/>
                <a:ea typeface="+mn-ea"/>
                <a:cs typeface="Helvetica"/>
              </a:rPr>
              <a:t>Research MSA and Privacy Policy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FFFFFF">
                    <a:lumMod val="65000"/>
                  </a:srgbClr>
                </a:solidFill>
                <a:effectLst/>
                <a:uLnTx/>
                <a:uFillTx/>
                <a:latin typeface="Helvetica" panose="020B0403020202020204" pitchFamily="34" charset="0"/>
                <a:ea typeface="+mn-ea"/>
                <a:cs typeface="Helvetica"/>
              </a:rPr>
              <a:t>The Report and any other information provided by ADAPT is subject to the Research and Advisory Master Services Agreement and the ADAPT Privacy Policy.</a:t>
            </a:r>
          </a:p>
        </p:txBody>
      </p:sp>
    </p:spTree>
    <p:extLst>
      <p:ext uri="{BB962C8B-B14F-4D97-AF65-F5344CB8AC3E}">
        <p14:creationId xmlns:p14="http://schemas.microsoft.com/office/powerpoint/2010/main" val="31334657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ounded Rectangle 40">
            <a:extLst>
              <a:ext uri="{FF2B5EF4-FFF2-40B4-BE49-F238E27FC236}">
                <a16:creationId xmlns:a16="http://schemas.microsoft.com/office/drawing/2014/main" id="{1E3A960A-C979-FCAC-62CA-B155F263DF82}"/>
              </a:ext>
            </a:extLst>
          </p:cNvPr>
          <p:cNvSpPr/>
          <p:nvPr/>
        </p:nvSpPr>
        <p:spPr>
          <a:xfrm>
            <a:off x="-3568" y="0"/>
            <a:ext cx="12191990" cy="1590478"/>
          </a:xfrm>
          <a:prstGeom prst="roundRect">
            <a:avLst>
              <a:gd name="adj" fmla="val 0"/>
            </a:avLst>
          </a:prstGeom>
          <a:solidFill>
            <a:schemeClr val="tx1"/>
          </a:solidFill>
          <a:ln>
            <a:noFill/>
          </a:ln>
          <a:effectLst>
            <a:outerShdw blurRad="317500" dist="38100" dir="5400000" sx="104000" sy="104000" algn="t"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object 2"/>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dirty="0">
                <a:latin typeface="Helvetica" panose="020B0604020202020204" pitchFamily="34" charset="0"/>
                <a:cs typeface="Helvetica" panose="020B0604020202020204" pitchFamily="34" charset="0"/>
              </a:rPr>
              <a:t>Additional</a:t>
            </a:r>
            <a:r>
              <a:rPr spc="-20" dirty="0">
                <a:latin typeface="Helvetica" panose="020B0604020202020204" pitchFamily="34" charset="0"/>
                <a:cs typeface="Helvetica" panose="020B0604020202020204" pitchFamily="34" charset="0"/>
              </a:rPr>
              <a:t> </a:t>
            </a:r>
            <a:r>
              <a:rPr dirty="0">
                <a:latin typeface="Helvetica" panose="020B0604020202020204" pitchFamily="34" charset="0"/>
                <a:cs typeface="Helvetica" panose="020B0604020202020204" pitchFamily="34" charset="0"/>
              </a:rPr>
              <a:t>resources</a:t>
            </a:r>
            <a:r>
              <a:rPr spc="-15" dirty="0">
                <a:latin typeface="Helvetica" panose="020B0604020202020204" pitchFamily="34" charset="0"/>
                <a:cs typeface="Helvetica" panose="020B0604020202020204" pitchFamily="34" charset="0"/>
              </a:rPr>
              <a:t> </a:t>
            </a:r>
            <a:r>
              <a:rPr dirty="0">
                <a:latin typeface="Helvetica" panose="020B0604020202020204" pitchFamily="34" charset="0"/>
                <a:cs typeface="Helvetica" panose="020B0604020202020204" pitchFamily="34" charset="0"/>
              </a:rPr>
              <a:t>you</a:t>
            </a:r>
            <a:r>
              <a:rPr spc="-20" dirty="0">
                <a:latin typeface="Helvetica" panose="020B0604020202020204" pitchFamily="34" charset="0"/>
                <a:cs typeface="Helvetica" panose="020B0604020202020204" pitchFamily="34" charset="0"/>
              </a:rPr>
              <a:t> </a:t>
            </a:r>
            <a:r>
              <a:rPr dirty="0">
                <a:latin typeface="Helvetica" panose="020B0604020202020204" pitchFamily="34" charset="0"/>
                <a:cs typeface="Helvetica" panose="020B0604020202020204" pitchFamily="34" charset="0"/>
              </a:rPr>
              <a:t>can</a:t>
            </a:r>
            <a:r>
              <a:rPr spc="-20" dirty="0">
                <a:latin typeface="Helvetica" panose="020B0604020202020204" pitchFamily="34" charset="0"/>
                <a:cs typeface="Helvetica" panose="020B0604020202020204" pitchFamily="34" charset="0"/>
              </a:rPr>
              <a:t> </a:t>
            </a:r>
            <a:r>
              <a:rPr spc="-10" dirty="0">
                <a:latin typeface="Helvetica" panose="020B0604020202020204" pitchFamily="34" charset="0"/>
                <a:cs typeface="Helvetica" panose="020B0604020202020204" pitchFamily="34" charset="0"/>
              </a:rPr>
              <a:t>access</a:t>
            </a:r>
          </a:p>
        </p:txBody>
      </p:sp>
      <p:sp>
        <p:nvSpPr>
          <p:cNvPr id="3" name="object 3"/>
          <p:cNvSpPr txBox="1"/>
          <p:nvPr/>
        </p:nvSpPr>
        <p:spPr>
          <a:xfrm>
            <a:off x="8950287" y="1900427"/>
            <a:ext cx="2425700" cy="1005205"/>
          </a:xfrm>
          <a:prstGeom prst="rect">
            <a:avLst/>
          </a:prstGeom>
        </p:spPr>
        <p:txBody>
          <a:bodyPr vert="horz" wrap="square" lIns="0" tIns="12700" rIns="0" bIns="0" rtlCol="0">
            <a:spAutoFit/>
          </a:bodyPr>
          <a:lstStyle/>
          <a:p>
            <a:pPr marL="12700" marR="1010285">
              <a:lnSpc>
                <a:spcPct val="107100"/>
              </a:lnSpc>
              <a:spcBef>
                <a:spcPts val="100"/>
              </a:spcBef>
            </a:pPr>
            <a:r>
              <a:rPr sz="1400" b="1"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Live</a:t>
            </a:r>
            <a:r>
              <a:rPr sz="1400" b="1" spc="-8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Access</a:t>
            </a:r>
            <a:r>
              <a:rPr sz="1400" b="1" spc="-2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to </a:t>
            </a:r>
            <a:r>
              <a:rPr sz="1400" b="1"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400" b="1" spc="-6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Analysts</a:t>
            </a:r>
            <a:endParaRPr sz="1400" dirty="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320"/>
              </a:spcBef>
            </a:pP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Through</a:t>
            </a:r>
            <a:r>
              <a:rPr sz="1200" spc="-5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live</a:t>
            </a:r>
            <a:r>
              <a:rPr sz="1200" spc="-4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spc="-4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sz="1200" spc="-3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market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briefings</a:t>
            </a:r>
            <a:r>
              <a:rPr sz="1200" spc="3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4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Q&amp;A</a:t>
            </a:r>
            <a:r>
              <a:rPr sz="1200" spc="3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sessions</a:t>
            </a:r>
            <a:endParaRPr sz="1200" dirty="0">
              <a:solidFill>
                <a:schemeClr val="tx1"/>
              </a:solidFill>
              <a:latin typeface="Helvetica" panose="020B0604020202020204" pitchFamily="34" charset="0"/>
              <a:cs typeface="Helvetica" panose="020B0604020202020204" pitchFamily="34" charset="0"/>
            </a:endParaRPr>
          </a:p>
        </p:txBody>
      </p:sp>
      <p:sp>
        <p:nvSpPr>
          <p:cNvPr id="4" name="object 4"/>
          <p:cNvSpPr txBox="1"/>
          <p:nvPr/>
        </p:nvSpPr>
        <p:spPr>
          <a:xfrm>
            <a:off x="8950287" y="3543300"/>
            <a:ext cx="2340610" cy="993140"/>
          </a:xfrm>
          <a:prstGeom prst="rect">
            <a:avLst/>
          </a:prstGeom>
        </p:spPr>
        <p:txBody>
          <a:bodyPr vert="horz" wrap="square" lIns="0" tIns="12700" rIns="0" bIns="0" rtlCol="0">
            <a:spAutoFit/>
          </a:bodyPr>
          <a:lstStyle/>
          <a:p>
            <a:pPr marL="12700" marR="809625">
              <a:lnSpc>
                <a:spcPct val="107100"/>
              </a:lnSpc>
              <a:spcBef>
                <a:spcPts val="100"/>
              </a:spcBef>
            </a:pPr>
            <a:r>
              <a:rPr sz="1400" b="1"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Bespoke</a:t>
            </a:r>
            <a:r>
              <a:rPr sz="1400" b="1" spc="-9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sz="1400" b="1"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400" b="1" spc="-6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400" b="1" spc="-1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spc="-2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Data</a:t>
            </a:r>
            <a:endParaRPr sz="1400" dirty="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Receive</a:t>
            </a:r>
            <a:r>
              <a:rPr sz="1200" spc="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custom</a:t>
            </a:r>
            <a:r>
              <a:rPr sz="1200"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cuts</a:t>
            </a:r>
            <a:r>
              <a:rPr sz="1200" spc="1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2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proprietary </a:t>
            </a:r>
            <a:r>
              <a:rPr sz="1200"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data.</a:t>
            </a:r>
            <a:endParaRPr sz="1200" dirty="0">
              <a:solidFill>
                <a:schemeClr val="tx1"/>
              </a:solidFill>
              <a:latin typeface="Helvetica" panose="020B0604020202020204" pitchFamily="34" charset="0"/>
              <a:cs typeface="Helvetica" panose="020B0604020202020204" pitchFamily="34" charset="0"/>
            </a:endParaRPr>
          </a:p>
        </p:txBody>
      </p:sp>
      <p:sp>
        <p:nvSpPr>
          <p:cNvPr id="5" name="object 5"/>
          <p:cNvSpPr txBox="1"/>
          <p:nvPr/>
        </p:nvSpPr>
        <p:spPr>
          <a:xfrm>
            <a:off x="8950287" y="5164835"/>
            <a:ext cx="2402840" cy="1227455"/>
          </a:xfrm>
          <a:prstGeom prst="rect">
            <a:avLst/>
          </a:prstGeom>
        </p:spPr>
        <p:txBody>
          <a:bodyPr vert="horz" wrap="square" lIns="0" tIns="12700" rIns="0" bIns="0" rtlCol="0">
            <a:spAutoFit/>
          </a:bodyPr>
          <a:lstStyle/>
          <a:p>
            <a:pPr marL="12700" marR="1022350">
              <a:lnSpc>
                <a:spcPct val="107100"/>
              </a:lnSpc>
              <a:spcBef>
                <a:spcPts val="100"/>
              </a:spcBef>
            </a:pPr>
            <a:r>
              <a:rPr sz="1400" b="1"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 </a:t>
            </a:r>
            <a:r>
              <a:rPr sz="1400" b="1"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sz="1400" b="1" spc="-3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a:t>
            </a:r>
            <a:endParaRPr sz="1400" dirty="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175"/>
              </a:spcBef>
            </a:pP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Leverage</a:t>
            </a:r>
            <a:r>
              <a:rPr sz="1200" spc="6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a:t>
            </a:r>
            <a:r>
              <a:rPr sz="1200" spc="6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sz="1200" spc="7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briefing</a:t>
            </a:r>
            <a:r>
              <a:rPr sz="1200" spc="7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with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t>
            </a:r>
            <a:r>
              <a:rPr sz="1200" spc="-2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ADAPT</a:t>
            </a:r>
            <a:r>
              <a:rPr sz="1200" spc="-2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analyst</a:t>
            </a:r>
            <a:r>
              <a:rPr sz="1200" spc="-1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to</a:t>
            </a:r>
            <a:r>
              <a:rPr sz="1200" spc="-1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help</a:t>
            </a:r>
            <a:r>
              <a:rPr sz="1200" spc="-1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validate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4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strategies.</a:t>
            </a:r>
            <a:endParaRPr sz="1200" dirty="0">
              <a:solidFill>
                <a:schemeClr val="tx1"/>
              </a:solidFill>
              <a:latin typeface="Helvetica" panose="020B0604020202020204" pitchFamily="34" charset="0"/>
              <a:cs typeface="Helvetica" panose="020B0604020202020204" pitchFamily="34" charset="0"/>
            </a:endParaRPr>
          </a:p>
        </p:txBody>
      </p:sp>
      <p:sp>
        <p:nvSpPr>
          <p:cNvPr id="6" name="object 6"/>
          <p:cNvSpPr txBox="1"/>
          <p:nvPr/>
        </p:nvSpPr>
        <p:spPr>
          <a:xfrm>
            <a:off x="4852250" y="1825582"/>
            <a:ext cx="2310550" cy="1029064"/>
          </a:xfrm>
          <a:prstGeom prst="rect">
            <a:avLst/>
          </a:prstGeom>
        </p:spPr>
        <p:txBody>
          <a:bodyPr vert="horz" wrap="square" lIns="0" tIns="31750" rIns="0" bIns="0" rtlCol="0">
            <a:spAutoFit/>
          </a:bodyPr>
          <a:lstStyle/>
          <a:p>
            <a:pPr marL="12700" marR="5080">
              <a:lnSpc>
                <a:spcPct val="133200"/>
              </a:lnSpc>
              <a:spcBef>
                <a:spcPts val="250"/>
              </a:spcBef>
            </a:pPr>
            <a:r>
              <a:rPr sz="1400" b="1"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Market</a:t>
            </a:r>
            <a:r>
              <a:rPr sz="1400" b="1" spc="-40"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400" b="1" spc="-10"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Trend</a:t>
            </a:r>
            <a:r>
              <a:rPr sz="1400" b="1" spc="-35"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400" b="1" spc="-10"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Reports </a:t>
            </a:r>
            <a:r>
              <a:rPr sz="1200"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Access</a:t>
            </a:r>
            <a:r>
              <a:rPr sz="1200" spc="35"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a:t>
            </a:r>
            <a:r>
              <a:rPr sz="1200" spc="35"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library</a:t>
            </a:r>
            <a:r>
              <a:rPr sz="1200" spc="30"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of</a:t>
            </a:r>
            <a:r>
              <a:rPr sz="1200" spc="45"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fact-</a:t>
            </a:r>
            <a:r>
              <a:rPr sz="1200" spc="-20"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based </a:t>
            </a:r>
            <a:r>
              <a:rPr sz="1200"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actionable</a:t>
            </a:r>
            <a:r>
              <a:rPr sz="1200" spc="45"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insights,</a:t>
            </a:r>
            <a:r>
              <a:rPr sz="1200" spc="60"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deep</a:t>
            </a:r>
            <a:r>
              <a:rPr sz="1200" spc="60"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spc="-20"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dives </a:t>
            </a:r>
            <a:r>
              <a:rPr sz="1200"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on</a:t>
            </a:r>
            <a:r>
              <a:rPr sz="1200" spc="-25"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ANZ</a:t>
            </a:r>
            <a:r>
              <a:rPr sz="1200" spc="-15"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business</a:t>
            </a:r>
            <a:r>
              <a:rPr sz="1200" spc="-20"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&amp;</a:t>
            </a:r>
            <a:r>
              <a:rPr sz="1200" spc="-15"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IT</a:t>
            </a:r>
            <a:r>
              <a:rPr sz="1200" spc="-25"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 </a:t>
            </a:r>
            <a:r>
              <a:rPr sz="1200" spc="-10" dirty="0">
                <a:solidFill>
                  <a:schemeClr val="tx1"/>
                </a:solidFill>
                <a:latin typeface="Helvetica" panose="020B0604020202020204" pitchFamily="34" charset="0"/>
                <a:cs typeface="Helvetica" panose="020B0604020202020204" pitchFamily="34" charset="0"/>
                <a:hlinkClick r:id="rId3">
                  <a:extLst>
                    <a:ext uri="{A12FA001-AC4F-418D-AE19-62706E023703}">
                      <ahyp:hlinkClr xmlns:ahyp="http://schemas.microsoft.com/office/drawing/2018/hyperlinkcolor" val="tx"/>
                    </a:ext>
                  </a:extLst>
                </a:hlinkClick>
              </a:rPr>
              <a:t>trends.</a:t>
            </a:r>
            <a:endParaRPr sz="1200" dirty="0">
              <a:solidFill>
                <a:schemeClr val="tx1"/>
              </a:solidFill>
              <a:latin typeface="Helvetica" panose="020B0604020202020204" pitchFamily="34" charset="0"/>
              <a:cs typeface="Helvetica" panose="020B0604020202020204" pitchFamily="34" charset="0"/>
            </a:endParaRPr>
          </a:p>
        </p:txBody>
      </p:sp>
      <p:sp>
        <p:nvSpPr>
          <p:cNvPr id="7" name="object 7"/>
          <p:cNvSpPr txBox="1"/>
          <p:nvPr/>
        </p:nvSpPr>
        <p:spPr>
          <a:xfrm>
            <a:off x="945305" y="5164835"/>
            <a:ext cx="2710180" cy="1227455"/>
          </a:xfrm>
          <a:prstGeom prst="rect">
            <a:avLst/>
          </a:prstGeom>
        </p:spPr>
        <p:txBody>
          <a:bodyPr vert="horz" wrap="square" lIns="0" tIns="12700" rIns="0" bIns="0" rtlCol="0">
            <a:spAutoFit/>
          </a:bodyPr>
          <a:lstStyle/>
          <a:p>
            <a:pPr marL="12700" marR="1149350">
              <a:lnSpc>
                <a:spcPct val="107100"/>
              </a:lnSpc>
              <a:spcBef>
                <a:spcPts val="100"/>
              </a:spcBef>
            </a:pPr>
            <a:r>
              <a:rPr sz="1400" b="1"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Premier</a:t>
            </a:r>
            <a:r>
              <a:rPr sz="1400" b="1" spc="-1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Executive Community</a:t>
            </a:r>
            <a:endParaRPr sz="1400" dirty="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175"/>
              </a:spcBef>
            </a:pP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Unlock</a:t>
            </a:r>
            <a:r>
              <a:rPr sz="1200" spc="1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access</a:t>
            </a:r>
            <a:r>
              <a:rPr sz="1200" spc="1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to</a:t>
            </a:r>
            <a:r>
              <a:rPr sz="1200"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our</a:t>
            </a:r>
            <a:r>
              <a:rPr sz="1200"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exclusive</a:t>
            </a:r>
            <a:r>
              <a:rPr sz="1200" spc="1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network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1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Australia’s</a:t>
            </a:r>
            <a:r>
              <a:rPr sz="1200"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leading</a:t>
            </a:r>
            <a:r>
              <a:rPr sz="1200" spc="1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technology</a:t>
            </a:r>
            <a:r>
              <a:rPr sz="1200" spc="1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business</a:t>
            </a:r>
            <a:r>
              <a:rPr sz="1200"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executives.</a:t>
            </a:r>
            <a:endParaRPr sz="1200" dirty="0">
              <a:solidFill>
                <a:schemeClr val="tx1"/>
              </a:solidFill>
              <a:latin typeface="Helvetica" panose="020B0604020202020204" pitchFamily="34" charset="0"/>
              <a:cs typeface="Helvetica" panose="020B0604020202020204" pitchFamily="34" charset="0"/>
            </a:endParaRPr>
          </a:p>
        </p:txBody>
      </p:sp>
      <p:sp>
        <p:nvSpPr>
          <p:cNvPr id="8" name="object 8"/>
          <p:cNvSpPr txBox="1"/>
          <p:nvPr/>
        </p:nvSpPr>
        <p:spPr>
          <a:xfrm>
            <a:off x="4852250" y="5164835"/>
            <a:ext cx="2667000" cy="1227455"/>
          </a:xfrm>
          <a:prstGeom prst="rect">
            <a:avLst/>
          </a:prstGeom>
        </p:spPr>
        <p:txBody>
          <a:bodyPr vert="horz" wrap="square" lIns="0" tIns="12700" rIns="0" bIns="0" rtlCol="0">
            <a:spAutoFit/>
          </a:bodyPr>
          <a:lstStyle/>
          <a:p>
            <a:pPr marL="12700" marR="272415">
              <a:lnSpc>
                <a:spcPct val="107100"/>
              </a:lnSpc>
              <a:spcBef>
                <a:spcPts val="100"/>
              </a:spcBef>
            </a:pPr>
            <a:r>
              <a:rPr sz="1400" b="1"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sz="1400" b="1" spc="-6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Account</a:t>
            </a:r>
            <a:r>
              <a:rPr sz="1400" b="1" spc="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Manager </a:t>
            </a:r>
            <a:r>
              <a:rPr sz="1400" b="1"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&amp;</a:t>
            </a:r>
            <a:r>
              <a:rPr sz="1400" b="1" spc="-1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Impact</a:t>
            </a:r>
            <a:r>
              <a:rPr sz="1400" b="1" spc="-6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400" b="1"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Assessments</a:t>
            </a:r>
            <a:endParaRPr sz="1400" dirty="0">
              <a:solidFill>
                <a:schemeClr val="tx1"/>
              </a:solidFill>
              <a:latin typeface="Helvetica" panose="020B0604020202020204" pitchFamily="34" charset="0"/>
              <a:cs typeface="Helvetica" panose="020B0604020202020204" pitchFamily="34" charset="0"/>
            </a:endParaRPr>
          </a:p>
          <a:p>
            <a:pPr marL="12700" marR="5080" algn="just">
              <a:lnSpc>
                <a:spcPct val="131700"/>
              </a:lnSpc>
              <a:spcBef>
                <a:spcPts val="175"/>
              </a:spcBef>
            </a:pPr>
            <a:r>
              <a:rPr sz="1200"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2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Account</a:t>
            </a:r>
            <a:r>
              <a:rPr sz="1200" spc="-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Manager</a:t>
            </a:r>
            <a:r>
              <a:rPr sz="1200" spc="-1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will</a:t>
            </a:r>
            <a:r>
              <a:rPr sz="1200"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ensure</a:t>
            </a:r>
            <a:r>
              <a:rPr sz="1200" spc="-2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and</a:t>
            </a:r>
            <a:r>
              <a:rPr sz="1200" spc="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team</a:t>
            </a:r>
            <a:r>
              <a:rPr sz="1200" spc="-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are getting</a:t>
            </a:r>
            <a:r>
              <a:rPr sz="1200" spc="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the</a:t>
            </a:r>
            <a:r>
              <a:rPr sz="1200" spc="-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most</a:t>
            </a:r>
            <a:r>
              <a:rPr sz="1200"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2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out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of</a:t>
            </a:r>
            <a:r>
              <a:rPr sz="1200" spc="-2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your</a:t>
            </a:r>
            <a:r>
              <a:rPr sz="1200" spc="-25"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 </a:t>
            </a:r>
            <a:r>
              <a:rPr sz="1200" spc="-10" dirty="0">
                <a:solidFill>
                  <a:schemeClr val="tx1"/>
                </a:solidFill>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subscription.</a:t>
            </a:r>
            <a:endParaRPr sz="1200" dirty="0">
              <a:solidFill>
                <a:schemeClr val="tx1"/>
              </a:solidFill>
              <a:latin typeface="Helvetica" panose="020B0604020202020204" pitchFamily="34" charset="0"/>
              <a:cs typeface="Helvetica" panose="020B0604020202020204" pitchFamily="34" charset="0"/>
            </a:endParaRPr>
          </a:p>
        </p:txBody>
      </p:sp>
      <p:sp>
        <p:nvSpPr>
          <p:cNvPr id="9" name="object 9"/>
          <p:cNvSpPr txBox="1"/>
          <p:nvPr/>
        </p:nvSpPr>
        <p:spPr>
          <a:xfrm>
            <a:off x="945305" y="1900427"/>
            <a:ext cx="2940895" cy="1005205"/>
          </a:xfrm>
          <a:prstGeom prst="rect">
            <a:avLst/>
          </a:prstGeom>
        </p:spPr>
        <p:txBody>
          <a:bodyPr vert="horz" wrap="square" lIns="0" tIns="12700" rIns="0" bIns="0" rtlCol="0">
            <a:spAutoFit/>
          </a:bodyPr>
          <a:lstStyle/>
          <a:p>
            <a:pPr marL="12700" marR="1093470">
              <a:lnSpc>
                <a:spcPct val="107100"/>
              </a:lnSpc>
              <a:spcBef>
                <a:spcPts val="100"/>
              </a:spcBef>
            </a:pPr>
            <a:r>
              <a:rPr sz="1400" b="1"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Community</a:t>
            </a:r>
            <a:r>
              <a:rPr sz="1400" b="1" spc="-35"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400" b="1" spc="-20"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Case </a:t>
            </a:r>
            <a:r>
              <a:rPr sz="1400" b="1"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Studies</a:t>
            </a:r>
            <a:r>
              <a:rPr sz="1400" b="1" spc="-30"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400" b="1"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&amp;</a:t>
            </a:r>
            <a:r>
              <a:rPr sz="1400" b="1" spc="-15"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400" b="1" spc="-10"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Interviews</a:t>
            </a:r>
            <a:endParaRPr sz="1400" dirty="0">
              <a:solidFill>
                <a:schemeClr val="tx1"/>
              </a:solidFill>
              <a:latin typeface="Helvetica" panose="020B0604020202020204" pitchFamily="34" charset="0"/>
              <a:cs typeface="Helvetica" panose="020B0604020202020204" pitchFamily="34" charset="0"/>
            </a:endParaRPr>
          </a:p>
          <a:p>
            <a:pPr marL="12700" marR="5080">
              <a:lnSpc>
                <a:spcPct val="131700"/>
              </a:lnSpc>
              <a:spcBef>
                <a:spcPts val="320"/>
              </a:spcBef>
            </a:pPr>
            <a:r>
              <a:rPr sz="1200"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Case studies</a:t>
            </a:r>
            <a:r>
              <a:rPr sz="1200" spc="10"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detailing</a:t>
            </a:r>
            <a:r>
              <a:rPr sz="1200" spc="15"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the </a:t>
            </a:r>
            <a:r>
              <a:rPr sz="1200" spc="-10"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successes</a:t>
            </a:r>
            <a:r>
              <a:rPr sz="1200" spc="500"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br>
              <a:rPr lang="en-PH" sz="1200" spc="500"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br>
            <a:r>
              <a:rPr sz="1200"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and</a:t>
            </a:r>
            <a:r>
              <a:rPr sz="1200" spc="40"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challenges</a:t>
            </a:r>
            <a:r>
              <a:rPr sz="1200" spc="40"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of</a:t>
            </a:r>
            <a:r>
              <a:rPr sz="1200" spc="45"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projects</a:t>
            </a:r>
            <a:r>
              <a:rPr sz="1200" spc="40"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and</a:t>
            </a:r>
            <a:r>
              <a:rPr sz="1200" spc="45"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 </a:t>
            </a:r>
            <a:r>
              <a:rPr sz="1200" spc="-10" dirty="0">
                <a:solidFill>
                  <a:schemeClr val="tx1"/>
                </a:solidFill>
                <a:latin typeface="Helvetica" panose="020B0604020202020204" pitchFamily="34" charset="0"/>
                <a:cs typeface="Helvetica" panose="020B0604020202020204" pitchFamily="34" charset="0"/>
                <a:hlinkClick r:id="rId4">
                  <a:extLst>
                    <a:ext uri="{A12FA001-AC4F-418D-AE19-62706E023703}">
                      <ahyp:hlinkClr xmlns:ahyp="http://schemas.microsoft.com/office/drawing/2018/hyperlinkcolor" val="tx"/>
                    </a:ext>
                  </a:extLst>
                </a:hlinkClick>
              </a:rPr>
              <a:t>initiatives.</a:t>
            </a:r>
            <a:endParaRPr sz="1200" dirty="0">
              <a:solidFill>
                <a:schemeClr val="tx1"/>
              </a:solidFill>
              <a:latin typeface="Helvetica" panose="020B0604020202020204" pitchFamily="34" charset="0"/>
              <a:cs typeface="Helvetica" panose="020B0604020202020204" pitchFamily="34" charset="0"/>
            </a:endParaRPr>
          </a:p>
        </p:txBody>
      </p:sp>
      <p:sp>
        <p:nvSpPr>
          <p:cNvPr id="10" name="object 10"/>
          <p:cNvSpPr txBox="1"/>
          <p:nvPr/>
        </p:nvSpPr>
        <p:spPr>
          <a:xfrm>
            <a:off x="945305" y="3543300"/>
            <a:ext cx="2774950" cy="993140"/>
          </a:xfrm>
          <a:prstGeom prst="rect">
            <a:avLst/>
          </a:prstGeom>
        </p:spPr>
        <p:txBody>
          <a:bodyPr vert="horz" wrap="square" lIns="0" tIns="12700" rIns="0" bIns="0" rtlCol="0">
            <a:spAutoFit/>
          </a:bodyPr>
          <a:lstStyle/>
          <a:p>
            <a:pPr marL="12700" marR="1464310">
              <a:lnSpc>
                <a:spcPct val="107100"/>
              </a:lnSpc>
              <a:spcBef>
                <a:spcPts val="100"/>
              </a:spcBef>
            </a:pPr>
            <a:r>
              <a:rPr sz="1400" b="1" spc="-10" dirty="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Downloadable </a:t>
            </a:r>
            <a:r>
              <a:rPr sz="1400" b="1" dirty="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Data</a:t>
            </a:r>
            <a:r>
              <a:rPr sz="1400" b="1" spc="-10" dirty="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400" b="1" dirty="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&amp;</a:t>
            </a:r>
            <a:r>
              <a:rPr sz="1400" b="1" spc="-5" dirty="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400" b="1" spc="-10" dirty="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Insights</a:t>
            </a:r>
            <a:endParaRPr sz="1400" dirty="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spc="-10" dirty="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Elevate</a:t>
            </a:r>
            <a:r>
              <a:rPr sz="1200" spc="-15" dirty="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your</a:t>
            </a:r>
            <a:r>
              <a:rPr sz="1200" spc="-15" dirty="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business</a:t>
            </a:r>
            <a:r>
              <a:rPr sz="1200" spc="-10" dirty="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cases</a:t>
            </a:r>
            <a:r>
              <a:rPr sz="1200" spc="-5" dirty="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spc="-20" dirty="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with </a:t>
            </a:r>
            <a:r>
              <a:rPr sz="1200" dirty="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downloadable</a:t>
            </a:r>
            <a:r>
              <a:rPr sz="1200" spc="20" dirty="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market</a:t>
            </a:r>
            <a:r>
              <a:rPr sz="1200" spc="35" dirty="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and</a:t>
            </a:r>
            <a:r>
              <a:rPr sz="1200" spc="30" dirty="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industry</a:t>
            </a:r>
            <a:r>
              <a:rPr sz="1200" spc="25" dirty="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 </a:t>
            </a:r>
            <a:r>
              <a:rPr sz="1200" spc="-20" dirty="0">
                <a:solidFill>
                  <a:schemeClr val="tx1"/>
                </a:solidFill>
                <a:latin typeface="Helvetica" panose="020B0604020202020204" pitchFamily="34" charset="0"/>
                <a:cs typeface="Helvetica" panose="020B0604020202020204" pitchFamily="34" charset="0"/>
                <a:hlinkClick r:id="rId5">
                  <a:extLst>
                    <a:ext uri="{A12FA001-AC4F-418D-AE19-62706E023703}">
                      <ahyp:hlinkClr xmlns:ahyp="http://schemas.microsoft.com/office/drawing/2018/hyperlinkcolor" val="tx"/>
                    </a:ext>
                  </a:extLst>
                </a:hlinkClick>
              </a:rPr>
              <a:t>data.</a:t>
            </a:r>
            <a:endParaRPr sz="1200" dirty="0">
              <a:solidFill>
                <a:schemeClr val="tx1"/>
              </a:solidFill>
              <a:latin typeface="Helvetica" panose="020B0604020202020204" pitchFamily="34" charset="0"/>
              <a:cs typeface="Helvetica" panose="020B0604020202020204" pitchFamily="34" charset="0"/>
            </a:endParaRPr>
          </a:p>
        </p:txBody>
      </p:sp>
      <p:sp>
        <p:nvSpPr>
          <p:cNvPr id="11" name="object 11"/>
          <p:cNvSpPr txBox="1"/>
          <p:nvPr/>
        </p:nvSpPr>
        <p:spPr>
          <a:xfrm>
            <a:off x="4852250" y="3543300"/>
            <a:ext cx="3020695" cy="993140"/>
          </a:xfrm>
          <a:prstGeom prst="rect">
            <a:avLst/>
          </a:prstGeom>
        </p:spPr>
        <p:txBody>
          <a:bodyPr vert="horz" wrap="square" lIns="0" tIns="12700" rIns="0" bIns="0" rtlCol="0">
            <a:spAutoFit/>
          </a:bodyPr>
          <a:lstStyle/>
          <a:p>
            <a:pPr marL="12700" marR="1699260">
              <a:lnSpc>
                <a:spcPct val="107100"/>
              </a:lnSpc>
              <a:spcBef>
                <a:spcPts val="100"/>
              </a:spcBef>
            </a:pPr>
            <a:r>
              <a:rPr sz="1400" b="1" dirty="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Industry</a:t>
            </a:r>
            <a:r>
              <a:rPr sz="1400" b="1" spc="-45" dirty="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400" b="1" spc="-10" dirty="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Expert Presentations</a:t>
            </a:r>
            <a:endParaRPr sz="1400" dirty="0">
              <a:solidFill>
                <a:schemeClr val="tx1"/>
              </a:solidFill>
              <a:latin typeface="Helvetica" panose="020B0604020202020204" pitchFamily="34" charset="0"/>
              <a:cs typeface="Helvetica" panose="020B0604020202020204" pitchFamily="34" charset="0"/>
            </a:endParaRPr>
          </a:p>
          <a:p>
            <a:pPr marL="12700" marR="5080">
              <a:lnSpc>
                <a:spcPct val="133300"/>
              </a:lnSpc>
              <a:spcBef>
                <a:spcPts val="175"/>
              </a:spcBef>
            </a:pPr>
            <a:r>
              <a:rPr sz="1200" dirty="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Watch keynotes</a:t>
            </a:r>
            <a:r>
              <a:rPr sz="1200" spc="5" dirty="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or read</a:t>
            </a:r>
            <a:r>
              <a:rPr sz="1200" spc="10" dirty="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distilled</a:t>
            </a:r>
            <a:r>
              <a:rPr sz="1200" spc="10" dirty="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spc="-20" dirty="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1-page </a:t>
            </a:r>
            <a:r>
              <a:rPr sz="1200" dirty="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executive</a:t>
            </a:r>
            <a:r>
              <a:rPr sz="1200" spc="-25" dirty="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summaries</a:t>
            </a:r>
            <a:r>
              <a:rPr sz="1200" spc="-15" dirty="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from</a:t>
            </a:r>
            <a:r>
              <a:rPr sz="1200" spc="-20" dirty="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our</a:t>
            </a:r>
            <a:r>
              <a:rPr sz="1200" spc="-25" dirty="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dirty="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Edge</a:t>
            </a:r>
            <a:r>
              <a:rPr sz="1200" spc="-20" dirty="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 </a:t>
            </a:r>
            <a:r>
              <a:rPr sz="1200" spc="-10" dirty="0">
                <a:solidFill>
                  <a:schemeClr val="tx1"/>
                </a:solidFill>
                <a:latin typeface="Helvetica" panose="020B0604020202020204" pitchFamily="34" charset="0"/>
                <a:cs typeface="Helvetica" panose="020B0604020202020204" pitchFamily="34" charset="0"/>
                <a:hlinkClick r:id="rId6">
                  <a:extLst>
                    <a:ext uri="{A12FA001-AC4F-418D-AE19-62706E023703}">
                      <ahyp:hlinkClr xmlns:ahyp="http://schemas.microsoft.com/office/drawing/2018/hyperlinkcolor" val="tx"/>
                    </a:ext>
                  </a:extLst>
                </a:hlinkClick>
              </a:rPr>
              <a:t>Events.</a:t>
            </a:r>
            <a:endParaRPr sz="1200" dirty="0">
              <a:solidFill>
                <a:schemeClr val="tx1"/>
              </a:solidFill>
              <a:latin typeface="Helvetica" panose="020B0604020202020204" pitchFamily="34" charset="0"/>
              <a:cs typeface="Helvetica" panose="020B0604020202020204" pitchFamily="34" charset="0"/>
            </a:endParaRPr>
          </a:p>
        </p:txBody>
      </p:sp>
      <p:sp>
        <p:nvSpPr>
          <p:cNvPr id="12" name="object 12"/>
          <p:cNvSpPr txBox="1"/>
          <p:nvPr/>
        </p:nvSpPr>
        <p:spPr>
          <a:xfrm>
            <a:off x="9245866" y="6590467"/>
            <a:ext cx="2788285" cy="170815"/>
          </a:xfrm>
          <a:prstGeom prst="rect">
            <a:avLst/>
          </a:prstGeom>
        </p:spPr>
        <p:txBody>
          <a:bodyPr vert="horz" wrap="square" lIns="0" tIns="12700" rIns="0" bIns="0" rtlCol="0">
            <a:spAutoFit/>
          </a:bodyPr>
          <a:lstStyle/>
          <a:p>
            <a:pPr marL="12700">
              <a:lnSpc>
                <a:spcPct val="100000"/>
              </a:lnSpc>
              <a:spcBef>
                <a:spcPts val="100"/>
              </a:spcBef>
            </a:pPr>
            <a:r>
              <a:rPr sz="950" i="1" spc="-25" dirty="0">
                <a:solidFill>
                  <a:srgbClr val="3B3838"/>
                </a:solidFill>
                <a:latin typeface="Arial"/>
                <a:cs typeface="Arial"/>
              </a:rPr>
              <a:t>*Inclusions</a:t>
            </a:r>
            <a:r>
              <a:rPr sz="950" i="1" spc="-5" dirty="0">
                <a:solidFill>
                  <a:srgbClr val="3B3838"/>
                </a:solidFill>
                <a:latin typeface="Arial"/>
                <a:cs typeface="Arial"/>
              </a:rPr>
              <a:t> </a:t>
            </a:r>
            <a:r>
              <a:rPr sz="950" i="1" spc="-40" dirty="0">
                <a:solidFill>
                  <a:srgbClr val="3B3838"/>
                </a:solidFill>
                <a:latin typeface="Arial"/>
                <a:cs typeface="Arial"/>
              </a:rPr>
              <a:t>may</a:t>
            </a:r>
            <a:r>
              <a:rPr sz="950" i="1" spc="-5" dirty="0">
                <a:solidFill>
                  <a:srgbClr val="3B3838"/>
                </a:solidFill>
                <a:latin typeface="Arial"/>
                <a:cs typeface="Arial"/>
              </a:rPr>
              <a:t> </a:t>
            </a:r>
            <a:r>
              <a:rPr sz="950" i="1" spc="-25" dirty="0">
                <a:solidFill>
                  <a:srgbClr val="3B3838"/>
                </a:solidFill>
                <a:latin typeface="Arial"/>
                <a:cs typeface="Arial"/>
              </a:rPr>
              <a:t>vary</a:t>
            </a:r>
            <a:r>
              <a:rPr sz="950" i="1" spc="-5" dirty="0">
                <a:solidFill>
                  <a:srgbClr val="3B3838"/>
                </a:solidFill>
                <a:latin typeface="Arial"/>
                <a:cs typeface="Arial"/>
              </a:rPr>
              <a:t> </a:t>
            </a:r>
            <a:r>
              <a:rPr sz="950" i="1" spc="-10" dirty="0">
                <a:solidFill>
                  <a:srgbClr val="3B3838"/>
                </a:solidFill>
                <a:latin typeface="Arial"/>
                <a:cs typeface="Arial"/>
              </a:rPr>
              <a:t>depending</a:t>
            </a:r>
            <a:r>
              <a:rPr sz="950" i="1" spc="-5" dirty="0">
                <a:solidFill>
                  <a:srgbClr val="3B3838"/>
                </a:solidFill>
                <a:latin typeface="Arial"/>
                <a:cs typeface="Arial"/>
              </a:rPr>
              <a:t> </a:t>
            </a:r>
            <a:r>
              <a:rPr sz="950" i="1" spc="-20" dirty="0">
                <a:solidFill>
                  <a:srgbClr val="3B3838"/>
                </a:solidFill>
                <a:latin typeface="Arial"/>
                <a:cs typeface="Arial"/>
              </a:rPr>
              <a:t>on</a:t>
            </a:r>
            <a:r>
              <a:rPr sz="950" i="1" dirty="0">
                <a:solidFill>
                  <a:srgbClr val="3B3838"/>
                </a:solidFill>
                <a:latin typeface="Arial"/>
                <a:cs typeface="Arial"/>
              </a:rPr>
              <a:t> </a:t>
            </a:r>
            <a:r>
              <a:rPr sz="950" i="1" spc="-20" dirty="0">
                <a:solidFill>
                  <a:srgbClr val="3B3838"/>
                </a:solidFill>
                <a:latin typeface="Arial"/>
                <a:cs typeface="Arial"/>
              </a:rPr>
              <a:t>subscription</a:t>
            </a:r>
            <a:r>
              <a:rPr sz="950" i="1" spc="-5" dirty="0">
                <a:solidFill>
                  <a:srgbClr val="3B3838"/>
                </a:solidFill>
                <a:latin typeface="Arial"/>
                <a:cs typeface="Arial"/>
              </a:rPr>
              <a:t> </a:t>
            </a:r>
            <a:r>
              <a:rPr sz="950" i="1" spc="-10" dirty="0">
                <a:solidFill>
                  <a:srgbClr val="3B3838"/>
                </a:solidFill>
                <a:latin typeface="Arial"/>
                <a:cs typeface="Arial"/>
              </a:rPr>
              <a:t>level.</a:t>
            </a:r>
            <a:endParaRPr sz="950">
              <a:latin typeface="Arial"/>
              <a:cs typeface="Arial"/>
            </a:endParaRPr>
          </a:p>
        </p:txBody>
      </p:sp>
      <p:grpSp>
        <p:nvGrpSpPr>
          <p:cNvPr id="13" name="object 13"/>
          <p:cNvGrpSpPr/>
          <p:nvPr/>
        </p:nvGrpSpPr>
        <p:grpSpPr>
          <a:xfrm>
            <a:off x="656730" y="1947100"/>
            <a:ext cx="8185150" cy="180340"/>
            <a:chOff x="656730" y="1947100"/>
            <a:chExt cx="8185150" cy="180340"/>
          </a:xfrm>
        </p:grpSpPr>
        <p:pic>
          <p:nvPicPr>
            <p:cNvPr id="14" name="object 14"/>
            <p:cNvPicPr/>
            <p:nvPr/>
          </p:nvPicPr>
          <p:blipFill>
            <a:blip r:embed="rId7" cstate="print"/>
            <a:stretch>
              <a:fillRect/>
            </a:stretch>
          </p:blipFill>
          <p:spPr>
            <a:xfrm>
              <a:off x="656730" y="1947100"/>
              <a:ext cx="179999" cy="179997"/>
            </a:xfrm>
            <a:prstGeom prst="rect">
              <a:avLst/>
            </a:prstGeom>
          </p:spPr>
        </p:pic>
        <p:pic>
          <p:nvPicPr>
            <p:cNvPr id="15" name="object 15"/>
            <p:cNvPicPr/>
            <p:nvPr/>
          </p:nvPicPr>
          <p:blipFill>
            <a:blip r:embed="rId8" cstate="print"/>
            <a:stretch>
              <a:fillRect/>
            </a:stretch>
          </p:blipFill>
          <p:spPr>
            <a:xfrm>
              <a:off x="701040" y="1990344"/>
              <a:ext cx="94487" cy="94487"/>
            </a:xfrm>
            <a:prstGeom prst="rect">
              <a:avLst/>
            </a:prstGeom>
          </p:spPr>
        </p:pic>
        <p:pic>
          <p:nvPicPr>
            <p:cNvPr id="16" name="object 16"/>
            <p:cNvPicPr/>
            <p:nvPr/>
          </p:nvPicPr>
          <p:blipFill>
            <a:blip r:embed="rId7" cstate="print"/>
            <a:stretch>
              <a:fillRect/>
            </a:stretch>
          </p:blipFill>
          <p:spPr>
            <a:xfrm>
              <a:off x="4567643" y="1947100"/>
              <a:ext cx="180009" cy="179997"/>
            </a:xfrm>
            <a:prstGeom prst="rect">
              <a:avLst/>
            </a:prstGeom>
          </p:spPr>
        </p:pic>
        <p:pic>
          <p:nvPicPr>
            <p:cNvPr id="17" name="object 17"/>
            <p:cNvPicPr/>
            <p:nvPr/>
          </p:nvPicPr>
          <p:blipFill>
            <a:blip r:embed="rId9" cstate="print"/>
            <a:stretch>
              <a:fillRect/>
            </a:stretch>
          </p:blipFill>
          <p:spPr>
            <a:xfrm>
              <a:off x="4611624" y="1990344"/>
              <a:ext cx="94487" cy="94487"/>
            </a:xfrm>
            <a:prstGeom prst="rect">
              <a:avLst/>
            </a:prstGeom>
          </p:spPr>
        </p:pic>
        <p:pic>
          <p:nvPicPr>
            <p:cNvPr id="18" name="object 18"/>
            <p:cNvPicPr/>
            <p:nvPr/>
          </p:nvPicPr>
          <p:blipFill>
            <a:blip r:embed="rId10" cstate="print"/>
            <a:stretch>
              <a:fillRect/>
            </a:stretch>
          </p:blipFill>
          <p:spPr>
            <a:xfrm>
              <a:off x="8661691" y="1947100"/>
              <a:ext cx="179997" cy="179997"/>
            </a:xfrm>
            <a:prstGeom prst="rect">
              <a:avLst/>
            </a:prstGeom>
          </p:spPr>
        </p:pic>
        <p:pic>
          <p:nvPicPr>
            <p:cNvPr id="19" name="object 19"/>
            <p:cNvPicPr/>
            <p:nvPr/>
          </p:nvPicPr>
          <p:blipFill>
            <a:blip r:embed="rId11" cstate="print"/>
            <a:stretch>
              <a:fillRect/>
            </a:stretch>
          </p:blipFill>
          <p:spPr>
            <a:xfrm>
              <a:off x="8705087" y="1990344"/>
              <a:ext cx="94488" cy="94487"/>
            </a:xfrm>
            <a:prstGeom prst="rect">
              <a:avLst/>
            </a:prstGeom>
          </p:spPr>
        </p:pic>
      </p:grpSp>
      <p:grpSp>
        <p:nvGrpSpPr>
          <p:cNvPr id="20" name="object 20"/>
          <p:cNvGrpSpPr/>
          <p:nvPr/>
        </p:nvGrpSpPr>
        <p:grpSpPr>
          <a:xfrm>
            <a:off x="656730" y="3595674"/>
            <a:ext cx="180340" cy="180340"/>
            <a:chOff x="656730" y="3595674"/>
            <a:chExt cx="180340" cy="180340"/>
          </a:xfrm>
        </p:grpSpPr>
        <p:pic>
          <p:nvPicPr>
            <p:cNvPr id="21" name="object 21"/>
            <p:cNvPicPr/>
            <p:nvPr/>
          </p:nvPicPr>
          <p:blipFill>
            <a:blip r:embed="rId12" cstate="print"/>
            <a:stretch>
              <a:fillRect/>
            </a:stretch>
          </p:blipFill>
          <p:spPr>
            <a:xfrm>
              <a:off x="656730" y="3595674"/>
              <a:ext cx="179999" cy="179997"/>
            </a:xfrm>
            <a:prstGeom prst="rect">
              <a:avLst/>
            </a:prstGeom>
          </p:spPr>
        </p:pic>
        <p:pic>
          <p:nvPicPr>
            <p:cNvPr id="22" name="object 22"/>
            <p:cNvPicPr/>
            <p:nvPr/>
          </p:nvPicPr>
          <p:blipFill>
            <a:blip r:embed="rId13" cstate="print"/>
            <a:stretch>
              <a:fillRect/>
            </a:stretch>
          </p:blipFill>
          <p:spPr>
            <a:xfrm>
              <a:off x="701040" y="3639311"/>
              <a:ext cx="94487" cy="94487"/>
            </a:xfrm>
            <a:prstGeom prst="rect">
              <a:avLst/>
            </a:prstGeom>
          </p:spPr>
        </p:pic>
      </p:grpSp>
      <p:grpSp>
        <p:nvGrpSpPr>
          <p:cNvPr id="23" name="object 23"/>
          <p:cNvGrpSpPr/>
          <p:nvPr/>
        </p:nvGrpSpPr>
        <p:grpSpPr>
          <a:xfrm>
            <a:off x="656730" y="5205095"/>
            <a:ext cx="180340" cy="180340"/>
            <a:chOff x="656730" y="5205095"/>
            <a:chExt cx="180340" cy="180340"/>
          </a:xfrm>
        </p:grpSpPr>
        <p:pic>
          <p:nvPicPr>
            <p:cNvPr id="24" name="object 24"/>
            <p:cNvPicPr/>
            <p:nvPr/>
          </p:nvPicPr>
          <p:blipFill>
            <a:blip r:embed="rId7" cstate="print"/>
            <a:stretch>
              <a:fillRect/>
            </a:stretch>
          </p:blipFill>
          <p:spPr>
            <a:xfrm>
              <a:off x="656730" y="5205095"/>
              <a:ext cx="179999" cy="179997"/>
            </a:xfrm>
            <a:prstGeom prst="rect">
              <a:avLst/>
            </a:prstGeom>
          </p:spPr>
        </p:pic>
        <p:pic>
          <p:nvPicPr>
            <p:cNvPr id="25" name="object 25"/>
            <p:cNvPicPr/>
            <p:nvPr/>
          </p:nvPicPr>
          <p:blipFill>
            <a:blip r:embed="rId14" cstate="print"/>
            <a:stretch>
              <a:fillRect/>
            </a:stretch>
          </p:blipFill>
          <p:spPr>
            <a:xfrm>
              <a:off x="701040" y="5248656"/>
              <a:ext cx="94487" cy="94487"/>
            </a:xfrm>
            <a:prstGeom prst="rect">
              <a:avLst/>
            </a:prstGeom>
          </p:spPr>
        </p:pic>
      </p:grpSp>
      <p:sp>
        <p:nvSpPr>
          <p:cNvPr id="26" name="object 26"/>
          <p:cNvSpPr/>
          <p:nvPr/>
        </p:nvSpPr>
        <p:spPr>
          <a:xfrm>
            <a:off x="-6" y="3269208"/>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endParaRPr/>
          </a:p>
        </p:txBody>
      </p:sp>
      <p:sp>
        <p:nvSpPr>
          <p:cNvPr id="27" name="object 27"/>
          <p:cNvSpPr/>
          <p:nvPr/>
        </p:nvSpPr>
        <p:spPr>
          <a:xfrm>
            <a:off x="-6" y="4861115"/>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endParaRPr/>
          </a:p>
        </p:txBody>
      </p:sp>
      <p:grpSp>
        <p:nvGrpSpPr>
          <p:cNvPr id="28" name="object 28"/>
          <p:cNvGrpSpPr/>
          <p:nvPr/>
        </p:nvGrpSpPr>
        <p:grpSpPr>
          <a:xfrm>
            <a:off x="4567644" y="3595674"/>
            <a:ext cx="180340" cy="180340"/>
            <a:chOff x="4567644" y="3595674"/>
            <a:chExt cx="180340" cy="180340"/>
          </a:xfrm>
        </p:grpSpPr>
        <p:pic>
          <p:nvPicPr>
            <p:cNvPr id="29" name="object 29"/>
            <p:cNvPicPr/>
            <p:nvPr/>
          </p:nvPicPr>
          <p:blipFill>
            <a:blip r:embed="rId12" cstate="print"/>
            <a:stretch>
              <a:fillRect/>
            </a:stretch>
          </p:blipFill>
          <p:spPr>
            <a:xfrm>
              <a:off x="4567644" y="3595674"/>
              <a:ext cx="180009" cy="179997"/>
            </a:xfrm>
            <a:prstGeom prst="rect">
              <a:avLst/>
            </a:prstGeom>
          </p:spPr>
        </p:pic>
        <p:pic>
          <p:nvPicPr>
            <p:cNvPr id="30" name="object 30"/>
            <p:cNvPicPr/>
            <p:nvPr/>
          </p:nvPicPr>
          <p:blipFill>
            <a:blip r:embed="rId15" cstate="print"/>
            <a:stretch>
              <a:fillRect/>
            </a:stretch>
          </p:blipFill>
          <p:spPr>
            <a:xfrm>
              <a:off x="4611624" y="3639311"/>
              <a:ext cx="94487" cy="94487"/>
            </a:xfrm>
            <a:prstGeom prst="rect">
              <a:avLst/>
            </a:prstGeom>
          </p:spPr>
        </p:pic>
      </p:grpSp>
      <p:grpSp>
        <p:nvGrpSpPr>
          <p:cNvPr id="31" name="object 31"/>
          <p:cNvGrpSpPr/>
          <p:nvPr/>
        </p:nvGrpSpPr>
        <p:grpSpPr>
          <a:xfrm>
            <a:off x="4567644" y="5205095"/>
            <a:ext cx="180340" cy="180340"/>
            <a:chOff x="4567644" y="5205095"/>
            <a:chExt cx="180340" cy="180340"/>
          </a:xfrm>
        </p:grpSpPr>
        <p:pic>
          <p:nvPicPr>
            <p:cNvPr id="32" name="object 32"/>
            <p:cNvPicPr/>
            <p:nvPr/>
          </p:nvPicPr>
          <p:blipFill>
            <a:blip r:embed="rId7" cstate="print"/>
            <a:stretch>
              <a:fillRect/>
            </a:stretch>
          </p:blipFill>
          <p:spPr>
            <a:xfrm>
              <a:off x="4567644" y="5205095"/>
              <a:ext cx="180009" cy="179997"/>
            </a:xfrm>
            <a:prstGeom prst="rect">
              <a:avLst/>
            </a:prstGeom>
          </p:spPr>
        </p:pic>
        <p:pic>
          <p:nvPicPr>
            <p:cNvPr id="33" name="object 33"/>
            <p:cNvPicPr/>
            <p:nvPr/>
          </p:nvPicPr>
          <p:blipFill>
            <a:blip r:embed="rId16" cstate="print"/>
            <a:stretch>
              <a:fillRect/>
            </a:stretch>
          </p:blipFill>
          <p:spPr>
            <a:xfrm>
              <a:off x="4611624" y="5248656"/>
              <a:ext cx="94487" cy="94487"/>
            </a:xfrm>
            <a:prstGeom prst="rect">
              <a:avLst/>
            </a:prstGeom>
          </p:spPr>
        </p:pic>
      </p:grpSp>
      <p:grpSp>
        <p:nvGrpSpPr>
          <p:cNvPr id="34" name="object 34"/>
          <p:cNvGrpSpPr/>
          <p:nvPr/>
        </p:nvGrpSpPr>
        <p:grpSpPr>
          <a:xfrm>
            <a:off x="8661692" y="3595674"/>
            <a:ext cx="180340" cy="180340"/>
            <a:chOff x="8661692" y="3595674"/>
            <a:chExt cx="180340" cy="180340"/>
          </a:xfrm>
        </p:grpSpPr>
        <p:pic>
          <p:nvPicPr>
            <p:cNvPr id="35" name="object 35"/>
            <p:cNvPicPr/>
            <p:nvPr/>
          </p:nvPicPr>
          <p:blipFill>
            <a:blip r:embed="rId17" cstate="print"/>
            <a:stretch>
              <a:fillRect/>
            </a:stretch>
          </p:blipFill>
          <p:spPr>
            <a:xfrm>
              <a:off x="8661692" y="3595674"/>
              <a:ext cx="179997" cy="179997"/>
            </a:xfrm>
            <a:prstGeom prst="rect">
              <a:avLst/>
            </a:prstGeom>
          </p:spPr>
        </p:pic>
        <p:pic>
          <p:nvPicPr>
            <p:cNvPr id="36" name="object 36"/>
            <p:cNvPicPr/>
            <p:nvPr/>
          </p:nvPicPr>
          <p:blipFill>
            <a:blip r:embed="rId18" cstate="print"/>
            <a:stretch>
              <a:fillRect/>
            </a:stretch>
          </p:blipFill>
          <p:spPr>
            <a:xfrm>
              <a:off x="8705088" y="3639311"/>
              <a:ext cx="94488" cy="94487"/>
            </a:xfrm>
            <a:prstGeom prst="rect">
              <a:avLst/>
            </a:prstGeom>
          </p:spPr>
        </p:pic>
      </p:grpSp>
      <p:grpSp>
        <p:nvGrpSpPr>
          <p:cNvPr id="37" name="object 37"/>
          <p:cNvGrpSpPr/>
          <p:nvPr/>
        </p:nvGrpSpPr>
        <p:grpSpPr>
          <a:xfrm>
            <a:off x="8661692" y="5205095"/>
            <a:ext cx="180340" cy="180340"/>
            <a:chOff x="8661692" y="5205095"/>
            <a:chExt cx="180340" cy="180340"/>
          </a:xfrm>
        </p:grpSpPr>
        <p:pic>
          <p:nvPicPr>
            <p:cNvPr id="38" name="object 38"/>
            <p:cNvPicPr/>
            <p:nvPr/>
          </p:nvPicPr>
          <p:blipFill>
            <a:blip r:embed="rId10" cstate="print"/>
            <a:stretch>
              <a:fillRect/>
            </a:stretch>
          </p:blipFill>
          <p:spPr>
            <a:xfrm>
              <a:off x="8661692" y="5205095"/>
              <a:ext cx="179997" cy="179997"/>
            </a:xfrm>
            <a:prstGeom prst="rect">
              <a:avLst/>
            </a:prstGeom>
          </p:spPr>
        </p:pic>
        <p:pic>
          <p:nvPicPr>
            <p:cNvPr id="39" name="object 39"/>
            <p:cNvPicPr/>
            <p:nvPr/>
          </p:nvPicPr>
          <p:blipFill>
            <a:blip r:embed="rId19" cstate="print"/>
            <a:stretch>
              <a:fillRect/>
            </a:stretch>
          </p:blipFill>
          <p:spPr>
            <a:xfrm>
              <a:off x="8705088" y="5248656"/>
              <a:ext cx="94488" cy="94487"/>
            </a:xfrm>
            <a:prstGeom prst="rect">
              <a:avLst/>
            </a:prstGeom>
          </p:spPr>
        </p:pic>
      </p:grpSp>
      <p:sp>
        <p:nvSpPr>
          <p:cNvPr id="40" name="object 40"/>
          <p:cNvSpPr txBox="1"/>
          <p:nvPr/>
        </p:nvSpPr>
        <p:spPr>
          <a:xfrm>
            <a:off x="2187016" y="795244"/>
            <a:ext cx="8032115" cy="470000"/>
          </a:xfrm>
          <a:prstGeom prst="rect">
            <a:avLst/>
          </a:prstGeom>
        </p:spPr>
        <p:txBody>
          <a:bodyPr vert="horz" wrap="square" lIns="0" tIns="12065" rIns="0" bIns="0" rtlCol="0">
            <a:spAutoFit/>
          </a:bodyPr>
          <a:lstStyle/>
          <a:p>
            <a:pPr marL="12700" marR="5080" indent="20955">
              <a:lnSpc>
                <a:spcPct val="137400"/>
              </a:lnSpc>
              <a:spcBef>
                <a:spcPts val="95"/>
              </a:spcBef>
            </a:pPr>
            <a:r>
              <a:rPr sz="1150" dirty="0">
                <a:solidFill>
                  <a:srgbClr val="FFFFFF"/>
                </a:solidFill>
                <a:latin typeface="Helvetica" panose="020B0604020202020204" pitchFamily="34" charset="0"/>
                <a:cs typeface="Helvetica" panose="020B0604020202020204" pitchFamily="34" charset="0"/>
              </a:rPr>
              <a:t>Members</a:t>
            </a:r>
            <a:r>
              <a:rPr sz="1150" spc="140"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of</a:t>
            </a:r>
            <a:r>
              <a:rPr sz="1150" spc="155"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ADAPT’s</a:t>
            </a:r>
            <a:r>
              <a:rPr sz="1150" spc="140"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Research</a:t>
            </a:r>
            <a:r>
              <a:rPr sz="1150" spc="140"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&amp;</a:t>
            </a:r>
            <a:r>
              <a:rPr sz="1150" spc="145"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Advisory</a:t>
            </a:r>
            <a:r>
              <a:rPr sz="1150" spc="140"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platform</a:t>
            </a:r>
            <a:r>
              <a:rPr sz="1150" spc="145"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have</a:t>
            </a:r>
            <a:r>
              <a:rPr sz="1150" spc="140"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access</a:t>
            </a:r>
            <a:r>
              <a:rPr sz="1150" spc="140"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to</a:t>
            </a:r>
            <a:r>
              <a:rPr sz="1150" spc="140"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an</a:t>
            </a:r>
            <a:r>
              <a:rPr sz="1150" spc="135"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entire</a:t>
            </a:r>
            <a:r>
              <a:rPr sz="1150" spc="140"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suite</a:t>
            </a:r>
            <a:r>
              <a:rPr sz="1150" spc="135"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of</a:t>
            </a:r>
            <a:r>
              <a:rPr sz="1150" spc="150"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market</a:t>
            </a:r>
            <a:r>
              <a:rPr sz="1150" spc="155"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leading</a:t>
            </a:r>
            <a:r>
              <a:rPr sz="1150" spc="150"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content,</a:t>
            </a:r>
            <a:r>
              <a:rPr sz="1150" spc="150" dirty="0">
                <a:solidFill>
                  <a:srgbClr val="FFFFFF"/>
                </a:solidFill>
                <a:latin typeface="Helvetica" panose="020B0604020202020204" pitchFamily="34" charset="0"/>
                <a:cs typeface="Helvetica" panose="020B0604020202020204" pitchFamily="34" charset="0"/>
              </a:rPr>
              <a:t> </a:t>
            </a:r>
            <a:r>
              <a:rPr sz="1150" spc="-10" dirty="0">
                <a:solidFill>
                  <a:srgbClr val="FFFFFF"/>
                </a:solidFill>
                <a:latin typeface="Helvetica" panose="020B0604020202020204" pitchFamily="34" charset="0"/>
                <a:cs typeface="Helvetica" panose="020B0604020202020204" pitchFamily="34" charset="0"/>
              </a:rPr>
              <a:t>insights </a:t>
            </a:r>
            <a:r>
              <a:rPr sz="1150" dirty="0">
                <a:solidFill>
                  <a:srgbClr val="FFFFFF"/>
                </a:solidFill>
                <a:latin typeface="Helvetica" panose="020B0604020202020204" pitchFamily="34" charset="0"/>
                <a:cs typeface="Helvetica" panose="020B0604020202020204" pitchFamily="34" charset="0"/>
              </a:rPr>
              <a:t>and</a:t>
            </a:r>
            <a:r>
              <a:rPr sz="1150" spc="145"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resources</a:t>
            </a:r>
            <a:r>
              <a:rPr sz="1150" spc="140"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to</a:t>
            </a:r>
            <a:r>
              <a:rPr sz="1150" spc="135"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help</a:t>
            </a:r>
            <a:r>
              <a:rPr sz="1150" spc="150"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you</a:t>
            </a:r>
            <a:r>
              <a:rPr sz="1150" spc="130"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execute</a:t>
            </a:r>
            <a:r>
              <a:rPr sz="1150" spc="135"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in</a:t>
            </a:r>
            <a:r>
              <a:rPr sz="1150" spc="135"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your</a:t>
            </a:r>
            <a:r>
              <a:rPr sz="1150" spc="140"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role.</a:t>
            </a:r>
            <a:r>
              <a:rPr sz="1150" spc="150"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For</a:t>
            </a:r>
            <a:r>
              <a:rPr sz="1150" spc="140"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any</a:t>
            </a:r>
            <a:r>
              <a:rPr sz="1150" spc="140"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assistance</a:t>
            </a:r>
            <a:r>
              <a:rPr sz="1150" spc="135"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contact</a:t>
            </a:r>
            <a:r>
              <a:rPr sz="1150" spc="145"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your</a:t>
            </a:r>
            <a:r>
              <a:rPr sz="1150" spc="140"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Account</a:t>
            </a:r>
            <a:r>
              <a:rPr sz="1150" spc="150"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Manager</a:t>
            </a:r>
            <a:r>
              <a:rPr sz="1150" spc="140"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in</a:t>
            </a:r>
            <a:r>
              <a:rPr sz="1150" spc="135"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the</a:t>
            </a:r>
            <a:r>
              <a:rPr sz="1150" spc="135" dirty="0">
                <a:solidFill>
                  <a:srgbClr val="FFFFFF"/>
                </a:solidFill>
                <a:latin typeface="Helvetica" panose="020B0604020202020204" pitchFamily="34" charset="0"/>
                <a:cs typeface="Helvetica" panose="020B0604020202020204" pitchFamily="34" charset="0"/>
              </a:rPr>
              <a:t> </a:t>
            </a:r>
            <a:r>
              <a:rPr sz="1150" dirty="0">
                <a:solidFill>
                  <a:srgbClr val="FFFFFF"/>
                </a:solidFill>
                <a:latin typeface="Helvetica" panose="020B0604020202020204" pitchFamily="34" charset="0"/>
                <a:cs typeface="Helvetica" panose="020B0604020202020204" pitchFamily="34" charset="0"/>
              </a:rPr>
              <a:t>help</a:t>
            </a:r>
            <a:r>
              <a:rPr sz="1150" spc="145" dirty="0">
                <a:solidFill>
                  <a:srgbClr val="FFFFFF"/>
                </a:solidFill>
                <a:latin typeface="Helvetica" panose="020B0604020202020204" pitchFamily="34" charset="0"/>
                <a:cs typeface="Helvetica" panose="020B0604020202020204" pitchFamily="34" charset="0"/>
              </a:rPr>
              <a:t> </a:t>
            </a:r>
            <a:r>
              <a:rPr sz="1150" spc="-10" dirty="0">
                <a:solidFill>
                  <a:srgbClr val="FFFFFF"/>
                </a:solidFill>
                <a:latin typeface="Helvetica" panose="020B0604020202020204" pitchFamily="34" charset="0"/>
                <a:cs typeface="Helvetica" panose="020B0604020202020204" pitchFamily="34" charset="0"/>
              </a:rPr>
              <a:t>section.</a:t>
            </a:r>
            <a:endParaRPr sz="1150"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10433462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29979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7E6E6"/>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389AA224-B3D6-454F-BA67-157502803D6E}"/>
              </a:ext>
            </a:extLst>
          </p:cNvPr>
          <p:cNvSpPr/>
          <p:nvPr/>
        </p:nvSpPr>
        <p:spPr>
          <a:xfrm>
            <a:off x="575133" y="2721114"/>
            <a:ext cx="7635739" cy="70788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0000"/>
                </a:solidFill>
                <a:effectLst/>
                <a:uLnTx/>
                <a:uFillTx/>
                <a:latin typeface="Helvetica"/>
                <a:ea typeface="+mn-ea"/>
                <a:cs typeface="Helvetica"/>
              </a:rPr>
              <a:t>Customer experience</a:t>
            </a:r>
            <a:endParaRPr kumimoji="0" lang="en-AU" sz="4000" b="1" i="0" u="none" strike="noStrike" kern="1200" cap="none" spc="0" normalizeH="0" baseline="0" noProof="0" dirty="0">
              <a:ln>
                <a:noFill/>
              </a:ln>
              <a:solidFill>
                <a:srgbClr val="000000"/>
              </a:solidFill>
              <a:effectLst/>
              <a:uLnTx/>
              <a:uFillTx/>
              <a:latin typeface="Helvetica"/>
              <a:ea typeface="+mn-ea"/>
              <a:cs typeface="Helvetica"/>
            </a:endParaRPr>
          </a:p>
        </p:txBody>
      </p:sp>
      <p:grpSp>
        <p:nvGrpSpPr>
          <p:cNvPr id="2" name="Group 1">
            <a:extLst>
              <a:ext uri="{FF2B5EF4-FFF2-40B4-BE49-F238E27FC236}">
                <a16:creationId xmlns:a16="http://schemas.microsoft.com/office/drawing/2014/main" id="{72937538-3319-4E1D-8AB6-CE534D2FF1F9}"/>
              </a:ext>
            </a:extLst>
          </p:cNvPr>
          <p:cNvGrpSpPr/>
          <p:nvPr/>
        </p:nvGrpSpPr>
        <p:grpSpPr>
          <a:xfrm>
            <a:off x="712795" y="6257523"/>
            <a:ext cx="2668365" cy="226977"/>
            <a:chOff x="712794" y="6196131"/>
            <a:chExt cx="3390094" cy="288369"/>
          </a:xfrm>
        </p:grpSpPr>
        <p:pic>
          <p:nvPicPr>
            <p:cNvPr id="7" name="Graphic 6">
              <a:extLst>
                <a:ext uri="{FF2B5EF4-FFF2-40B4-BE49-F238E27FC236}">
                  <a16:creationId xmlns:a16="http://schemas.microsoft.com/office/drawing/2014/main" id="{F280F95E-FE72-4884-8482-94A2613A521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2794" y="6196131"/>
              <a:ext cx="164237" cy="288369"/>
            </a:xfrm>
            <a:prstGeom prst="rect">
              <a:avLst/>
            </a:prstGeom>
          </p:spPr>
        </p:pic>
        <p:pic>
          <p:nvPicPr>
            <p:cNvPr id="10" name="Graphic 9">
              <a:extLst>
                <a:ext uri="{FF2B5EF4-FFF2-40B4-BE49-F238E27FC236}">
                  <a16:creationId xmlns:a16="http://schemas.microsoft.com/office/drawing/2014/main" id="{AE3C39FC-4BAA-415A-BDBA-18E2A5B1C20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58056" y="6254584"/>
              <a:ext cx="3044832" cy="165803"/>
            </a:xfrm>
            <a:prstGeom prst="rect">
              <a:avLst/>
            </a:prstGeom>
          </p:spPr>
        </p:pic>
      </p:grpSp>
    </p:spTree>
    <p:extLst>
      <p:ext uri="{BB962C8B-B14F-4D97-AF65-F5344CB8AC3E}">
        <p14:creationId xmlns:p14="http://schemas.microsoft.com/office/powerpoint/2010/main" val="34663952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15EB784-3F6E-6442-967A-FF23F0830091}"/>
              </a:ext>
            </a:extLst>
          </p:cNvPr>
          <p:cNvSpPr/>
          <p:nvPr/>
        </p:nvSpPr>
        <p:spPr>
          <a:xfrm>
            <a:off x="295579" y="113363"/>
            <a:ext cx="10996766" cy="44627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000000"/>
                </a:solidFill>
                <a:effectLst/>
                <a:uLnTx/>
                <a:uFillTx/>
                <a:latin typeface="Helvetica"/>
                <a:ea typeface="+mn-ea"/>
                <a:cs typeface="Helvetica"/>
              </a:rPr>
              <a:t>How seamless is the customer experience according to these measures? </a:t>
            </a:r>
          </a:p>
        </p:txBody>
      </p:sp>
      <p:sp>
        <p:nvSpPr>
          <p:cNvPr id="10" name="TextBox 9">
            <a:extLst>
              <a:ext uri="{FF2B5EF4-FFF2-40B4-BE49-F238E27FC236}">
                <a16:creationId xmlns:a16="http://schemas.microsoft.com/office/drawing/2014/main" id="{4E2C2B9A-7892-CA09-F4C2-4920875D01C9}"/>
              </a:ext>
            </a:extLst>
          </p:cNvPr>
          <p:cNvSpPr txBox="1"/>
          <p:nvPr/>
        </p:nvSpPr>
        <p:spPr>
          <a:xfrm>
            <a:off x="3072374" y="6500712"/>
            <a:ext cx="8968046"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FFFFFF">
                    <a:lumMod val="50000"/>
                  </a:srgbClr>
                </a:solidFill>
                <a:effectLst/>
                <a:uLnTx/>
                <a:uFillTx/>
                <a:latin typeface="Helvetica" panose="020B0604020202020204" pitchFamily="34" charset="0"/>
                <a:ea typeface="+mn-ea"/>
                <a:cs typeface="Helvetica" panose="020B0604020202020204" pitchFamily="34" charset="0"/>
              </a:rPr>
              <a:t>Source: ADAPT Digital Edge Survey in October 2024 : 61 Australian CDOs</a:t>
            </a:r>
          </a:p>
        </p:txBody>
      </p:sp>
      <p:pic>
        <p:nvPicPr>
          <p:cNvPr id="2" name="Picture 1">
            <a:extLst>
              <a:ext uri="{FF2B5EF4-FFF2-40B4-BE49-F238E27FC236}">
                <a16:creationId xmlns:a16="http://schemas.microsoft.com/office/drawing/2014/main" id="{C3B7AE8F-2F1F-B3BC-3789-607ABB2F679B}"/>
              </a:ext>
            </a:extLst>
          </p:cNvPr>
          <p:cNvPicPr>
            <a:picLocks noChangeAspect="1"/>
          </p:cNvPicPr>
          <p:nvPr/>
        </p:nvPicPr>
        <p:blipFill>
          <a:blip r:embed="rId3"/>
          <a:stretch>
            <a:fillRect/>
          </a:stretch>
        </p:blipFill>
        <p:spPr>
          <a:xfrm>
            <a:off x="295579" y="764923"/>
            <a:ext cx="11744841" cy="5570625"/>
          </a:xfrm>
          <a:prstGeom prst="rect">
            <a:avLst/>
          </a:prstGeom>
        </p:spPr>
      </p:pic>
    </p:spTree>
    <p:extLst>
      <p:ext uri="{BB962C8B-B14F-4D97-AF65-F5344CB8AC3E}">
        <p14:creationId xmlns:p14="http://schemas.microsoft.com/office/powerpoint/2010/main" val="273341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3F3ACE4-B347-8B91-827E-8B04870B102E}"/>
              </a:ext>
            </a:extLst>
          </p:cNvPr>
          <p:cNvPicPr>
            <a:picLocks noChangeAspect="1"/>
          </p:cNvPicPr>
          <p:nvPr/>
        </p:nvPicPr>
        <p:blipFill>
          <a:blip r:embed="rId3"/>
          <a:stretch>
            <a:fillRect/>
          </a:stretch>
        </p:blipFill>
        <p:spPr>
          <a:xfrm>
            <a:off x="347881" y="200270"/>
            <a:ext cx="11496237" cy="6457460"/>
          </a:xfrm>
          <a:prstGeom prst="rect">
            <a:avLst/>
          </a:prstGeom>
        </p:spPr>
      </p:pic>
    </p:spTree>
    <p:extLst>
      <p:ext uri="{BB962C8B-B14F-4D97-AF65-F5344CB8AC3E}">
        <p14:creationId xmlns:p14="http://schemas.microsoft.com/office/powerpoint/2010/main" val="3948156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DAECB4-621D-8EB6-5326-CCF6E79B136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1B1DB96-FC83-B4E1-F108-68D392722138}"/>
              </a:ext>
            </a:extLst>
          </p:cNvPr>
          <p:cNvSpPr/>
          <p:nvPr/>
        </p:nvSpPr>
        <p:spPr>
          <a:xfrm>
            <a:off x="269219" y="141659"/>
            <a:ext cx="9259266" cy="503215"/>
          </a:xfrm>
          <a:prstGeom prst="rect">
            <a:avLst/>
          </a:prstGeom>
        </p:spPr>
        <p:txBody>
          <a:bodyPr wrap="none" lIns="91440" tIns="45720" rIns="91440" bIns="45720" anchor="t">
            <a:spAutoFit/>
          </a:bodyPr>
          <a:lstStyle/>
          <a:p>
            <a:pPr marL="0" marR="0" lvl="0" indent="0" algn="l" defTabSz="914400" rtl="0" eaLnBrk="1" fontAlgn="auto" latinLnBrk="0" hangingPunct="1">
              <a:lnSpc>
                <a:spcPct val="123456"/>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Helvetica"/>
                <a:cs typeface="Helvetica Neue" panose="02000503000000020004" pitchFamily="2"/>
              </a:rPr>
              <a:t>Digitisation as it relates to integrating customer facing portals</a:t>
            </a:r>
          </a:p>
        </p:txBody>
      </p:sp>
      <p:sp>
        <p:nvSpPr>
          <p:cNvPr id="14" name="TextBox 13">
            <a:extLst>
              <a:ext uri="{FF2B5EF4-FFF2-40B4-BE49-F238E27FC236}">
                <a16:creationId xmlns:a16="http://schemas.microsoft.com/office/drawing/2014/main" id="{5D245C18-B3B6-113C-21A4-59BEA4298011}"/>
              </a:ext>
            </a:extLst>
          </p:cNvPr>
          <p:cNvSpPr txBox="1"/>
          <p:nvPr/>
        </p:nvSpPr>
        <p:spPr>
          <a:xfrm>
            <a:off x="4206240" y="6500712"/>
            <a:ext cx="7834179"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FFFFFF">
                    <a:lumMod val="50000"/>
                  </a:srgbClr>
                </a:solidFill>
                <a:effectLst/>
                <a:uLnTx/>
                <a:uFillTx/>
                <a:latin typeface="Helvetica" panose="020B0403020202020204" pitchFamily="34" charset="0"/>
                <a:ea typeface="+mn-ea"/>
                <a:cs typeface="Helvetica Neue" panose="02000503000000020004" pitchFamily="2"/>
              </a:rPr>
              <a:t>Source: ADAPT Digital Edge Survey in October 2024: 51 Australian CDOs</a:t>
            </a:r>
          </a:p>
        </p:txBody>
      </p:sp>
      <p:pic>
        <p:nvPicPr>
          <p:cNvPr id="3" name="Picture 2">
            <a:extLst>
              <a:ext uri="{FF2B5EF4-FFF2-40B4-BE49-F238E27FC236}">
                <a16:creationId xmlns:a16="http://schemas.microsoft.com/office/drawing/2014/main" id="{8D451167-36E5-9126-7230-277C7B80D8A9}"/>
              </a:ext>
            </a:extLst>
          </p:cNvPr>
          <p:cNvPicPr>
            <a:picLocks noChangeAspect="1"/>
          </p:cNvPicPr>
          <p:nvPr/>
        </p:nvPicPr>
        <p:blipFill>
          <a:blip r:embed="rId3"/>
          <a:stretch>
            <a:fillRect/>
          </a:stretch>
        </p:blipFill>
        <p:spPr>
          <a:xfrm>
            <a:off x="269219" y="843813"/>
            <a:ext cx="11604729" cy="5302486"/>
          </a:xfrm>
          <a:prstGeom prst="rect">
            <a:avLst/>
          </a:prstGeom>
        </p:spPr>
      </p:pic>
    </p:spTree>
    <p:extLst>
      <p:ext uri="{BB962C8B-B14F-4D97-AF65-F5344CB8AC3E}">
        <p14:creationId xmlns:p14="http://schemas.microsoft.com/office/powerpoint/2010/main" val="1087678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DAECB4-621D-8EB6-5326-CCF6E79B136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1B1DB96-FC83-B4E1-F108-68D392722138}"/>
              </a:ext>
            </a:extLst>
          </p:cNvPr>
          <p:cNvSpPr/>
          <p:nvPr/>
        </p:nvSpPr>
        <p:spPr>
          <a:xfrm>
            <a:off x="269219" y="141659"/>
            <a:ext cx="10360529" cy="451790"/>
          </a:xfrm>
          <a:prstGeom prst="rect">
            <a:avLst/>
          </a:prstGeom>
        </p:spPr>
        <p:txBody>
          <a:bodyPr wrap="none" lIns="91440" tIns="45720" rIns="91440" bIns="45720" anchor="t">
            <a:spAutoFit/>
          </a:bodyPr>
          <a:lstStyle/>
          <a:p>
            <a:pPr marL="0" marR="0" lvl="0" indent="0" algn="l" defTabSz="914400" rtl="0" eaLnBrk="1" fontAlgn="auto" latinLnBrk="0" hangingPunct="1">
              <a:lnSpc>
                <a:spcPct val="123456"/>
              </a:lnSpc>
              <a:spcBef>
                <a:spcPts val="0"/>
              </a:spcBef>
              <a:spcAft>
                <a:spcPts val="0"/>
              </a:spcAft>
              <a:buClrTx/>
              <a:buSzTx/>
              <a:buFontTx/>
              <a:buNone/>
              <a:tabLst/>
              <a:defRPr/>
            </a:pPr>
            <a:r>
              <a:rPr lang="en-US" sz="2100" b="1" dirty="0">
                <a:solidFill>
                  <a:srgbClr val="000000"/>
                </a:solidFill>
                <a:latin typeface="Helvetica" panose="020B0403020202020204" pitchFamily="34" charset="0"/>
                <a:cs typeface="Helvetica Neue" panose="02000503000000020004" pitchFamily="2"/>
              </a:rPr>
              <a:t>Consuming relevant sources as it relates to integrating customer facing portals</a:t>
            </a:r>
            <a:endParaRPr kumimoji="0" lang="en-US" sz="2100" b="1" i="0" u="none" strike="noStrike" kern="1200" cap="none" spc="0" normalizeH="0" baseline="0" noProof="0" dirty="0">
              <a:ln>
                <a:noFill/>
              </a:ln>
              <a:solidFill>
                <a:srgbClr val="000000"/>
              </a:solidFill>
              <a:effectLst/>
              <a:uLnTx/>
              <a:uFillTx/>
              <a:latin typeface="Helvetica" panose="020B0403020202020204" pitchFamily="34" charset="0"/>
              <a:ea typeface="+mn-ea"/>
              <a:cs typeface="Helvetica Neue" panose="02000503000000020004" pitchFamily="2"/>
            </a:endParaRPr>
          </a:p>
        </p:txBody>
      </p:sp>
      <p:sp>
        <p:nvSpPr>
          <p:cNvPr id="14" name="TextBox 13">
            <a:extLst>
              <a:ext uri="{FF2B5EF4-FFF2-40B4-BE49-F238E27FC236}">
                <a16:creationId xmlns:a16="http://schemas.microsoft.com/office/drawing/2014/main" id="{5D245C18-B3B6-113C-21A4-59BEA4298011}"/>
              </a:ext>
            </a:extLst>
          </p:cNvPr>
          <p:cNvSpPr txBox="1"/>
          <p:nvPr/>
        </p:nvSpPr>
        <p:spPr>
          <a:xfrm>
            <a:off x="4206240" y="6500712"/>
            <a:ext cx="7834179"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FFFFFF">
                    <a:lumMod val="50000"/>
                  </a:srgbClr>
                </a:solidFill>
                <a:effectLst/>
                <a:uLnTx/>
                <a:uFillTx/>
                <a:latin typeface="Helvetica" panose="020B0403020202020204" pitchFamily="34" charset="0"/>
                <a:ea typeface="+mn-ea"/>
                <a:cs typeface="Helvetica Neue" panose="02000503000000020004" pitchFamily="2"/>
              </a:rPr>
              <a:t>Source: ADAPT Digital Edge Survey in October 2024 : 60 Australian CDOs</a:t>
            </a:r>
          </a:p>
        </p:txBody>
      </p:sp>
      <p:pic>
        <p:nvPicPr>
          <p:cNvPr id="3" name="Picture 2">
            <a:extLst>
              <a:ext uri="{FF2B5EF4-FFF2-40B4-BE49-F238E27FC236}">
                <a16:creationId xmlns:a16="http://schemas.microsoft.com/office/drawing/2014/main" id="{8FCDEBF5-5286-6602-6732-922539D0EF66}"/>
              </a:ext>
            </a:extLst>
          </p:cNvPr>
          <p:cNvPicPr>
            <a:picLocks noChangeAspect="1"/>
          </p:cNvPicPr>
          <p:nvPr/>
        </p:nvPicPr>
        <p:blipFill>
          <a:blip r:embed="rId3"/>
          <a:stretch>
            <a:fillRect/>
          </a:stretch>
        </p:blipFill>
        <p:spPr>
          <a:xfrm>
            <a:off x="269219" y="891443"/>
            <a:ext cx="11514041" cy="5311274"/>
          </a:xfrm>
          <a:prstGeom prst="rect">
            <a:avLst/>
          </a:prstGeom>
        </p:spPr>
      </p:pic>
    </p:spTree>
    <p:extLst>
      <p:ext uri="{BB962C8B-B14F-4D97-AF65-F5344CB8AC3E}">
        <p14:creationId xmlns:p14="http://schemas.microsoft.com/office/powerpoint/2010/main" val="3391662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86A975B-FF5C-3D7F-1FA7-B6720A20A049}"/>
              </a:ext>
            </a:extLst>
          </p:cNvPr>
          <p:cNvSpPr txBox="1"/>
          <p:nvPr/>
        </p:nvSpPr>
        <p:spPr>
          <a:xfrm>
            <a:off x="643103" y="2081296"/>
            <a:ext cx="3421632" cy="424641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52% of Australian CDOs </a:t>
            </a:r>
            <a:r>
              <a:rPr lang="en-US" sz="1200" b="1" dirty="0">
                <a:solidFill>
                  <a:prstClr val="black"/>
                </a:solidFill>
                <a:latin typeface="Helvetica"/>
                <a:cs typeface="Helvetica"/>
              </a:rPr>
              <a:t>report that</a:t>
            </a:r>
            <a:r>
              <a:rPr kumimoji="0" lang="en-US" sz="1200" b="1" i="0" u="none" strike="noStrike" kern="1200" cap="none" spc="0" normalizeH="0" baseline="0" noProof="0" dirty="0">
                <a:ln>
                  <a:noFill/>
                </a:ln>
                <a:solidFill>
                  <a:prstClr val="black"/>
                </a:solidFill>
                <a:effectLst/>
                <a:uLnTx/>
                <a:uFillTx/>
                <a:latin typeface="Helvetica"/>
                <a:ea typeface="+mn-ea"/>
                <a:cs typeface="Helvetica"/>
              </a:rPr>
              <a:t> many customers experience inconsistencies </a:t>
            </a:r>
            <a:br>
              <a:rPr kumimoji="0" lang="en-US" sz="1200" b="1" i="0" u="none" strike="noStrike" kern="1200" cap="none" spc="0" normalizeH="0" baseline="0" noProof="0" dirty="0">
                <a:ln>
                  <a:noFill/>
                </a:ln>
                <a:solidFill>
                  <a:prstClr val="black"/>
                </a:solidFill>
                <a:effectLst/>
                <a:uLnTx/>
                <a:uFillTx/>
                <a:latin typeface="Helvetica"/>
                <a:ea typeface="+mn-ea"/>
                <a:cs typeface="Helvetica"/>
              </a:rPr>
            </a:br>
            <a:r>
              <a:rPr kumimoji="0" lang="en-US" sz="1200" b="1" i="0" u="none" strike="noStrike" kern="1200" cap="none" spc="0" normalizeH="0" baseline="0" noProof="0" dirty="0">
                <a:ln>
                  <a:noFill/>
                </a:ln>
                <a:solidFill>
                  <a:prstClr val="black"/>
                </a:solidFill>
                <a:effectLst/>
                <a:uLnTx/>
                <a:uFillTx/>
                <a:latin typeface="Helvetica"/>
                <a:ea typeface="+mn-ea"/>
                <a:cs typeface="Helvetica"/>
              </a:rPr>
              <a:t>across digital and physical channels. </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lang="en-US" sz="1200" dirty="0">
                <a:solidFill>
                  <a:prstClr val="black"/>
                </a:solidFill>
                <a:latin typeface="Helvetica"/>
                <a:cs typeface="Helvetica"/>
              </a:rPr>
              <a:t>This issue arises from difficulties in </a:t>
            </a:r>
            <a:br>
              <a:rPr lang="en-US" sz="1200" dirty="0">
                <a:solidFill>
                  <a:prstClr val="black"/>
                </a:solidFill>
                <a:latin typeface="Helvetica"/>
                <a:cs typeface="Helvetica"/>
              </a:rPr>
            </a:br>
            <a:r>
              <a:rPr lang="en-US" sz="1200" dirty="0" err="1">
                <a:solidFill>
                  <a:prstClr val="black"/>
                </a:solidFill>
                <a:latin typeface="Helvetica"/>
                <a:cs typeface="Helvetica"/>
              </a:rPr>
              <a:t>personalising</a:t>
            </a:r>
            <a:r>
              <a:rPr lang="en-US" sz="1200" dirty="0">
                <a:solidFill>
                  <a:prstClr val="black"/>
                </a:solidFill>
                <a:latin typeface="Helvetica"/>
                <a:cs typeface="Helvetica"/>
              </a:rPr>
              <a:t> experiences and integrating customer portals.</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Organisations are most effective at providing quality services for their customers.</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However, 57% of organisation</a:t>
            </a:r>
            <a:r>
              <a:rPr lang="en-US" sz="1200" dirty="0">
                <a:solidFill>
                  <a:prstClr val="black"/>
                </a:solidFill>
                <a:latin typeface="Helvetica"/>
                <a:cs typeface="Helvetica"/>
              </a:rPr>
              <a:t>s state that customers are neutral about finding and consuming relevant services.</a:t>
            </a:r>
          </a:p>
          <a:p>
            <a:pPr marL="171450" indent="-171450">
              <a:lnSpc>
                <a:spcPct val="150000"/>
              </a:lnSpc>
              <a:spcAft>
                <a:spcPts val="600"/>
              </a:spcAft>
              <a:buClr>
                <a:srgbClr val="E7534F"/>
              </a:buClr>
              <a:buFont typeface="Arial" panose="020B0604020202020204" pitchFamily="34" charset="0"/>
              <a:buChar char="•"/>
              <a:defRPr/>
            </a:pPr>
            <a:r>
              <a:rPr lang="en-US" sz="1200" dirty="0">
                <a:solidFill>
                  <a:prstClr val="black"/>
                </a:solidFill>
                <a:latin typeface="Helvetica"/>
                <a:cs typeface="Helvetica"/>
              </a:rPr>
              <a:t>Additionally, better compliance is crucial </a:t>
            </a:r>
            <a:br>
              <a:rPr lang="en-US" sz="1200" dirty="0">
                <a:solidFill>
                  <a:prstClr val="black"/>
                </a:solidFill>
                <a:latin typeface="Helvetica"/>
                <a:cs typeface="Helvetica"/>
              </a:rPr>
            </a:br>
            <a:r>
              <a:rPr lang="en-US" sz="1200" dirty="0">
                <a:solidFill>
                  <a:prstClr val="black"/>
                </a:solidFill>
                <a:latin typeface="Helvetica"/>
                <a:cs typeface="Helvetica"/>
              </a:rPr>
              <a:t>to achieving a balance between privacy </a:t>
            </a:r>
            <a:br>
              <a:rPr lang="en-US" sz="1200" dirty="0">
                <a:solidFill>
                  <a:prstClr val="black"/>
                </a:solidFill>
                <a:latin typeface="Helvetica"/>
                <a:cs typeface="Helvetica"/>
              </a:rPr>
            </a:br>
            <a:r>
              <a:rPr lang="en-US" sz="1200" dirty="0">
                <a:solidFill>
                  <a:prstClr val="black"/>
                </a:solidFill>
                <a:latin typeface="Helvetica"/>
                <a:cs typeface="Helvetica"/>
              </a:rPr>
              <a:t>and experience.</a:t>
            </a:r>
            <a:endParaRPr kumimoji="0" lang="en-US" sz="1200" b="0" i="0" u="none" strike="noStrike" kern="1200" cap="none" spc="0" normalizeH="0" baseline="0" noProof="0" dirty="0">
              <a:ln>
                <a:noFill/>
              </a:ln>
              <a:solidFill>
                <a:prstClr val="black"/>
              </a:solidFill>
              <a:effectLst/>
              <a:uLnTx/>
              <a:uFillTx/>
              <a:latin typeface="Helvetica"/>
              <a:ea typeface="+mn-ea"/>
              <a:cs typeface="Helvetica"/>
            </a:endParaRPr>
          </a:p>
        </p:txBody>
      </p:sp>
      <p:grpSp>
        <p:nvGrpSpPr>
          <p:cNvPr id="2" name="Group 1">
            <a:extLst>
              <a:ext uri="{FF2B5EF4-FFF2-40B4-BE49-F238E27FC236}">
                <a16:creationId xmlns:a16="http://schemas.microsoft.com/office/drawing/2014/main" id="{AA848627-DABB-AC47-DF8D-97A1B8C124AF}"/>
              </a:ext>
            </a:extLst>
          </p:cNvPr>
          <p:cNvGrpSpPr/>
          <p:nvPr/>
        </p:nvGrpSpPr>
        <p:grpSpPr>
          <a:xfrm>
            <a:off x="643103" y="530285"/>
            <a:ext cx="4129258" cy="1354217"/>
            <a:chOff x="819810" y="1621037"/>
            <a:chExt cx="4129258" cy="1354217"/>
          </a:xfrm>
        </p:grpSpPr>
        <p:sp>
          <p:nvSpPr>
            <p:cNvPr id="3" name="Rectangle 2">
              <a:extLst>
                <a:ext uri="{FF2B5EF4-FFF2-40B4-BE49-F238E27FC236}">
                  <a16:creationId xmlns:a16="http://schemas.microsoft.com/office/drawing/2014/main" id="{FCDB4BEB-E898-C416-1F0D-8AA44DED8E6F}"/>
                </a:ext>
              </a:extLst>
            </p:cNvPr>
            <p:cNvSpPr/>
            <p:nvPr/>
          </p:nvSpPr>
          <p:spPr>
            <a:xfrm>
              <a:off x="819811" y="2144257"/>
              <a:ext cx="3771235" cy="83099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Helvetica"/>
                  <a:ea typeface="+mn-ea"/>
                  <a:cs typeface="Helvetica"/>
                </a:rPr>
                <a:t>Delivering customer experiences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523220"/>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E7534F"/>
                  </a:solidFill>
                  <a:effectLst/>
                  <a:uLnTx/>
                  <a:uFillTx/>
                  <a:latin typeface="Helvetica"/>
                  <a:ea typeface="Calibri" panose="020F0502020204030204"/>
                  <a:cs typeface="Helvetica"/>
                </a:rPr>
                <a:t>Technology Trends:</a:t>
              </a:r>
              <a:br>
                <a:rPr kumimoji="0" lang="en-US" sz="1400" b="1" i="0" u="none" strike="noStrike" kern="1200" cap="none" spc="0" normalizeH="0" baseline="0" noProof="0" dirty="0">
                  <a:ln>
                    <a:noFill/>
                  </a:ln>
                  <a:solidFill>
                    <a:srgbClr val="E7534F"/>
                  </a:solidFill>
                  <a:effectLst/>
                  <a:uLnTx/>
                  <a:uFillTx/>
                  <a:latin typeface="Helvetica"/>
                  <a:ea typeface="Calibri" panose="020F0502020204030204"/>
                  <a:cs typeface="Helvetica"/>
                </a:rPr>
              </a:br>
              <a:r>
                <a:rPr kumimoji="0" lang="en-US" sz="1400" b="1" i="0" u="none" strike="noStrike" kern="1200" cap="none" spc="0" normalizeH="0" baseline="0" noProof="0" dirty="0">
                  <a:ln>
                    <a:noFill/>
                  </a:ln>
                  <a:solidFill>
                    <a:srgbClr val="E7534F"/>
                  </a:solidFill>
                  <a:effectLst/>
                  <a:uLnTx/>
                  <a:uFillTx/>
                  <a:latin typeface="Helvetica"/>
                  <a:ea typeface="Calibri" panose="020F0502020204030204"/>
                  <a:cs typeface="Helvetica"/>
                </a:rPr>
                <a:t>Customer experience</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160339" y="228523"/>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898A455-8484-C20E-25BE-0AEB1706CDD0}"/>
              </a:ext>
            </a:extLst>
          </p:cNvPr>
          <p:cNvSpPr txBox="1"/>
          <p:nvPr/>
        </p:nvSpPr>
        <p:spPr>
          <a:xfrm>
            <a:off x="4322899" y="164341"/>
            <a:ext cx="7523782" cy="6616298"/>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Higher digitisation of customer experience and support drives consistency and personalisation</a:t>
            </a:r>
          </a:p>
          <a:p>
            <a:pPr marL="171450" marR="0" lvl="0" indent="-171450" algn="l" defTabSz="914400" rtl="0" eaLnBrk="1" fontAlgn="auto" latinLnBrk="0" hangingPunct="1">
              <a:lnSpc>
                <a:spcPct val="150000"/>
              </a:lnSpc>
              <a:spcBef>
                <a:spcPts val="0"/>
              </a:spcBef>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Organisations with complex platform integrations often </a:t>
            </a:r>
            <a:r>
              <a:rPr lang="en-US" sz="1200" dirty="0">
                <a:solidFill>
                  <a:prstClr val="black"/>
                </a:solidFill>
                <a:latin typeface="Helvetica"/>
                <a:cs typeface="Helvetica"/>
              </a:rPr>
              <a:t>struggle </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to </a:t>
            </a:r>
            <a:r>
              <a:rPr lang="en-US" sz="1200" dirty="0">
                <a:solidFill>
                  <a:prstClr val="black"/>
                </a:solidFill>
                <a:latin typeface="Helvetica"/>
                <a:cs typeface="Helvetica"/>
              </a:rPr>
              <a:t>unify engagement channels and improve experiences. Hence, digitising key processes relevant to customer support is important.</a:t>
            </a:r>
          </a:p>
          <a:p>
            <a:pPr marL="171450" marR="0" lvl="0" indent="-171450"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lang="en-US" sz="1200" dirty="0">
                <a:solidFill>
                  <a:prstClr val="black"/>
                </a:solidFill>
                <a:latin typeface="Helvetica"/>
                <a:cs typeface="Helvetica"/>
              </a:rPr>
              <a:t>Creating a single customer view is also crucial to develop a greater understanding of customer expectations. This allows organisations to tailor customer solutions and personalise experiences. </a:t>
            </a:r>
            <a:br>
              <a:rPr lang="en-US" sz="1200" dirty="0">
                <a:solidFill>
                  <a:prstClr val="black"/>
                </a:solidFill>
                <a:latin typeface="Helvetica"/>
                <a:cs typeface="Helvetica"/>
              </a:rPr>
            </a:br>
            <a:r>
              <a:rPr lang="en-US" sz="1200" dirty="0">
                <a:solidFill>
                  <a:prstClr val="black"/>
                </a:solidFill>
                <a:latin typeface="Helvetica"/>
                <a:cs typeface="Helvetica"/>
              </a:rPr>
              <a:t>Further sources are discussed in an</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a:t>
            </a:r>
            <a:r>
              <a:rPr kumimoji="0" lang="en-US" sz="1200" b="0" i="0" u="none" strike="noStrike" kern="1200" cap="none" spc="0" normalizeH="0" baseline="0" noProof="0" dirty="0">
                <a:ln>
                  <a:noFill/>
                </a:ln>
                <a:solidFill>
                  <a:srgbClr val="E7534F"/>
                </a:solidFill>
                <a:effectLst/>
                <a:uLnTx/>
                <a:uFillTx/>
                <a:latin typeface="Helvetica"/>
                <a:ea typeface="+mn-ea"/>
                <a:cs typeface="Helvetica"/>
                <a:hlinkClick r:id="rId3">
                  <a:extLst>
                    <a:ext uri="{A12FA001-AC4F-418D-AE19-62706E023703}">
                      <ahyp:hlinkClr xmlns:ahyp="http://schemas.microsoft.com/office/drawing/2018/hyperlinkcolor" val="tx"/>
                    </a:ext>
                  </a:extLst>
                </a:hlinkClick>
              </a:rPr>
              <a:t>ADAPT Tech Trend</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report (Mar 2022).</a:t>
            </a:r>
            <a:endParaRPr lang="en-US" sz="1200" b="1" dirty="0">
              <a:solidFill>
                <a:prstClr val="black"/>
              </a:solidFill>
              <a:latin typeface="Helvetic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lang="en-US" sz="1200" b="1" dirty="0">
                <a:solidFill>
                  <a:prstClr val="black"/>
                </a:solidFill>
                <a:latin typeface="Helvetica"/>
                <a:cs typeface="Helvetica"/>
              </a:rPr>
              <a:t>Aligning customer needs and experiences for greater quality of customer service</a:t>
            </a:r>
            <a:endParaRPr kumimoji="0" lang="en-US" sz="1200" b="1" i="0" u="none" strike="noStrike" kern="1200" cap="none" spc="0" normalizeH="0" baseline="0" noProof="0" dirty="0">
              <a:ln>
                <a:noFill/>
              </a:ln>
              <a:solidFill>
                <a:prstClr val="black"/>
              </a:solidFill>
              <a:effectLst/>
              <a:uLnTx/>
              <a:uFillTx/>
              <a:latin typeface="Helvetica"/>
              <a:ea typeface="+mn-ea"/>
              <a:cs typeface="Helvetica"/>
            </a:endParaRPr>
          </a:p>
          <a:p>
            <a:pPr marL="171450" marR="0" lvl="0" indent="-171450" algn="l" defTabSz="914400" rtl="0" eaLnBrk="1" fontAlgn="auto" latinLnBrk="0" hangingPunct="1">
              <a:lnSpc>
                <a:spcPct val="150000"/>
              </a:lnSpc>
              <a:spcBef>
                <a:spcPts val="0"/>
              </a:spcBef>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Organisations that personalise experiences tend to create services that cater to customers’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needs</a:t>
            </a:r>
            <a:r>
              <a:rPr lang="en-US" sz="1200" dirty="0">
                <a:solidFill>
                  <a:prstClr val="black"/>
                </a:solidFill>
                <a:latin typeface="Helvetica"/>
                <a:cs typeface="Helvetica"/>
              </a:rPr>
              <a:t> and invest in AI and digital tools to deliver better experiences. </a:t>
            </a:r>
          </a:p>
          <a:p>
            <a:pPr marL="171450" marR="0" lvl="0" indent="-171450" algn="l" defTabSz="914400" rtl="0" eaLnBrk="1" fontAlgn="auto" latinLnBrk="0" hangingPunct="1">
              <a:lnSpc>
                <a:spcPct val="150000"/>
              </a:lnSpc>
              <a:spcBef>
                <a:spcPts val="0"/>
              </a:spcBef>
              <a:buClr>
                <a:srgbClr val="E7534F"/>
              </a:buClr>
              <a:buSzTx/>
              <a:buFont typeface="Arial" panose="020B0604020202020204" pitchFamily="34" charset="0"/>
              <a:buChar char="•"/>
              <a:tabLst/>
              <a:defRPr/>
            </a:pPr>
            <a:r>
              <a:rPr lang="en-US" sz="1200" dirty="0">
                <a:solidFill>
                  <a:prstClr val="black"/>
                </a:solidFill>
                <a:latin typeface="Helvetica"/>
                <a:cs typeface="Helvetica"/>
              </a:rPr>
              <a:t>Additionally, d</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eveloping effective customer channels is essential to ensure customers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can reach support through their preferred methods. </a:t>
            </a:r>
            <a:endParaRPr lang="en-US" sz="1200" b="0" i="0" u="none" strike="noStrike" kern="1200" cap="none" spc="0" normalizeH="0" baseline="0" noProof="0" dirty="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This approach provides consistent </a:t>
            </a:r>
            <a:r>
              <a:rPr lang="en-US" sz="1200" dirty="0">
                <a:solidFill>
                  <a:prstClr val="black"/>
                </a:solidFill>
                <a:latin typeface="Helvetica"/>
                <a:cs typeface="Helvetica"/>
              </a:rPr>
              <a:t>experiences </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while capturing customer value,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ultimately</a:t>
            </a:r>
            <a:r>
              <a:rPr lang="en-US" sz="1200" dirty="0">
                <a:solidFill>
                  <a:prstClr val="black"/>
                </a:solidFill>
                <a:latin typeface="Helvetica"/>
                <a:cs typeface="Helvetica"/>
              </a:rPr>
              <a:t> </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improving the quality of service.</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Ability to find and consume relevant services as a challenge to deliver</a:t>
            </a:r>
          </a:p>
          <a:p>
            <a:pPr marL="171450" marR="0" lvl="0" indent="-171450"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lang="en-US" sz="1200" dirty="0">
                <a:solidFill>
                  <a:prstClr val="black"/>
                </a:solidFill>
                <a:latin typeface="Helvetica"/>
                <a:cs typeface="Helvetica"/>
              </a:rPr>
              <a:t>Better integration of customer-facing portals helps customers find and consume relevant services.</a:t>
            </a:r>
            <a:endParaRPr kumimoji="0" lang="en-US" sz="1200" b="0" i="0" u="none" strike="noStrike" kern="1200" cap="none" spc="0" normalizeH="0" baseline="0" noProof="0" dirty="0">
              <a:ln>
                <a:noFill/>
              </a:ln>
              <a:solidFill>
                <a:prstClr val="black"/>
              </a:solidFill>
              <a:effectLst/>
              <a:uLnTx/>
              <a:uFillTx/>
              <a:latin typeface="Helvetica"/>
              <a:ea typeface="+mn-ea"/>
              <a:cs typeface="Helvetica"/>
            </a:endParaRPr>
          </a:p>
          <a:p>
            <a:pPr marL="171450" marR="0" lvl="0" indent="-171450"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However, this can become challenging when organisations struggle </a:t>
            </a:r>
            <a:r>
              <a:rPr lang="en-US" sz="1200" dirty="0">
                <a:solidFill>
                  <a:prstClr val="black"/>
                </a:solidFill>
                <a:latin typeface="Helvetica"/>
                <a:cs typeface="Helvetica"/>
              </a:rPr>
              <a:t>to balance digital innovation </a:t>
            </a:r>
            <a:br>
              <a:rPr lang="en-US" sz="1200" dirty="0">
                <a:solidFill>
                  <a:prstClr val="black"/>
                </a:solidFill>
                <a:latin typeface="Helvetica"/>
                <a:cs typeface="Helvetica"/>
              </a:rPr>
            </a:br>
            <a:r>
              <a:rPr lang="en-US" sz="1200" dirty="0">
                <a:solidFill>
                  <a:prstClr val="black"/>
                </a:solidFill>
                <a:latin typeface="Helvetica"/>
                <a:cs typeface="Helvetica"/>
              </a:rPr>
              <a:t>with customers’ needs</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Therefore, effectively executing a digital experience strategy is </a:t>
            </a:r>
            <a:r>
              <a:rPr lang="en-US" sz="1200" dirty="0">
                <a:solidFill>
                  <a:prstClr val="black"/>
                </a:solidFill>
                <a:latin typeface="Helvetica"/>
                <a:cs typeface="Helvetica"/>
              </a:rPr>
              <a:t>essential</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Balancing privacy and experience while being compliant</a:t>
            </a:r>
          </a:p>
          <a:p>
            <a:pPr marL="171450" marR="0" lvl="0" indent="-171450"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Prioritising anonymisation and opt-in features allows organisations to build customer trust while respecting privacy concerns. </a:t>
            </a:r>
            <a:r>
              <a:rPr lang="en-US" sz="1200" dirty="0">
                <a:solidFill>
                  <a:prstClr val="black"/>
                </a:solidFill>
                <a:latin typeface="Helvetica"/>
                <a:cs typeface="Helvetica"/>
              </a:rPr>
              <a:t>Achieving a </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balance between privacy and experience must adhere to regulatory compliance. This approach helps organisations avoid overstepping customer boundaries while customising services and experiences. Refer to an </a:t>
            </a:r>
            <a:r>
              <a:rPr kumimoji="0" lang="en-US" sz="1200" b="0" i="0" u="none" strike="noStrike" kern="1200" cap="none" spc="0" normalizeH="0" baseline="0" noProof="0" dirty="0">
                <a:ln>
                  <a:noFill/>
                </a:ln>
                <a:solidFill>
                  <a:srgbClr val="E7534F"/>
                </a:solidFill>
                <a:effectLst/>
                <a:uLnTx/>
                <a:uFillTx/>
                <a:latin typeface="Helvetica"/>
                <a:ea typeface="+mn-ea"/>
                <a:cs typeface="Helvetica"/>
                <a:hlinkClick r:id="rId4">
                  <a:extLst>
                    <a:ext uri="{A12FA001-AC4F-418D-AE19-62706E023703}">
                      <ahyp:hlinkClr xmlns:ahyp="http://schemas.microsoft.com/office/drawing/2018/hyperlinkcolor" val="tx"/>
                    </a:ext>
                  </a:extLst>
                </a:hlinkClick>
              </a:rPr>
              <a:t>ADAPT CISO Persona Map</a:t>
            </a:r>
            <a:r>
              <a:rPr kumimoji="0" lang="en-US" sz="1200" b="0" i="0" u="none" strike="noStrike" kern="1200" cap="none" spc="0" normalizeH="0" baseline="0" noProof="0" dirty="0">
                <a:ln>
                  <a:noFill/>
                </a:ln>
                <a:solidFill>
                  <a:srgbClr val="E7534F"/>
                </a:solidFill>
                <a:effectLst/>
                <a:uLnTx/>
                <a:uFillTx/>
                <a:latin typeface="Helvetica"/>
                <a:ea typeface="+mn-ea"/>
                <a:cs typeface="Helvetica"/>
              </a:rPr>
              <a:t> </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report (Oct 2024).</a:t>
            </a:r>
            <a:endParaRPr lang="en-US" sz="1200" b="0" i="0" u="none" strike="noStrike" kern="1200" cap="none" spc="0" normalizeH="0" baseline="0" noProof="0" dirty="0">
              <a:ln>
                <a:noFill/>
              </a:ln>
              <a:solidFill>
                <a:prstClr val="black"/>
              </a:solidFill>
              <a:effectLst/>
              <a:uLnTx/>
              <a:uFillTx/>
              <a:latin typeface="Helvetica"/>
              <a:cs typeface="Helvetica"/>
            </a:endParaRPr>
          </a:p>
        </p:txBody>
      </p:sp>
    </p:spTree>
    <p:extLst>
      <p:ext uri="{BB962C8B-B14F-4D97-AF65-F5344CB8AC3E}">
        <p14:creationId xmlns:p14="http://schemas.microsoft.com/office/powerpoint/2010/main" val="13138631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7E6E6"/>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389AA224-B3D6-454F-BA67-157502803D6E}"/>
              </a:ext>
            </a:extLst>
          </p:cNvPr>
          <p:cNvSpPr/>
          <p:nvPr/>
        </p:nvSpPr>
        <p:spPr>
          <a:xfrm>
            <a:off x="600185" y="2721114"/>
            <a:ext cx="7635739" cy="70788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0000"/>
                </a:solidFill>
                <a:effectLst/>
                <a:uLnTx/>
                <a:uFillTx/>
                <a:latin typeface="Helvetica"/>
                <a:ea typeface="+mn-ea"/>
                <a:cs typeface="Helvetica"/>
              </a:rPr>
              <a:t>Employee experience</a:t>
            </a:r>
            <a:endParaRPr kumimoji="0" lang="en-AU" sz="4000" b="1" i="0" u="none" strike="noStrike" kern="1200" cap="none" spc="0" normalizeH="0" baseline="0" noProof="0" dirty="0">
              <a:ln>
                <a:noFill/>
              </a:ln>
              <a:solidFill>
                <a:srgbClr val="000000"/>
              </a:solidFill>
              <a:effectLst/>
              <a:uLnTx/>
              <a:uFillTx/>
              <a:latin typeface="Helvetica"/>
              <a:ea typeface="+mn-ea"/>
              <a:cs typeface="Helvetica"/>
            </a:endParaRPr>
          </a:p>
        </p:txBody>
      </p:sp>
      <p:grpSp>
        <p:nvGrpSpPr>
          <p:cNvPr id="2" name="Group 1">
            <a:extLst>
              <a:ext uri="{FF2B5EF4-FFF2-40B4-BE49-F238E27FC236}">
                <a16:creationId xmlns:a16="http://schemas.microsoft.com/office/drawing/2014/main" id="{72937538-3319-4E1D-8AB6-CE534D2FF1F9}"/>
              </a:ext>
            </a:extLst>
          </p:cNvPr>
          <p:cNvGrpSpPr/>
          <p:nvPr/>
        </p:nvGrpSpPr>
        <p:grpSpPr>
          <a:xfrm>
            <a:off x="712795" y="6257523"/>
            <a:ext cx="2668365" cy="226977"/>
            <a:chOff x="712794" y="6196131"/>
            <a:chExt cx="3390094" cy="288369"/>
          </a:xfrm>
        </p:grpSpPr>
        <p:pic>
          <p:nvPicPr>
            <p:cNvPr id="7" name="Graphic 6">
              <a:extLst>
                <a:ext uri="{FF2B5EF4-FFF2-40B4-BE49-F238E27FC236}">
                  <a16:creationId xmlns:a16="http://schemas.microsoft.com/office/drawing/2014/main" id="{F280F95E-FE72-4884-8482-94A2613A521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2794" y="6196131"/>
              <a:ext cx="164237" cy="288369"/>
            </a:xfrm>
            <a:prstGeom prst="rect">
              <a:avLst/>
            </a:prstGeom>
          </p:spPr>
        </p:pic>
        <p:pic>
          <p:nvPicPr>
            <p:cNvPr id="10" name="Graphic 9">
              <a:extLst>
                <a:ext uri="{FF2B5EF4-FFF2-40B4-BE49-F238E27FC236}">
                  <a16:creationId xmlns:a16="http://schemas.microsoft.com/office/drawing/2014/main" id="{AE3C39FC-4BAA-415A-BDBA-18E2A5B1C20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58056" y="6254584"/>
              <a:ext cx="3044832" cy="165803"/>
            </a:xfrm>
            <a:prstGeom prst="rect">
              <a:avLst/>
            </a:prstGeom>
          </p:spPr>
        </p:pic>
      </p:grpSp>
    </p:spTree>
    <p:extLst>
      <p:ext uri="{BB962C8B-B14F-4D97-AF65-F5344CB8AC3E}">
        <p14:creationId xmlns:p14="http://schemas.microsoft.com/office/powerpoint/2010/main" val="1638977373"/>
      </p:ext>
    </p:extLst>
  </p:cSld>
  <p:clrMapOvr>
    <a:masterClrMapping/>
  </p:clrMapOvr>
</p:sld>
</file>

<file path=ppt/theme/theme1.xml><?xml version="1.0" encoding="utf-8"?>
<a:theme xmlns:a="http://schemas.openxmlformats.org/drawingml/2006/main" name="6_Office Theme">
  <a:themeElements>
    <a:clrScheme name="Custom 2">
      <a:dk1>
        <a:srgbClr val="000000"/>
      </a:dk1>
      <a:lt1>
        <a:srgbClr val="FFFFFF"/>
      </a:lt1>
      <a:dk2>
        <a:srgbClr val="44546A"/>
      </a:dk2>
      <a:lt2>
        <a:srgbClr val="E7E6E6"/>
      </a:lt2>
      <a:accent1>
        <a:srgbClr val="E7534F"/>
      </a:accent1>
      <a:accent2>
        <a:srgbClr val="F09190"/>
      </a:accent2>
      <a:accent3>
        <a:srgbClr val="A5A5A5"/>
      </a:accent3>
      <a:accent4>
        <a:srgbClr val="000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ADAPT 1">
      <a:dk1>
        <a:srgbClr val="000000"/>
      </a:dk1>
      <a:lt1>
        <a:srgbClr val="FFFFFF"/>
      </a:lt1>
      <a:dk2>
        <a:srgbClr val="44546A"/>
      </a:dk2>
      <a:lt2>
        <a:srgbClr val="E7E6E6"/>
      </a:lt2>
      <a:accent1>
        <a:srgbClr val="E7534F"/>
      </a:accent1>
      <a:accent2>
        <a:srgbClr val="F09190"/>
      </a:accent2>
      <a:accent3>
        <a:srgbClr val="A5A5A5"/>
      </a:accent3>
      <a:accent4>
        <a:srgbClr val="000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Theme">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7_Office Theme">
  <a:themeElements>
    <a:clrScheme name="Custom 2">
      <a:dk1>
        <a:srgbClr val="000000"/>
      </a:dk1>
      <a:lt1>
        <a:srgbClr val="FFFFFF"/>
      </a:lt1>
      <a:dk2>
        <a:srgbClr val="44546A"/>
      </a:dk2>
      <a:lt2>
        <a:srgbClr val="E7E6E6"/>
      </a:lt2>
      <a:accent1>
        <a:srgbClr val="E7534F"/>
      </a:accent1>
      <a:accent2>
        <a:srgbClr val="F09190"/>
      </a:accent2>
      <a:accent3>
        <a:srgbClr val="A5A5A5"/>
      </a:accent3>
      <a:accent4>
        <a:srgbClr val="000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itle White">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3_Custom Design">
  <a:themeElements>
    <a:clrScheme name="ADAPT 1">
      <a:dk1>
        <a:srgbClr val="000000"/>
      </a:dk1>
      <a:lt1>
        <a:srgbClr val="FFFFFF"/>
      </a:lt1>
      <a:dk2>
        <a:srgbClr val="44546A"/>
      </a:dk2>
      <a:lt2>
        <a:srgbClr val="E7E6E6"/>
      </a:lt2>
      <a:accent1>
        <a:srgbClr val="E7534F"/>
      </a:accent1>
      <a:accent2>
        <a:srgbClr val="F09190"/>
      </a:accent2>
      <a:accent3>
        <a:srgbClr val="A5A5A5"/>
      </a:accent3>
      <a:accent4>
        <a:srgbClr val="000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1_Title White">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3F0E2E35C7FC547A4E113B88C746E98" ma:contentTypeVersion="21" ma:contentTypeDescription="Create a new document." ma:contentTypeScope="" ma:versionID="1e8c820584e3827860043d09c3ad47ed">
  <xsd:schema xmlns:xsd="http://www.w3.org/2001/XMLSchema" xmlns:xs="http://www.w3.org/2001/XMLSchema" xmlns:p="http://schemas.microsoft.com/office/2006/metadata/properties" xmlns:ns2="6b548529-d317-4b85-942f-248fe0d44d93" xmlns:ns3="507dee17-6aae-496b-8a1e-0f1e47f95f1a" targetNamespace="http://schemas.microsoft.com/office/2006/metadata/properties" ma:root="true" ma:fieldsID="87737a2fdc7c5c43cd9aebeddcf0f08a" ns2:_="" ns3:_="">
    <xsd:import namespace="6b548529-d317-4b85-942f-248fe0d44d93"/>
    <xsd:import namespace="507dee17-6aae-496b-8a1e-0f1e47f95f1a"/>
    <xsd:element name="properties">
      <xsd:complexType>
        <xsd:sequence>
          <xsd:element name="documentManagement">
            <xsd:complexType>
              <xsd:all>
                <xsd:element ref="ns2:SharedWithUsers" minOccurs="0"/>
                <xsd:element ref="ns2:SharedWithDetails" minOccurs="0"/>
                <xsd:element ref="ns3:SearchTerm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GenerationTime" minOccurs="0"/>
                <xsd:element ref="ns3:MediaServiceEventHashCode" minOccurs="0"/>
                <xsd:element ref="ns3:MediaServiceOCR" minOccurs="0"/>
                <xsd:element ref="ns3:MediaLengthInSeconds" minOccurs="0"/>
                <xsd:element ref="ns3:Keychallenges" minOccurs="0"/>
                <xsd:element ref="ns3:Indsutry" minOccurs="0"/>
                <xsd:element ref="ns3:year"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548529-d317-4b85-942f-248fe0d44d9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f485b663-2aff-4673-a82a-b12cb1024c9d}" ma:internalName="TaxCatchAll" ma:showField="CatchAllData" ma:web="6b548529-d317-4b85-942f-248fe0d44d9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07dee17-6aae-496b-8a1e-0f1e47f95f1a" elementFormDefault="qualified">
    <xsd:import namespace="http://schemas.microsoft.com/office/2006/documentManagement/types"/>
    <xsd:import namespace="http://schemas.microsoft.com/office/infopath/2007/PartnerControls"/>
    <xsd:element name="SearchTerms" ma:index="10" nillable="true" ma:displayName="Search Terms" ma:format="Dropdown" ma:internalName="SearchTerms">
      <xsd:simpleType>
        <xsd:restriction base="dms:Text">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Keychallenges" ma:index="20" nillable="true" ma:displayName="Key challenges" ma:format="Dropdown" ma:internalName="Keychallenges">
      <xsd:simpleType>
        <xsd:restriction base="dms:Note">
          <xsd:maxLength value="255"/>
        </xsd:restriction>
      </xsd:simpleType>
    </xsd:element>
    <xsd:element name="Indsutry" ma:index="21" nillable="true" ma:displayName="Indsutry" ma:format="Dropdown" ma:internalName="Indsutry">
      <xsd:complexType>
        <xsd:complexContent>
          <xsd:extension base="dms:MultiChoice">
            <xsd:sequence>
              <xsd:element name="Value" maxOccurs="unbounded" minOccurs="0" nillable="true">
                <xsd:simpleType>
                  <xsd:restriction base="dms:Choice">
                    <xsd:enumeration value="Retailing"/>
                    <xsd:enumeration value="Education"/>
                    <xsd:enumeration value="Government"/>
                  </xsd:restriction>
                </xsd:simpleType>
              </xsd:element>
            </xsd:sequence>
          </xsd:extension>
        </xsd:complexContent>
      </xsd:complexType>
    </xsd:element>
    <xsd:element name="year" ma:index="22" nillable="true" ma:displayName="year" ma:format="Dropdown" ma:internalName="year">
      <xsd:simpleType>
        <xsd:restriction base="dms:Choice">
          <xsd:enumeration value="2020"/>
          <xsd:enumeration value="2021"/>
          <xsd:enumeration value="Choice 3"/>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15abc23-978a-4c3a-9ac6-7569edd9917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AEC3501-9EA2-492D-B701-D01FBDAA104E}">
  <ds:schemaRefs>
    <ds:schemaRef ds:uri="http://schemas.microsoft.com/sharepoint/v3/contenttype/forms"/>
  </ds:schemaRefs>
</ds:datastoreItem>
</file>

<file path=customXml/itemProps2.xml><?xml version="1.0" encoding="utf-8"?>
<ds:datastoreItem xmlns:ds="http://schemas.openxmlformats.org/officeDocument/2006/customXml" ds:itemID="{AAE1184D-EDCC-4053-B579-72B8EA4998CF}">
  <ds:schemaRefs>
    <ds:schemaRef ds:uri="507dee17-6aae-496b-8a1e-0f1e47f95f1a"/>
    <ds:schemaRef ds:uri="6b548529-d317-4b85-942f-248fe0d44d9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125</TotalTime>
  <Words>2554</Words>
  <Application>Microsoft Macintosh PowerPoint</Application>
  <PresentationFormat>Widescreen</PresentationFormat>
  <Paragraphs>164</Paragraphs>
  <Slides>22</Slides>
  <Notes>19</Notes>
  <HiddenSlides>0</HiddenSlides>
  <MMClips>0</MMClips>
  <ScaleCrop>false</ScaleCrop>
  <HeadingPairs>
    <vt:vector size="6" baseType="variant">
      <vt:variant>
        <vt:lpstr>Fonts Used</vt:lpstr>
      </vt:variant>
      <vt:variant>
        <vt:i4>7</vt:i4>
      </vt:variant>
      <vt:variant>
        <vt:lpstr>Theme</vt:lpstr>
      </vt:variant>
      <vt:variant>
        <vt:i4>10</vt:i4>
      </vt:variant>
      <vt:variant>
        <vt:lpstr>Slide Titles</vt:lpstr>
      </vt:variant>
      <vt:variant>
        <vt:i4>22</vt:i4>
      </vt:variant>
    </vt:vector>
  </HeadingPairs>
  <TitlesOfParts>
    <vt:vector size="39" baseType="lpstr">
      <vt:lpstr>Aptos</vt:lpstr>
      <vt:lpstr>Arial</vt:lpstr>
      <vt:lpstr>Calibri</vt:lpstr>
      <vt:lpstr>Calibri Light</vt:lpstr>
      <vt:lpstr>Helvetica</vt:lpstr>
      <vt:lpstr>Helvetica Light</vt:lpstr>
      <vt:lpstr>Helvetica Neue</vt:lpstr>
      <vt:lpstr>6_Office Theme</vt:lpstr>
      <vt:lpstr>1_office theme</vt:lpstr>
      <vt:lpstr>2_Office Theme</vt:lpstr>
      <vt:lpstr>1_Custom Design</vt:lpstr>
      <vt:lpstr>3_Office Theme</vt:lpstr>
      <vt:lpstr>7_Office Theme</vt:lpstr>
      <vt:lpstr>Title White</vt:lpstr>
      <vt:lpstr>3_Custom Design</vt:lpstr>
      <vt:lpstr>1_Title White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Additional resources you can access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Agape Aluning</cp:lastModifiedBy>
  <cp:revision>3</cp:revision>
  <dcterms:created xsi:type="dcterms:W3CDTF">2024-09-27T01:14:59Z</dcterms:created>
  <dcterms:modified xsi:type="dcterms:W3CDTF">2024-12-04T05:03:56Z</dcterms:modified>
</cp:coreProperties>
</file>