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5.xml" ContentType="application/vnd.openxmlformats-officedocument.theme+xml"/>
  <Override PartName="/ppt/slideLayouts/slideLayout11.xml" ContentType="application/vnd.openxmlformats-officedocument.presentationml.slideLayout+xml"/>
  <Override PartName="/ppt/theme/theme6.xml" ContentType="application/vnd.openxmlformats-officedocument.theme+xml"/>
  <Override PartName="/ppt/slideLayouts/slideLayout12.xml" ContentType="application/vnd.openxmlformats-officedocument.presentationml.slideLayout+xml"/>
  <Override PartName="/ppt/theme/theme7.xml" ContentType="application/vnd.openxmlformats-officedocument.theme+xml"/>
  <Override PartName="/ppt/slideLayouts/slideLayout13.xml" ContentType="application/vnd.openxmlformats-officedocument.presentationml.slideLayout+xml"/>
  <Override PartName="/ppt/theme/theme8.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95" r:id="rId5"/>
    <p:sldMasterId id="2147483679" r:id="rId6"/>
    <p:sldMasterId id="2147483681" r:id="rId7"/>
    <p:sldMasterId id="2147483683" r:id="rId8"/>
    <p:sldMasterId id="2147483676" r:id="rId9"/>
    <p:sldMasterId id="2147483648" r:id="rId10"/>
    <p:sldMasterId id="2147483699" r:id="rId11"/>
    <p:sldMasterId id="2147483702" r:id="rId12"/>
  </p:sldMasterIdLst>
  <p:notesMasterIdLst>
    <p:notesMasterId r:id="rId35"/>
  </p:notesMasterIdLst>
  <p:sldIdLst>
    <p:sldId id="2147376762" r:id="rId13"/>
    <p:sldId id="2147376803" r:id="rId14"/>
    <p:sldId id="2147376954" r:id="rId15"/>
    <p:sldId id="2147376683" r:id="rId16"/>
    <p:sldId id="2147376763" r:id="rId17"/>
    <p:sldId id="2147376783" r:id="rId18"/>
    <p:sldId id="2147376768" r:id="rId19"/>
    <p:sldId id="2147376773" r:id="rId20"/>
    <p:sldId id="2147376771" r:id="rId21"/>
    <p:sldId id="2147376772" r:id="rId22"/>
    <p:sldId id="2147376764" r:id="rId23"/>
    <p:sldId id="2147376774" r:id="rId24"/>
    <p:sldId id="2147376775" r:id="rId25"/>
    <p:sldId id="2147376765" r:id="rId26"/>
    <p:sldId id="2147376776" r:id="rId27"/>
    <p:sldId id="2147376777" r:id="rId28"/>
    <p:sldId id="2147376766" r:id="rId29"/>
    <p:sldId id="2147376778" r:id="rId30"/>
    <p:sldId id="2147376779" r:id="rId31"/>
    <p:sldId id="2147376360" r:id="rId32"/>
    <p:sldId id="2147376780" r:id="rId33"/>
    <p:sldId id="2147376767"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BC460F-8633-F25F-F510-A95225BBAA79}" name="Patricia Allen" initials="PA" userId="S::patricia.allen@adapt.com.au::d97f0a36-ce00-48a2-8b3a-af76816aadf7" providerId="AD"/>
  <p188:author id="{6CC8DC2C-4EB4-D894-0758-82EBC581EB24}" name="Gabby Fredkin" initials="GF" userId="S::Gabby.Fredkin@adapt.com.au::5a2f5287-96fa-4437-a1cc-afe5909f7627" providerId="AD"/>
  <p188:author id="{4B62B860-3597-D4D5-1B84-932D699DD5AA}" name="Aarjun Kumar" initials="AK" userId="S::Aarjun.Kumar@adapt.com.au::75a13c2f-2fe6-493b-8a42-5face6af43f8" providerId="AD"/>
  <p188:author id="{41F84B64-B5AB-1C3E-59A4-2331F0F5F601}" name="Aarjun Kumar" initials="AK" userId="S::aarjun.kumar@adapt.com.au::75a13c2f-2fe6-493b-8a42-5face6af43f8" providerId="AD"/>
  <p188:author id="{2C17FE66-1312-0432-6C77-1B97DF0E217D}" name="Nathan Paul Bustamante" initials="" userId="S::Nathan.Bustamante@adapt.com.au::e7d05688-02bf-4cbc-8ac0-70c137d8d8b9" providerId="AD"/>
  <p188:author id="{6BE79F76-9C3D-8ED1-7228-BECFE786DBF4}" name="Maranda Mclaren" initials="MM" userId="S::maranda.mclaren@adapt.com.au::71321736-8c7b-49ae-b482-45bdcef790a3" providerId="AD"/>
  <p188:author id="{F7D5FB91-EB2D-5B2D-3D63-9493A5115B83}" name="Honey Mari Gay" initials="HG" userId="S::Honey.Gay@adapt.com.au::0a0b5314-a49b-40b7-81a9-6a081b853566" providerId="AD"/>
  <p188:author id="{562233F7-3F2B-9F4E-4CB8-BDB939904374}" name="Shane Hill" initials="SH" userId="S::shane.hill@adapt.com.au::d4177505-44cc-4b11-adbb-043f023ab85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AFABAB"/>
    <a:srgbClr val="E7534F"/>
    <a:srgbClr val="F09190"/>
    <a:srgbClr val="FADDDC"/>
    <a:srgbClr val="A6A6A6"/>
    <a:srgbClr val="2A29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0"/>
    <p:restoredTop sz="94700"/>
  </p:normalViewPr>
  <p:slideViewPr>
    <p:cSldViewPr snapToGrid="0">
      <p:cViewPr varScale="1">
        <p:scale>
          <a:sx n="118" d="100"/>
          <a:sy n="118" d="100"/>
        </p:scale>
        <p:origin x="600"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tableStyles" Target="tableStyles.xml"/><Relationship Id="rId21" Type="http://schemas.openxmlformats.org/officeDocument/2006/relationships/slide" Target="slides/slide9.xml"/><Relationship Id="rId34" Type="http://schemas.openxmlformats.org/officeDocument/2006/relationships/slide" Target="slides/slide22.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presProps" Target="presProps.xml"/><Relationship Id="rId10" Type="http://schemas.openxmlformats.org/officeDocument/2006/relationships/slideMaster" Target="slideMasters/slideMaster7.xml"/><Relationship Id="rId19" Type="http://schemas.openxmlformats.org/officeDocument/2006/relationships/slide" Target="slides/slide7.xml"/><Relationship Id="rId31" Type="http://schemas.openxmlformats.org/officeDocument/2006/relationships/slide" Target="slides/slide19.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notesMaster" Target="notesMasters/notesMaster1.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secorp1.sharepoint.com/sites/ARCAdaptResourceCentre/Research%20%20Advisory/02%20-%20Research%20Content/Surveys%20Library/2025/IT%20(CIO27%20and%20CIO28)/Analysis%20-%20CIO27/CIO27%20Workbooks/CIO27%20IPs%20&amp;%20Budget%20Segm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secorp1.sharepoint.com/sites/ARCAdaptResourceCentre/Research%20%20Advisory/02%20-%20Research%20Content/Surveys%20Library/2025/IT%20(CIO27%20and%20CIO28)/Analysis%20-%20CIO27/CIO27%20Workbooks/CIO27%20IPs%20&amp;%20Budget%20Segm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secorp1.sharepoint.com/sites/ARCAdaptResourceCentre/Research%20%20Advisory/02%20-%20Research%20Content/Surveys%20Library/2025/IT%20(CIO27%20and%20CIO28)/Analysis%20-%20CIO27/CIO27%20Workbooks/CIO27%20IPs%20&amp;%20Budget%20Segm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secorp1.sharepoint.com/sites/ARCAdaptResourceCentre/Research%20%20Advisory/02%20-%20Research%20Content/Surveys%20Library/2025/IT%20(CIO27%20and%20CIO28)/Analysis%20-%20CIO27/CIO27%20Workbooks/CIO27%20IPs%20&amp;%20Budget%20Segm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secorp1.sharepoint.com/sites/ARCAdaptResourceCentre/Research%20%20Advisory/02%20-%20Research%20Content/Surveys%20Library/2025/IT%20(CIO27%20and%20CIO28)/Analysis%20-%20CIO27/CIO27%20Workbooks/CIO27%20IPs%20&amp;%20Budget%20Segmentation.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2.4124494132498214E-2"/>
          <c:y val="9.0585289908591202E-2"/>
          <c:w val="0.92762651760250536"/>
          <c:h val="0.81882942018281757"/>
        </c:manualLayout>
      </c:layout>
      <c:barChart>
        <c:barDir val="bar"/>
        <c:grouping val="percentStacked"/>
        <c:varyColors val="0"/>
        <c:ser>
          <c:idx val="0"/>
          <c:order val="0"/>
          <c:tx>
            <c:strRef>
              <c:f>Sheet1!$A$2</c:f>
              <c:strCache>
                <c:ptCount val="1"/>
                <c:pt idx="0">
                  <c:v>CIO/CTO</c:v>
                </c:pt>
              </c:strCache>
            </c:strRef>
          </c:tx>
          <c:spPr>
            <a:solidFill>
              <a:schemeClr val="accent2"/>
            </a:solidFill>
            <a:ln w="19050">
              <a:solidFill>
                <a:schemeClr val="lt1"/>
              </a:solidFill>
            </a:ln>
            <a:effectLst/>
          </c:spPr>
          <c:invertIfNegative val="0"/>
          <c:dPt>
            <c:idx val="0"/>
            <c:invertIfNegative val="0"/>
            <c:bubble3D val="0"/>
            <c:spPr>
              <a:solidFill>
                <a:schemeClr val="accent1"/>
              </a:solidFill>
              <a:ln w="31750">
                <a:solidFill>
                  <a:schemeClr val="bg1"/>
                </a:solidFill>
              </a:ln>
              <a:effectLst/>
            </c:spPr>
            <c:extLst>
              <c:ext xmlns:c16="http://schemas.microsoft.com/office/drawing/2014/chart" uri="{C3380CC4-5D6E-409C-BE32-E72D297353CC}">
                <c16:uniqueId val="{00000001-BD8C-40E3-BB60-F5AC9C49860C}"/>
              </c:ext>
            </c:extLst>
          </c:dPt>
          <c:dLbls>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Helvetica" panose="020B0604020202020204" pitchFamily="34" charset="0"/>
                    <a:ea typeface="+mn-ea"/>
                    <a:cs typeface="Helvetica"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Percentage</c:v>
                </c:pt>
              </c:strCache>
            </c:strRef>
          </c:cat>
          <c:val>
            <c:numRef>
              <c:f>Sheet1!$B$2</c:f>
              <c:numCache>
                <c:formatCode>0%</c:formatCode>
                <c:ptCount val="1"/>
                <c:pt idx="0">
                  <c:v>0.72</c:v>
                </c:pt>
              </c:numCache>
            </c:numRef>
          </c:val>
          <c:extLst>
            <c:ext xmlns:c16="http://schemas.microsoft.com/office/drawing/2014/chart" uri="{C3380CC4-5D6E-409C-BE32-E72D297353CC}">
              <c16:uniqueId val="{00000002-BD8C-40E3-BB60-F5AC9C49860C}"/>
            </c:ext>
          </c:extLst>
        </c:ser>
        <c:ser>
          <c:idx val="1"/>
          <c:order val="1"/>
          <c:tx>
            <c:strRef>
              <c:f>Sheet1!$A$4</c:f>
              <c:strCache>
                <c:ptCount val="1"/>
                <c:pt idx="0">
                  <c:v>Chief Architect</c:v>
                </c:pt>
              </c:strCache>
            </c:strRef>
          </c:tx>
          <c:spPr>
            <a:solidFill>
              <a:schemeClr val="tx1"/>
            </a:solidFill>
            <a:ln w="19050">
              <a:solidFill>
                <a:schemeClr val="lt1"/>
              </a:solidFill>
            </a:ln>
            <a:effectLst/>
          </c:spPr>
          <c:invertIfNegative val="0"/>
          <c:dPt>
            <c:idx val="0"/>
            <c:invertIfNegative val="0"/>
            <c:bubble3D val="0"/>
            <c:spPr>
              <a:solidFill>
                <a:schemeClr val="tx1"/>
              </a:solidFill>
              <a:ln w="31750">
                <a:solidFill>
                  <a:schemeClr val="bg1"/>
                </a:solidFill>
              </a:ln>
              <a:effectLst/>
            </c:spPr>
            <c:extLst>
              <c:ext xmlns:c16="http://schemas.microsoft.com/office/drawing/2014/chart" uri="{C3380CC4-5D6E-409C-BE32-E72D297353CC}">
                <c16:uniqueId val="{00000004-BD8C-40E3-BB60-F5AC9C49860C}"/>
              </c:ext>
            </c:extLst>
          </c:dPt>
          <c:dLbls>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Helvetica" panose="020B0604020202020204" pitchFamily="34" charset="0"/>
                    <a:ea typeface="+mn-ea"/>
                    <a:cs typeface="Helvetica"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Percentage</c:v>
                </c:pt>
              </c:strCache>
            </c:strRef>
          </c:cat>
          <c:val>
            <c:numRef>
              <c:f>Sheet1!$B$4</c:f>
              <c:numCache>
                <c:formatCode>0%</c:formatCode>
                <c:ptCount val="1"/>
                <c:pt idx="0">
                  <c:v>0.08</c:v>
                </c:pt>
              </c:numCache>
            </c:numRef>
          </c:val>
          <c:extLst>
            <c:ext xmlns:c16="http://schemas.microsoft.com/office/drawing/2014/chart" uri="{C3380CC4-5D6E-409C-BE32-E72D297353CC}">
              <c16:uniqueId val="{00000005-BD8C-40E3-BB60-F5AC9C49860C}"/>
            </c:ext>
          </c:extLst>
        </c:ser>
        <c:ser>
          <c:idx val="2"/>
          <c:order val="2"/>
          <c:tx>
            <c:strRef>
              <c:f>Sheet1!$A$3</c:f>
              <c:strCache>
                <c:ptCount val="1"/>
                <c:pt idx="0">
                  <c:v>CDO/Head of Transformation</c:v>
                </c:pt>
              </c:strCache>
            </c:strRef>
          </c:tx>
          <c:spPr>
            <a:solidFill>
              <a:schemeClr val="bg1">
                <a:lumMod val="65000"/>
              </a:schemeClr>
            </a:solidFill>
            <a:ln w="19050">
              <a:solidFill>
                <a:schemeClr val="lt1"/>
              </a:solidFill>
            </a:ln>
            <a:effectLst/>
          </c:spPr>
          <c:invertIfNegative val="0"/>
          <c:dPt>
            <c:idx val="0"/>
            <c:invertIfNegative val="0"/>
            <c:bubble3D val="0"/>
            <c:spPr>
              <a:solidFill>
                <a:srgbClr val="AFABAB"/>
              </a:solidFill>
              <a:ln w="31750">
                <a:solidFill>
                  <a:schemeClr val="bg1"/>
                </a:solidFill>
              </a:ln>
              <a:effectLst/>
            </c:spPr>
            <c:extLst>
              <c:ext xmlns:c16="http://schemas.microsoft.com/office/drawing/2014/chart" uri="{C3380CC4-5D6E-409C-BE32-E72D297353CC}">
                <c16:uniqueId val="{00000007-BD8C-40E3-BB60-F5AC9C49860C}"/>
              </c:ext>
            </c:extLst>
          </c:dPt>
          <c:dLbls>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Helvetica" panose="020B0604020202020204" pitchFamily="34" charset="0"/>
                    <a:ea typeface="+mn-ea"/>
                    <a:cs typeface="Helvetica"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Percentage</c:v>
                </c:pt>
              </c:strCache>
            </c:strRef>
          </c:cat>
          <c:val>
            <c:numRef>
              <c:f>Sheet1!$B$3</c:f>
              <c:numCache>
                <c:formatCode>0%</c:formatCode>
                <c:ptCount val="1"/>
                <c:pt idx="0">
                  <c:v>0.2</c:v>
                </c:pt>
              </c:numCache>
            </c:numRef>
          </c:val>
          <c:extLst>
            <c:ext xmlns:c16="http://schemas.microsoft.com/office/drawing/2014/chart" uri="{C3380CC4-5D6E-409C-BE32-E72D297353CC}">
              <c16:uniqueId val="{00000008-BD8C-40E3-BB60-F5AC9C49860C}"/>
            </c:ext>
          </c:extLst>
        </c:ser>
        <c:dLbls>
          <c:dLblPos val="ctr"/>
          <c:showLegendKey val="0"/>
          <c:showVal val="1"/>
          <c:showCatName val="0"/>
          <c:showSerName val="0"/>
          <c:showPercent val="0"/>
          <c:showBubbleSize val="0"/>
        </c:dLbls>
        <c:gapWidth val="100"/>
        <c:overlap val="100"/>
        <c:axId val="292306752"/>
        <c:axId val="280345568"/>
      </c:barChart>
      <c:valAx>
        <c:axId val="280345568"/>
        <c:scaling>
          <c:orientation val="minMax"/>
        </c:scaling>
        <c:delete val="1"/>
        <c:axPos val="b"/>
        <c:numFmt formatCode="0%" sourceLinked="1"/>
        <c:majorTickMark val="out"/>
        <c:minorTickMark val="none"/>
        <c:tickLblPos val="nextTo"/>
        <c:crossAx val="292306752"/>
        <c:crosses val="autoZero"/>
        <c:crossBetween val="between"/>
      </c:valAx>
      <c:catAx>
        <c:axId val="292306752"/>
        <c:scaling>
          <c:orientation val="minMax"/>
        </c:scaling>
        <c:delete val="1"/>
        <c:axPos val="l"/>
        <c:numFmt formatCode="General" sourceLinked="1"/>
        <c:majorTickMark val="out"/>
        <c:minorTickMark val="none"/>
        <c:tickLblPos val="nextTo"/>
        <c:crossAx val="280345568"/>
        <c:crosses val="autoZero"/>
        <c:auto val="1"/>
        <c:lblAlgn val="ctr"/>
        <c:lblOffset val="100"/>
        <c:noMultiLvlLbl val="0"/>
      </c:cat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latin typeface="Helvetica" panose="020B0604020202020204" pitchFamily="34" charset="0"/>
          <a:cs typeface="Helvetica" panose="020B06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125-4C2D-A5E4-286B8B5F5A7E}"/>
              </c:ext>
            </c:extLst>
          </c:dPt>
          <c:dPt>
            <c:idx val="1"/>
            <c:bubble3D val="0"/>
            <c:spPr>
              <a:solidFill>
                <a:schemeClr val="tx1"/>
              </a:solidFill>
              <a:ln w="19050">
                <a:solidFill>
                  <a:schemeClr val="lt1"/>
                </a:solidFill>
              </a:ln>
              <a:effectLst/>
            </c:spPr>
            <c:extLst>
              <c:ext xmlns:c16="http://schemas.microsoft.com/office/drawing/2014/chart" uri="{C3380CC4-5D6E-409C-BE32-E72D297353CC}">
                <c16:uniqueId val="{00000003-F125-4C2D-A5E4-286B8B5F5A7E}"/>
              </c:ext>
            </c:extLst>
          </c:dPt>
          <c:dPt>
            <c:idx val="2"/>
            <c:bubble3D val="0"/>
            <c:spPr>
              <a:solidFill>
                <a:srgbClr val="F5BAB9"/>
              </a:solidFill>
              <a:ln w="19050">
                <a:solidFill>
                  <a:schemeClr val="lt1"/>
                </a:solidFill>
              </a:ln>
              <a:effectLst/>
            </c:spPr>
            <c:extLst>
              <c:ext xmlns:c16="http://schemas.microsoft.com/office/drawing/2014/chart" uri="{C3380CC4-5D6E-409C-BE32-E72D297353CC}">
                <c16:uniqueId val="{00000005-F125-4C2D-A5E4-286B8B5F5A7E}"/>
              </c:ext>
            </c:extLst>
          </c:dPt>
          <c:dPt>
            <c:idx val="3"/>
            <c:bubble3D val="0"/>
            <c:spPr>
              <a:solidFill>
                <a:srgbClr val="AFABAB"/>
              </a:solidFill>
              <a:ln w="19050">
                <a:solidFill>
                  <a:schemeClr val="lt1"/>
                </a:solidFill>
              </a:ln>
              <a:effectLst/>
            </c:spPr>
            <c:extLst>
              <c:ext xmlns:c16="http://schemas.microsoft.com/office/drawing/2014/chart" uri="{C3380CC4-5D6E-409C-BE32-E72D297353CC}">
                <c16:uniqueId val="{00000007-F125-4C2D-A5E4-286B8B5F5A7E}"/>
              </c:ext>
            </c:extLst>
          </c:dPt>
          <c:dLbls>
            <c:dLbl>
              <c:idx val="2"/>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Helvetica" panose="020B0403020202020204" pitchFamily="34" charset="0"/>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5-F125-4C2D-A5E4-286B8B5F5A7E}"/>
                </c:ext>
              </c:extLst>
            </c:dLbl>
            <c:dLbl>
              <c:idx val="3"/>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Helvetica" panose="020B0403020202020204" pitchFamily="34" charset="0"/>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7-F125-4C2D-A5E4-286B8B5F5A7E}"/>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Helvetica" panose="020B040302020202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Small / Medium Organisations</c:v>
                </c:pt>
                <c:pt idx="1">
                  <c:v>Mid-sized Organisations</c:v>
                </c:pt>
                <c:pt idx="2">
                  <c:v>Enterprise Sized Organisations</c:v>
                </c:pt>
                <c:pt idx="3">
                  <c:v>Large Enterprise Sized Organisations</c:v>
                </c:pt>
              </c:strCache>
            </c:strRef>
          </c:cat>
          <c:val>
            <c:numRef>
              <c:f>Sheet1!$B$2:$B$5</c:f>
              <c:numCache>
                <c:formatCode>0%</c:formatCode>
                <c:ptCount val="4"/>
                <c:pt idx="0">
                  <c:v>0.17</c:v>
                </c:pt>
                <c:pt idx="1">
                  <c:v>0.35</c:v>
                </c:pt>
                <c:pt idx="2">
                  <c:v>0.27</c:v>
                </c:pt>
                <c:pt idx="3">
                  <c:v>0.21</c:v>
                </c:pt>
              </c:numCache>
            </c:numRef>
          </c:val>
          <c:extLst>
            <c:ext xmlns:c16="http://schemas.microsoft.com/office/drawing/2014/chart" uri="{C3380CC4-5D6E-409C-BE32-E72D297353CC}">
              <c16:uniqueId val="{00000008-F125-4C2D-A5E4-286B8B5F5A7E}"/>
            </c:ext>
          </c:extLst>
        </c:ser>
        <c:dLbls>
          <c:showLegendKey val="0"/>
          <c:showVal val="0"/>
          <c:showCatName val="0"/>
          <c:showSerName val="0"/>
          <c:showPercent val="0"/>
          <c:showBubbleSize val="0"/>
          <c:showLeaderLines val="1"/>
        </c:dLbls>
        <c:firstSliceAng val="0"/>
        <c:holeSize val="61"/>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'Q24'!$B$14</c:f>
              <c:strCache>
                <c:ptCount val="1"/>
                <c:pt idx="0">
                  <c:v>Average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'Q24'!$A$15:$A$18</c:f>
              <c:strCache>
                <c:ptCount val="4"/>
                <c:pt idx="0">
                  <c:v>Small/medium corporate (1-500 emp.)</c:v>
                </c:pt>
                <c:pt idx="1">
                  <c:v>Mid-market (501 to 2500 emp.)</c:v>
                </c:pt>
                <c:pt idx="2">
                  <c:v>Enterprise (2501 to 10,000 emp.)</c:v>
                </c:pt>
                <c:pt idx="3">
                  <c:v>Large Enterprise (&gt;10,000 emp.)</c:v>
                </c:pt>
              </c:strCache>
            </c:strRef>
          </c:cat>
          <c:val>
            <c:numRef>
              <c:f>'Q24'!$B$15:$B$18</c:f>
              <c:numCache>
                <c:formatCode>0</c:formatCode>
                <c:ptCount val="4"/>
                <c:pt idx="0">
                  <c:v>29.666666666666668</c:v>
                </c:pt>
                <c:pt idx="1">
                  <c:v>49.2</c:v>
                </c:pt>
                <c:pt idx="2">
                  <c:v>89.461538461538467</c:v>
                </c:pt>
                <c:pt idx="3">
                  <c:v>231.17857142857142</c:v>
                </c:pt>
              </c:numCache>
            </c:numRef>
          </c:val>
          <c:extLst>
            <c:ext xmlns:c16="http://schemas.microsoft.com/office/drawing/2014/chart" uri="{C3380CC4-5D6E-409C-BE32-E72D297353CC}">
              <c16:uniqueId val="{00000000-2F95-4731-A650-4629E3917BAA}"/>
            </c:ext>
          </c:extLst>
        </c:ser>
        <c:dLbls>
          <c:dLblPos val="outEnd"/>
          <c:showLegendKey val="0"/>
          <c:showVal val="1"/>
          <c:showCatName val="0"/>
          <c:showSerName val="0"/>
          <c:showPercent val="0"/>
          <c:showBubbleSize val="0"/>
        </c:dLbls>
        <c:gapWidth val="182"/>
        <c:axId val="1069571343"/>
        <c:axId val="1069570863"/>
      </c:barChart>
      <c:catAx>
        <c:axId val="10695713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069570863"/>
        <c:crosses val="autoZero"/>
        <c:auto val="1"/>
        <c:lblAlgn val="ctr"/>
        <c:lblOffset val="100"/>
        <c:noMultiLvlLbl val="0"/>
      </c:catAx>
      <c:valAx>
        <c:axId val="1069570863"/>
        <c:scaling>
          <c:orientation val="minMax"/>
        </c:scaling>
        <c:delete val="1"/>
        <c:axPos val="l"/>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AU"/>
                  <a:t>Average (in millions)</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AU"/>
            </a:p>
          </c:txPr>
        </c:title>
        <c:numFmt formatCode="0" sourceLinked="1"/>
        <c:majorTickMark val="none"/>
        <c:minorTickMark val="none"/>
        <c:tickLblPos val="nextTo"/>
        <c:crossAx val="1069571343"/>
        <c:crosses val="autoZero"/>
        <c:crossBetween val="between"/>
      </c:valAx>
      <c:spPr>
        <a:noFill/>
        <a:ln>
          <a:noFill/>
        </a:ln>
        <a:effectLst/>
      </c:spPr>
    </c:plotArea>
    <c:plotVisOnly val="1"/>
    <c:dispBlanksAs val="gap"/>
    <c:showDLblsOverMax val="0"/>
  </c:chart>
  <c:spPr>
    <a:noFill/>
    <a:ln>
      <a:noFill/>
    </a:ln>
    <a:effectLst/>
  </c:spPr>
  <c:txPr>
    <a:bodyPr/>
    <a:lstStyle/>
    <a:p>
      <a:pPr>
        <a:defRPr sz="12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'Budget by Segment'!$E$65:$E$71</c:f>
              <c:strCache>
                <c:ptCount val="7"/>
                <c:pt idx="0">
                  <c:v> AI</c:v>
                </c:pt>
                <c:pt idx="1">
                  <c:v> Skills and training</c:v>
                </c:pt>
                <c:pt idx="2">
                  <c:v> Data and analytics</c:v>
                </c:pt>
                <c:pt idx="3">
                  <c:v> Cyber security</c:v>
                </c:pt>
                <c:pt idx="4">
                  <c:v> IT services</c:v>
                </c:pt>
                <c:pt idx="5">
                  <c:v> Infrastructure</c:v>
                </c:pt>
                <c:pt idx="6">
                  <c:v> Whole business software tools</c:v>
                </c:pt>
              </c:strCache>
            </c:strRef>
          </c:cat>
          <c:val>
            <c:numRef>
              <c:f>'Budget by Segment'!$H$65:$H$71</c:f>
              <c:numCache>
                <c:formatCode>General</c:formatCode>
                <c:ptCount val="7"/>
                <c:pt idx="0">
                  <c:v>3</c:v>
                </c:pt>
                <c:pt idx="1">
                  <c:v>6</c:v>
                </c:pt>
                <c:pt idx="2">
                  <c:v>12</c:v>
                </c:pt>
                <c:pt idx="3">
                  <c:v>14</c:v>
                </c:pt>
                <c:pt idx="4">
                  <c:v>19</c:v>
                </c:pt>
                <c:pt idx="5">
                  <c:v>22</c:v>
                </c:pt>
                <c:pt idx="6">
                  <c:v>24</c:v>
                </c:pt>
              </c:numCache>
            </c:numRef>
          </c:val>
          <c:extLst>
            <c:ext xmlns:c16="http://schemas.microsoft.com/office/drawing/2014/chart" uri="{C3380CC4-5D6E-409C-BE32-E72D297353CC}">
              <c16:uniqueId val="{00000000-A2DE-481C-8456-2C0DC97D504D}"/>
            </c:ext>
          </c:extLst>
        </c:ser>
        <c:dLbls>
          <c:dLblPos val="outEnd"/>
          <c:showLegendKey val="0"/>
          <c:showVal val="1"/>
          <c:showCatName val="0"/>
          <c:showSerName val="0"/>
          <c:showPercent val="0"/>
          <c:showBubbleSize val="0"/>
        </c:dLbls>
        <c:gapWidth val="182"/>
        <c:axId val="1757402304"/>
        <c:axId val="1757403264"/>
      </c:barChart>
      <c:catAx>
        <c:axId val="17574023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7403264"/>
        <c:crosses val="autoZero"/>
        <c:auto val="1"/>
        <c:lblAlgn val="ctr"/>
        <c:lblOffset val="100"/>
        <c:noMultiLvlLbl val="0"/>
      </c:catAx>
      <c:valAx>
        <c:axId val="1757403264"/>
        <c:scaling>
          <c:orientation val="minMax"/>
        </c:scaling>
        <c:delete val="1"/>
        <c:axPos val="b"/>
        <c:numFmt formatCode="General" sourceLinked="1"/>
        <c:majorTickMark val="none"/>
        <c:minorTickMark val="none"/>
        <c:tickLblPos val="nextTo"/>
        <c:crossAx val="17574023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Helvetica" panose="020B0403020202020204"/>
                    <a:ea typeface="+mn-ea"/>
                    <a:cs typeface="Helvetica" panose="020B0403020202020204"/>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'Budget by Segment'!$E$5:$E$11</c:f>
              <c:strCache>
                <c:ptCount val="7"/>
                <c:pt idx="0">
                  <c:v> Skills and training</c:v>
                </c:pt>
                <c:pt idx="1">
                  <c:v> AI</c:v>
                </c:pt>
                <c:pt idx="2">
                  <c:v> Data and analytics</c:v>
                </c:pt>
                <c:pt idx="3">
                  <c:v> Cyber security</c:v>
                </c:pt>
                <c:pt idx="4">
                  <c:v> IT services</c:v>
                </c:pt>
                <c:pt idx="5">
                  <c:v> Infrastructure</c:v>
                </c:pt>
                <c:pt idx="6">
                  <c:v> Whole business software tools</c:v>
                </c:pt>
              </c:strCache>
            </c:strRef>
          </c:cat>
          <c:val>
            <c:numRef>
              <c:f>'Budget by Segment'!$H$5:$H$11</c:f>
              <c:numCache>
                <c:formatCode>General</c:formatCode>
                <c:ptCount val="7"/>
                <c:pt idx="0">
                  <c:v>7</c:v>
                </c:pt>
                <c:pt idx="1">
                  <c:v>8</c:v>
                </c:pt>
                <c:pt idx="2">
                  <c:v>11</c:v>
                </c:pt>
                <c:pt idx="3">
                  <c:v>13</c:v>
                </c:pt>
                <c:pt idx="4">
                  <c:v>17</c:v>
                </c:pt>
                <c:pt idx="5">
                  <c:v>21</c:v>
                </c:pt>
                <c:pt idx="6">
                  <c:v>23</c:v>
                </c:pt>
              </c:numCache>
            </c:numRef>
          </c:val>
          <c:extLst>
            <c:ext xmlns:c16="http://schemas.microsoft.com/office/drawing/2014/chart" uri="{C3380CC4-5D6E-409C-BE32-E72D297353CC}">
              <c16:uniqueId val="{00000000-EC3F-4483-8405-7AB6C645CB6B}"/>
            </c:ext>
          </c:extLst>
        </c:ser>
        <c:dLbls>
          <c:dLblPos val="outEnd"/>
          <c:showLegendKey val="0"/>
          <c:showVal val="1"/>
          <c:showCatName val="0"/>
          <c:showSerName val="0"/>
          <c:showPercent val="0"/>
          <c:showBubbleSize val="0"/>
        </c:dLbls>
        <c:gapWidth val="182"/>
        <c:axId val="1865917984"/>
        <c:axId val="1865919424"/>
      </c:barChart>
      <c:catAx>
        <c:axId val="18659179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Helvetica" panose="020B0403020202020204"/>
                <a:ea typeface="+mn-ea"/>
                <a:cs typeface="Helvetica" panose="020B0403020202020204"/>
              </a:defRPr>
            </a:pPr>
            <a:endParaRPr lang="en-US"/>
          </a:p>
        </c:txPr>
        <c:crossAx val="1865919424"/>
        <c:crosses val="autoZero"/>
        <c:auto val="1"/>
        <c:lblAlgn val="ctr"/>
        <c:lblOffset val="100"/>
        <c:noMultiLvlLbl val="0"/>
      </c:catAx>
      <c:valAx>
        <c:axId val="1865919424"/>
        <c:scaling>
          <c:orientation val="minMax"/>
        </c:scaling>
        <c:delete val="1"/>
        <c:axPos val="b"/>
        <c:numFmt formatCode="General" sourceLinked="1"/>
        <c:majorTickMark val="none"/>
        <c:minorTickMark val="none"/>
        <c:tickLblPos val="nextTo"/>
        <c:crossAx val="18659179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Helvetica" panose="020B0403020202020204"/>
          <a:cs typeface="Helvetica" panose="020B0403020202020204"/>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Helvetica" panose="020B0403020202020204"/>
                    <a:ea typeface="+mn-ea"/>
                    <a:cs typeface="Helvetica" panose="020B0403020202020204"/>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'Budget by Segment'!$E$19:$E$25</c:f>
              <c:strCache>
                <c:ptCount val="7"/>
                <c:pt idx="0">
                  <c:v> AI</c:v>
                </c:pt>
                <c:pt idx="1">
                  <c:v> Skills and training</c:v>
                </c:pt>
                <c:pt idx="2">
                  <c:v> Data and analytics</c:v>
                </c:pt>
                <c:pt idx="3">
                  <c:v> Cyber security</c:v>
                </c:pt>
                <c:pt idx="4">
                  <c:v> Infrastructure</c:v>
                </c:pt>
                <c:pt idx="5">
                  <c:v> IT services</c:v>
                </c:pt>
                <c:pt idx="6">
                  <c:v> Whole business software tools</c:v>
                </c:pt>
              </c:strCache>
            </c:strRef>
          </c:cat>
          <c:val>
            <c:numRef>
              <c:f>'Budget by Segment'!$H$19:$H$25</c:f>
              <c:numCache>
                <c:formatCode>General</c:formatCode>
                <c:ptCount val="7"/>
                <c:pt idx="0">
                  <c:v>3</c:v>
                </c:pt>
                <c:pt idx="1">
                  <c:v>7</c:v>
                </c:pt>
                <c:pt idx="2">
                  <c:v>12</c:v>
                </c:pt>
                <c:pt idx="3">
                  <c:v>13</c:v>
                </c:pt>
                <c:pt idx="4">
                  <c:v>19</c:v>
                </c:pt>
                <c:pt idx="5">
                  <c:v>20</c:v>
                </c:pt>
                <c:pt idx="6">
                  <c:v>26</c:v>
                </c:pt>
              </c:numCache>
            </c:numRef>
          </c:val>
          <c:extLst>
            <c:ext xmlns:c16="http://schemas.microsoft.com/office/drawing/2014/chart" uri="{C3380CC4-5D6E-409C-BE32-E72D297353CC}">
              <c16:uniqueId val="{00000000-9980-4EB4-893A-6D11218C9D97}"/>
            </c:ext>
          </c:extLst>
        </c:ser>
        <c:dLbls>
          <c:dLblPos val="outEnd"/>
          <c:showLegendKey val="0"/>
          <c:showVal val="1"/>
          <c:showCatName val="0"/>
          <c:showSerName val="0"/>
          <c:showPercent val="0"/>
          <c:showBubbleSize val="0"/>
        </c:dLbls>
        <c:gapWidth val="182"/>
        <c:axId val="1538942895"/>
        <c:axId val="1538944815"/>
      </c:barChart>
      <c:catAx>
        <c:axId val="1538942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Helvetica" panose="020B0403020202020204"/>
                <a:ea typeface="+mn-ea"/>
                <a:cs typeface="Helvetica" panose="020B0403020202020204"/>
              </a:defRPr>
            </a:pPr>
            <a:endParaRPr lang="en-US"/>
          </a:p>
        </c:txPr>
        <c:crossAx val="1538944815"/>
        <c:crosses val="autoZero"/>
        <c:auto val="1"/>
        <c:lblAlgn val="ctr"/>
        <c:lblOffset val="100"/>
        <c:noMultiLvlLbl val="0"/>
      </c:catAx>
      <c:valAx>
        <c:axId val="1538944815"/>
        <c:scaling>
          <c:orientation val="minMax"/>
        </c:scaling>
        <c:delete val="1"/>
        <c:axPos val="b"/>
        <c:numFmt formatCode="General" sourceLinked="1"/>
        <c:majorTickMark val="out"/>
        <c:minorTickMark val="none"/>
        <c:tickLblPos val="nextTo"/>
        <c:crossAx val="153894289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Helvetica" panose="020B0403020202020204"/>
          <a:cs typeface="Helvetica" panose="020B0403020202020204"/>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Helvetica" panose="020B0403020202020204"/>
                    <a:ea typeface="+mn-ea"/>
                    <a:cs typeface="Helvetica" panose="020B0403020202020204"/>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'Budget by Segment'!$E$33:$E$39</c:f>
              <c:strCache>
                <c:ptCount val="7"/>
                <c:pt idx="0">
                  <c:v> AI</c:v>
                </c:pt>
                <c:pt idx="1">
                  <c:v> Skills and training</c:v>
                </c:pt>
                <c:pt idx="2">
                  <c:v> Data and analytics</c:v>
                </c:pt>
                <c:pt idx="3">
                  <c:v> Cyber security</c:v>
                </c:pt>
                <c:pt idx="4">
                  <c:v> IT services</c:v>
                </c:pt>
                <c:pt idx="5">
                  <c:v> Infrastructure</c:v>
                </c:pt>
                <c:pt idx="6">
                  <c:v> Whole business software tools</c:v>
                </c:pt>
              </c:strCache>
            </c:strRef>
          </c:cat>
          <c:val>
            <c:numRef>
              <c:f>'Budget by Segment'!$H$33:$H$39</c:f>
              <c:numCache>
                <c:formatCode>General</c:formatCode>
                <c:ptCount val="7"/>
                <c:pt idx="0">
                  <c:v>2</c:v>
                </c:pt>
                <c:pt idx="1">
                  <c:v>5</c:v>
                </c:pt>
                <c:pt idx="2">
                  <c:v>13</c:v>
                </c:pt>
                <c:pt idx="3">
                  <c:v>14</c:v>
                </c:pt>
                <c:pt idx="4">
                  <c:v>19</c:v>
                </c:pt>
                <c:pt idx="5">
                  <c:v>23</c:v>
                </c:pt>
                <c:pt idx="6">
                  <c:v>24</c:v>
                </c:pt>
              </c:numCache>
            </c:numRef>
          </c:val>
          <c:extLst>
            <c:ext xmlns:c16="http://schemas.microsoft.com/office/drawing/2014/chart" uri="{C3380CC4-5D6E-409C-BE32-E72D297353CC}">
              <c16:uniqueId val="{00000000-96AC-40F1-9CF9-433F03161145}"/>
            </c:ext>
          </c:extLst>
        </c:ser>
        <c:dLbls>
          <c:dLblPos val="outEnd"/>
          <c:showLegendKey val="0"/>
          <c:showVal val="1"/>
          <c:showCatName val="0"/>
          <c:showSerName val="0"/>
          <c:showPercent val="0"/>
          <c:showBubbleSize val="0"/>
        </c:dLbls>
        <c:gapWidth val="182"/>
        <c:axId val="1546473391"/>
        <c:axId val="1856872032"/>
      </c:barChart>
      <c:catAx>
        <c:axId val="154647339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Helvetica" panose="020B0403020202020204"/>
                <a:ea typeface="+mn-ea"/>
                <a:cs typeface="Helvetica" panose="020B0403020202020204"/>
              </a:defRPr>
            </a:pPr>
            <a:endParaRPr lang="en-US"/>
          </a:p>
        </c:txPr>
        <c:crossAx val="1856872032"/>
        <c:crosses val="autoZero"/>
        <c:auto val="1"/>
        <c:lblAlgn val="ctr"/>
        <c:lblOffset val="100"/>
        <c:noMultiLvlLbl val="0"/>
      </c:catAx>
      <c:valAx>
        <c:axId val="1856872032"/>
        <c:scaling>
          <c:orientation val="minMax"/>
        </c:scaling>
        <c:delete val="1"/>
        <c:axPos val="b"/>
        <c:numFmt formatCode="General" sourceLinked="1"/>
        <c:majorTickMark val="none"/>
        <c:minorTickMark val="none"/>
        <c:tickLblPos val="nextTo"/>
        <c:crossAx val="15464733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Helvetica" panose="020B0403020202020204"/>
          <a:cs typeface="Helvetica" panose="020B0403020202020204"/>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Helvetica" panose="020B0403020202020204"/>
                    <a:ea typeface="+mn-ea"/>
                    <a:cs typeface="Helvetica" panose="020B0403020202020204"/>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'Budget by Segment'!$E$47:$E$53</c:f>
              <c:strCache>
                <c:ptCount val="7"/>
                <c:pt idx="0">
                  <c:v> Skills and training</c:v>
                </c:pt>
                <c:pt idx="1">
                  <c:v> AI </c:v>
                </c:pt>
                <c:pt idx="2">
                  <c:v> Data and analytics</c:v>
                </c:pt>
                <c:pt idx="3">
                  <c:v> Cyber security</c:v>
                </c:pt>
                <c:pt idx="4">
                  <c:v> IT services</c:v>
                </c:pt>
                <c:pt idx="5">
                  <c:v> Whole business software tools</c:v>
                </c:pt>
                <c:pt idx="6">
                  <c:v> Infrastructure</c:v>
                </c:pt>
              </c:strCache>
            </c:strRef>
          </c:cat>
          <c:val>
            <c:numRef>
              <c:f>'Budget by Segment'!$H$47:$H$53</c:f>
              <c:numCache>
                <c:formatCode>General</c:formatCode>
                <c:ptCount val="7"/>
                <c:pt idx="0">
                  <c:v>3</c:v>
                </c:pt>
                <c:pt idx="1">
                  <c:v>4</c:v>
                </c:pt>
                <c:pt idx="2">
                  <c:v>11</c:v>
                </c:pt>
                <c:pt idx="3">
                  <c:v>16</c:v>
                </c:pt>
                <c:pt idx="4">
                  <c:v>21</c:v>
                </c:pt>
                <c:pt idx="5">
                  <c:v>22</c:v>
                </c:pt>
                <c:pt idx="6">
                  <c:v>23</c:v>
                </c:pt>
              </c:numCache>
            </c:numRef>
          </c:val>
          <c:extLst>
            <c:ext xmlns:c16="http://schemas.microsoft.com/office/drawing/2014/chart" uri="{C3380CC4-5D6E-409C-BE32-E72D297353CC}">
              <c16:uniqueId val="{00000000-70E0-46A4-AB2C-9B5AC1876C46}"/>
            </c:ext>
          </c:extLst>
        </c:ser>
        <c:dLbls>
          <c:dLblPos val="outEnd"/>
          <c:showLegendKey val="0"/>
          <c:showVal val="1"/>
          <c:showCatName val="0"/>
          <c:showSerName val="0"/>
          <c:showPercent val="0"/>
          <c:showBubbleSize val="0"/>
        </c:dLbls>
        <c:gapWidth val="182"/>
        <c:axId val="1911867856"/>
        <c:axId val="1911846256"/>
      </c:barChart>
      <c:catAx>
        <c:axId val="19118678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Helvetica" panose="020B0403020202020204"/>
                <a:ea typeface="+mn-ea"/>
                <a:cs typeface="Helvetica" panose="020B0403020202020204"/>
              </a:defRPr>
            </a:pPr>
            <a:endParaRPr lang="en-US"/>
          </a:p>
        </c:txPr>
        <c:crossAx val="1911846256"/>
        <c:crosses val="autoZero"/>
        <c:auto val="1"/>
        <c:lblAlgn val="ctr"/>
        <c:lblOffset val="100"/>
        <c:noMultiLvlLbl val="0"/>
      </c:catAx>
      <c:valAx>
        <c:axId val="1911846256"/>
        <c:scaling>
          <c:orientation val="minMax"/>
        </c:scaling>
        <c:delete val="1"/>
        <c:axPos val="b"/>
        <c:numFmt formatCode="General" sourceLinked="1"/>
        <c:majorTickMark val="none"/>
        <c:minorTickMark val="none"/>
        <c:tickLblPos val="nextTo"/>
        <c:crossAx val="19118678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Helvetica" panose="020B0403020202020204"/>
          <a:cs typeface="Helvetica" panose="020B0403020202020204"/>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FCEFD3-E993-42B1-A957-D3C1D8DC85CD}" type="datetimeFigureOut">
              <a:rPr lang="en-AU" smtClean="0"/>
              <a:t>26/3/2025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64A1A0-4828-4556-A429-D8D1F97EC206}" type="slidenum">
              <a:rPr lang="en-AU" smtClean="0"/>
              <a:t>‹#›</a:t>
            </a:fld>
            <a:endParaRPr lang="en-AU"/>
          </a:p>
        </p:txBody>
      </p:sp>
    </p:spTree>
    <p:extLst>
      <p:ext uri="{BB962C8B-B14F-4D97-AF65-F5344CB8AC3E}">
        <p14:creationId xmlns:p14="http://schemas.microsoft.com/office/powerpoint/2010/main" val="834229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069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91EA0-010F-87E7-74D8-FF37C244F2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4E6333-17BB-CAB3-4F30-5F4F8C0F6F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D00269-0BE6-AA07-A49D-AC53D82CABBB}"/>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B5B0CEDE-98AD-6BCD-022B-5D2574A7EA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302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49814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76912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91EA0-010F-87E7-74D8-FF37C244F2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4E6333-17BB-CAB3-4F30-5F4F8C0F6F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D00269-0BE6-AA07-A49D-AC53D82CABBB}"/>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B5B0CEDE-98AD-6BCD-022B-5D2574A7EA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2176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67995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5203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91EA0-010F-87E7-74D8-FF37C244F2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4E6333-17BB-CAB3-4F30-5F4F8C0F6F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D00269-0BE6-AA07-A49D-AC53D82CABBB}"/>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B5B0CEDE-98AD-6BCD-022B-5D2574A7EA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60702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90048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33565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420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91EA0-010F-87E7-74D8-FF37C244F2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4E6333-17BB-CAB3-4F30-5F4F8C0F6F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D00269-0BE6-AA07-A49D-AC53D82CABBB}"/>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B5B0CEDE-98AD-6BCD-022B-5D2574A7EA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15302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52884E-01AA-4C81-ACD1-4BD49D3D90DC}"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13795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100" b="0" i="1">
              <a:latin typeface="Helvetica" panose="020B0604020202020204" pitchFamily="34" charset="0"/>
              <a:cs typeface="Helvetica"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142827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91EA0-010F-87E7-74D8-FF37C244F2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4E6333-17BB-CAB3-4F30-5F4F8C0F6F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D00269-0BE6-AA07-A49D-AC53D82CABBB}"/>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B5B0CEDE-98AD-6BCD-022B-5D2574A7EA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41161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72303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0B1D-DE67-05F7-C296-AB8D81C48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C40DC-F492-DF06-E8C0-05B29C7F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D9FBF-AD2D-0F0C-88BB-6432E187DCC1}"/>
              </a:ext>
            </a:extLst>
          </p:cNvPr>
          <p:cNvSpPr>
            <a:spLocks noGrp="1"/>
          </p:cNvSpPr>
          <p:nvPr>
            <p:ph type="body" idx="1"/>
          </p:nvPr>
        </p:nvSpPr>
        <p:spPr/>
        <p:txBody>
          <a:bodyPr/>
          <a:lstStyle/>
          <a:p>
            <a:pPr marL="171450" indent="-171450">
              <a:buFontTx/>
              <a:buChar char="-"/>
            </a:pPr>
            <a:endParaRPr lang="en-PH" sz="1800"/>
          </a:p>
        </p:txBody>
      </p:sp>
      <p:sp>
        <p:nvSpPr>
          <p:cNvPr id="4" name="Slide Number Placeholder 3">
            <a:extLst>
              <a:ext uri="{FF2B5EF4-FFF2-40B4-BE49-F238E27FC236}">
                <a16:creationId xmlns:a16="http://schemas.microsoft.com/office/drawing/2014/main" id="{5F90E441-3222-0209-FA13-2C39DCBC5B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66092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2.xml"/><Relationship Id="rId5" Type="http://schemas.openxmlformats.org/officeDocument/2006/relationships/image" Target="../media/image1.png"/><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6" name="Picture 5" descr="A white letter a with a black background&#10;&#10;Description automatically generated">
            <a:extLst>
              <a:ext uri="{FF2B5EF4-FFF2-40B4-BE49-F238E27FC236}">
                <a16:creationId xmlns:a16="http://schemas.microsoft.com/office/drawing/2014/main" id="{9A14A3A5-FB67-4E8D-7857-B55180CC52A9}"/>
              </a:ext>
            </a:extLst>
          </p:cNvPr>
          <p:cNvPicPr>
            <a:picLocks noChangeAspect="1"/>
          </p:cNvPicPr>
          <p:nvPr userDrawn="1"/>
        </p:nvPicPr>
        <p:blipFill rotWithShape="1">
          <a:blip r:embed="rId2" cstate="print">
            <a:alphaModFix amt="70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grpSp>
        <p:nvGrpSpPr>
          <p:cNvPr id="7" name="Group 6">
            <a:extLst>
              <a:ext uri="{FF2B5EF4-FFF2-40B4-BE49-F238E27FC236}">
                <a16:creationId xmlns:a16="http://schemas.microsoft.com/office/drawing/2014/main" id="{0CE4C156-5B18-9160-A74F-3B6067E9E87A}"/>
              </a:ext>
            </a:extLst>
          </p:cNvPr>
          <p:cNvGrpSpPr/>
          <p:nvPr userDrawn="1"/>
        </p:nvGrpSpPr>
        <p:grpSpPr>
          <a:xfrm>
            <a:off x="1083907" y="6062651"/>
            <a:ext cx="2668365" cy="226977"/>
            <a:chOff x="712794" y="6196131"/>
            <a:chExt cx="3390094" cy="288369"/>
          </a:xfrm>
        </p:grpSpPr>
        <p:pic>
          <p:nvPicPr>
            <p:cNvPr id="8" name="Graphic 7">
              <a:extLst>
                <a:ext uri="{FF2B5EF4-FFF2-40B4-BE49-F238E27FC236}">
                  <a16:creationId xmlns:a16="http://schemas.microsoft.com/office/drawing/2014/main" id="{93E5ED21-6943-C975-7A5A-1C33AE51D2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2794" y="6196131"/>
              <a:ext cx="164237" cy="288369"/>
            </a:xfrm>
            <a:prstGeom prst="rect">
              <a:avLst/>
            </a:prstGeom>
          </p:spPr>
        </p:pic>
        <p:pic>
          <p:nvPicPr>
            <p:cNvPr id="9" name="Graphic 8">
              <a:extLst>
                <a:ext uri="{FF2B5EF4-FFF2-40B4-BE49-F238E27FC236}">
                  <a16:creationId xmlns:a16="http://schemas.microsoft.com/office/drawing/2014/main" id="{BEF8C383-76BC-ADF4-DB3D-81C6185027A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8056" y="6254584"/>
              <a:ext cx="3044832" cy="165803"/>
            </a:xfrm>
            <a:prstGeom prst="rect">
              <a:avLst/>
            </a:prstGeom>
          </p:spPr>
        </p:pic>
      </p:grpSp>
      <p:sp>
        <p:nvSpPr>
          <p:cNvPr id="12" name="Rectangle 11">
            <a:extLst>
              <a:ext uri="{FF2B5EF4-FFF2-40B4-BE49-F238E27FC236}">
                <a16:creationId xmlns:a16="http://schemas.microsoft.com/office/drawing/2014/main" id="{1B23F305-C432-D9EB-B99E-463FCF64E592}"/>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4183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ck 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423760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52124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3/26/25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6222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2">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5218187"/>
      </p:ext>
    </p:extLst>
  </p:cSld>
  <p:clrMapOvr>
    <a:masterClrMapping/>
  </p:clrMapOvr>
  <p:hf sldNum="0"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ck 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73816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3/26/25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53238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6463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A Black Bottom Righ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089F171C-4EC3-8F4E-92E9-8D30E47D0C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947898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act">
    <p:bg>
      <p:bgPr>
        <a:solidFill>
          <a:schemeClr val="bg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descr="A white letter a with a black background&#10;&#10;Description automatically generated">
            <a:extLst>
              <a:ext uri="{FF2B5EF4-FFF2-40B4-BE49-F238E27FC236}">
                <a16:creationId xmlns:a16="http://schemas.microsoft.com/office/drawing/2014/main" id="{3E792B75-2DEE-36E1-38FC-622877DCB9C5}"/>
              </a:ext>
            </a:extLst>
          </p:cNvPr>
          <p:cNvPicPr>
            <a:picLocks noChangeAspect="1"/>
          </p:cNvPicPr>
          <p:nvPr userDrawn="1"/>
        </p:nvPicPr>
        <p:blipFill rotWithShape="1">
          <a:blip r:embed="rId5" cstate="print">
            <a:alphaModFix amt="35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spTree>
    <p:extLst>
      <p:ext uri="{BB962C8B-B14F-4D97-AF65-F5344CB8AC3E}">
        <p14:creationId xmlns:p14="http://schemas.microsoft.com/office/powerpoint/2010/main" val="2758725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409451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E740B86F-9958-410F-8E0A-D09EEDA3C5A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33412" y="378947"/>
            <a:ext cx="1170580" cy="282997"/>
          </a:xfrm>
          <a:prstGeom prst="rect">
            <a:avLst/>
          </a:prstGeom>
        </p:spPr>
      </p:pic>
      <p:cxnSp>
        <p:nvCxnSpPr>
          <p:cNvPr id="2" name="Straight Connector 1">
            <a:extLst>
              <a:ext uri="{FF2B5EF4-FFF2-40B4-BE49-F238E27FC236}">
                <a16:creationId xmlns:a16="http://schemas.microsoft.com/office/drawing/2014/main" id="{58838088-80BE-5559-75B1-3F0DF8165E94}"/>
              </a:ext>
            </a:extLst>
          </p:cNvPr>
          <p:cNvCxnSpPr>
            <a:cxnSpLocks/>
          </p:cNvCxnSpPr>
          <p:nvPr userDrawn="1"/>
        </p:nvCxnSpPr>
        <p:spPr>
          <a:xfrm>
            <a:off x="328246" y="1002729"/>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4551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739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 Black Bottom Righ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089F171C-4EC3-8F4E-92E9-8D30E47D0C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16064264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7.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4.xml"/><Relationship Id="rId1" Type="http://schemas.openxmlformats.org/officeDocument/2006/relationships/slideLayout" Target="../slideLayouts/slideLayout8.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0.xml"/><Relationship Id="rId1" Type="http://schemas.openxmlformats.org/officeDocument/2006/relationships/slideLayout" Target="../slideLayouts/slideLayout9.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theme" Target="../theme/theme6.xml"/><Relationship Id="rId1" Type="http://schemas.openxmlformats.org/officeDocument/2006/relationships/slideLayout" Target="../slideLayouts/slideLayout11.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theme" Target="../theme/theme7.xml"/><Relationship Id="rId1" Type="http://schemas.openxmlformats.org/officeDocument/2006/relationships/slideLayout" Target="../slideLayouts/slideLayout12.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8.xml"/><Relationship Id="rId1" Type="http://schemas.openxmlformats.org/officeDocument/2006/relationships/slideLayout" Target="../slideLayouts/slideLayout13.xml"/></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15.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3/26/25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170461131"/>
      </p:ext>
    </p:extLst>
  </p:cSld>
  <p:clrMap bg1="lt1" tx1="dk1" bg2="lt2" tx2="dk2" accent1="accent1" accent2="accent2" accent3="accent3" accent4="accent4" accent5="accent5" accent6="accent6" hlink="hlink" folHlink="folHlink"/>
  <p:sldLayoutIdLst>
    <p:sldLayoutId id="2147483682" r:id="rId1"/>
    <p:sldLayoutId id="2147483674" r:id="rId2"/>
    <p:sldLayoutId id="2147483675" r:id="rId3"/>
    <p:sldLayoutId id="2147483701"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5CBBF5-1DBF-1247-8D81-D7116D36B7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9477E4C-063B-9E4D-9182-6B8699F16A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200517329"/>
      </p:ext>
    </p:extLst>
  </p:cSld>
  <p:clrMap bg1="lt1" tx1="dk1" bg2="lt2" tx2="dk2" accent1="accent1" accent2="accent2" accent3="accent3" accent4="accent4" accent5="accent5" accent6="accent6" hlink="hlink" folHlink="folHlink"/>
  <p:sldLayoutIdLst>
    <p:sldLayoutId id="2147483696" r:id="rId1"/>
    <p:sldLayoutId id="2147483697" r:id="rId2"/>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3698270"/>
      </p:ext>
    </p:extLst>
  </p:cSld>
  <p:clrMap bg1="lt1" tx1="dk1" bg2="lt2" tx2="dk2" accent1="accent1" accent2="accent2" accent3="accent3" accent4="accent4" accent5="accent5" accent6="accent6" hlink="hlink" folHlink="folHlink"/>
  <p:sldLayoutIdLst>
    <p:sldLayoutId id="214748368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3"/>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2997268"/>
      </p:ext>
    </p:extLst>
  </p:cSld>
  <p:clrMap bg1="lt1" tx1="dk1" bg2="lt2" tx2="dk2" accent1="accent1" accent2="accent2" accent3="accent3" accent4="accent4" accent5="accent5" accent6="accent6" hlink="hlink" folHlink="folHlink"/>
  <p:sldLayoutIdLst>
    <p:sldLayoutId id="214748369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00E125-4E0C-A549-BC53-D4CDDCEE07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C10C31D-D15F-0442-BDED-A7ADA058B0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E052DBB-DAF8-E243-8E08-75120C02F2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504F3B-1EBC-D54B-A537-FACA58F5C230}" type="datetimeFigureOut">
              <a:rPr lang="en-US" smtClean="0"/>
              <a:t>3/26/25</a:t>
            </a:fld>
            <a:endParaRPr lang="en-US"/>
          </a:p>
        </p:txBody>
      </p:sp>
      <p:sp>
        <p:nvSpPr>
          <p:cNvPr id="5" name="Footer Placeholder 4">
            <a:extLst>
              <a:ext uri="{FF2B5EF4-FFF2-40B4-BE49-F238E27FC236}">
                <a16:creationId xmlns:a16="http://schemas.microsoft.com/office/drawing/2014/main" id="{FDED9A11-4FB2-3448-9DD0-BA01DA990B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3021B4C-A3DF-0C41-9F5C-16F8ED81F4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AAE64D-0381-AC41-B531-042C60CB163F}" type="slidenum">
              <a:rPr lang="en-US" smtClean="0"/>
              <a:t>‹#›</a:t>
            </a:fld>
            <a:endParaRPr lang="en-US"/>
          </a:p>
        </p:txBody>
      </p:sp>
    </p:spTree>
    <p:extLst>
      <p:ext uri="{BB962C8B-B14F-4D97-AF65-F5344CB8AC3E}">
        <p14:creationId xmlns:p14="http://schemas.microsoft.com/office/powerpoint/2010/main" val="1769077095"/>
      </p:ext>
    </p:extLst>
  </p:cSld>
  <p:clrMap bg1="lt1" tx1="dk1" bg2="lt2" tx2="dk2" accent1="accent1" accent2="accent2" accent3="accent3" accent4="accent4" accent5="accent5" accent6="accent6" hlink="hlink" folHlink="folHlink"/>
  <p:sldLayoutIdLst>
    <p:sldLayoutId id="2147483684" r:id="rId1"/>
    <p:sldLayoutId id="2147483685" r:id="rId2"/>
  </p:sldLayoutIdLst>
  <p:txStyles>
    <p:titleStyle>
      <a:lvl1pPr algn="l" defTabSz="914400" rtl="0" eaLnBrk="1" latinLnBrk="0" hangingPunct="1">
        <a:lnSpc>
          <a:spcPct val="90000"/>
        </a:lnSpc>
        <a:spcBef>
          <a:spcPct val="0"/>
        </a:spcBef>
        <a:buNone/>
        <a:defRPr sz="4400" kern="1200">
          <a:solidFill>
            <a:schemeClr val="tx1"/>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2">
            <a:lumMod val="10000"/>
          </a:schemeClr>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descr="A picture containing text, clipart&#10;&#10;Description automatically generated">
            <a:extLst>
              <a:ext uri="{FF2B5EF4-FFF2-40B4-BE49-F238E27FC236}">
                <a16:creationId xmlns:a16="http://schemas.microsoft.com/office/drawing/2014/main" id="{423378EC-0DAC-4542-8E39-BBA00E690B6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1227069348"/>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3" cstate="print"/>
          <a:stretch>
            <a:fillRect/>
          </a:stretch>
        </p:blipFill>
        <p:spPr>
          <a:xfrm>
            <a:off x="0" y="0"/>
            <a:ext cx="12188952" cy="2011679"/>
          </a:xfrm>
          <a:prstGeom prst="rect">
            <a:avLst/>
          </a:prstGeom>
        </p:spPr>
      </p:pic>
      <p:sp>
        <p:nvSpPr>
          <p:cNvPr id="17" name="bg object 17"/>
          <p:cNvSpPr/>
          <p:nvPr/>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
        <p:nvSpPr>
          <p:cNvPr id="2" name="Holder 2"/>
          <p:cNvSpPr>
            <a:spLocks noGrp="1"/>
          </p:cNvSpPr>
          <p:nvPr>
            <p:ph type="title"/>
          </p:nvPr>
        </p:nvSpPr>
        <p:spPr>
          <a:xfrm>
            <a:off x="3395268" y="334771"/>
            <a:ext cx="5401462" cy="391159"/>
          </a:xfrm>
          <a:prstGeom prst="rect">
            <a:avLst/>
          </a:prstGeom>
        </p:spPr>
        <p:txBody>
          <a:bodyPr wrap="square" lIns="0" tIns="0" rIns="0" bIns="0">
            <a:spAutoFit/>
          </a:bodyPr>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a:xfrm>
            <a:off x="609600" y="1577340"/>
            <a:ext cx="109728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3/26/25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2" r:id="rId1"/>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3"/>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2873494"/>
      </p:ext>
    </p:extLst>
  </p:cSld>
  <p:clrMap bg1="lt1" tx1="dk1" bg2="lt2" tx2="dk2" accent1="accent1" accent2="accent2" accent3="accent3" accent4="accent4" accent5="accent5" accent6="accent6" hlink="hlink" folHlink="folHlink"/>
  <p:sldLayoutIdLst>
    <p:sldLayoutId id="2147483700"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3276986"/>
      </p:ext>
    </p:extLst>
  </p:cSld>
  <p:clrMap bg1="lt1" tx1="dk1" bg2="lt2" tx2="dk2" accent1="accent1" accent2="accent2" accent3="accent3" accent4="accent4" accent5="accent5" accent6="accent6" hlink="hlink" folHlink="folHlink"/>
  <p:sldLayoutIdLst>
    <p:sldLayoutId id="2147483703" r:id="rId1"/>
    <p:sldLayoutId id="2147483704" r:id="rId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chart" Target="../charts/chart1.xml"/><Relationship Id="rId7" Type="http://schemas.openxmlformats.org/officeDocument/2006/relationships/image" Target="../media/image18.svg"/><Relationship Id="rId12"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7.png"/><Relationship Id="rId11" Type="http://schemas.openxmlformats.org/officeDocument/2006/relationships/image" Target="../media/image22.svg"/><Relationship Id="rId5" Type="http://schemas.openxmlformats.org/officeDocument/2006/relationships/image" Target="../media/image16.sv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svg"/></Relationships>
</file>

<file path=ppt/slides/_rels/slide20.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18" Type="http://schemas.openxmlformats.org/officeDocument/2006/relationships/image" Target="../media/image37.png"/><Relationship Id="rId3" Type="http://schemas.openxmlformats.org/officeDocument/2006/relationships/hyperlink" Target="https://research.adapt.com.au/filter-types/market-trend-reports" TargetMode="External"/><Relationship Id="rId7" Type="http://schemas.openxmlformats.org/officeDocument/2006/relationships/image" Target="../media/image26.png"/><Relationship Id="rId12" Type="http://schemas.openxmlformats.org/officeDocument/2006/relationships/image" Target="../media/image31.png"/><Relationship Id="rId17" Type="http://schemas.openxmlformats.org/officeDocument/2006/relationships/image" Target="../media/image36.png"/><Relationship Id="rId2" Type="http://schemas.openxmlformats.org/officeDocument/2006/relationships/hyperlink" Target="mailto:success@adapt.com.au" TargetMode="External"/><Relationship Id="rId16" Type="http://schemas.openxmlformats.org/officeDocument/2006/relationships/image" Target="../media/image35.png"/><Relationship Id="rId1" Type="http://schemas.openxmlformats.org/officeDocument/2006/relationships/slideLayout" Target="../slideLayouts/slideLayout12.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30.png"/><Relationship Id="rId5" Type="http://schemas.openxmlformats.org/officeDocument/2006/relationships/hyperlink" Target="https://research.adapt.com.au/data-insights/" TargetMode="External"/><Relationship Id="rId15" Type="http://schemas.openxmlformats.org/officeDocument/2006/relationships/image" Target="../media/image34.png"/><Relationship Id="rId10" Type="http://schemas.openxmlformats.org/officeDocument/2006/relationships/image" Target="../media/image29.png"/><Relationship Id="rId19" Type="http://schemas.openxmlformats.org/officeDocument/2006/relationships/image" Target="../media/image38.png"/><Relationship Id="rId4" Type="http://schemas.openxmlformats.org/officeDocument/2006/relationships/hyperlink" Target="https://research.adapt.com.au/filter-types/community-interviews" TargetMode="External"/><Relationship Id="rId9" Type="http://schemas.openxmlformats.org/officeDocument/2006/relationships/image" Target="../media/image28.png"/><Relationship Id="rId14" Type="http://schemas.openxmlformats.org/officeDocument/2006/relationships/image" Target="../media/image3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73E44EA-756A-1D74-1CCA-6FBA311DB5E6}"/>
              </a:ext>
            </a:extLst>
          </p:cNvPr>
          <p:cNvGrpSpPr/>
          <p:nvPr/>
        </p:nvGrpSpPr>
        <p:grpSpPr>
          <a:xfrm>
            <a:off x="951667" y="2039970"/>
            <a:ext cx="8290303" cy="2358780"/>
            <a:chOff x="951667" y="2203257"/>
            <a:chExt cx="8290303" cy="2358780"/>
          </a:xfrm>
        </p:grpSpPr>
        <p:sp>
          <p:nvSpPr>
            <p:cNvPr id="2" name="TextBox 1">
              <a:extLst>
                <a:ext uri="{FF2B5EF4-FFF2-40B4-BE49-F238E27FC236}">
                  <a16:creationId xmlns:a16="http://schemas.microsoft.com/office/drawing/2014/main" id="{DCC89118-D0C1-65E5-5970-DC15924F61BC}"/>
                </a:ext>
              </a:extLst>
            </p:cNvPr>
            <p:cNvSpPr txBox="1"/>
            <p:nvPr/>
          </p:nvSpPr>
          <p:spPr>
            <a:xfrm>
              <a:off x="951667" y="2203257"/>
              <a:ext cx="8290303" cy="2077492"/>
            </a:xfrm>
            <a:prstGeom prst="rect">
              <a:avLst/>
            </a:prstGeom>
            <a:noFill/>
          </p:spPr>
          <p:txBody>
            <a:bodyPr wrap="square" lIns="91440" tIns="45720" rIns="91440" bIns="45720" rtlCol="0" anchor="t">
              <a:spAutoFit/>
            </a:bodyPr>
            <a:lstStyle>
              <a:defPPr>
                <a:defRPr lang="en-US"/>
              </a:defPPr>
              <a:lvl1pPr algn="ctr">
                <a:defRPr sz="3600" spc="-150">
                  <a:latin typeface="Helvetica Neue"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1800" b="1" i="0" u="none" strike="noStrike" kern="1200" cap="none" spc="0" normalizeH="0" baseline="0" noProof="0">
                  <a:ln>
                    <a:noFill/>
                  </a:ln>
                  <a:solidFill>
                    <a:srgbClr val="E7534F"/>
                  </a:solidFill>
                  <a:effectLst/>
                  <a:uLnTx/>
                  <a:uFillTx/>
                  <a:latin typeface="Helvetica" panose="020B0403020202020204" pitchFamily="34" charset="0"/>
                </a:rPr>
                <a:t>ADAPT Persona Map</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900" b="0" i="0" u="none" strike="noStrike" kern="1200" cap="none" spc="-150" normalizeH="0" baseline="0" noProof="0">
                  <a:ln>
                    <a:noFill/>
                  </a:ln>
                  <a:solidFill>
                    <a:srgbClr val="000000"/>
                  </a:solidFill>
                  <a:effectLst/>
                  <a:uLnTx/>
                  <a:uFillTx/>
                  <a:latin typeface="Helvetica Neue" panose="02000503000000020004" pitchFamily="2"/>
                  <a:ea typeface="+mn-ea"/>
                  <a:cs typeface="Helvetica Neue" panose="02000503000000020004" pitchFamily="2"/>
                </a:rPr>
              </a:br>
              <a:r>
                <a:rPr kumimoji="0" lang="en-US" sz="3400" b="1" i="0" u="none" strike="noStrike" kern="1200" cap="none" spc="0" normalizeH="0" baseline="0" noProof="0">
                  <a:ln>
                    <a:noFill/>
                  </a:ln>
                  <a:solidFill>
                    <a:srgbClr val="000000"/>
                  </a:solidFill>
                  <a:effectLst/>
                  <a:uLnTx/>
                  <a:uFillTx/>
                  <a:latin typeface="Helvetica" panose="020B0403020202020204" pitchFamily="34" charset="0"/>
                </a:rPr>
                <a:t>CIO </a:t>
              </a:r>
              <a:r>
                <a:rPr kumimoji="0" lang="en-AU" sz="3400" b="1" i="0" u="none" strike="noStrike" kern="1200" cap="none" spc="0" normalizeH="0" baseline="0" noProof="0">
                  <a:ln>
                    <a:noFill/>
                  </a:ln>
                  <a:solidFill>
                    <a:srgbClr val="000000"/>
                  </a:solidFill>
                  <a:effectLst/>
                  <a:uLnTx/>
                  <a:uFillTx/>
                  <a:latin typeface="Helvetica" panose="020B0403020202020204" pitchFamily="34" charset="0"/>
                </a:rPr>
                <a:t>I</a:t>
              </a:r>
              <a:r>
                <a:rPr kumimoji="0" lang="en-US" sz="3400" b="1" i="0" u="none" strike="noStrike" kern="1200" cap="none" spc="0" normalizeH="0" baseline="0" noProof="0">
                  <a:ln>
                    <a:noFill/>
                  </a:ln>
                  <a:solidFill>
                    <a:srgbClr val="000000"/>
                  </a:solidFill>
                  <a:effectLst/>
                  <a:uLnTx/>
                  <a:uFillTx/>
                  <a:latin typeface="Helvetica" panose="020B0403020202020204" pitchFamily="34" charset="0"/>
                </a:rPr>
                <a:t>nvestment </a:t>
              </a:r>
              <a:r>
                <a:rPr lang="en-AU" sz="3400" b="1" spc="0">
                  <a:solidFill>
                    <a:srgbClr val="000000"/>
                  </a:solidFill>
                  <a:latin typeface="Helvetica" panose="020B0403020202020204" pitchFamily="34" charset="0"/>
                </a:rPr>
                <a:t>P</a:t>
              </a:r>
              <a:r>
                <a:rPr kumimoji="0" lang="en-US" sz="3400" b="1" i="0" u="none" strike="noStrike" kern="1200" cap="none" spc="0" normalizeH="0" baseline="0" noProof="0">
                  <a:ln>
                    <a:noFill/>
                  </a:ln>
                  <a:solidFill>
                    <a:srgbClr val="000000"/>
                  </a:solidFill>
                  <a:effectLst/>
                  <a:uLnTx/>
                  <a:uFillTx/>
                  <a:latin typeface="Helvetica" panose="020B0403020202020204" pitchFamily="34" charset="0"/>
                </a:rPr>
                <a:t>riorities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a:ln>
                    <a:noFill/>
                  </a:ln>
                  <a:solidFill>
                    <a:srgbClr val="000000"/>
                  </a:solidFill>
                  <a:effectLst/>
                  <a:uLnTx/>
                  <a:uFillTx/>
                  <a:latin typeface="Helvetica" panose="020B0403020202020204" pitchFamily="34" charset="0"/>
                </a:rPr>
                <a:t>and </a:t>
              </a:r>
              <a:r>
                <a:rPr kumimoji="0" lang="en-AU" sz="3400" b="1" i="0" u="none" strike="noStrike" kern="1200" cap="none" spc="0" normalizeH="0" baseline="0" noProof="0">
                  <a:ln>
                    <a:noFill/>
                  </a:ln>
                  <a:solidFill>
                    <a:srgbClr val="000000"/>
                  </a:solidFill>
                  <a:effectLst/>
                  <a:uLnTx/>
                  <a:uFillTx/>
                  <a:latin typeface="Helvetica" panose="020B0403020202020204" pitchFamily="34" charset="0"/>
                </a:rPr>
                <a:t>B</a:t>
              </a:r>
              <a:r>
                <a:rPr kumimoji="0" lang="en-US" sz="3400" b="1" i="0" u="none" strike="noStrike" kern="1200" cap="none" spc="0" normalizeH="0" baseline="0" noProof="0">
                  <a:ln>
                    <a:noFill/>
                  </a:ln>
                  <a:solidFill>
                    <a:srgbClr val="000000"/>
                  </a:solidFill>
                  <a:effectLst/>
                  <a:uLnTx/>
                  <a:uFillTx/>
                  <a:latin typeface="Helvetica" panose="020B0403020202020204" pitchFamily="34" charset="0"/>
                </a:rPr>
                <a:t>udget </a:t>
              </a:r>
              <a:r>
                <a:rPr lang="en-AU" sz="3400" b="1" spc="0">
                  <a:solidFill>
                    <a:srgbClr val="000000"/>
                  </a:solidFill>
                  <a:latin typeface="Helvetica" panose="020B0403020202020204" pitchFamily="34" charset="0"/>
                </a:rPr>
                <a:t>B</a:t>
              </a:r>
              <a:r>
                <a:rPr kumimoji="0" lang="en-US" sz="3400" b="1" i="0" u="none" strike="noStrike" kern="1200" cap="none" spc="0" normalizeH="0" baseline="0" noProof="0">
                  <a:ln>
                    <a:noFill/>
                  </a:ln>
                  <a:solidFill>
                    <a:srgbClr val="000000"/>
                  </a:solidFill>
                  <a:effectLst/>
                  <a:uLnTx/>
                  <a:uFillTx/>
                  <a:latin typeface="Helvetica" panose="020B0403020202020204" pitchFamily="34" charset="0"/>
                </a:rPr>
                <a:t>reakdown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a:ln>
                    <a:noFill/>
                  </a:ln>
                  <a:solidFill>
                    <a:srgbClr val="000000"/>
                  </a:solidFill>
                  <a:effectLst/>
                  <a:uLnTx/>
                  <a:uFillTx/>
                  <a:latin typeface="Helvetica" panose="020B0403020202020204" pitchFamily="34" charset="0"/>
                </a:rPr>
                <a:t>by </a:t>
              </a:r>
              <a:r>
                <a:rPr kumimoji="0" lang="en-AU" sz="3400" b="1" i="0" u="none" strike="noStrike" kern="1200" cap="none" spc="0" normalizeH="0" baseline="0" noProof="0">
                  <a:ln>
                    <a:noFill/>
                  </a:ln>
                  <a:solidFill>
                    <a:srgbClr val="000000"/>
                  </a:solidFill>
                  <a:effectLst/>
                  <a:uLnTx/>
                  <a:uFillTx/>
                  <a:latin typeface="Helvetica" panose="020B0403020202020204" pitchFamily="34" charset="0"/>
                </a:rPr>
                <a:t>O</a:t>
              </a:r>
              <a:r>
                <a:rPr kumimoji="0" lang="en-US" sz="3400" b="1" i="0" u="none" strike="noStrike" kern="1200" cap="none" spc="0" normalizeH="0" baseline="0" noProof="0">
                  <a:ln>
                    <a:noFill/>
                  </a:ln>
                  <a:solidFill>
                    <a:srgbClr val="000000"/>
                  </a:solidFill>
                  <a:effectLst/>
                  <a:uLnTx/>
                  <a:uFillTx/>
                  <a:latin typeface="Helvetica" panose="020B0403020202020204" pitchFamily="34" charset="0"/>
                </a:rPr>
                <a:t>rganisational </a:t>
              </a:r>
              <a:r>
                <a:rPr lang="en-AU" sz="3400" b="1" spc="0">
                  <a:solidFill>
                    <a:srgbClr val="000000"/>
                  </a:solidFill>
                  <a:latin typeface="Helvetica" panose="020B0403020202020204" pitchFamily="34" charset="0"/>
                </a:rPr>
                <a:t>S</a:t>
              </a:r>
              <a:r>
                <a:rPr kumimoji="0" lang="en-US" sz="3400" b="1" i="0" u="none" strike="noStrike" kern="1200" cap="none" spc="0" normalizeH="0" baseline="0" noProof="0">
                  <a:ln>
                    <a:noFill/>
                  </a:ln>
                  <a:solidFill>
                    <a:srgbClr val="000000"/>
                  </a:solidFill>
                  <a:effectLst/>
                  <a:uLnTx/>
                  <a:uFillTx/>
                  <a:latin typeface="Helvetica" panose="020B0403020202020204" pitchFamily="34" charset="0"/>
                </a:rPr>
                <a:t>ize</a:t>
              </a:r>
              <a:endParaRPr kumimoji="0" lang="en-PH" sz="3400" b="1" i="0" u="none" strike="noStrike" kern="1200" cap="none" spc="0" normalizeH="0" baseline="0" noProof="0">
                <a:ln>
                  <a:noFill/>
                </a:ln>
                <a:solidFill>
                  <a:srgbClr val="000000"/>
                </a:solidFill>
                <a:effectLst/>
                <a:uLnTx/>
                <a:uFillTx/>
                <a:latin typeface="Helvetica" panose="020B0403020202020204" pitchFamily="34" charset="0"/>
              </a:endParaRPr>
            </a:p>
          </p:txBody>
        </p:sp>
        <p:sp>
          <p:nvSpPr>
            <p:cNvPr id="10" name="Rectangle 9">
              <a:extLst>
                <a:ext uri="{FF2B5EF4-FFF2-40B4-BE49-F238E27FC236}">
                  <a16:creationId xmlns:a16="http://schemas.microsoft.com/office/drawing/2014/main" id="{ACEF6AE9-D005-3EA3-860D-283D3795DF65}"/>
                </a:ext>
              </a:extLst>
            </p:cNvPr>
            <p:cNvSpPr/>
            <p:nvPr/>
          </p:nvSpPr>
          <p:spPr>
            <a:xfrm>
              <a:off x="1061252" y="4494831"/>
              <a:ext cx="363198" cy="6720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1932939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4BDCEDC8-1C6E-588D-5067-20F093B998F0}"/>
              </a:ext>
            </a:extLst>
          </p:cNvPr>
          <p:cNvGraphicFramePr>
            <a:graphicFrameLocks/>
          </p:cNvGraphicFramePr>
          <p:nvPr>
            <p:extLst>
              <p:ext uri="{D42A27DB-BD31-4B8C-83A1-F6EECF244321}">
                <p14:modId xmlns:p14="http://schemas.microsoft.com/office/powerpoint/2010/main" val="2383613127"/>
              </p:ext>
            </p:extLst>
          </p:nvPr>
        </p:nvGraphicFramePr>
        <p:xfrm>
          <a:off x="240750" y="773943"/>
          <a:ext cx="10072326" cy="5543730"/>
        </p:xfrm>
        <a:graphic>
          <a:graphicData uri="http://schemas.openxmlformats.org/drawingml/2006/chart">
            <c:chart xmlns:c="http://schemas.openxmlformats.org/drawingml/2006/chart" xmlns:r="http://schemas.openxmlformats.org/officeDocument/2006/relationships" r:id="rId3"/>
          </a:graphicData>
        </a:graphic>
      </p:graphicFrame>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cs typeface="Helvetica"/>
              </a:rPr>
              <a:t>Budget splits </a:t>
            </a:r>
            <a:r>
              <a:rPr kumimoji="0" lang="en-AU" sz="2400" b="1" i="0" u="none" strike="noStrike" kern="1200" cap="none" spc="0" normalizeH="0" baseline="0" noProof="0">
                <a:ln>
                  <a:noFill/>
                </a:ln>
                <a:solidFill>
                  <a:srgbClr val="000000"/>
                </a:solidFill>
                <a:effectLst/>
                <a:uLnTx/>
                <a:uFillTx/>
                <a:latin typeface="Helvetica"/>
                <a:cs typeface="Helvetica"/>
              </a:rPr>
              <a:t>l</a:t>
            </a:r>
            <a:r>
              <a:rPr kumimoji="0" lang="en-US" sz="2400" b="1" i="0" u="none" strike="noStrike" kern="1200" cap="none" spc="0" normalizeH="0" baseline="0" noProof="0">
                <a:ln>
                  <a:noFill/>
                </a:ln>
                <a:solidFill>
                  <a:srgbClr val="000000"/>
                </a:solidFill>
                <a:effectLst/>
                <a:uLnTx/>
                <a:uFillTx/>
                <a:latin typeface="Helvetica"/>
                <a:cs typeface="Helvetica"/>
              </a:rPr>
              <a:t>arge </a:t>
            </a:r>
            <a:r>
              <a:rPr lang="en-AU" sz="2400" b="1">
                <a:solidFill>
                  <a:srgbClr val="000000"/>
                </a:solidFill>
                <a:latin typeface="Helvetica"/>
                <a:cs typeface="Helvetica"/>
              </a:rPr>
              <a:t>e</a:t>
            </a:r>
            <a:r>
              <a:rPr kumimoji="0" lang="en-US" sz="2400" b="1" i="0" u="none" strike="noStrike" kern="1200" cap="none" spc="0" normalizeH="0" baseline="0" noProof="0">
                <a:ln>
                  <a:noFill/>
                </a:ln>
                <a:solidFill>
                  <a:srgbClr val="000000"/>
                </a:solidFill>
                <a:effectLst/>
                <a:uLnTx/>
                <a:uFillTx/>
                <a:latin typeface="Helvetica"/>
                <a:cs typeface="Helvetica"/>
              </a:rPr>
              <a:t>nterprise </a:t>
            </a:r>
            <a:r>
              <a:rPr kumimoji="0" lang="en-US" sz="2400" i="0" u="none" strike="noStrike" kern="1200" cap="none" spc="0" normalizeH="0" baseline="0" noProof="0">
                <a:ln>
                  <a:noFill/>
                </a:ln>
                <a:solidFill>
                  <a:srgbClr val="000000"/>
                </a:solidFill>
                <a:effectLst/>
                <a:uLnTx/>
                <a:uFillTx/>
                <a:latin typeface="Helvetica"/>
                <a:cs typeface="Helvetica"/>
              </a:rPr>
              <a:t>(&gt;10,000 employees)</a:t>
            </a:r>
          </a:p>
        </p:txBody>
      </p:sp>
      <p:sp>
        <p:nvSpPr>
          <p:cNvPr id="2" name="TextBox 1">
            <a:extLst>
              <a:ext uri="{FF2B5EF4-FFF2-40B4-BE49-F238E27FC236}">
                <a16:creationId xmlns:a16="http://schemas.microsoft.com/office/drawing/2014/main" id="{9AF9B1E9-E548-628D-59ED-EBB5322D3404}"/>
              </a:ext>
            </a:extLst>
          </p:cNvPr>
          <p:cNvSpPr txBox="1"/>
          <p:nvPr/>
        </p:nvSpPr>
        <p:spPr>
          <a:xfrm>
            <a:off x="10450606" y="1003787"/>
            <a:ext cx="1018629"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a:t>
            </a:r>
            <a:r>
              <a:rPr lang="en-US" sz="1600" b="1" dirty="0">
                <a:solidFill>
                  <a:srgbClr val="FFFFFF"/>
                </a:solidFill>
                <a:latin typeface="Helvetica" panose="020B0403020202020204" pitchFamily="34" charset="0"/>
              </a:rPr>
              <a:t>53.1</a:t>
            </a: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m</a:t>
            </a:r>
          </a:p>
        </p:txBody>
      </p:sp>
      <p:sp>
        <p:nvSpPr>
          <p:cNvPr id="7" name="TextBox 6">
            <a:extLst>
              <a:ext uri="{FF2B5EF4-FFF2-40B4-BE49-F238E27FC236}">
                <a16:creationId xmlns:a16="http://schemas.microsoft.com/office/drawing/2014/main" id="{E421C310-F1BE-3D08-6F7C-92AE1EECDA42}"/>
              </a:ext>
            </a:extLst>
          </p:cNvPr>
          <p:cNvSpPr txBox="1"/>
          <p:nvPr/>
        </p:nvSpPr>
        <p:spPr>
          <a:xfrm>
            <a:off x="9579353" y="1757941"/>
            <a:ext cx="1018629"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a:t>
            </a:r>
            <a:r>
              <a:rPr lang="en-US" sz="1600" b="1" dirty="0">
                <a:solidFill>
                  <a:srgbClr val="FFFFFF"/>
                </a:solidFill>
                <a:latin typeface="Helvetica" panose="020B0403020202020204" pitchFamily="34" charset="0"/>
              </a:rPr>
              <a:t>48.5</a:t>
            </a: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m</a:t>
            </a:r>
          </a:p>
        </p:txBody>
      </p:sp>
      <p:sp>
        <p:nvSpPr>
          <p:cNvPr id="8" name="TextBox 7">
            <a:extLst>
              <a:ext uri="{FF2B5EF4-FFF2-40B4-BE49-F238E27FC236}">
                <a16:creationId xmlns:a16="http://schemas.microsoft.com/office/drawing/2014/main" id="{E04B9117-3F41-73AB-B610-5DBA2A30056F}"/>
              </a:ext>
            </a:extLst>
          </p:cNvPr>
          <p:cNvSpPr txBox="1"/>
          <p:nvPr/>
        </p:nvSpPr>
        <p:spPr>
          <a:xfrm>
            <a:off x="8783238" y="2618809"/>
            <a:ext cx="1018629"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a:t>
            </a:r>
            <a:r>
              <a:rPr lang="en-US" sz="1600" b="1" dirty="0">
                <a:solidFill>
                  <a:srgbClr val="FFFFFF"/>
                </a:solidFill>
                <a:latin typeface="Helvetica" panose="020B0403020202020204" pitchFamily="34" charset="0"/>
              </a:rPr>
              <a:t>39.3</a:t>
            </a: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m</a:t>
            </a:r>
          </a:p>
        </p:txBody>
      </p:sp>
      <p:sp>
        <p:nvSpPr>
          <p:cNvPr id="9" name="TextBox 8">
            <a:extLst>
              <a:ext uri="{FF2B5EF4-FFF2-40B4-BE49-F238E27FC236}">
                <a16:creationId xmlns:a16="http://schemas.microsoft.com/office/drawing/2014/main" id="{4FF59C19-E4D4-F970-F1D2-8CB6A88C6071}"/>
              </a:ext>
            </a:extLst>
          </p:cNvPr>
          <p:cNvSpPr txBox="1"/>
          <p:nvPr/>
        </p:nvSpPr>
        <p:spPr>
          <a:xfrm>
            <a:off x="7799818" y="3304810"/>
            <a:ext cx="925695"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$30.0m</a:t>
            </a:r>
          </a:p>
        </p:txBody>
      </p:sp>
      <p:sp>
        <p:nvSpPr>
          <p:cNvPr id="10" name="TextBox 9">
            <a:extLst>
              <a:ext uri="{FF2B5EF4-FFF2-40B4-BE49-F238E27FC236}">
                <a16:creationId xmlns:a16="http://schemas.microsoft.com/office/drawing/2014/main" id="{E1FBAE0A-B856-60E2-7B36-C2BD909E1824}"/>
              </a:ext>
            </a:extLst>
          </p:cNvPr>
          <p:cNvSpPr txBox="1"/>
          <p:nvPr/>
        </p:nvSpPr>
        <p:spPr>
          <a:xfrm>
            <a:off x="7336970" y="4023584"/>
            <a:ext cx="925695"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$25.4m</a:t>
            </a:r>
          </a:p>
        </p:txBody>
      </p:sp>
      <p:sp>
        <p:nvSpPr>
          <p:cNvPr id="11" name="TextBox 10">
            <a:extLst>
              <a:ext uri="{FF2B5EF4-FFF2-40B4-BE49-F238E27FC236}">
                <a16:creationId xmlns:a16="http://schemas.microsoft.com/office/drawing/2014/main" id="{B4C8CE02-4914-6E9C-07C5-1B82E129C31E}"/>
              </a:ext>
            </a:extLst>
          </p:cNvPr>
          <p:cNvSpPr txBox="1"/>
          <p:nvPr/>
        </p:nvSpPr>
        <p:spPr>
          <a:xfrm>
            <a:off x="6568251" y="4806596"/>
            <a:ext cx="925695"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$1</a:t>
            </a:r>
            <a:r>
              <a:rPr lang="en-US" sz="1600" b="1" dirty="0">
                <a:solidFill>
                  <a:srgbClr val="FFFFFF"/>
                </a:solidFill>
                <a:latin typeface="Helvetica" panose="020B0403020202020204" pitchFamily="34" charset="0"/>
              </a:rPr>
              <a:t>8.5</a:t>
            </a: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m</a:t>
            </a:r>
          </a:p>
        </p:txBody>
      </p:sp>
      <p:sp>
        <p:nvSpPr>
          <p:cNvPr id="12" name="TextBox 11">
            <a:extLst>
              <a:ext uri="{FF2B5EF4-FFF2-40B4-BE49-F238E27FC236}">
                <a16:creationId xmlns:a16="http://schemas.microsoft.com/office/drawing/2014/main" id="{ABE030F1-5FF2-71D5-E178-5C330D25B1B8}"/>
              </a:ext>
            </a:extLst>
          </p:cNvPr>
          <p:cNvSpPr txBox="1"/>
          <p:nvPr/>
        </p:nvSpPr>
        <p:spPr>
          <a:xfrm>
            <a:off x="6317168" y="5524366"/>
            <a:ext cx="925695"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a:t>
            </a:r>
            <a:r>
              <a:rPr lang="en-US" sz="1600" b="1" dirty="0">
                <a:solidFill>
                  <a:srgbClr val="FFFFFF"/>
                </a:solidFill>
                <a:latin typeface="Helvetica" panose="020B0403020202020204" pitchFamily="34" charset="0"/>
              </a:rPr>
              <a:t>16.2</a:t>
            </a: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m</a:t>
            </a:r>
          </a:p>
        </p:txBody>
      </p:sp>
      <p:sp>
        <p:nvSpPr>
          <p:cNvPr id="13" name="TextBox 12">
            <a:extLst>
              <a:ext uri="{FF2B5EF4-FFF2-40B4-BE49-F238E27FC236}">
                <a16:creationId xmlns:a16="http://schemas.microsoft.com/office/drawing/2014/main" id="{E0CA27C0-ABDF-9345-1D2D-DF90810820B6}"/>
              </a:ext>
            </a:extLst>
          </p:cNvPr>
          <p:cNvSpPr txBox="1"/>
          <p:nvPr/>
        </p:nvSpPr>
        <p:spPr>
          <a:xfrm>
            <a:off x="4484914" y="6512287"/>
            <a:ext cx="7555505"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7F7F7F"/>
                </a:solidFill>
                <a:effectLst/>
                <a:uLnTx/>
                <a:uFillTx/>
                <a:latin typeface="Helvetica Neue" panose="02000503000000020004" pitchFamily="2"/>
                <a:ea typeface="+mn-ea"/>
                <a:cs typeface="Helvetica Neue" panose="02000503000000020004" pitchFamily="2"/>
              </a:rPr>
              <a:t>Source: ADAPT CIO Edge Survey in Feb 2024. Sample size: </a:t>
            </a:r>
            <a:r>
              <a:rPr lang="en-US" sz="1100" i="1" dirty="0">
                <a:solidFill>
                  <a:srgbClr val="7F7F7F"/>
                </a:solidFill>
                <a:latin typeface="Helvetica Neue" panose="02000503000000020004" pitchFamily="2"/>
                <a:cs typeface="Helvetica Neue" panose="02000503000000020004" pitchFamily="2"/>
              </a:rPr>
              <a:t>132</a:t>
            </a:r>
            <a:r>
              <a:rPr kumimoji="0" lang="en-US" sz="1100" b="0" i="1" u="none" strike="noStrike" kern="1200" cap="none" spc="0" normalizeH="0" baseline="0" noProof="0" dirty="0">
                <a:ln>
                  <a:noFill/>
                </a:ln>
                <a:solidFill>
                  <a:srgbClr val="7F7F7F"/>
                </a:solidFill>
                <a:effectLst/>
                <a:uLnTx/>
                <a:uFillTx/>
                <a:latin typeface="Helvetica Neue" panose="02000503000000020004" pitchFamily="2"/>
                <a:ea typeface="+mn-ea"/>
                <a:cs typeface="Helvetica Neue" panose="02000503000000020004" pitchFamily="2"/>
              </a:rPr>
              <a:t> Australian CIOs, 23</a:t>
            </a:r>
            <a:r>
              <a:rPr lang="en-US" sz="1100" i="1" dirty="0">
                <a:solidFill>
                  <a:srgbClr val="7F7F7F"/>
                </a:solidFill>
                <a:latin typeface="Helvetica Neue" panose="02000503000000020004" pitchFamily="2"/>
                <a:cs typeface="Helvetica Neue" panose="02000503000000020004" pitchFamily="2"/>
              </a:rPr>
              <a:t> </a:t>
            </a:r>
            <a:r>
              <a:rPr kumimoji="0" lang="en-US" sz="1100" b="0" i="1" u="none" strike="noStrike" kern="1200" cap="none" spc="0" normalizeH="0" baseline="0" noProof="0" dirty="0">
                <a:ln>
                  <a:noFill/>
                </a:ln>
                <a:solidFill>
                  <a:srgbClr val="7F7F7F"/>
                </a:solidFill>
                <a:effectLst/>
                <a:uLnTx/>
                <a:uFillTx/>
                <a:latin typeface="Helvetica Neue" panose="02000503000000020004" pitchFamily="2"/>
                <a:ea typeface="+mn-ea"/>
                <a:cs typeface="Helvetica Neue" panose="02000503000000020004" pitchFamily="2"/>
              </a:rPr>
              <a:t>Large enterprise</a:t>
            </a:r>
          </a:p>
        </p:txBody>
      </p:sp>
    </p:spTree>
    <p:extLst>
      <p:ext uri="{BB962C8B-B14F-4D97-AF65-F5344CB8AC3E}">
        <p14:creationId xmlns:p14="http://schemas.microsoft.com/office/powerpoint/2010/main" val="2008964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467584-67DF-E8E1-B853-189D62B9A57F}"/>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EE47218-51D5-1172-449D-D95EE59BCD7E}"/>
              </a:ext>
            </a:extLst>
          </p:cNvPr>
          <p:cNvSpPr/>
          <p:nvPr/>
        </p:nvSpPr>
        <p:spPr>
          <a:xfrm>
            <a:off x="1010110" y="2721114"/>
            <a:ext cx="7635739"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00000"/>
                </a:solidFill>
                <a:effectLst/>
                <a:uLnTx/>
                <a:uFillTx/>
                <a:latin typeface="Helvetica"/>
                <a:ea typeface="+mn-ea"/>
                <a:cs typeface="Helvetica"/>
              </a:rPr>
              <a:t>Enterprise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0" normalizeH="0" baseline="0" noProof="0">
                <a:ln>
                  <a:noFill/>
                </a:ln>
                <a:solidFill>
                  <a:srgbClr val="000000"/>
                </a:solidFill>
                <a:effectLst/>
                <a:uLnTx/>
                <a:uFillTx/>
                <a:latin typeface="Helvetica"/>
                <a:ea typeface="+mn-ea"/>
                <a:cs typeface="Helvetica"/>
              </a:rPr>
              <a:t>(2,501 to 10,000 employees)</a:t>
            </a:r>
          </a:p>
        </p:txBody>
      </p:sp>
    </p:spTree>
    <p:extLst>
      <p:ext uri="{BB962C8B-B14F-4D97-AF65-F5344CB8AC3E}">
        <p14:creationId xmlns:p14="http://schemas.microsoft.com/office/powerpoint/2010/main" val="3213448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D011F022-DD54-B04D-79CC-DB331FA14BF8}"/>
              </a:ext>
            </a:extLst>
          </p:cNvPr>
          <p:cNvSpPr/>
          <p:nvPr/>
        </p:nvSpPr>
        <p:spPr>
          <a:xfrm>
            <a:off x="793014" y="3404165"/>
            <a:ext cx="277976" cy="678948"/>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6" name="Rectangle: Rounded Corners 5">
            <a:extLst>
              <a:ext uri="{FF2B5EF4-FFF2-40B4-BE49-F238E27FC236}">
                <a16:creationId xmlns:a16="http://schemas.microsoft.com/office/drawing/2014/main" id="{FE56AAB9-8B6D-BCFD-BA03-AECF9BADC489}"/>
              </a:ext>
            </a:extLst>
          </p:cNvPr>
          <p:cNvSpPr/>
          <p:nvPr/>
        </p:nvSpPr>
        <p:spPr>
          <a:xfrm>
            <a:off x="793014" y="2097633"/>
            <a:ext cx="320561" cy="745156"/>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7" name="Rectangle: Rounded Corners 6">
            <a:extLst>
              <a:ext uri="{FF2B5EF4-FFF2-40B4-BE49-F238E27FC236}">
                <a16:creationId xmlns:a16="http://schemas.microsoft.com/office/drawing/2014/main" id="{39408F07-9EE7-4B43-992B-A2B2B48BFDE4}"/>
              </a:ext>
            </a:extLst>
          </p:cNvPr>
          <p:cNvSpPr/>
          <p:nvPr/>
        </p:nvSpPr>
        <p:spPr>
          <a:xfrm>
            <a:off x="793014" y="4252740"/>
            <a:ext cx="277976" cy="678948"/>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8" name="Rectangle: Rounded Corners 7">
            <a:extLst>
              <a:ext uri="{FF2B5EF4-FFF2-40B4-BE49-F238E27FC236}">
                <a16:creationId xmlns:a16="http://schemas.microsoft.com/office/drawing/2014/main" id="{A8AE0786-4D7E-0D2B-FB66-7792B88768C6}"/>
              </a:ext>
            </a:extLst>
          </p:cNvPr>
          <p:cNvSpPr/>
          <p:nvPr/>
        </p:nvSpPr>
        <p:spPr>
          <a:xfrm>
            <a:off x="793014" y="5101315"/>
            <a:ext cx="277976" cy="1181790"/>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cs typeface="Helvetica"/>
              </a:rPr>
              <a:t>Percentage investing in the next 12 months</a:t>
            </a:r>
          </a:p>
        </p:txBody>
      </p:sp>
      <p:sp>
        <p:nvSpPr>
          <p:cNvPr id="2" name="Rounded Rectangle 24">
            <a:extLst>
              <a:ext uri="{FF2B5EF4-FFF2-40B4-BE49-F238E27FC236}">
                <a16:creationId xmlns:a16="http://schemas.microsoft.com/office/drawing/2014/main" id="{093E5F71-CA75-45F4-2D98-49AAC3BE00D8}"/>
              </a:ext>
            </a:extLst>
          </p:cNvPr>
          <p:cNvSpPr/>
          <p:nvPr/>
        </p:nvSpPr>
        <p:spPr>
          <a:xfrm>
            <a:off x="300538" y="974880"/>
            <a:ext cx="11590924" cy="561376"/>
          </a:xfrm>
          <a:prstGeom prst="roundRect">
            <a:avLst>
              <a:gd name="adj" fmla="val 7386"/>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Helvetica"/>
                <a:ea typeface="+mn-ea"/>
                <a:cs typeface="Helvetica"/>
              </a:rPr>
              <a:t>Enterprise </a:t>
            </a:r>
            <a:r>
              <a:rPr kumimoji="0" lang="en-AU" sz="1800" b="1" i="0" u="none" strike="noStrike" kern="1200" cap="none" spc="0" normalizeH="0" baseline="0" noProof="0">
                <a:ln>
                  <a:noFill/>
                </a:ln>
                <a:solidFill>
                  <a:srgbClr val="FFFFFF"/>
                </a:solidFill>
                <a:effectLst/>
                <a:uLnTx/>
                <a:uFillTx/>
                <a:latin typeface="Helvetica"/>
                <a:ea typeface="+mn-ea"/>
                <a:cs typeface="Helvetica"/>
              </a:rPr>
              <a:t>o</a:t>
            </a:r>
            <a:r>
              <a:rPr kumimoji="0" lang="en-US" sz="1800" b="1" i="0" u="none" strike="noStrike" kern="1200" cap="none" spc="0" normalizeH="0" baseline="0" noProof="0">
                <a:ln>
                  <a:noFill/>
                </a:ln>
                <a:solidFill>
                  <a:srgbClr val="FFFFFF"/>
                </a:solidFill>
                <a:effectLst/>
                <a:uLnTx/>
                <a:uFillTx/>
                <a:latin typeface="Helvetica"/>
                <a:ea typeface="+mn-ea"/>
                <a:cs typeface="Helvetica"/>
              </a:rPr>
              <a:t>rganisations (2,501 to 10,000 employees)</a:t>
            </a:r>
          </a:p>
        </p:txBody>
      </p:sp>
      <p:sp>
        <p:nvSpPr>
          <p:cNvPr id="5" name="TextBox 4">
            <a:extLst>
              <a:ext uri="{FF2B5EF4-FFF2-40B4-BE49-F238E27FC236}">
                <a16:creationId xmlns:a16="http://schemas.microsoft.com/office/drawing/2014/main" id="{3186C724-B599-8AFD-13AF-951CA8336F67}"/>
              </a:ext>
            </a:extLst>
          </p:cNvPr>
          <p:cNvSpPr txBox="1"/>
          <p:nvPr/>
        </p:nvSpPr>
        <p:spPr>
          <a:xfrm>
            <a:off x="4484914" y="6512287"/>
            <a:ext cx="7555505"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7F7F7F"/>
                </a:solidFill>
                <a:effectLst/>
                <a:uLnTx/>
                <a:uFillTx/>
                <a:latin typeface="Helvetica Neue" panose="02000503000000020004" pitchFamily="2"/>
                <a:ea typeface="+mn-ea"/>
                <a:cs typeface="Helvetica Neue" panose="02000503000000020004" pitchFamily="2"/>
              </a:rPr>
              <a:t>Source: ADAPT CIO Edge Survey in Feb2025 Sample size: </a:t>
            </a:r>
            <a:r>
              <a:rPr lang="en-US" sz="1100" i="1" dirty="0">
                <a:solidFill>
                  <a:srgbClr val="7F7F7F"/>
                </a:solidFill>
                <a:latin typeface="Helvetica Neue" panose="02000503000000020004" pitchFamily="2"/>
                <a:cs typeface="Helvetica Neue" panose="02000503000000020004" pitchFamily="2"/>
              </a:rPr>
              <a:t>208</a:t>
            </a:r>
            <a:r>
              <a:rPr kumimoji="0" lang="en-US" sz="1100" b="0" i="1" u="none" strike="noStrike" kern="1200" cap="none" spc="0" normalizeH="0" baseline="0" noProof="0" dirty="0">
                <a:ln>
                  <a:noFill/>
                </a:ln>
                <a:solidFill>
                  <a:srgbClr val="7F7F7F"/>
                </a:solidFill>
                <a:effectLst/>
                <a:uLnTx/>
                <a:uFillTx/>
                <a:latin typeface="Helvetica Neue" panose="02000503000000020004" pitchFamily="2"/>
                <a:ea typeface="+mn-ea"/>
                <a:cs typeface="Helvetica Neue" panose="02000503000000020004" pitchFamily="2"/>
              </a:rPr>
              <a:t> Australian CIOs, </a:t>
            </a:r>
            <a:r>
              <a:rPr lang="en-US" sz="1100" i="1" dirty="0">
                <a:solidFill>
                  <a:srgbClr val="7F7F7F"/>
                </a:solidFill>
                <a:latin typeface="Helvetica Neue" panose="02000503000000020004" pitchFamily="2"/>
                <a:cs typeface="Helvetica Neue" panose="02000503000000020004" pitchFamily="2"/>
              </a:rPr>
              <a:t>56</a:t>
            </a:r>
            <a:r>
              <a:rPr kumimoji="0" lang="en-US" sz="1100" b="0" i="1" u="none" strike="noStrike" kern="1200" cap="none" spc="0" normalizeH="0" baseline="0" noProof="0" dirty="0">
                <a:ln>
                  <a:noFill/>
                </a:ln>
                <a:solidFill>
                  <a:srgbClr val="7F7F7F"/>
                </a:solidFill>
                <a:effectLst/>
                <a:uLnTx/>
                <a:uFillTx/>
                <a:latin typeface="Helvetica Neue" panose="02000503000000020004" pitchFamily="2"/>
                <a:ea typeface="+mn-ea"/>
                <a:cs typeface="Helvetica Neue" panose="02000503000000020004" pitchFamily="2"/>
              </a:rPr>
              <a:t> </a:t>
            </a:r>
            <a:r>
              <a:rPr lang="en-US" sz="1100" i="1" dirty="0">
                <a:solidFill>
                  <a:srgbClr val="7F7F7F"/>
                </a:solidFill>
                <a:latin typeface="Helvetica Neue" panose="02000503000000020004" pitchFamily="2"/>
                <a:cs typeface="Helvetica Neue" panose="02000503000000020004" pitchFamily="2"/>
              </a:rPr>
              <a:t>E</a:t>
            </a:r>
            <a:r>
              <a:rPr kumimoji="0" lang="en-US" sz="1100" b="0" i="1" u="none" strike="noStrike" kern="1200" cap="none" spc="0" normalizeH="0" baseline="0" noProof="0" dirty="0" err="1">
                <a:ln>
                  <a:noFill/>
                </a:ln>
                <a:solidFill>
                  <a:srgbClr val="7F7F7F"/>
                </a:solidFill>
                <a:effectLst/>
                <a:uLnTx/>
                <a:uFillTx/>
                <a:latin typeface="Helvetica Neue" panose="02000503000000020004" pitchFamily="2"/>
                <a:ea typeface="+mn-ea"/>
                <a:cs typeface="Helvetica Neue" panose="02000503000000020004" pitchFamily="2"/>
              </a:rPr>
              <a:t>nterprise</a:t>
            </a:r>
            <a:endParaRPr kumimoji="0" lang="en-US" sz="1100" b="0" i="1" u="none" strike="noStrike" kern="1200" cap="none" spc="0" normalizeH="0" baseline="0" noProof="0" dirty="0">
              <a:ln>
                <a:noFill/>
              </a:ln>
              <a:solidFill>
                <a:srgbClr val="7F7F7F"/>
              </a:solidFill>
              <a:effectLst/>
              <a:uLnTx/>
              <a:uFillTx/>
              <a:latin typeface="Helvetica Neue" panose="02000503000000020004" pitchFamily="2"/>
              <a:ea typeface="+mn-ea"/>
              <a:cs typeface="Helvetica Neue" panose="02000503000000020004" pitchFamily="2"/>
            </a:endParaRPr>
          </a:p>
        </p:txBody>
      </p:sp>
      <p:graphicFrame>
        <p:nvGraphicFramePr>
          <p:cNvPr id="3" name="Table 4">
            <a:extLst>
              <a:ext uri="{FF2B5EF4-FFF2-40B4-BE49-F238E27FC236}">
                <a16:creationId xmlns:a16="http://schemas.microsoft.com/office/drawing/2014/main" id="{849DD311-4D99-CA34-DED5-2E9D4BB88302}"/>
              </a:ext>
            </a:extLst>
          </p:cNvPr>
          <p:cNvGraphicFramePr>
            <a:graphicFrameLocks noGrp="1"/>
          </p:cNvGraphicFramePr>
          <p:nvPr>
            <p:extLst>
              <p:ext uri="{D42A27DB-BD31-4B8C-83A1-F6EECF244321}">
                <p14:modId xmlns:p14="http://schemas.microsoft.com/office/powerpoint/2010/main" val="3569487571"/>
              </p:ext>
            </p:extLst>
          </p:nvPr>
        </p:nvGraphicFramePr>
        <p:xfrm>
          <a:off x="300538" y="1536256"/>
          <a:ext cx="11590923" cy="4813747"/>
        </p:xfrm>
        <a:graphic>
          <a:graphicData uri="http://schemas.openxmlformats.org/drawingml/2006/table">
            <a:tbl>
              <a:tblPr firstRow="1" bandRow="1">
                <a:tableStyleId>{9D7B26C5-4107-4FEC-AEDC-1716B250A1EF}</a:tableStyleId>
              </a:tblPr>
              <a:tblGrid>
                <a:gridCol w="1285156">
                  <a:extLst>
                    <a:ext uri="{9D8B030D-6E8A-4147-A177-3AD203B41FA5}">
                      <a16:colId xmlns:a16="http://schemas.microsoft.com/office/drawing/2014/main" val="1871170866"/>
                    </a:ext>
                  </a:extLst>
                </a:gridCol>
                <a:gridCol w="4181122">
                  <a:extLst>
                    <a:ext uri="{9D8B030D-6E8A-4147-A177-3AD203B41FA5}">
                      <a16:colId xmlns:a16="http://schemas.microsoft.com/office/drawing/2014/main" val="3912539106"/>
                    </a:ext>
                  </a:extLst>
                </a:gridCol>
                <a:gridCol w="4106733">
                  <a:extLst>
                    <a:ext uri="{9D8B030D-6E8A-4147-A177-3AD203B41FA5}">
                      <a16:colId xmlns:a16="http://schemas.microsoft.com/office/drawing/2014/main" val="18376252"/>
                    </a:ext>
                  </a:extLst>
                </a:gridCol>
                <a:gridCol w="2017912">
                  <a:extLst>
                    <a:ext uri="{9D8B030D-6E8A-4147-A177-3AD203B41FA5}">
                      <a16:colId xmlns:a16="http://schemas.microsoft.com/office/drawing/2014/main" val="4009410984"/>
                    </a:ext>
                  </a:extLst>
                </a:gridCol>
              </a:tblGrid>
              <a:tr h="480120">
                <a:tc>
                  <a:txBody>
                    <a:bodyPr/>
                    <a:lstStyle/>
                    <a:p>
                      <a:pPr algn="ctr"/>
                      <a:r>
                        <a:rPr lang="en-PH" sz="1200" b="1" kern="1200" dirty="0">
                          <a:solidFill>
                            <a:schemeClr val="tx1"/>
                          </a:solidFill>
                          <a:latin typeface="Helvetica"/>
                          <a:ea typeface="+mn-ea"/>
                          <a:cs typeface="Helvetica"/>
                        </a:rPr>
                        <a:t>Rank</a:t>
                      </a:r>
                    </a:p>
                  </a:txBody>
                  <a:tcPr anchor="ct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a:r>
                        <a:rPr lang="en-AU" sz="1200" b="1" kern="1200" dirty="0">
                          <a:solidFill>
                            <a:schemeClr val="tx1"/>
                          </a:solidFill>
                          <a:latin typeface="Helvetica"/>
                          <a:ea typeface="+mn-ea"/>
                          <a:cs typeface="Helvetica"/>
                        </a:rPr>
                        <a:t>Investment item </a:t>
                      </a:r>
                    </a:p>
                  </a:txBody>
                  <a:tcPr anchor="ct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a:r>
                        <a:rPr lang="en-AU" sz="1200" b="1" kern="1200" dirty="0">
                          <a:solidFill>
                            <a:schemeClr val="tx1"/>
                          </a:solidFill>
                          <a:latin typeface="Helvetica"/>
                          <a:ea typeface="+mn-ea"/>
                          <a:cs typeface="Helvetica"/>
                        </a:rPr>
                        <a:t>Category</a:t>
                      </a:r>
                    </a:p>
                  </a:txBody>
                  <a:tcPr anchor="ct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AU" sz="1200" b="1" kern="1200" dirty="0">
                          <a:solidFill>
                            <a:schemeClr val="tx1"/>
                          </a:solidFill>
                          <a:latin typeface="Helvetica"/>
                          <a:ea typeface="+mn-ea"/>
                          <a:cs typeface="Helvetica"/>
                        </a:rPr>
                        <a:t>1-year timeframe</a:t>
                      </a:r>
                    </a:p>
                  </a:txBody>
                  <a:tcPr anchor="ct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33950152"/>
                  </a:ext>
                </a:extLst>
              </a:tr>
              <a:tr h="419756">
                <a:tc>
                  <a:txBody>
                    <a:bodyPr/>
                    <a:lstStyle/>
                    <a:p>
                      <a:pPr algn="ctr" fontAlgn="b"/>
                      <a:r>
                        <a:rPr lang="en-PH" sz="1200" b="1" i="0" u="none" strike="noStrike" dirty="0">
                          <a:solidFill>
                            <a:srgbClr val="000000"/>
                          </a:solidFill>
                          <a:effectLst/>
                          <a:latin typeface="Helvetica"/>
                        </a:rPr>
                        <a:t>1</a:t>
                      </a:r>
                    </a:p>
                  </a:txBody>
                  <a:tcPr marL="9525" marR="9525" marT="9525" marB="0" anchor="ctr">
                    <a:lnT w="12700" cap="flat" cmpd="sng" algn="ctr">
                      <a:solidFill>
                        <a:schemeClr val="bg1">
                          <a:lumMod val="65000"/>
                        </a:schemeClr>
                      </a:solidFill>
                      <a:prstDash val="solid"/>
                      <a:round/>
                      <a:headEnd type="none" w="med" len="med"/>
                      <a:tailEnd type="none" w="med" len="med"/>
                    </a:lnT>
                    <a:solidFill>
                      <a:schemeClr val="accent2">
                        <a:alpha val="20000"/>
                      </a:schemeClr>
                    </a:solidFill>
                  </a:tcPr>
                </a:tc>
                <a:tc>
                  <a:txBody>
                    <a:bodyPr/>
                    <a:lstStyle/>
                    <a:p>
                      <a:pPr algn="l" fontAlgn="b"/>
                      <a:r>
                        <a:rPr lang="en-PH" sz="1200" b="0" i="0" u="none" strike="noStrike" dirty="0">
                          <a:solidFill>
                            <a:srgbClr val="000000"/>
                          </a:solidFill>
                          <a:effectLst/>
                          <a:latin typeface="Helvetica" panose="020B0604020202020204" pitchFamily="34" charset="0"/>
                          <a:cs typeface="Helvetica" panose="020B0604020202020204" pitchFamily="34" charset="0"/>
                        </a:rPr>
                        <a:t>Generative AI</a:t>
                      </a:r>
                    </a:p>
                  </a:txBody>
                  <a:tcPr marL="9525" marR="9525" marT="9525" marB="0" anchor="ctr">
                    <a:lnT w="12700" cap="flat" cmpd="sng" algn="ctr">
                      <a:solidFill>
                        <a:schemeClr val="bg1">
                          <a:lumMod val="65000"/>
                        </a:schemeClr>
                      </a:solidFill>
                      <a:prstDash val="solid"/>
                      <a:round/>
                      <a:headEnd type="none" w="med" len="med"/>
                      <a:tailEnd type="none" w="med" len="med"/>
                    </a:lnT>
                    <a:solidFill>
                      <a:schemeClr val="accent2">
                        <a:alpha val="20000"/>
                      </a:schemeClr>
                    </a:solidFill>
                  </a:tcPr>
                </a:tc>
                <a:tc>
                  <a:txBody>
                    <a:bodyPr/>
                    <a:lstStyle/>
                    <a:p>
                      <a:pPr algn="l" fontAlgn="b"/>
                      <a:r>
                        <a:rPr lang="en-PH" sz="1200" b="0" i="0" u="none" strike="noStrike" dirty="0">
                          <a:solidFill>
                            <a:srgbClr val="000000"/>
                          </a:solidFill>
                          <a:effectLst/>
                          <a:latin typeface="Helvetica" panose="020B0604020202020204" pitchFamily="34" charset="0"/>
                          <a:cs typeface="Helvetica" panose="020B0604020202020204" pitchFamily="34" charset="0"/>
                        </a:rPr>
                        <a:t>AI, analytics and intelligence </a:t>
                      </a:r>
                    </a:p>
                  </a:txBody>
                  <a:tcPr marL="9525" marR="9525" marT="9525" marB="0" anchor="ctr">
                    <a:lnT w="12700" cap="flat" cmpd="sng" algn="ctr">
                      <a:solidFill>
                        <a:schemeClr val="bg1">
                          <a:lumMod val="65000"/>
                        </a:schemeClr>
                      </a:solidFill>
                      <a:prstDash val="solid"/>
                      <a:round/>
                      <a:headEnd type="none" w="med" len="med"/>
                      <a:tailEnd type="none" w="med" len="med"/>
                    </a:lnT>
                    <a:solidFill>
                      <a:schemeClr val="accent2">
                        <a:alpha val="20000"/>
                      </a:schemeClr>
                    </a:solidFill>
                  </a:tcPr>
                </a:tc>
                <a:tc>
                  <a:txBody>
                    <a:bodyPr/>
                    <a:lstStyle/>
                    <a:p>
                      <a:pPr algn="ctr" fontAlgn="b"/>
                      <a:r>
                        <a:rPr lang="en-PH" sz="1200" b="0" i="0" u="none" strike="noStrike" dirty="0">
                          <a:solidFill>
                            <a:srgbClr val="000000"/>
                          </a:solidFill>
                          <a:effectLst/>
                          <a:latin typeface="Helvetica" panose="020B0604020202020204" pitchFamily="34" charset="0"/>
                          <a:cs typeface="Helvetica" panose="020B0604020202020204" pitchFamily="34" charset="0"/>
                        </a:rPr>
                        <a:t>70%</a:t>
                      </a:r>
                    </a:p>
                  </a:txBody>
                  <a:tcPr marL="9525" marR="9525" marT="9525" marB="0" anchor="ctr">
                    <a:lnT w="12700" cap="flat" cmpd="sng" algn="ctr">
                      <a:solidFill>
                        <a:schemeClr val="bg1">
                          <a:lumMod val="65000"/>
                        </a:schemeClr>
                      </a:solidFill>
                      <a:prstDash val="solid"/>
                      <a:round/>
                      <a:headEnd type="none" w="med" len="med"/>
                      <a:tailEnd type="none" w="med" len="med"/>
                    </a:lnT>
                    <a:solidFill>
                      <a:schemeClr val="accent2">
                        <a:alpha val="20000"/>
                      </a:schemeClr>
                    </a:solidFill>
                  </a:tcPr>
                </a:tc>
                <a:extLst>
                  <a:ext uri="{0D108BD9-81ED-4DB2-BD59-A6C34878D82A}">
                    <a16:rowId xmlns:a16="http://schemas.microsoft.com/office/drawing/2014/main" val="2003780457"/>
                  </a:ext>
                </a:extLst>
              </a:tr>
              <a:tr h="439012">
                <a:tc>
                  <a:txBody>
                    <a:bodyPr/>
                    <a:lstStyle/>
                    <a:p>
                      <a:pPr algn="ctr" fontAlgn="b"/>
                      <a:r>
                        <a:rPr lang="en-PH" sz="1200" b="1" i="0" u="none" strike="noStrike" dirty="0">
                          <a:solidFill>
                            <a:srgbClr val="000000"/>
                          </a:solidFill>
                          <a:effectLst/>
                          <a:latin typeface="Helvetica"/>
                        </a:rPr>
                        <a:t>1</a:t>
                      </a:r>
                    </a:p>
                  </a:txBody>
                  <a:tcPr marL="9525" marR="9525" marT="9525" marB="0" anchor="ctr"/>
                </a:tc>
                <a:tc>
                  <a:txBody>
                    <a:bodyPr/>
                    <a:lstStyle/>
                    <a:p>
                      <a:pPr algn="l" fontAlgn="b"/>
                      <a:r>
                        <a:rPr lang="en-US" sz="1200" b="0" i="0" u="none" strike="noStrike" dirty="0">
                          <a:solidFill>
                            <a:srgbClr val="000000"/>
                          </a:solidFill>
                          <a:effectLst/>
                          <a:latin typeface="Helvetica" panose="020B0604020202020204" pitchFamily="34" charset="0"/>
                          <a:cs typeface="Helvetica" panose="020B0604020202020204" pitchFamily="34" charset="0"/>
                        </a:rPr>
                        <a:t>Leadership development for technical staff</a:t>
                      </a:r>
                    </a:p>
                  </a:txBody>
                  <a:tcPr marL="9525" marR="9525" marT="9525" marB="0" anchor="ctr"/>
                </a:tc>
                <a:tc>
                  <a:txBody>
                    <a:bodyPr/>
                    <a:lstStyle/>
                    <a:p>
                      <a:pPr algn="l" fontAlgn="b"/>
                      <a:r>
                        <a:rPr lang="en-PH" sz="1200" b="0" i="0" u="none" strike="noStrike" dirty="0">
                          <a:solidFill>
                            <a:srgbClr val="000000"/>
                          </a:solidFill>
                          <a:effectLst/>
                          <a:latin typeface="Helvetica"/>
                          <a:cs typeface="Helvetica"/>
                        </a:rPr>
                        <a:t>Skills, culture and change </a:t>
                      </a:r>
                    </a:p>
                  </a:txBody>
                  <a:tcPr marL="9525" marR="9525" marT="9525" marB="0" anchor="ctr"/>
                </a:tc>
                <a:tc>
                  <a:txBody>
                    <a:bodyPr/>
                    <a:lstStyle/>
                    <a:p>
                      <a:pPr algn="ctr" fontAlgn="b"/>
                      <a:r>
                        <a:rPr lang="en-PH" sz="1200" b="0" i="0" u="none" strike="noStrike" dirty="0">
                          <a:solidFill>
                            <a:srgbClr val="000000"/>
                          </a:solidFill>
                          <a:effectLst/>
                          <a:latin typeface="Helvetica" panose="020B0604020202020204" pitchFamily="34" charset="0"/>
                          <a:cs typeface="Helvetica" panose="020B0604020202020204" pitchFamily="34" charset="0"/>
                        </a:rPr>
                        <a:t>68%</a:t>
                      </a:r>
                    </a:p>
                  </a:txBody>
                  <a:tcPr marL="9525" marR="9525" marT="9525" marB="0" anchor="ctr"/>
                </a:tc>
                <a:extLst>
                  <a:ext uri="{0D108BD9-81ED-4DB2-BD59-A6C34878D82A}">
                    <a16:rowId xmlns:a16="http://schemas.microsoft.com/office/drawing/2014/main" val="1107040207"/>
                  </a:ext>
                </a:extLst>
              </a:tr>
              <a:tr h="439012">
                <a:tc>
                  <a:txBody>
                    <a:bodyPr/>
                    <a:lstStyle/>
                    <a:p>
                      <a:pPr algn="ctr" fontAlgn="b"/>
                      <a:r>
                        <a:rPr lang="en-PH" sz="1200" b="1" i="0" u="none" strike="noStrike" dirty="0">
                          <a:solidFill>
                            <a:srgbClr val="000000"/>
                          </a:solidFill>
                          <a:effectLst/>
                          <a:latin typeface="Helvetica"/>
                        </a:rPr>
                        <a:t>3</a:t>
                      </a:r>
                    </a:p>
                  </a:txBody>
                  <a:tcPr marL="9525" marR="9525" marT="9525" marB="0" anchor="ctr">
                    <a:solidFill>
                      <a:schemeClr val="accent2">
                        <a:alpha val="20000"/>
                      </a:schemeClr>
                    </a:solidFill>
                  </a:tcPr>
                </a:tc>
                <a:tc>
                  <a:txBody>
                    <a:bodyPr/>
                    <a:lstStyle/>
                    <a:p>
                      <a:pPr algn="l" fontAlgn="b"/>
                      <a:r>
                        <a:rPr lang="en-US" sz="1200" b="0" i="0" u="none" strike="noStrike" dirty="0">
                          <a:solidFill>
                            <a:srgbClr val="000000"/>
                          </a:solidFill>
                          <a:effectLst/>
                          <a:latin typeface="Helvetica"/>
                          <a:cs typeface="Helvetica"/>
                        </a:rPr>
                        <a:t>AI agents (digital assistants that execute roles or tasks)</a:t>
                      </a:r>
                    </a:p>
                  </a:txBody>
                  <a:tcPr marL="9525" marR="9525" marT="9525" marB="0" anchor="ctr">
                    <a:solidFill>
                      <a:schemeClr val="accent2">
                        <a:alpha val="20000"/>
                      </a:schemeClr>
                    </a:solidFill>
                  </a:tcPr>
                </a:tc>
                <a:tc>
                  <a:txBody>
                    <a:bodyPr/>
                    <a:lstStyle/>
                    <a:p>
                      <a:pPr algn="l" fontAlgn="b"/>
                      <a:r>
                        <a:rPr lang="en-PH" sz="1200" b="0" i="0" u="none" strike="noStrike" dirty="0">
                          <a:solidFill>
                            <a:srgbClr val="000000"/>
                          </a:solidFill>
                          <a:effectLst/>
                          <a:latin typeface="Helvetica"/>
                          <a:cs typeface="Helvetica"/>
                        </a:rPr>
                        <a:t>AI, analytics and intelligence </a:t>
                      </a:r>
                    </a:p>
                  </a:txBody>
                  <a:tcPr marL="9525" marR="9525" marT="9525" marB="0" anchor="ctr">
                    <a:solidFill>
                      <a:schemeClr val="accent2">
                        <a:alpha val="20000"/>
                      </a:schemeClr>
                    </a:solidFill>
                  </a:tcPr>
                </a:tc>
                <a:tc>
                  <a:txBody>
                    <a:bodyPr/>
                    <a:lstStyle/>
                    <a:p>
                      <a:pPr algn="ctr" fontAlgn="b"/>
                      <a:r>
                        <a:rPr lang="en-PH" sz="1200" b="0" i="0" u="none" strike="noStrike" dirty="0">
                          <a:solidFill>
                            <a:srgbClr val="000000"/>
                          </a:solidFill>
                          <a:effectLst/>
                          <a:latin typeface="Helvetica"/>
                          <a:cs typeface="Helvetica"/>
                        </a:rPr>
                        <a:t>68%</a:t>
                      </a:r>
                    </a:p>
                  </a:txBody>
                  <a:tcPr marL="9525" marR="9525" marT="9525" marB="0" anchor="ctr">
                    <a:solidFill>
                      <a:schemeClr val="accent2">
                        <a:alpha val="20000"/>
                      </a:schemeClr>
                    </a:solidFill>
                  </a:tcPr>
                </a:tc>
                <a:extLst>
                  <a:ext uri="{0D108BD9-81ED-4DB2-BD59-A6C34878D82A}">
                    <a16:rowId xmlns:a16="http://schemas.microsoft.com/office/drawing/2014/main" val="2424240293"/>
                  </a:ext>
                </a:extLst>
              </a:tr>
              <a:tr h="419756">
                <a:tc>
                  <a:txBody>
                    <a:bodyPr/>
                    <a:lstStyle/>
                    <a:p>
                      <a:pPr algn="ctr" fontAlgn="b"/>
                      <a:r>
                        <a:rPr lang="en-PH" sz="1200" b="1" i="0" u="none" strike="noStrike" dirty="0">
                          <a:solidFill>
                            <a:srgbClr val="000000"/>
                          </a:solidFill>
                          <a:effectLst/>
                          <a:latin typeface="Helvetica"/>
                        </a:rPr>
                        <a:t>4</a:t>
                      </a:r>
                    </a:p>
                  </a:txBody>
                  <a:tcPr marL="9525" marR="9525" marT="9525" marB="0" anchor="ctr"/>
                </a:tc>
                <a:tc>
                  <a:txBody>
                    <a:bodyPr/>
                    <a:lstStyle/>
                    <a:p>
                      <a:pPr algn="l" fontAlgn="b"/>
                      <a:r>
                        <a:rPr lang="en-PH" sz="1200" b="0" i="0" u="none" strike="noStrike" dirty="0">
                          <a:solidFill>
                            <a:srgbClr val="000000"/>
                          </a:solidFill>
                          <a:effectLst/>
                          <a:latin typeface="Helvetica"/>
                          <a:cs typeface="Helvetica"/>
                        </a:rPr>
                        <a:t>Enterprise architecture</a:t>
                      </a:r>
                    </a:p>
                  </a:txBody>
                  <a:tcPr marL="9525" marR="9525" marT="9525" marB="0" anchor="ctr"/>
                </a:tc>
                <a:tc>
                  <a:txBody>
                    <a:bodyPr/>
                    <a:lstStyle/>
                    <a:p>
                      <a:pPr algn="l" fontAlgn="b"/>
                      <a:r>
                        <a:rPr lang="en-PH" sz="1200" b="0" i="0" u="none" strike="noStrike" dirty="0">
                          <a:solidFill>
                            <a:srgbClr val="000000"/>
                          </a:solidFill>
                          <a:effectLst/>
                          <a:latin typeface="Helvetica"/>
                          <a:cs typeface="Helvetica"/>
                        </a:rPr>
                        <a:t>Architecture, integration and APIs </a:t>
                      </a:r>
                    </a:p>
                  </a:txBody>
                  <a:tcPr marL="9525" marR="9525" marT="9525" marB="0" anchor="ctr"/>
                </a:tc>
                <a:tc>
                  <a:txBody>
                    <a:bodyPr/>
                    <a:lstStyle/>
                    <a:p>
                      <a:pPr algn="ctr" fontAlgn="b"/>
                      <a:r>
                        <a:rPr lang="en-PH" sz="1200" b="0" i="0" u="none" strike="noStrike" dirty="0">
                          <a:solidFill>
                            <a:srgbClr val="000000"/>
                          </a:solidFill>
                          <a:effectLst/>
                          <a:latin typeface="Helvetica" panose="020B0604020202020204" pitchFamily="34" charset="0"/>
                          <a:cs typeface="Helvetica" panose="020B0604020202020204" pitchFamily="34" charset="0"/>
                        </a:rPr>
                        <a:t>63%</a:t>
                      </a:r>
                    </a:p>
                  </a:txBody>
                  <a:tcPr marL="9525" marR="9525" marT="9525" marB="0" anchor="ctr"/>
                </a:tc>
                <a:extLst>
                  <a:ext uri="{0D108BD9-81ED-4DB2-BD59-A6C34878D82A}">
                    <a16:rowId xmlns:a16="http://schemas.microsoft.com/office/drawing/2014/main" val="178264237"/>
                  </a:ext>
                </a:extLst>
              </a:tr>
              <a:tr h="419756">
                <a:tc>
                  <a:txBody>
                    <a:bodyPr/>
                    <a:lstStyle/>
                    <a:p>
                      <a:pPr algn="ctr" fontAlgn="b"/>
                      <a:r>
                        <a:rPr lang="en-PH" sz="1200" b="1" i="0" u="none" strike="noStrike" dirty="0">
                          <a:solidFill>
                            <a:srgbClr val="000000"/>
                          </a:solidFill>
                          <a:effectLst/>
                          <a:latin typeface="Helvetica" pitchFamily="2" charset="0"/>
                        </a:rPr>
                        <a:t>4</a:t>
                      </a:r>
                    </a:p>
                  </a:txBody>
                  <a:tcPr marL="9525" marR="9525" marT="9525" marB="0" anchor="ctr">
                    <a:solidFill>
                      <a:schemeClr val="accent2">
                        <a:alpha val="20000"/>
                      </a:schemeClr>
                    </a:solidFill>
                  </a:tcPr>
                </a:tc>
                <a:tc>
                  <a:txBody>
                    <a:bodyPr/>
                    <a:lstStyle/>
                    <a:p>
                      <a:pPr algn="l" fontAlgn="b"/>
                      <a:r>
                        <a:rPr lang="en-PH" sz="1200" b="0" i="0" u="none" strike="noStrike" dirty="0">
                          <a:solidFill>
                            <a:srgbClr val="000000"/>
                          </a:solidFill>
                          <a:effectLst/>
                          <a:latin typeface="Helvetica"/>
                          <a:cs typeface="Helvetica"/>
                        </a:rPr>
                        <a:t>Application integration</a:t>
                      </a:r>
                    </a:p>
                  </a:txBody>
                  <a:tcPr marL="9525" marR="9525" marT="9525" marB="0" anchor="ctr">
                    <a:solidFill>
                      <a:schemeClr val="accent2">
                        <a:alpha val="20000"/>
                      </a:schemeClr>
                    </a:solidFill>
                  </a:tcPr>
                </a:tc>
                <a:tc>
                  <a:txBody>
                    <a:bodyPr/>
                    <a:lstStyle/>
                    <a:p>
                      <a:pPr algn="l" fontAlgn="b"/>
                      <a:r>
                        <a:rPr lang="en-PH" sz="1200" b="0" i="0" u="none" strike="noStrike" dirty="0">
                          <a:solidFill>
                            <a:srgbClr val="000000"/>
                          </a:solidFill>
                          <a:effectLst/>
                          <a:latin typeface="Helvetica"/>
                          <a:cs typeface="Helvetica"/>
                        </a:rPr>
                        <a:t>Architecture, integration and APIs </a:t>
                      </a:r>
                    </a:p>
                  </a:txBody>
                  <a:tcPr marL="9525" marR="9525" marT="9525" marB="0" anchor="ctr">
                    <a:solidFill>
                      <a:schemeClr val="accent2">
                        <a:alpha val="20000"/>
                      </a:schemeClr>
                    </a:solidFill>
                  </a:tcPr>
                </a:tc>
                <a:tc>
                  <a:txBody>
                    <a:bodyPr/>
                    <a:lstStyle/>
                    <a:p>
                      <a:pPr algn="ctr" fontAlgn="b"/>
                      <a:r>
                        <a:rPr lang="en-PH" sz="1200" b="0" i="0" u="none" strike="noStrike" dirty="0">
                          <a:solidFill>
                            <a:srgbClr val="000000"/>
                          </a:solidFill>
                          <a:effectLst/>
                          <a:latin typeface="Helvetica"/>
                          <a:cs typeface="Helvetica"/>
                        </a:rPr>
                        <a:t>63%</a:t>
                      </a:r>
                    </a:p>
                  </a:txBody>
                  <a:tcPr marL="9525" marR="9525" marT="9525" marB="0" anchor="ctr">
                    <a:solidFill>
                      <a:schemeClr val="accent2">
                        <a:alpha val="20000"/>
                      </a:schemeClr>
                    </a:solidFill>
                  </a:tcPr>
                </a:tc>
                <a:extLst>
                  <a:ext uri="{0D108BD9-81ED-4DB2-BD59-A6C34878D82A}">
                    <a16:rowId xmlns:a16="http://schemas.microsoft.com/office/drawing/2014/main" val="2721756023"/>
                  </a:ext>
                </a:extLst>
              </a:tr>
              <a:tr h="439012">
                <a:tc>
                  <a:txBody>
                    <a:bodyPr/>
                    <a:lstStyle/>
                    <a:p>
                      <a:pPr algn="ctr" fontAlgn="b"/>
                      <a:r>
                        <a:rPr lang="en-PH" sz="1200" b="1" i="0" u="none" strike="noStrike" dirty="0">
                          <a:solidFill>
                            <a:srgbClr val="000000"/>
                          </a:solidFill>
                          <a:effectLst/>
                          <a:latin typeface="Helvetica" pitchFamily="2" charset="0"/>
                        </a:rPr>
                        <a:t>6</a:t>
                      </a:r>
                    </a:p>
                  </a:txBody>
                  <a:tcPr marL="9525" marR="9525" marT="9525" marB="0" anchor="ctr"/>
                </a:tc>
                <a:tc>
                  <a:txBody>
                    <a:bodyPr/>
                    <a:lstStyle/>
                    <a:p>
                      <a:pPr algn="l" fontAlgn="b"/>
                      <a:r>
                        <a:rPr lang="en-US" sz="1200" b="0" i="0" u="none" strike="noStrike" dirty="0">
                          <a:solidFill>
                            <a:srgbClr val="000000"/>
                          </a:solidFill>
                          <a:effectLst/>
                          <a:latin typeface="Helvetica"/>
                          <a:cs typeface="Helvetica"/>
                        </a:rPr>
                        <a:t>CRM and customer engagement solutions</a:t>
                      </a:r>
                    </a:p>
                  </a:txBody>
                  <a:tcPr marL="9525" marR="9525" marT="9525" marB="0" anchor="ctr"/>
                </a:tc>
                <a:tc>
                  <a:txBody>
                    <a:bodyPr/>
                    <a:lstStyle/>
                    <a:p>
                      <a:pPr algn="l" fontAlgn="b"/>
                      <a:r>
                        <a:rPr lang="en-PH" sz="1200" b="0" i="0" u="none" strike="noStrike" dirty="0">
                          <a:solidFill>
                            <a:srgbClr val="000000"/>
                          </a:solidFill>
                          <a:effectLst/>
                          <a:latin typeface="Helvetica"/>
                          <a:cs typeface="Helvetica"/>
                        </a:rPr>
                        <a:t>Enterprise software </a:t>
                      </a:r>
                    </a:p>
                  </a:txBody>
                  <a:tcPr marL="9525" marR="9525" marT="9525" marB="0" anchor="ctr"/>
                </a:tc>
                <a:tc>
                  <a:txBody>
                    <a:bodyPr/>
                    <a:lstStyle/>
                    <a:p>
                      <a:pPr algn="ctr" fontAlgn="b"/>
                      <a:r>
                        <a:rPr lang="en-PH" sz="1200" b="0" i="0" u="none" strike="noStrike" dirty="0">
                          <a:solidFill>
                            <a:srgbClr val="000000"/>
                          </a:solidFill>
                          <a:effectLst/>
                          <a:latin typeface="Helvetica" panose="020B0604020202020204" pitchFamily="34" charset="0"/>
                          <a:cs typeface="Helvetica" panose="020B0604020202020204" pitchFamily="34" charset="0"/>
                        </a:rPr>
                        <a:t>61%</a:t>
                      </a:r>
                    </a:p>
                  </a:txBody>
                  <a:tcPr marL="9525" marR="9525" marT="9525" marB="0" anchor="ctr"/>
                </a:tc>
                <a:extLst>
                  <a:ext uri="{0D108BD9-81ED-4DB2-BD59-A6C34878D82A}">
                    <a16:rowId xmlns:a16="http://schemas.microsoft.com/office/drawing/2014/main" val="299746351"/>
                  </a:ext>
                </a:extLst>
              </a:tr>
              <a:tr h="439012">
                <a:tc>
                  <a:txBody>
                    <a:bodyPr/>
                    <a:lstStyle/>
                    <a:p>
                      <a:pPr algn="ctr" fontAlgn="b"/>
                      <a:r>
                        <a:rPr lang="en-PH" sz="1200" b="1" i="0" u="none" strike="noStrike" dirty="0">
                          <a:solidFill>
                            <a:srgbClr val="000000"/>
                          </a:solidFill>
                          <a:effectLst/>
                          <a:latin typeface="Helvetica" pitchFamily="2" charset="0"/>
                        </a:rPr>
                        <a:t>6</a:t>
                      </a:r>
                    </a:p>
                  </a:txBody>
                  <a:tcPr marL="9525" marR="9525" marT="9525" marB="0" anchor="ctr">
                    <a:solidFill>
                      <a:schemeClr val="accent2">
                        <a:alpha val="20000"/>
                      </a:schemeClr>
                    </a:solidFill>
                  </a:tcPr>
                </a:tc>
                <a:tc>
                  <a:txBody>
                    <a:bodyPr/>
                    <a:lstStyle/>
                    <a:p>
                      <a:pPr algn="l" fontAlgn="b"/>
                      <a:r>
                        <a:rPr lang="en-PH" sz="1200" b="0" i="0" u="none" strike="noStrike" dirty="0">
                          <a:solidFill>
                            <a:srgbClr val="000000"/>
                          </a:solidFill>
                          <a:effectLst/>
                          <a:latin typeface="Helvetica"/>
                          <a:cs typeface="Helvetica"/>
                        </a:rPr>
                        <a:t>Data governance</a:t>
                      </a:r>
                    </a:p>
                  </a:txBody>
                  <a:tcPr marL="9525" marR="9525" marT="9525" marB="0" anchor="ctr">
                    <a:solidFill>
                      <a:schemeClr val="accent2">
                        <a:alpha val="20000"/>
                      </a:schemeClr>
                    </a:solidFill>
                  </a:tcPr>
                </a:tc>
                <a:tc>
                  <a:txBody>
                    <a:bodyPr/>
                    <a:lstStyle/>
                    <a:p>
                      <a:pPr algn="l" fontAlgn="b"/>
                      <a:r>
                        <a:rPr lang="en-PH" sz="1200" b="0" i="0" u="none" strike="noStrike" dirty="0">
                          <a:solidFill>
                            <a:srgbClr val="000000"/>
                          </a:solidFill>
                          <a:effectLst/>
                          <a:latin typeface="Helvetica"/>
                          <a:cs typeface="Helvetica"/>
                        </a:rPr>
                        <a:t>Data solutions </a:t>
                      </a:r>
                    </a:p>
                  </a:txBody>
                  <a:tcPr marL="9525" marR="9525" marT="9525" marB="0" anchor="ctr">
                    <a:solidFill>
                      <a:schemeClr val="accent2">
                        <a:alpha val="20000"/>
                      </a:schemeClr>
                    </a:solidFill>
                  </a:tcPr>
                </a:tc>
                <a:tc>
                  <a:txBody>
                    <a:bodyPr/>
                    <a:lstStyle/>
                    <a:p>
                      <a:pPr algn="ctr" fontAlgn="b"/>
                      <a:r>
                        <a:rPr lang="en-PH" sz="1200" b="0" i="0" u="none" strike="noStrike" dirty="0">
                          <a:solidFill>
                            <a:srgbClr val="000000"/>
                          </a:solidFill>
                          <a:effectLst/>
                          <a:latin typeface="Helvetica" panose="020B0604020202020204" pitchFamily="34" charset="0"/>
                          <a:cs typeface="Helvetica" panose="020B0604020202020204" pitchFamily="34" charset="0"/>
                        </a:rPr>
                        <a:t>61%</a:t>
                      </a:r>
                    </a:p>
                  </a:txBody>
                  <a:tcPr marL="9525" marR="9525" marT="9525" marB="0" anchor="ctr">
                    <a:solidFill>
                      <a:schemeClr val="accent2">
                        <a:alpha val="20000"/>
                      </a:schemeClr>
                    </a:solidFill>
                  </a:tcPr>
                </a:tc>
                <a:extLst>
                  <a:ext uri="{0D108BD9-81ED-4DB2-BD59-A6C34878D82A}">
                    <a16:rowId xmlns:a16="http://schemas.microsoft.com/office/drawing/2014/main" val="558245858"/>
                  </a:ext>
                </a:extLst>
              </a:tr>
              <a:tr h="459543">
                <a:tc>
                  <a:txBody>
                    <a:bodyPr/>
                    <a:lstStyle/>
                    <a:p>
                      <a:pPr algn="ctr" fontAlgn="b"/>
                      <a:r>
                        <a:rPr lang="en-PH" sz="1200" b="1" i="0" u="none" strike="noStrike" dirty="0">
                          <a:solidFill>
                            <a:srgbClr val="000000"/>
                          </a:solidFill>
                          <a:effectLst/>
                          <a:latin typeface="Helvetica" pitchFamily="2" charset="0"/>
                        </a:rPr>
                        <a:t>8</a:t>
                      </a:r>
                    </a:p>
                  </a:txBody>
                  <a:tcPr marL="9525" marR="9525" marT="9525" marB="0" anchor="ctr"/>
                </a:tc>
                <a:tc>
                  <a:txBody>
                    <a:bodyPr/>
                    <a:lstStyle/>
                    <a:p>
                      <a:pPr algn="l" fontAlgn="b"/>
                      <a:r>
                        <a:rPr lang="en-PH" sz="1200" b="0" i="0" u="none" strike="noStrike" dirty="0">
                          <a:solidFill>
                            <a:srgbClr val="000000"/>
                          </a:solidFill>
                          <a:effectLst/>
                          <a:latin typeface="Helvetica"/>
                          <a:cs typeface="Helvetica"/>
                        </a:rPr>
                        <a:t>Application operations and management</a:t>
                      </a:r>
                    </a:p>
                  </a:txBody>
                  <a:tcPr marL="9525" marR="9525" marT="9525" marB="0" anchor="ctr"/>
                </a:tc>
                <a:tc>
                  <a:txBody>
                    <a:bodyPr/>
                    <a:lstStyle/>
                    <a:p>
                      <a:pPr algn="l" fontAlgn="b"/>
                      <a:r>
                        <a:rPr lang="en-PH" sz="1200" b="0" i="0" u="none" strike="noStrike" dirty="0">
                          <a:solidFill>
                            <a:srgbClr val="000000"/>
                          </a:solidFill>
                          <a:effectLst/>
                          <a:latin typeface="Helvetica"/>
                          <a:cs typeface="Helvetica"/>
                        </a:rPr>
                        <a:t>Application </a:t>
                      </a:r>
                      <a:r>
                        <a:rPr lang="en-PH" sz="1200" b="0" i="0" u="none" strike="noStrike" dirty="0" err="1">
                          <a:solidFill>
                            <a:srgbClr val="000000"/>
                          </a:solidFill>
                          <a:effectLst/>
                          <a:latin typeface="Helvetica"/>
                          <a:cs typeface="Helvetica"/>
                        </a:rPr>
                        <a:t>modernisation</a:t>
                      </a:r>
                      <a:r>
                        <a:rPr lang="en-PH" sz="1200" b="0" i="0" u="none" strike="noStrike" dirty="0">
                          <a:solidFill>
                            <a:srgbClr val="000000"/>
                          </a:solidFill>
                          <a:effectLst/>
                          <a:latin typeface="Helvetica"/>
                          <a:cs typeface="Helvetica"/>
                        </a:rPr>
                        <a:t> and management </a:t>
                      </a:r>
                    </a:p>
                  </a:txBody>
                  <a:tcPr marL="9525" marR="9525" marT="9525" marB="0" anchor="ctr"/>
                </a:tc>
                <a:tc>
                  <a:txBody>
                    <a:bodyPr/>
                    <a:lstStyle/>
                    <a:p>
                      <a:pPr algn="ctr" fontAlgn="b"/>
                      <a:r>
                        <a:rPr lang="en-PH" sz="1200" b="0" i="0" u="none" strike="noStrike" dirty="0">
                          <a:solidFill>
                            <a:srgbClr val="000000"/>
                          </a:solidFill>
                          <a:effectLst/>
                          <a:latin typeface="Helvetica" panose="020B0604020202020204" pitchFamily="34" charset="0"/>
                          <a:cs typeface="Helvetica" panose="020B0604020202020204" pitchFamily="34" charset="0"/>
                        </a:rPr>
                        <a:t>59%</a:t>
                      </a:r>
                    </a:p>
                  </a:txBody>
                  <a:tcPr marL="9525" marR="9525" marT="9525" marB="0" anchor="ctr"/>
                </a:tc>
                <a:extLst>
                  <a:ext uri="{0D108BD9-81ED-4DB2-BD59-A6C34878D82A}">
                    <a16:rowId xmlns:a16="http://schemas.microsoft.com/office/drawing/2014/main" val="1513177576"/>
                  </a:ext>
                </a:extLst>
              </a:tr>
              <a:tr h="439012">
                <a:tc>
                  <a:txBody>
                    <a:bodyPr/>
                    <a:lstStyle/>
                    <a:p>
                      <a:pPr algn="ctr" fontAlgn="b"/>
                      <a:r>
                        <a:rPr lang="en-PH" sz="1200" b="1" i="0" u="none" strike="noStrike" dirty="0">
                          <a:solidFill>
                            <a:srgbClr val="000000"/>
                          </a:solidFill>
                          <a:effectLst/>
                          <a:latin typeface="Helvetica" pitchFamily="2" charset="0"/>
                        </a:rPr>
                        <a:t>8</a:t>
                      </a:r>
                    </a:p>
                  </a:txBody>
                  <a:tcPr marL="9525" marR="9525" marT="9525" marB="0" anchor="ctr">
                    <a:solidFill>
                      <a:schemeClr val="accent2">
                        <a:alpha val="20000"/>
                      </a:schemeClr>
                    </a:solidFill>
                  </a:tcPr>
                </a:tc>
                <a:tc>
                  <a:txBody>
                    <a:bodyPr/>
                    <a:lstStyle/>
                    <a:p>
                      <a:pPr algn="l" fontAlgn="b"/>
                      <a:r>
                        <a:rPr lang="en-PH" sz="1200" b="0" i="0" u="none" strike="noStrike" dirty="0">
                          <a:solidFill>
                            <a:srgbClr val="000000"/>
                          </a:solidFill>
                          <a:effectLst/>
                          <a:latin typeface="Helvetica"/>
                          <a:cs typeface="Helvetica"/>
                        </a:rPr>
                        <a:t>Data </a:t>
                      </a:r>
                      <a:r>
                        <a:rPr lang="en-PH" sz="1200" b="0" i="0" u="none" strike="noStrike" dirty="0" err="1">
                          <a:solidFill>
                            <a:srgbClr val="000000"/>
                          </a:solidFill>
                          <a:effectLst/>
                          <a:latin typeface="Helvetica"/>
                          <a:cs typeface="Helvetica"/>
                        </a:rPr>
                        <a:t>visualisation</a:t>
                      </a:r>
                    </a:p>
                  </a:txBody>
                  <a:tcPr marL="9525" marR="9525" marT="9525" marB="0" anchor="ctr">
                    <a:solidFill>
                      <a:schemeClr val="accent2">
                        <a:alpha val="20000"/>
                      </a:schemeClr>
                    </a:solidFill>
                  </a:tcPr>
                </a:tc>
                <a:tc>
                  <a:txBody>
                    <a:bodyPr/>
                    <a:lstStyle/>
                    <a:p>
                      <a:pPr algn="l" fontAlgn="b"/>
                      <a:r>
                        <a:rPr lang="en-PH" sz="1200" b="0" i="0" u="none" strike="noStrike" dirty="0">
                          <a:solidFill>
                            <a:srgbClr val="000000"/>
                          </a:solidFill>
                          <a:effectLst/>
                          <a:latin typeface="Helvetica"/>
                          <a:cs typeface="Helvetica"/>
                        </a:rPr>
                        <a:t>AI, analytics and intelligence </a:t>
                      </a:r>
                    </a:p>
                  </a:txBody>
                  <a:tcPr marL="9525" marR="9525" marT="9525" marB="0" anchor="ctr">
                    <a:solidFill>
                      <a:schemeClr val="accent2">
                        <a:alpha val="20000"/>
                      </a:schemeClr>
                    </a:solidFill>
                  </a:tcPr>
                </a:tc>
                <a:tc>
                  <a:txBody>
                    <a:bodyPr/>
                    <a:lstStyle/>
                    <a:p>
                      <a:pPr algn="ctr" fontAlgn="b"/>
                      <a:r>
                        <a:rPr lang="en-PH" sz="1200" b="0" i="0" u="none" strike="noStrike" dirty="0">
                          <a:solidFill>
                            <a:srgbClr val="000000"/>
                          </a:solidFill>
                          <a:effectLst/>
                          <a:latin typeface="Helvetica" panose="020B0604020202020204" pitchFamily="34" charset="0"/>
                          <a:cs typeface="Helvetica" panose="020B0604020202020204" pitchFamily="34" charset="0"/>
                        </a:rPr>
                        <a:t>59%</a:t>
                      </a:r>
                    </a:p>
                  </a:txBody>
                  <a:tcPr marL="9525" marR="9525" marT="9525" marB="0" anchor="ctr">
                    <a:solidFill>
                      <a:schemeClr val="accent2">
                        <a:alpha val="20000"/>
                      </a:schemeClr>
                    </a:solidFill>
                  </a:tcPr>
                </a:tc>
                <a:extLst>
                  <a:ext uri="{0D108BD9-81ED-4DB2-BD59-A6C34878D82A}">
                    <a16:rowId xmlns:a16="http://schemas.microsoft.com/office/drawing/2014/main" val="3290870818"/>
                  </a:ext>
                </a:extLst>
              </a:tr>
              <a:tr h="419756">
                <a:tc>
                  <a:txBody>
                    <a:bodyPr/>
                    <a:lstStyle/>
                    <a:p>
                      <a:pPr algn="ctr" fontAlgn="b"/>
                      <a:r>
                        <a:rPr lang="en-PH" sz="1200" b="1" i="0" u="none" strike="noStrike" dirty="0">
                          <a:solidFill>
                            <a:srgbClr val="000000"/>
                          </a:solidFill>
                          <a:effectLst/>
                          <a:latin typeface="Helvetica" pitchFamily="2" charset="0"/>
                        </a:rPr>
                        <a:t>8</a:t>
                      </a:r>
                    </a:p>
                  </a:txBody>
                  <a:tcPr marL="9525" marR="9525" marT="9525" marB="0" anchor="ctr">
                    <a:noFill/>
                  </a:tcPr>
                </a:tc>
                <a:tc>
                  <a:txBody>
                    <a:bodyPr/>
                    <a:lstStyle/>
                    <a:p>
                      <a:pPr algn="l" fontAlgn="b"/>
                      <a:r>
                        <a:rPr lang="en-US" sz="1200" b="0" i="0" u="none" strike="noStrike" dirty="0">
                          <a:solidFill>
                            <a:srgbClr val="000000"/>
                          </a:solidFill>
                          <a:effectLst/>
                          <a:latin typeface="Helvetica" panose="020B0604020202020204" pitchFamily="34" charset="0"/>
                          <a:cs typeface="Helvetica" panose="020B0604020202020204" pitchFamily="34" charset="0"/>
                        </a:rPr>
                        <a:t>Cyber security skills, awareness and engagement</a:t>
                      </a:r>
                    </a:p>
                  </a:txBody>
                  <a:tcPr marL="9525" marR="9525" marT="9525" marB="0" anchor="ctr">
                    <a:noFill/>
                  </a:tcPr>
                </a:tc>
                <a:tc>
                  <a:txBody>
                    <a:bodyPr/>
                    <a:lstStyle/>
                    <a:p>
                      <a:pPr algn="l" fontAlgn="b"/>
                      <a:r>
                        <a:rPr lang="en-PH" sz="1200" b="0" i="0" u="none" strike="noStrike" dirty="0">
                          <a:solidFill>
                            <a:srgbClr val="000000"/>
                          </a:solidFill>
                          <a:effectLst/>
                          <a:latin typeface="Helvetica" panose="020B0604020202020204" pitchFamily="34" charset="0"/>
                          <a:cs typeface="Helvetica" panose="020B0604020202020204" pitchFamily="34" charset="0"/>
                        </a:rPr>
                        <a:t>Skills, culture and change </a:t>
                      </a:r>
                    </a:p>
                  </a:txBody>
                  <a:tcPr marL="9525" marR="9525" marT="9525" marB="0" anchor="ctr">
                    <a:noFill/>
                  </a:tcPr>
                </a:tc>
                <a:tc>
                  <a:txBody>
                    <a:bodyPr/>
                    <a:lstStyle/>
                    <a:p>
                      <a:pPr algn="ctr" fontAlgn="b"/>
                      <a:r>
                        <a:rPr lang="en-PH" sz="1200" b="0" i="0" u="none" strike="noStrike" dirty="0">
                          <a:solidFill>
                            <a:srgbClr val="000000"/>
                          </a:solidFill>
                          <a:effectLst/>
                          <a:latin typeface="Helvetica" panose="020B0604020202020204" pitchFamily="34" charset="0"/>
                          <a:cs typeface="Helvetica" panose="020B0604020202020204" pitchFamily="34" charset="0"/>
                        </a:rPr>
                        <a:t>59%</a:t>
                      </a:r>
                    </a:p>
                  </a:txBody>
                  <a:tcPr marL="9525" marR="9525" marT="9525" marB="0" anchor="ctr">
                    <a:noFill/>
                  </a:tcPr>
                </a:tc>
                <a:extLst>
                  <a:ext uri="{0D108BD9-81ED-4DB2-BD59-A6C34878D82A}">
                    <a16:rowId xmlns:a16="http://schemas.microsoft.com/office/drawing/2014/main" val="2548677127"/>
                  </a:ext>
                </a:extLst>
              </a:tr>
            </a:tbl>
          </a:graphicData>
        </a:graphic>
      </p:graphicFrame>
    </p:spTree>
    <p:extLst>
      <p:ext uri="{BB962C8B-B14F-4D97-AF65-F5344CB8AC3E}">
        <p14:creationId xmlns:p14="http://schemas.microsoft.com/office/powerpoint/2010/main" val="639755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cs typeface="Helvetica"/>
              </a:rPr>
              <a:t>Enterprise </a:t>
            </a:r>
            <a:r>
              <a:rPr kumimoji="0" lang="en-US" sz="2400" i="0" u="none" strike="noStrike" kern="1200" cap="none" spc="0" normalizeH="0" baseline="0" noProof="0">
                <a:ln>
                  <a:noFill/>
                </a:ln>
                <a:solidFill>
                  <a:srgbClr val="000000"/>
                </a:solidFill>
                <a:effectLst/>
                <a:uLnTx/>
                <a:uFillTx/>
                <a:latin typeface="Helvetica"/>
                <a:cs typeface="Helvetica"/>
              </a:rPr>
              <a:t>(2501 to 10,000 employees)</a:t>
            </a:r>
          </a:p>
        </p:txBody>
      </p:sp>
      <p:sp>
        <p:nvSpPr>
          <p:cNvPr id="2" name="TextBox 1">
            <a:extLst>
              <a:ext uri="{FF2B5EF4-FFF2-40B4-BE49-F238E27FC236}">
                <a16:creationId xmlns:a16="http://schemas.microsoft.com/office/drawing/2014/main" id="{DA32C38D-2BD7-41E7-CD94-E1BCE89DC3C0}"/>
              </a:ext>
            </a:extLst>
          </p:cNvPr>
          <p:cNvSpPr txBox="1"/>
          <p:nvPr/>
        </p:nvSpPr>
        <p:spPr>
          <a:xfrm>
            <a:off x="10408586" y="1300147"/>
            <a:ext cx="1018629"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a:t>
            </a:r>
            <a:r>
              <a:rPr lang="en-US" sz="1600" b="1" dirty="0">
                <a:solidFill>
                  <a:srgbClr val="FFFFFF"/>
                </a:solidFill>
                <a:latin typeface="Helvetica" panose="020B0403020202020204" pitchFamily="34" charset="0"/>
              </a:rPr>
              <a:t>23.1</a:t>
            </a: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m</a:t>
            </a:r>
          </a:p>
        </p:txBody>
      </p:sp>
      <p:graphicFrame>
        <p:nvGraphicFramePr>
          <p:cNvPr id="5" name="Chart 4">
            <a:extLst>
              <a:ext uri="{FF2B5EF4-FFF2-40B4-BE49-F238E27FC236}">
                <a16:creationId xmlns:a16="http://schemas.microsoft.com/office/drawing/2014/main" id="{3B5B7710-5A4D-B48D-0F89-1B6094D81E46}"/>
              </a:ext>
            </a:extLst>
          </p:cNvPr>
          <p:cNvGraphicFramePr>
            <a:graphicFrameLocks/>
          </p:cNvGraphicFramePr>
          <p:nvPr>
            <p:extLst>
              <p:ext uri="{D42A27DB-BD31-4B8C-83A1-F6EECF244321}">
                <p14:modId xmlns:p14="http://schemas.microsoft.com/office/powerpoint/2010/main" val="1524823018"/>
              </p:ext>
            </p:extLst>
          </p:nvPr>
        </p:nvGraphicFramePr>
        <p:xfrm>
          <a:off x="537595" y="968347"/>
          <a:ext cx="10380306" cy="5163603"/>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9569F59E-672B-946D-CD6A-A44C5493C435}"/>
              </a:ext>
            </a:extLst>
          </p:cNvPr>
          <p:cNvSpPr txBox="1"/>
          <p:nvPr/>
        </p:nvSpPr>
        <p:spPr>
          <a:xfrm>
            <a:off x="9247253" y="1968736"/>
            <a:ext cx="1018629"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$17.8m</a:t>
            </a:r>
          </a:p>
        </p:txBody>
      </p:sp>
      <p:sp>
        <p:nvSpPr>
          <p:cNvPr id="8" name="TextBox 7">
            <a:extLst>
              <a:ext uri="{FF2B5EF4-FFF2-40B4-BE49-F238E27FC236}">
                <a16:creationId xmlns:a16="http://schemas.microsoft.com/office/drawing/2014/main" id="{568B3EA2-B5F6-1A8A-5538-817DB45973AD}"/>
              </a:ext>
            </a:extLst>
          </p:cNvPr>
          <p:cNvSpPr txBox="1"/>
          <p:nvPr/>
        </p:nvSpPr>
        <p:spPr>
          <a:xfrm>
            <a:off x="9035559" y="2707798"/>
            <a:ext cx="1018629"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$16.9m</a:t>
            </a:r>
          </a:p>
        </p:txBody>
      </p:sp>
      <p:sp>
        <p:nvSpPr>
          <p:cNvPr id="9" name="TextBox 8">
            <a:extLst>
              <a:ext uri="{FF2B5EF4-FFF2-40B4-BE49-F238E27FC236}">
                <a16:creationId xmlns:a16="http://schemas.microsoft.com/office/drawing/2014/main" id="{2DC6B48C-0C4A-71E0-1234-57A12EF17E63}"/>
              </a:ext>
            </a:extLst>
          </p:cNvPr>
          <p:cNvSpPr txBox="1"/>
          <p:nvPr/>
        </p:nvSpPr>
        <p:spPr>
          <a:xfrm>
            <a:off x="7803806" y="3380871"/>
            <a:ext cx="925695"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a:t>
            </a:r>
            <a:r>
              <a:rPr lang="en-US" sz="1600" b="1" dirty="0">
                <a:solidFill>
                  <a:srgbClr val="FFFFFF"/>
                </a:solidFill>
                <a:latin typeface="Helvetica" panose="020B0403020202020204" pitchFamily="34" charset="0"/>
              </a:rPr>
              <a:t>11.6</a:t>
            </a: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m</a:t>
            </a:r>
          </a:p>
        </p:txBody>
      </p:sp>
      <p:sp>
        <p:nvSpPr>
          <p:cNvPr id="10" name="TextBox 9">
            <a:extLst>
              <a:ext uri="{FF2B5EF4-FFF2-40B4-BE49-F238E27FC236}">
                <a16:creationId xmlns:a16="http://schemas.microsoft.com/office/drawing/2014/main" id="{C30DCA31-23F6-FEA4-6856-B93E88C2E3A3}"/>
              </a:ext>
            </a:extLst>
          </p:cNvPr>
          <p:cNvSpPr txBox="1"/>
          <p:nvPr/>
        </p:nvSpPr>
        <p:spPr>
          <a:xfrm>
            <a:off x="7608649" y="4076180"/>
            <a:ext cx="925695"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a:t>
            </a:r>
            <a:r>
              <a:rPr lang="en-US" sz="1600" b="1" dirty="0">
                <a:solidFill>
                  <a:srgbClr val="FFFFFF"/>
                </a:solidFill>
                <a:latin typeface="Helvetica" panose="020B0403020202020204" pitchFamily="34" charset="0"/>
              </a:rPr>
              <a:t>10.7</a:t>
            </a: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m</a:t>
            </a:r>
          </a:p>
        </p:txBody>
      </p:sp>
      <p:sp>
        <p:nvSpPr>
          <p:cNvPr id="11" name="TextBox 10">
            <a:extLst>
              <a:ext uri="{FF2B5EF4-FFF2-40B4-BE49-F238E27FC236}">
                <a16:creationId xmlns:a16="http://schemas.microsoft.com/office/drawing/2014/main" id="{E9F0A19E-6749-3763-0598-786633F30B6B}"/>
              </a:ext>
            </a:extLst>
          </p:cNvPr>
          <p:cNvSpPr txBox="1"/>
          <p:nvPr/>
        </p:nvSpPr>
        <p:spPr>
          <a:xfrm>
            <a:off x="6440115" y="4721276"/>
            <a:ext cx="925695"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$6.2m</a:t>
            </a:r>
          </a:p>
        </p:txBody>
      </p:sp>
      <p:sp>
        <p:nvSpPr>
          <p:cNvPr id="12" name="TextBox 11">
            <a:extLst>
              <a:ext uri="{FF2B5EF4-FFF2-40B4-BE49-F238E27FC236}">
                <a16:creationId xmlns:a16="http://schemas.microsoft.com/office/drawing/2014/main" id="{65D35687-C2BC-02FE-FB85-E0B777D14CAA}"/>
              </a:ext>
            </a:extLst>
          </p:cNvPr>
          <p:cNvSpPr txBox="1"/>
          <p:nvPr/>
        </p:nvSpPr>
        <p:spPr>
          <a:xfrm>
            <a:off x="5633152" y="5485178"/>
            <a:ext cx="925695"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$2.7m</a:t>
            </a:r>
          </a:p>
        </p:txBody>
      </p:sp>
      <p:sp>
        <p:nvSpPr>
          <p:cNvPr id="13" name="TextBox 12">
            <a:extLst>
              <a:ext uri="{FF2B5EF4-FFF2-40B4-BE49-F238E27FC236}">
                <a16:creationId xmlns:a16="http://schemas.microsoft.com/office/drawing/2014/main" id="{9E0A8405-8DD9-C6AF-4311-F3EB964FE79D}"/>
              </a:ext>
            </a:extLst>
          </p:cNvPr>
          <p:cNvSpPr txBox="1"/>
          <p:nvPr/>
        </p:nvSpPr>
        <p:spPr>
          <a:xfrm>
            <a:off x="4484914" y="6512287"/>
            <a:ext cx="7555505"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7F7F7F"/>
                </a:solidFill>
                <a:effectLst/>
                <a:uLnTx/>
                <a:uFillTx/>
                <a:latin typeface="Helvetica Neue" panose="02000503000000020004" pitchFamily="2"/>
                <a:ea typeface="+mn-ea"/>
                <a:cs typeface="Helvetica Neue" panose="02000503000000020004" pitchFamily="2"/>
              </a:rPr>
              <a:t>Source: ADAPT CIO Edge Survey in Feb 2025 . Sample size: </a:t>
            </a:r>
            <a:r>
              <a:rPr lang="en-US" sz="1100" i="1" dirty="0">
                <a:solidFill>
                  <a:srgbClr val="7F7F7F"/>
                </a:solidFill>
                <a:latin typeface="Helvetica Neue" panose="02000503000000020004" pitchFamily="2"/>
                <a:cs typeface="Helvetica Neue" panose="02000503000000020004" pitchFamily="2"/>
              </a:rPr>
              <a:t>132</a:t>
            </a:r>
            <a:r>
              <a:rPr kumimoji="0" lang="en-US" sz="1100" b="0" i="1" u="none" strike="noStrike" kern="1200" cap="none" spc="0" normalizeH="0" baseline="0" noProof="0" dirty="0">
                <a:ln>
                  <a:noFill/>
                </a:ln>
                <a:solidFill>
                  <a:srgbClr val="7F7F7F"/>
                </a:solidFill>
                <a:effectLst/>
                <a:uLnTx/>
                <a:uFillTx/>
                <a:latin typeface="Helvetica Neue" panose="02000503000000020004" pitchFamily="2"/>
                <a:ea typeface="+mn-ea"/>
                <a:cs typeface="Helvetica Neue" panose="02000503000000020004" pitchFamily="2"/>
              </a:rPr>
              <a:t> Australian CIOs, 36 Enterprise</a:t>
            </a:r>
          </a:p>
        </p:txBody>
      </p:sp>
    </p:spTree>
    <p:extLst>
      <p:ext uri="{BB962C8B-B14F-4D97-AF65-F5344CB8AC3E}">
        <p14:creationId xmlns:p14="http://schemas.microsoft.com/office/powerpoint/2010/main" val="3763416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467584-67DF-E8E1-B853-189D62B9A57F}"/>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EE47218-51D5-1172-449D-D95EE59BCD7E}"/>
              </a:ext>
            </a:extLst>
          </p:cNvPr>
          <p:cNvSpPr/>
          <p:nvPr/>
        </p:nvSpPr>
        <p:spPr>
          <a:xfrm>
            <a:off x="1010110" y="2721114"/>
            <a:ext cx="7635739"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00000"/>
                </a:solidFill>
                <a:effectLst/>
                <a:uLnTx/>
                <a:uFillTx/>
                <a:latin typeface="Helvetica"/>
                <a:ea typeface="+mn-ea"/>
                <a:cs typeface="Helvetica"/>
              </a:rPr>
              <a:t>Mid-sized organisations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0" normalizeH="0" baseline="0" noProof="0">
                <a:ln>
                  <a:noFill/>
                </a:ln>
                <a:solidFill>
                  <a:srgbClr val="000000"/>
                </a:solidFill>
                <a:effectLst/>
                <a:uLnTx/>
                <a:uFillTx/>
                <a:latin typeface="Helvetica"/>
                <a:ea typeface="+mn-ea"/>
                <a:cs typeface="Helvetica"/>
              </a:rPr>
              <a:t>(501 to 2,500 employees)</a:t>
            </a:r>
          </a:p>
        </p:txBody>
      </p:sp>
    </p:spTree>
    <p:extLst>
      <p:ext uri="{BB962C8B-B14F-4D97-AF65-F5344CB8AC3E}">
        <p14:creationId xmlns:p14="http://schemas.microsoft.com/office/powerpoint/2010/main" val="3055406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F9D9006A-303C-89A4-7849-1A978BB7909E}"/>
              </a:ext>
            </a:extLst>
          </p:cNvPr>
          <p:cNvSpPr/>
          <p:nvPr/>
        </p:nvSpPr>
        <p:spPr>
          <a:xfrm>
            <a:off x="838282" y="3280021"/>
            <a:ext cx="235390" cy="1192391"/>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8" name="Rectangle: Rounded Corners 7">
            <a:extLst>
              <a:ext uri="{FF2B5EF4-FFF2-40B4-BE49-F238E27FC236}">
                <a16:creationId xmlns:a16="http://schemas.microsoft.com/office/drawing/2014/main" id="{FAB5A2C3-44F4-51A2-74A1-D016280CBC33}"/>
              </a:ext>
            </a:extLst>
          </p:cNvPr>
          <p:cNvSpPr/>
          <p:nvPr/>
        </p:nvSpPr>
        <p:spPr>
          <a:xfrm>
            <a:off x="827046" y="4627502"/>
            <a:ext cx="246625" cy="704989"/>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6" name="Rectangle: Rounded Corners 5">
            <a:extLst>
              <a:ext uri="{FF2B5EF4-FFF2-40B4-BE49-F238E27FC236}">
                <a16:creationId xmlns:a16="http://schemas.microsoft.com/office/drawing/2014/main" id="{8F4AF3B6-87CC-DBE7-8D29-11F9E518AC54}"/>
              </a:ext>
            </a:extLst>
          </p:cNvPr>
          <p:cNvSpPr/>
          <p:nvPr/>
        </p:nvSpPr>
        <p:spPr>
          <a:xfrm>
            <a:off x="838282" y="2370303"/>
            <a:ext cx="235390" cy="780304"/>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Percentage investing in the next 12 months</a:t>
            </a:r>
            <a:endParaRPr kumimoji="0" lang="en-GB" sz="20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endParaRPr>
          </a:p>
        </p:txBody>
      </p:sp>
      <p:sp>
        <p:nvSpPr>
          <p:cNvPr id="9" name="Rectangle: Rounded Corners 8">
            <a:extLst>
              <a:ext uri="{FF2B5EF4-FFF2-40B4-BE49-F238E27FC236}">
                <a16:creationId xmlns:a16="http://schemas.microsoft.com/office/drawing/2014/main" id="{C1C64ACD-A6E5-171C-2591-21F23D117219}"/>
              </a:ext>
            </a:extLst>
          </p:cNvPr>
          <p:cNvSpPr/>
          <p:nvPr/>
        </p:nvSpPr>
        <p:spPr>
          <a:xfrm>
            <a:off x="838282" y="5446908"/>
            <a:ext cx="246624" cy="780304"/>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4" name="Rounded Rectangle 24">
            <a:extLst>
              <a:ext uri="{FF2B5EF4-FFF2-40B4-BE49-F238E27FC236}">
                <a16:creationId xmlns:a16="http://schemas.microsoft.com/office/drawing/2014/main" id="{8C74AF9D-2215-1701-26C0-167301804340}"/>
              </a:ext>
            </a:extLst>
          </p:cNvPr>
          <p:cNvSpPr/>
          <p:nvPr/>
        </p:nvSpPr>
        <p:spPr>
          <a:xfrm>
            <a:off x="337458" y="849716"/>
            <a:ext cx="11529421" cy="561376"/>
          </a:xfrm>
          <a:prstGeom prst="roundRect">
            <a:avLst>
              <a:gd name="adj" fmla="val 7386"/>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Helvetica"/>
                <a:ea typeface="+mn-ea"/>
                <a:cs typeface="Helvetica"/>
              </a:rPr>
              <a:t>Mid </a:t>
            </a:r>
            <a:r>
              <a:rPr kumimoji="0" lang="en-AU" sz="1800" b="1" i="0" u="none" strike="noStrike" kern="1200" cap="none" spc="0" normalizeH="0" baseline="0" noProof="0">
                <a:ln>
                  <a:noFill/>
                </a:ln>
                <a:solidFill>
                  <a:srgbClr val="FFFFFF"/>
                </a:solidFill>
                <a:effectLst/>
                <a:uLnTx/>
                <a:uFillTx/>
                <a:latin typeface="Helvetica"/>
                <a:ea typeface="+mn-ea"/>
                <a:cs typeface="Helvetica"/>
              </a:rPr>
              <a:t>s</a:t>
            </a:r>
            <a:r>
              <a:rPr kumimoji="0" lang="en-US" sz="1800" b="1" i="0" u="none" strike="noStrike" kern="1200" cap="none" spc="0" normalizeH="0" baseline="0" noProof="0">
                <a:ln>
                  <a:noFill/>
                </a:ln>
                <a:solidFill>
                  <a:srgbClr val="FFFFFF"/>
                </a:solidFill>
                <a:effectLst/>
                <a:uLnTx/>
                <a:uFillTx/>
                <a:latin typeface="Helvetica"/>
                <a:ea typeface="+mn-ea"/>
                <a:cs typeface="Helvetica"/>
              </a:rPr>
              <a:t>ized </a:t>
            </a:r>
            <a:r>
              <a:rPr lang="en-AU" b="1">
                <a:solidFill>
                  <a:srgbClr val="FFFFFF"/>
                </a:solidFill>
                <a:latin typeface="Helvetica"/>
                <a:cs typeface="Helvetica"/>
              </a:rPr>
              <a:t>o</a:t>
            </a:r>
            <a:r>
              <a:rPr kumimoji="0" lang="en-US" sz="1800" b="1" i="0" u="none" strike="noStrike" kern="1200" cap="none" spc="0" normalizeH="0" baseline="0" noProof="0">
                <a:ln>
                  <a:noFill/>
                </a:ln>
                <a:solidFill>
                  <a:srgbClr val="FFFFFF"/>
                </a:solidFill>
                <a:effectLst/>
                <a:uLnTx/>
                <a:uFillTx/>
                <a:latin typeface="Helvetica"/>
                <a:ea typeface="+mn-ea"/>
                <a:cs typeface="Helvetica"/>
              </a:rPr>
              <a:t>rganisations (501 to </a:t>
            </a:r>
            <a:r>
              <a:rPr lang="en-US" b="1">
                <a:solidFill>
                  <a:srgbClr val="FFFFFF"/>
                </a:solidFill>
                <a:latin typeface="Helvetica"/>
                <a:cs typeface="Helvetica"/>
              </a:rPr>
              <a:t>2</a:t>
            </a:r>
            <a:r>
              <a:rPr kumimoji="0" lang="en-US" sz="1800" b="1" i="0" u="none" strike="noStrike" kern="1200" cap="none" spc="0" normalizeH="0" baseline="0" noProof="0">
                <a:ln>
                  <a:noFill/>
                </a:ln>
                <a:solidFill>
                  <a:srgbClr val="FFFFFF"/>
                </a:solidFill>
                <a:effectLst/>
                <a:uLnTx/>
                <a:uFillTx/>
                <a:latin typeface="Helvetica"/>
                <a:ea typeface="+mn-ea"/>
                <a:cs typeface="Helvetica"/>
              </a:rPr>
              <a:t>,500 employees)</a:t>
            </a:r>
          </a:p>
        </p:txBody>
      </p:sp>
      <p:graphicFrame>
        <p:nvGraphicFramePr>
          <p:cNvPr id="5" name="Table 4">
            <a:extLst>
              <a:ext uri="{FF2B5EF4-FFF2-40B4-BE49-F238E27FC236}">
                <a16:creationId xmlns:a16="http://schemas.microsoft.com/office/drawing/2014/main" id="{921F334E-BCA7-01B2-E645-CE38FE127AF9}"/>
              </a:ext>
            </a:extLst>
          </p:cNvPr>
          <p:cNvGraphicFramePr>
            <a:graphicFrameLocks noGrp="1"/>
          </p:cNvGraphicFramePr>
          <p:nvPr>
            <p:extLst>
              <p:ext uri="{D42A27DB-BD31-4B8C-83A1-F6EECF244321}">
                <p14:modId xmlns:p14="http://schemas.microsoft.com/office/powerpoint/2010/main" val="956378991"/>
              </p:ext>
            </p:extLst>
          </p:nvPr>
        </p:nvGraphicFramePr>
        <p:xfrm>
          <a:off x="337459" y="1411093"/>
          <a:ext cx="11529419" cy="4874374"/>
        </p:xfrm>
        <a:graphic>
          <a:graphicData uri="http://schemas.openxmlformats.org/drawingml/2006/table">
            <a:tbl>
              <a:tblPr firstRow="1" bandRow="1">
                <a:tableStyleId>{9D7B26C5-4107-4FEC-AEDC-1716B250A1EF}</a:tableStyleId>
              </a:tblPr>
              <a:tblGrid>
                <a:gridCol w="1278336">
                  <a:extLst>
                    <a:ext uri="{9D8B030D-6E8A-4147-A177-3AD203B41FA5}">
                      <a16:colId xmlns:a16="http://schemas.microsoft.com/office/drawing/2014/main" val="1871170866"/>
                    </a:ext>
                  </a:extLst>
                </a:gridCol>
                <a:gridCol w="4167709">
                  <a:extLst>
                    <a:ext uri="{9D8B030D-6E8A-4147-A177-3AD203B41FA5}">
                      <a16:colId xmlns:a16="http://schemas.microsoft.com/office/drawing/2014/main" val="3912539106"/>
                    </a:ext>
                  </a:extLst>
                </a:gridCol>
                <a:gridCol w="4076170">
                  <a:extLst>
                    <a:ext uri="{9D8B030D-6E8A-4147-A177-3AD203B41FA5}">
                      <a16:colId xmlns:a16="http://schemas.microsoft.com/office/drawing/2014/main" val="18376252"/>
                    </a:ext>
                  </a:extLst>
                </a:gridCol>
                <a:gridCol w="2007204">
                  <a:extLst>
                    <a:ext uri="{9D8B030D-6E8A-4147-A177-3AD203B41FA5}">
                      <a16:colId xmlns:a16="http://schemas.microsoft.com/office/drawing/2014/main" val="4009410984"/>
                    </a:ext>
                  </a:extLst>
                </a:gridCol>
              </a:tblGrid>
              <a:tr h="490219">
                <a:tc>
                  <a:txBody>
                    <a:bodyPr/>
                    <a:lstStyle/>
                    <a:p>
                      <a:pPr algn="ctr"/>
                      <a:r>
                        <a:rPr lang="en-PH" sz="1200" b="1" kern="1200" dirty="0">
                          <a:solidFill>
                            <a:schemeClr val="tx1"/>
                          </a:solidFill>
                          <a:latin typeface="Helvetica"/>
                          <a:ea typeface="+mn-ea"/>
                          <a:cs typeface="Helvetica"/>
                        </a:rPr>
                        <a:t>Rank</a:t>
                      </a:r>
                    </a:p>
                  </a:txBody>
                  <a:tcPr anchor="ct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a:r>
                        <a:rPr lang="en-AU" sz="1200" b="1" kern="1200" dirty="0">
                          <a:solidFill>
                            <a:schemeClr val="tx1"/>
                          </a:solidFill>
                          <a:latin typeface="Helvetica"/>
                          <a:ea typeface="+mn-ea"/>
                          <a:cs typeface="Helvetica"/>
                        </a:rPr>
                        <a:t>Investment item </a:t>
                      </a:r>
                    </a:p>
                  </a:txBody>
                  <a:tcPr anchor="ct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a:r>
                        <a:rPr lang="en-AU" sz="1200" b="1" kern="1200" dirty="0">
                          <a:solidFill>
                            <a:schemeClr val="tx1"/>
                          </a:solidFill>
                          <a:latin typeface="Helvetica" panose="020B0604020202020204" pitchFamily="34" charset="0"/>
                          <a:ea typeface="+mn-ea"/>
                          <a:cs typeface="Helvetica" panose="020B0604020202020204" pitchFamily="34" charset="0"/>
                        </a:rPr>
                        <a:t>Category</a:t>
                      </a:r>
                    </a:p>
                  </a:txBody>
                  <a:tcPr anchor="ct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AU" sz="1200" b="1" kern="1200" dirty="0">
                          <a:solidFill>
                            <a:schemeClr val="tx1"/>
                          </a:solidFill>
                          <a:latin typeface="Helvetica"/>
                          <a:ea typeface="+mn-ea"/>
                          <a:cs typeface="Helvetica"/>
                        </a:rPr>
                        <a:t>1-year timeframe</a:t>
                      </a:r>
                    </a:p>
                  </a:txBody>
                  <a:tcPr anchor="ct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33950152"/>
                  </a:ext>
                </a:extLst>
              </a:tr>
              <a:tr h="428586">
                <a:tc>
                  <a:txBody>
                    <a:bodyPr/>
                    <a:lstStyle/>
                    <a:p>
                      <a:pPr algn="ctr" fontAlgn="b"/>
                      <a:r>
                        <a:rPr lang="en-PH" sz="1200" b="1" i="0" u="none" strike="noStrike" dirty="0">
                          <a:solidFill>
                            <a:schemeClr val="tx1"/>
                          </a:solidFill>
                          <a:effectLst/>
                          <a:latin typeface="Helvetica"/>
                        </a:rPr>
                        <a:t>1</a:t>
                      </a:r>
                    </a:p>
                  </a:txBody>
                  <a:tcPr marL="9525" marR="9525" marT="9525" marB="0" anchor="ctr">
                    <a:lnT w="12700" cap="flat" cmpd="sng" algn="ctr">
                      <a:solidFill>
                        <a:schemeClr val="bg1">
                          <a:lumMod val="65000"/>
                        </a:schemeClr>
                      </a:solidFill>
                      <a:prstDash val="solid"/>
                      <a:round/>
                      <a:headEnd type="none" w="med" len="med"/>
                      <a:tailEnd type="none" w="med" len="med"/>
                    </a:lnT>
                    <a:solidFill>
                      <a:schemeClr val="accent2">
                        <a:alpha val="20000"/>
                      </a:schemeClr>
                    </a:solidFill>
                  </a:tcPr>
                </a:tc>
                <a:tc>
                  <a:txBody>
                    <a:bodyPr/>
                    <a:lstStyle/>
                    <a:p>
                      <a:pPr algn="l" fontAlgn="b"/>
                      <a:r>
                        <a:rPr lang="en-PH" sz="1200" b="0" i="0" u="none" strike="noStrike" dirty="0">
                          <a:solidFill>
                            <a:srgbClr val="000000"/>
                          </a:solidFill>
                          <a:effectLst/>
                          <a:latin typeface="Helvetica" panose="020B0604020202020204" pitchFamily="34" charset="0"/>
                          <a:cs typeface="Helvetica" panose="020B0604020202020204" pitchFamily="34" charset="0"/>
                        </a:rPr>
                        <a:t>Generative AI</a:t>
                      </a:r>
                    </a:p>
                  </a:txBody>
                  <a:tcPr marL="9525" marR="9525" marT="9525" marB="0" anchor="ctr">
                    <a:lnT w="12700" cap="flat" cmpd="sng" algn="ctr">
                      <a:solidFill>
                        <a:schemeClr val="bg1">
                          <a:lumMod val="65000"/>
                        </a:schemeClr>
                      </a:solidFill>
                      <a:prstDash val="solid"/>
                      <a:round/>
                      <a:headEnd type="none" w="med" len="med"/>
                      <a:tailEnd type="none" w="med" len="med"/>
                    </a:lnT>
                    <a:solidFill>
                      <a:schemeClr val="accent2">
                        <a:alpha val="20000"/>
                      </a:schemeClr>
                    </a:solidFill>
                  </a:tcPr>
                </a:tc>
                <a:tc>
                  <a:txBody>
                    <a:bodyPr/>
                    <a:lstStyle/>
                    <a:p>
                      <a:pPr algn="l" fontAlgn="b"/>
                      <a:r>
                        <a:rPr lang="en-PH" sz="1200" b="0" i="0" u="none" strike="noStrike" dirty="0">
                          <a:solidFill>
                            <a:srgbClr val="000000"/>
                          </a:solidFill>
                          <a:effectLst/>
                          <a:latin typeface="Helvetica" panose="020B0604020202020204" pitchFamily="34" charset="0"/>
                          <a:cs typeface="Helvetica" panose="020B0604020202020204" pitchFamily="34" charset="0"/>
                        </a:rPr>
                        <a:t>AI, analytics and intelligence </a:t>
                      </a:r>
                    </a:p>
                  </a:txBody>
                  <a:tcPr marL="9525" marR="9525" marT="9525" marB="0" anchor="ctr">
                    <a:lnT w="12700" cap="flat" cmpd="sng" algn="ctr">
                      <a:solidFill>
                        <a:schemeClr val="bg1">
                          <a:lumMod val="65000"/>
                        </a:schemeClr>
                      </a:solidFill>
                      <a:prstDash val="solid"/>
                      <a:round/>
                      <a:headEnd type="none" w="med" len="med"/>
                      <a:tailEnd type="none" w="med" len="med"/>
                    </a:lnT>
                    <a:solidFill>
                      <a:schemeClr val="accent2">
                        <a:alpha val="20000"/>
                      </a:schemeClr>
                    </a:solidFill>
                  </a:tcPr>
                </a:tc>
                <a:tc>
                  <a:txBody>
                    <a:bodyPr/>
                    <a:lstStyle/>
                    <a:p>
                      <a:pPr algn="ctr" fontAlgn="b"/>
                      <a:r>
                        <a:rPr lang="en-PH" sz="1200" b="0" i="0" u="none" strike="noStrike" dirty="0">
                          <a:solidFill>
                            <a:srgbClr val="000000"/>
                          </a:solidFill>
                          <a:effectLst/>
                          <a:latin typeface="Helvetica" panose="020B0604020202020204" pitchFamily="34" charset="0"/>
                          <a:cs typeface="Helvetica" panose="020B0604020202020204" pitchFamily="34" charset="0"/>
                        </a:rPr>
                        <a:t>74%</a:t>
                      </a:r>
                    </a:p>
                  </a:txBody>
                  <a:tcPr marL="9525" marR="9525" marT="9525" marB="0" anchor="ctr">
                    <a:lnT w="12700" cap="flat" cmpd="sng" algn="ctr">
                      <a:solidFill>
                        <a:schemeClr val="bg1">
                          <a:lumMod val="65000"/>
                        </a:schemeClr>
                      </a:solidFill>
                      <a:prstDash val="solid"/>
                      <a:round/>
                      <a:headEnd type="none" w="med" len="med"/>
                      <a:tailEnd type="none" w="med" len="med"/>
                    </a:lnT>
                    <a:solidFill>
                      <a:schemeClr val="accent2">
                        <a:alpha val="20000"/>
                      </a:schemeClr>
                    </a:solidFill>
                  </a:tcPr>
                </a:tc>
                <a:extLst>
                  <a:ext uri="{0D108BD9-81ED-4DB2-BD59-A6C34878D82A}">
                    <a16:rowId xmlns:a16="http://schemas.microsoft.com/office/drawing/2014/main" val="2003780457"/>
                  </a:ext>
                </a:extLst>
              </a:tr>
              <a:tr h="448245">
                <a:tc>
                  <a:txBody>
                    <a:bodyPr/>
                    <a:lstStyle/>
                    <a:p>
                      <a:pPr algn="ctr" fontAlgn="b"/>
                      <a:r>
                        <a:rPr lang="en-PH" sz="1200" b="1" i="0" u="none" strike="noStrike" dirty="0">
                          <a:solidFill>
                            <a:schemeClr val="tx1"/>
                          </a:solidFill>
                          <a:effectLst/>
                          <a:latin typeface="Helvetica"/>
                        </a:rPr>
                        <a:t>2</a:t>
                      </a:r>
                    </a:p>
                  </a:txBody>
                  <a:tcPr marL="9525" marR="9525" marT="9525" marB="0" anchor="ctr"/>
                </a:tc>
                <a:tc>
                  <a:txBody>
                    <a:bodyPr/>
                    <a:lstStyle/>
                    <a:p>
                      <a:pPr algn="l" fontAlgn="b"/>
                      <a:r>
                        <a:rPr lang="en-US" sz="1200" b="0" i="0" u="none" strike="noStrike" dirty="0">
                          <a:solidFill>
                            <a:srgbClr val="000000"/>
                          </a:solidFill>
                          <a:effectLst/>
                          <a:latin typeface="Helvetica"/>
                          <a:cs typeface="Helvetica"/>
                        </a:rPr>
                        <a:t>Leadership development for technical staff</a:t>
                      </a:r>
                    </a:p>
                  </a:txBody>
                  <a:tcPr marL="9525" marR="9525" marT="9525" marB="0" anchor="ctr"/>
                </a:tc>
                <a:tc>
                  <a:txBody>
                    <a:bodyPr/>
                    <a:lstStyle/>
                    <a:p>
                      <a:pPr algn="l" fontAlgn="b"/>
                      <a:r>
                        <a:rPr lang="en-PH" sz="1200" b="0" i="0" u="none" strike="noStrike" dirty="0">
                          <a:solidFill>
                            <a:srgbClr val="000000"/>
                          </a:solidFill>
                          <a:effectLst/>
                          <a:latin typeface="Helvetica"/>
                          <a:cs typeface="Helvetica"/>
                        </a:rPr>
                        <a:t>Skills, culture and change </a:t>
                      </a:r>
                    </a:p>
                  </a:txBody>
                  <a:tcPr marL="9525" marR="9525" marT="9525" marB="0" anchor="ctr"/>
                </a:tc>
                <a:tc>
                  <a:txBody>
                    <a:bodyPr/>
                    <a:lstStyle/>
                    <a:p>
                      <a:pPr algn="ctr" fontAlgn="b"/>
                      <a:r>
                        <a:rPr lang="en-PH" sz="1200" b="0" i="0" u="none" strike="noStrike" dirty="0">
                          <a:solidFill>
                            <a:srgbClr val="000000"/>
                          </a:solidFill>
                          <a:effectLst/>
                          <a:latin typeface="Helvetica" panose="020B0604020202020204" pitchFamily="34" charset="0"/>
                          <a:cs typeface="Helvetica" panose="020B0604020202020204" pitchFamily="34" charset="0"/>
                        </a:rPr>
                        <a:t>71%</a:t>
                      </a:r>
                    </a:p>
                  </a:txBody>
                  <a:tcPr marL="9525" marR="9525" marT="9525" marB="0" anchor="ctr"/>
                </a:tc>
                <a:extLst>
                  <a:ext uri="{0D108BD9-81ED-4DB2-BD59-A6C34878D82A}">
                    <a16:rowId xmlns:a16="http://schemas.microsoft.com/office/drawing/2014/main" val="1107040207"/>
                  </a:ext>
                </a:extLst>
              </a:tr>
              <a:tr h="448245">
                <a:tc>
                  <a:txBody>
                    <a:bodyPr/>
                    <a:lstStyle/>
                    <a:p>
                      <a:pPr algn="ctr" fontAlgn="b"/>
                      <a:r>
                        <a:rPr lang="en-PH" sz="1200" b="1" i="0" u="none" strike="noStrike" dirty="0">
                          <a:solidFill>
                            <a:schemeClr val="tx1"/>
                          </a:solidFill>
                          <a:effectLst/>
                          <a:latin typeface="Helvetica" pitchFamily="2" charset="0"/>
                        </a:rPr>
                        <a:t>2</a:t>
                      </a:r>
                    </a:p>
                  </a:txBody>
                  <a:tcPr marL="9525" marR="9525" marT="9525" marB="0" anchor="ctr">
                    <a:solidFill>
                      <a:schemeClr val="accent2">
                        <a:alpha val="20000"/>
                      </a:schemeClr>
                    </a:solidFill>
                  </a:tcPr>
                </a:tc>
                <a:tc>
                  <a:txBody>
                    <a:bodyPr/>
                    <a:lstStyle/>
                    <a:p>
                      <a:pPr algn="l" fontAlgn="b"/>
                      <a:r>
                        <a:rPr lang="en-US" sz="1200" b="0" i="0" u="none" strike="noStrike" dirty="0">
                          <a:solidFill>
                            <a:srgbClr val="000000"/>
                          </a:solidFill>
                          <a:effectLst/>
                          <a:latin typeface="Helvetica"/>
                          <a:cs typeface="Helvetica"/>
                        </a:rPr>
                        <a:t>Cyber security skills, awareness and engagement</a:t>
                      </a:r>
                    </a:p>
                  </a:txBody>
                  <a:tcPr marL="9525" marR="9525" marT="9525" marB="0" anchor="ctr">
                    <a:solidFill>
                      <a:schemeClr val="accent2">
                        <a:alpha val="20000"/>
                      </a:schemeClr>
                    </a:solidFill>
                  </a:tcPr>
                </a:tc>
                <a:tc>
                  <a:txBody>
                    <a:bodyPr/>
                    <a:lstStyle/>
                    <a:p>
                      <a:pPr algn="l" fontAlgn="b"/>
                      <a:r>
                        <a:rPr lang="en-PH" sz="1200" b="0" i="0" u="none" strike="noStrike" dirty="0">
                          <a:solidFill>
                            <a:srgbClr val="000000"/>
                          </a:solidFill>
                          <a:effectLst/>
                          <a:latin typeface="Helvetica"/>
                          <a:cs typeface="Helvetica"/>
                        </a:rPr>
                        <a:t>Skills, culture and change </a:t>
                      </a:r>
                    </a:p>
                  </a:txBody>
                  <a:tcPr marL="9525" marR="9525" marT="9525" marB="0" anchor="ctr">
                    <a:solidFill>
                      <a:schemeClr val="accent2">
                        <a:alpha val="20000"/>
                      </a:schemeClr>
                    </a:solidFill>
                  </a:tcPr>
                </a:tc>
                <a:tc>
                  <a:txBody>
                    <a:bodyPr/>
                    <a:lstStyle/>
                    <a:p>
                      <a:pPr algn="ctr" fontAlgn="b"/>
                      <a:r>
                        <a:rPr lang="en-PH" sz="1200" b="0" i="0" u="none" strike="noStrike" dirty="0">
                          <a:solidFill>
                            <a:srgbClr val="000000"/>
                          </a:solidFill>
                          <a:effectLst/>
                          <a:latin typeface="Helvetica"/>
                          <a:cs typeface="Helvetica"/>
                        </a:rPr>
                        <a:t>71%</a:t>
                      </a:r>
                    </a:p>
                  </a:txBody>
                  <a:tcPr marL="9525" marR="9525" marT="9525" marB="0" anchor="ctr">
                    <a:solidFill>
                      <a:schemeClr val="accent2">
                        <a:alpha val="20000"/>
                      </a:schemeClr>
                    </a:solidFill>
                  </a:tcPr>
                </a:tc>
                <a:extLst>
                  <a:ext uri="{0D108BD9-81ED-4DB2-BD59-A6C34878D82A}">
                    <a16:rowId xmlns:a16="http://schemas.microsoft.com/office/drawing/2014/main" val="2424240293"/>
                  </a:ext>
                </a:extLst>
              </a:tr>
              <a:tr h="428586">
                <a:tc>
                  <a:txBody>
                    <a:bodyPr/>
                    <a:lstStyle/>
                    <a:p>
                      <a:pPr algn="ctr" fontAlgn="b"/>
                      <a:r>
                        <a:rPr lang="en-PH" sz="1200" b="1" i="0" u="none" strike="noStrike" dirty="0">
                          <a:solidFill>
                            <a:schemeClr val="tx1"/>
                          </a:solidFill>
                          <a:effectLst/>
                          <a:latin typeface="Helvetica" pitchFamily="2" charset="0"/>
                        </a:rPr>
                        <a:t>4</a:t>
                      </a:r>
                    </a:p>
                  </a:txBody>
                  <a:tcPr marL="9525" marR="9525" marT="9525" marB="0" anchor="ctr"/>
                </a:tc>
                <a:tc>
                  <a:txBody>
                    <a:bodyPr/>
                    <a:lstStyle/>
                    <a:p>
                      <a:pPr algn="l" fontAlgn="b"/>
                      <a:r>
                        <a:rPr lang="en-PH" sz="1200" b="0" i="0" u="none" strike="noStrike" dirty="0">
                          <a:solidFill>
                            <a:srgbClr val="000000"/>
                          </a:solidFill>
                          <a:effectLst/>
                          <a:latin typeface="Helvetica"/>
                          <a:cs typeface="Helvetica"/>
                        </a:rPr>
                        <a:t>Governance, risk and compliance</a:t>
                      </a:r>
                    </a:p>
                  </a:txBody>
                  <a:tcPr marL="9525" marR="9525" marT="9525" marB="0" anchor="ctr"/>
                </a:tc>
                <a:tc>
                  <a:txBody>
                    <a:bodyPr/>
                    <a:lstStyle/>
                    <a:p>
                      <a:pPr algn="l" fontAlgn="b"/>
                      <a:r>
                        <a:rPr lang="en-PH" sz="1200" b="0" i="0" u="none" strike="noStrike" dirty="0">
                          <a:solidFill>
                            <a:srgbClr val="000000"/>
                          </a:solidFill>
                          <a:effectLst/>
                          <a:latin typeface="Helvetica"/>
                          <a:cs typeface="Helvetica"/>
                        </a:rPr>
                        <a:t>Security and risk management </a:t>
                      </a:r>
                    </a:p>
                  </a:txBody>
                  <a:tcPr marL="9525" marR="9525" marT="9525" marB="0" anchor="ctr"/>
                </a:tc>
                <a:tc>
                  <a:txBody>
                    <a:bodyPr/>
                    <a:lstStyle/>
                    <a:p>
                      <a:pPr algn="ctr" fontAlgn="b"/>
                      <a:r>
                        <a:rPr lang="en-PH" sz="1200" b="0" i="0" u="none" strike="noStrike" dirty="0">
                          <a:solidFill>
                            <a:srgbClr val="000000"/>
                          </a:solidFill>
                          <a:effectLst/>
                          <a:latin typeface="Helvetica" panose="020B0604020202020204" pitchFamily="34" charset="0"/>
                          <a:cs typeface="Helvetica" panose="020B0604020202020204" pitchFamily="34" charset="0"/>
                        </a:rPr>
                        <a:t>68%</a:t>
                      </a:r>
                    </a:p>
                  </a:txBody>
                  <a:tcPr marL="9525" marR="9525" marT="9525" marB="0" anchor="ctr"/>
                </a:tc>
                <a:extLst>
                  <a:ext uri="{0D108BD9-81ED-4DB2-BD59-A6C34878D82A}">
                    <a16:rowId xmlns:a16="http://schemas.microsoft.com/office/drawing/2014/main" val="178264237"/>
                  </a:ext>
                </a:extLst>
              </a:tr>
              <a:tr h="428586">
                <a:tc>
                  <a:txBody>
                    <a:bodyPr/>
                    <a:lstStyle/>
                    <a:p>
                      <a:pPr algn="ctr" fontAlgn="b"/>
                      <a:r>
                        <a:rPr lang="en-PH" sz="1200" b="1" i="0" u="none" strike="noStrike" dirty="0">
                          <a:solidFill>
                            <a:schemeClr val="tx1"/>
                          </a:solidFill>
                          <a:effectLst/>
                          <a:latin typeface="Helvetica" pitchFamily="2" charset="0"/>
                        </a:rPr>
                        <a:t>4</a:t>
                      </a:r>
                    </a:p>
                  </a:txBody>
                  <a:tcPr marL="9525" marR="9525" marT="9525" marB="0" anchor="ctr">
                    <a:solidFill>
                      <a:schemeClr val="accent2">
                        <a:alpha val="20000"/>
                      </a:schemeClr>
                    </a:solidFill>
                  </a:tcPr>
                </a:tc>
                <a:tc>
                  <a:txBody>
                    <a:bodyPr/>
                    <a:lstStyle/>
                    <a:p>
                      <a:pPr algn="l" fontAlgn="b"/>
                      <a:r>
                        <a:rPr lang="en-PH" sz="1200" b="0" i="0" u="none" strike="noStrike" dirty="0">
                          <a:solidFill>
                            <a:srgbClr val="000000"/>
                          </a:solidFill>
                          <a:effectLst/>
                          <a:latin typeface="Helvetica"/>
                          <a:cs typeface="Helvetica"/>
                        </a:rPr>
                        <a:t>Data governance</a:t>
                      </a:r>
                    </a:p>
                  </a:txBody>
                  <a:tcPr marL="9525" marR="9525" marT="9525" marB="0" anchor="ctr">
                    <a:solidFill>
                      <a:schemeClr val="accent2">
                        <a:alpha val="20000"/>
                      </a:schemeClr>
                    </a:solidFill>
                  </a:tcPr>
                </a:tc>
                <a:tc>
                  <a:txBody>
                    <a:bodyPr/>
                    <a:lstStyle/>
                    <a:p>
                      <a:pPr algn="l" fontAlgn="b"/>
                      <a:r>
                        <a:rPr lang="en-PH" sz="1200" b="0" i="0" u="none" strike="noStrike" dirty="0">
                          <a:solidFill>
                            <a:srgbClr val="000000"/>
                          </a:solidFill>
                          <a:effectLst/>
                          <a:latin typeface="Helvetica"/>
                          <a:cs typeface="Helvetica"/>
                        </a:rPr>
                        <a:t>Data solutions </a:t>
                      </a:r>
                    </a:p>
                  </a:txBody>
                  <a:tcPr marL="9525" marR="9525" marT="9525" marB="0" anchor="ctr">
                    <a:solidFill>
                      <a:schemeClr val="accent2">
                        <a:alpha val="20000"/>
                      </a:schemeClr>
                    </a:solidFill>
                  </a:tcPr>
                </a:tc>
                <a:tc>
                  <a:txBody>
                    <a:bodyPr/>
                    <a:lstStyle/>
                    <a:p>
                      <a:pPr algn="ctr" fontAlgn="b"/>
                      <a:r>
                        <a:rPr lang="en-PH" sz="1200" b="0" i="0" u="none" strike="noStrike" dirty="0">
                          <a:solidFill>
                            <a:srgbClr val="000000"/>
                          </a:solidFill>
                          <a:effectLst/>
                          <a:latin typeface="Helvetica" panose="020B0604020202020204" pitchFamily="34" charset="0"/>
                          <a:cs typeface="Helvetica" panose="020B0604020202020204" pitchFamily="34" charset="0"/>
                        </a:rPr>
                        <a:t>68%</a:t>
                      </a:r>
                    </a:p>
                  </a:txBody>
                  <a:tcPr marL="9525" marR="9525" marT="9525" marB="0" anchor="ctr">
                    <a:solidFill>
                      <a:schemeClr val="accent2">
                        <a:alpha val="20000"/>
                      </a:schemeClr>
                    </a:solidFill>
                  </a:tcPr>
                </a:tc>
                <a:extLst>
                  <a:ext uri="{0D108BD9-81ED-4DB2-BD59-A6C34878D82A}">
                    <a16:rowId xmlns:a16="http://schemas.microsoft.com/office/drawing/2014/main" val="2721756023"/>
                  </a:ext>
                </a:extLst>
              </a:tr>
              <a:tr h="448245">
                <a:tc>
                  <a:txBody>
                    <a:bodyPr/>
                    <a:lstStyle/>
                    <a:p>
                      <a:pPr algn="ctr" fontAlgn="b"/>
                      <a:r>
                        <a:rPr lang="en-PH" sz="1200" b="1" i="0" u="none" strike="noStrike" dirty="0">
                          <a:solidFill>
                            <a:schemeClr val="tx1"/>
                          </a:solidFill>
                          <a:effectLst/>
                          <a:latin typeface="Helvetica" pitchFamily="2" charset="0"/>
                        </a:rPr>
                        <a:t>4</a:t>
                      </a:r>
                    </a:p>
                  </a:txBody>
                  <a:tcPr marL="9525" marR="9525" marT="9525" marB="0" anchor="ctr"/>
                </a:tc>
                <a:tc>
                  <a:txBody>
                    <a:bodyPr/>
                    <a:lstStyle/>
                    <a:p>
                      <a:pPr algn="l" fontAlgn="b"/>
                      <a:r>
                        <a:rPr lang="en-US" sz="1200" b="0" i="0" u="none" strike="noStrike" dirty="0">
                          <a:solidFill>
                            <a:srgbClr val="000000"/>
                          </a:solidFill>
                          <a:effectLst/>
                          <a:latin typeface="Helvetica"/>
                          <a:cs typeface="Helvetica"/>
                        </a:rPr>
                        <a:t>Data literacy, skills and culture</a:t>
                      </a:r>
                    </a:p>
                  </a:txBody>
                  <a:tcPr marL="9525" marR="9525" marT="9525" marB="0" anchor="ctr"/>
                </a:tc>
                <a:tc>
                  <a:txBody>
                    <a:bodyPr/>
                    <a:lstStyle/>
                    <a:p>
                      <a:pPr algn="l" fontAlgn="b"/>
                      <a:r>
                        <a:rPr lang="en-PH" sz="1200" b="0" i="0" u="none" strike="noStrike" dirty="0">
                          <a:solidFill>
                            <a:srgbClr val="000000"/>
                          </a:solidFill>
                          <a:effectLst/>
                          <a:latin typeface="Helvetica"/>
                          <a:cs typeface="Helvetica"/>
                        </a:rPr>
                        <a:t>Skills, culture and change </a:t>
                      </a:r>
                    </a:p>
                  </a:txBody>
                  <a:tcPr marL="9525" marR="9525" marT="9525" marB="0" anchor="ctr"/>
                </a:tc>
                <a:tc>
                  <a:txBody>
                    <a:bodyPr/>
                    <a:lstStyle/>
                    <a:p>
                      <a:pPr algn="ctr" fontAlgn="b"/>
                      <a:r>
                        <a:rPr lang="en-PH" sz="1200" b="0" i="0" u="none" strike="noStrike" dirty="0">
                          <a:solidFill>
                            <a:srgbClr val="000000"/>
                          </a:solidFill>
                          <a:effectLst/>
                          <a:latin typeface="Helvetica"/>
                          <a:cs typeface="Helvetica"/>
                        </a:rPr>
                        <a:t>68%</a:t>
                      </a:r>
                    </a:p>
                  </a:txBody>
                  <a:tcPr marL="9525" marR="9525" marT="9525" marB="0" anchor="ctr"/>
                </a:tc>
                <a:extLst>
                  <a:ext uri="{0D108BD9-81ED-4DB2-BD59-A6C34878D82A}">
                    <a16:rowId xmlns:a16="http://schemas.microsoft.com/office/drawing/2014/main" val="299746351"/>
                  </a:ext>
                </a:extLst>
              </a:tr>
              <a:tr h="448245">
                <a:tc>
                  <a:txBody>
                    <a:bodyPr/>
                    <a:lstStyle/>
                    <a:p>
                      <a:pPr algn="ctr" fontAlgn="b"/>
                      <a:r>
                        <a:rPr lang="en-PH" sz="1200" b="1" i="0" u="none" strike="noStrike" dirty="0">
                          <a:solidFill>
                            <a:schemeClr val="tx1"/>
                          </a:solidFill>
                          <a:effectLst/>
                          <a:latin typeface="Helvetica"/>
                        </a:rPr>
                        <a:t>7</a:t>
                      </a:r>
                    </a:p>
                  </a:txBody>
                  <a:tcPr marL="9525" marR="9525" marT="9525" marB="0" anchor="ctr">
                    <a:solidFill>
                      <a:schemeClr val="accent2">
                        <a:alpha val="20000"/>
                      </a:schemeClr>
                    </a:solidFill>
                  </a:tcPr>
                </a:tc>
                <a:tc>
                  <a:txBody>
                    <a:bodyPr/>
                    <a:lstStyle/>
                    <a:p>
                      <a:pPr algn="l" fontAlgn="b"/>
                      <a:r>
                        <a:rPr lang="en-US" sz="1200" b="0" i="0" u="none" strike="noStrike" dirty="0">
                          <a:solidFill>
                            <a:srgbClr val="000000"/>
                          </a:solidFill>
                          <a:effectLst/>
                          <a:latin typeface="Helvetica"/>
                          <a:cs typeface="Helvetica"/>
                        </a:rPr>
                        <a:t>Digital fitness, capabilities and culture</a:t>
                      </a:r>
                    </a:p>
                  </a:txBody>
                  <a:tcPr marL="9525" marR="9525" marT="9525" marB="0" anchor="ctr">
                    <a:solidFill>
                      <a:schemeClr val="accent2">
                        <a:alpha val="20000"/>
                      </a:schemeClr>
                    </a:solidFill>
                  </a:tcPr>
                </a:tc>
                <a:tc>
                  <a:txBody>
                    <a:bodyPr/>
                    <a:lstStyle/>
                    <a:p>
                      <a:pPr algn="l" fontAlgn="b"/>
                      <a:r>
                        <a:rPr lang="en-PH" sz="1200" b="0" i="0" u="none" strike="noStrike" dirty="0">
                          <a:solidFill>
                            <a:srgbClr val="000000"/>
                          </a:solidFill>
                          <a:effectLst/>
                          <a:latin typeface="Helvetica"/>
                          <a:cs typeface="Helvetica"/>
                        </a:rPr>
                        <a:t>Skills, culture and change </a:t>
                      </a:r>
                    </a:p>
                  </a:txBody>
                  <a:tcPr marL="9525" marR="9525" marT="9525" marB="0" anchor="ctr">
                    <a:solidFill>
                      <a:schemeClr val="accent2">
                        <a:alpha val="20000"/>
                      </a:schemeClr>
                    </a:solidFill>
                  </a:tcPr>
                </a:tc>
                <a:tc>
                  <a:txBody>
                    <a:bodyPr/>
                    <a:lstStyle/>
                    <a:p>
                      <a:pPr algn="ctr" fontAlgn="b"/>
                      <a:r>
                        <a:rPr lang="en-PH" sz="1200" b="0" i="0" u="none" strike="noStrike" dirty="0">
                          <a:solidFill>
                            <a:srgbClr val="000000"/>
                          </a:solidFill>
                          <a:effectLst/>
                          <a:latin typeface="Helvetica" panose="020B0604020202020204" pitchFamily="34" charset="0"/>
                          <a:cs typeface="Helvetica" panose="020B0604020202020204" pitchFamily="34" charset="0"/>
                        </a:rPr>
                        <a:t>67%</a:t>
                      </a:r>
                    </a:p>
                  </a:txBody>
                  <a:tcPr marL="9525" marR="9525" marT="9525" marB="0" anchor="ctr">
                    <a:solidFill>
                      <a:schemeClr val="accent2">
                        <a:alpha val="20000"/>
                      </a:schemeClr>
                    </a:solidFill>
                  </a:tcPr>
                </a:tc>
                <a:extLst>
                  <a:ext uri="{0D108BD9-81ED-4DB2-BD59-A6C34878D82A}">
                    <a16:rowId xmlns:a16="http://schemas.microsoft.com/office/drawing/2014/main" val="558245858"/>
                  </a:ext>
                </a:extLst>
              </a:tr>
              <a:tr h="428586">
                <a:tc>
                  <a:txBody>
                    <a:bodyPr/>
                    <a:lstStyle/>
                    <a:p>
                      <a:pPr algn="ctr" fontAlgn="b"/>
                      <a:r>
                        <a:rPr lang="en-PH" sz="1200" b="1" i="0" u="none" strike="noStrike" dirty="0">
                          <a:solidFill>
                            <a:schemeClr val="tx1"/>
                          </a:solidFill>
                          <a:effectLst/>
                          <a:latin typeface="Helvetica"/>
                        </a:rPr>
                        <a:t>7</a:t>
                      </a:r>
                    </a:p>
                  </a:txBody>
                  <a:tcPr marL="9525" marR="9525" marT="9525" marB="0" anchor="ctr"/>
                </a:tc>
                <a:tc>
                  <a:txBody>
                    <a:bodyPr/>
                    <a:lstStyle/>
                    <a:p>
                      <a:pPr algn="l" fontAlgn="b"/>
                      <a:r>
                        <a:rPr lang="en-PH" sz="1200" b="0" i="0" u="none" strike="noStrike" dirty="0">
                          <a:solidFill>
                            <a:srgbClr val="000000"/>
                          </a:solidFill>
                          <a:effectLst/>
                          <a:latin typeface="Helvetica"/>
                          <a:cs typeface="Helvetica"/>
                        </a:rPr>
                        <a:t>Application </a:t>
                      </a:r>
                      <a:r>
                        <a:rPr lang="en-PH" sz="1200" b="0" i="0" u="none" strike="noStrike" dirty="0" err="1">
                          <a:solidFill>
                            <a:srgbClr val="000000"/>
                          </a:solidFill>
                          <a:effectLst/>
                          <a:latin typeface="Helvetica"/>
                          <a:cs typeface="Helvetica"/>
                        </a:rPr>
                        <a:t>modernisation</a:t>
                      </a:r>
                    </a:p>
                  </a:txBody>
                  <a:tcPr marL="9525" marR="9525" marT="9525" marB="0" anchor="ctr"/>
                </a:tc>
                <a:tc>
                  <a:txBody>
                    <a:bodyPr/>
                    <a:lstStyle/>
                    <a:p>
                      <a:pPr algn="l" fontAlgn="b"/>
                      <a:r>
                        <a:rPr lang="en-PH" sz="1200" b="0" i="0" u="none" strike="noStrike" dirty="0">
                          <a:solidFill>
                            <a:srgbClr val="000000"/>
                          </a:solidFill>
                          <a:effectLst/>
                          <a:latin typeface="Helvetica"/>
                          <a:cs typeface="Helvetica"/>
                        </a:rPr>
                        <a:t>Application </a:t>
                      </a:r>
                      <a:r>
                        <a:rPr lang="en-PH" sz="1200" b="0" i="0" u="none" strike="noStrike" dirty="0" err="1">
                          <a:solidFill>
                            <a:srgbClr val="000000"/>
                          </a:solidFill>
                          <a:effectLst/>
                          <a:latin typeface="Helvetica"/>
                          <a:cs typeface="Helvetica"/>
                        </a:rPr>
                        <a:t>modernisation</a:t>
                      </a:r>
                      <a:r>
                        <a:rPr lang="en-PH" sz="1200" b="0" i="0" u="none" strike="noStrike" dirty="0">
                          <a:solidFill>
                            <a:srgbClr val="000000"/>
                          </a:solidFill>
                          <a:effectLst/>
                          <a:latin typeface="Helvetica"/>
                          <a:cs typeface="Helvetica"/>
                        </a:rPr>
                        <a:t> and management </a:t>
                      </a:r>
                    </a:p>
                  </a:txBody>
                  <a:tcPr marL="9525" marR="9525" marT="9525" marB="0" anchor="ctr"/>
                </a:tc>
                <a:tc>
                  <a:txBody>
                    <a:bodyPr/>
                    <a:lstStyle/>
                    <a:p>
                      <a:pPr algn="ctr" fontAlgn="b"/>
                      <a:r>
                        <a:rPr lang="en-PH" sz="1200" b="0" i="0" u="none" strike="noStrike" dirty="0">
                          <a:solidFill>
                            <a:srgbClr val="000000"/>
                          </a:solidFill>
                          <a:effectLst/>
                          <a:latin typeface="Helvetica" panose="020B0604020202020204" pitchFamily="34" charset="0"/>
                          <a:cs typeface="Helvetica" panose="020B0604020202020204" pitchFamily="34" charset="0"/>
                        </a:rPr>
                        <a:t>67%</a:t>
                      </a:r>
                    </a:p>
                  </a:txBody>
                  <a:tcPr marL="9525" marR="9525" marT="9525" marB="0" anchor="ctr"/>
                </a:tc>
                <a:extLst>
                  <a:ext uri="{0D108BD9-81ED-4DB2-BD59-A6C34878D82A}">
                    <a16:rowId xmlns:a16="http://schemas.microsoft.com/office/drawing/2014/main" val="1513177576"/>
                  </a:ext>
                </a:extLst>
              </a:tr>
              <a:tr h="448245">
                <a:tc>
                  <a:txBody>
                    <a:bodyPr/>
                    <a:lstStyle/>
                    <a:p>
                      <a:pPr algn="ctr" fontAlgn="b"/>
                      <a:r>
                        <a:rPr lang="en-PH" sz="1200" b="1" i="0" u="none" strike="noStrike" dirty="0">
                          <a:solidFill>
                            <a:schemeClr val="tx1"/>
                          </a:solidFill>
                          <a:effectLst/>
                          <a:latin typeface="Helvetica" pitchFamily="2" charset="0"/>
                        </a:rPr>
                        <a:t>9</a:t>
                      </a:r>
                    </a:p>
                  </a:txBody>
                  <a:tcPr marL="9525" marR="9525" marT="9525" marB="0" anchor="ctr">
                    <a:solidFill>
                      <a:schemeClr val="accent2">
                        <a:alpha val="20000"/>
                      </a:schemeClr>
                    </a:solidFill>
                  </a:tcPr>
                </a:tc>
                <a:tc>
                  <a:txBody>
                    <a:bodyPr/>
                    <a:lstStyle/>
                    <a:p>
                      <a:pPr algn="l" fontAlgn="b"/>
                      <a:r>
                        <a:rPr lang="en-PH" sz="1200" b="0" i="0" u="none" strike="noStrike" dirty="0">
                          <a:solidFill>
                            <a:srgbClr val="000000"/>
                          </a:solidFill>
                          <a:effectLst/>
                          <a:latin typeface="Helvetica"/>
                          <a:cs typeface="Helvetica"/>
                        </a:rPr>
                        <a:t>Application security testing</a:t>
                      </a:r>
                    </a:p>
                  </a:txBody>
                  <a:tcPr marL="9525" marR="9525" marT="9525" marB="0" anchor="ctr">
                    <a:solidFill>
                      <a:schemeClr val="accent2">
                        <a:alpha val="20000"/>
                      </a:schemeClr>
                    </a:solidFill>
                  </a:tcPr>
                </a:tc>
                <a:tc>
                  <a:txBody>
                    <a:bodyPr/>
                    <a:lstStyle/>
                    <a:p>
                      <a:pPr algn="l" fontAlgn="b"/>
                      <a:r>
                        <a:rPr lang="en-PH" sz="1200" b="0" i="0" u="none" strike="noStrike" dirty="0">
                          <a:solidFill>
                            <a:srgbClr val="000000"/>
                          </a:solidFill>
                          <a:effectLst/>
                          <a:latin typeface="Helvetica"/>
                          <a:cs typeface="Helvetica"/>
                        </a:rPr>
                        <a:t>Application </a:t>
                      </a:r>
                      <a:r>
                        <a:rPr lang="en-PH" sz="1200" b="0" i="0" u="none" strike="noStrike" dirty="0" err="1">
                          <a:solidFill>
                            <a:srgbClr val="000000"/>
                          </a:solidFill>
                          <a:effectLst/>
                          <a:latin typeface="Helvetica"/>
                          <a:cs typeface="Helvetica"/>
                        </a:rPr>
                        <a:t>modernisation</a:t>
                      </a:r>
                      <a:r>
                        <a:rPr lang="en-PH" sz="1200" b="0" i="0" u="none" strike="noStrike" dirty="0">
                          <a:solidFill>
                            <a:srgbClr val="000000"/>
                          </a:solidFill>
                          <a:effectLst/>
                          <a:latin typeface="Helvetica"/>
                          <a:cs typeface="Helvetica"/>
                        </a:rPr>
                        <a:t> and management </a:t>
                      </a:r>
                    </a:p>
                  </a:txBody>
                  <a:tcPr marL="9525" marR="9525" marT="9525" marB="0" anchor="ctr">
                    <a:solidFill>
                      <a:schemeClr val="accent2">
                        <a:alpha val="20000"/>
                      </a:schemeClr>
                    </a:solidFill>
                  </a:tcPr>
                </a:tc>
                <a:tc>
                  <a:txBody>
                    <a:bodyPr/>
                    <a:lstStyle/>
                    <a:p>
                      <a:pPr algn="ctr" fontAlgn="b"/>
                      <a:r>
                        <a:rPr lang="en-PH" sz="1200" b="0" i="0" u="none" strike="noStrike" dirty="0">
                          <a:solidFill>
                            <a:srgbClr val="000000"/>
                          </a:solidFill>
                          <a:effectLst/>
                          <a:latin typeface="Helvetica" panose="020B0604020202020204" pitchFamily="34" charset="0"/>
                          <a:cs typeface="Helvetica" panose="020B0604020202020204" pitchFamily="34" charset="0"/>
                        </a:rPr>
                        <a:t>63%</a:t>
                      </a:r>
                    </a:p>
                  </a:txBody>
                  <a:tcPr marL="9525" marR="9525" marT="9525" marB="0" anchor="ctr">
                    <a:solidFill>
                      <a:schemeClr val="accent2">
                        <a:alpha val="20000"/>
                      </a:schemeClr>
                    </a:solidFill>
                  </a:tcPr>
                </a:tc>
                <a:extLst>
                  <a:ext uri="{0D108BD9-81ED-4DB2-BD59-A6C34878D82A}">
                    <a16:rowId xmlns:a16="http://schemas.microsoft.com/office/drawing/2014/main" val="3290870818"/>
                  </a:ext>
                </a:extLst>
              </a:tr>
              <a:tr h="428586">
                <a:tc>
                  <a:txBody>
                    <a:bodyPr/>
                    <a:lstStyle/>
                    <a:p>
                      <a:pPr algn="ctr" fontAlgn="b"/>
                      <a:r>
                        <a:rPr lang="en-PH" sz="1200" b="1" i="0" u="none" strike="noStrike" dirty="0">
                          <a:solidFill>
                            <a:schemeClr val="tx1"/>
                          </a:solidFill>
                          <a:effectLst/>
                          <a:latin typeface="Helvetica" pitchFamily="2" charset="0"/>
                        </a:rPr>
                        <a:t>9</a:t>
                      </a:r>
                    </a:p>
                  </a:txBody>
                  <a:tcPr marL="9525" marR="9525" marT="9525" marB="0" anchor="ctr">
                    <a:noFill/>
                  </a:tcPr>
                </a:tc>
                <a:tc>
                  <a:txBody>
                    <a:bodyPr/>
                    <a:lstStyle/>
                    <a:p>
                      <a:pPr algn="l" fontAlgn="b"/>
                      <a:r>
                        <a:rPr lang="en-PH" sz="1200" b="0" i="0" u="none" strike="noStrike" dirty="0">
                          <a:solidFill>
                            <a:srgbClr val="000000"/>
                          </a:solidFill>
                          <a:effectLst/>
                          <a:latin typeface="Helvetica" panose="020B0604020202020204" pitchFamily="34" charset="0"/>
                          <a:cs typeface="Helvetica" panose="020B0604020202020204" pitchFamily="34" charset="0"/>
                        </a:rPr>
                        <a:t>Identity and access management</a:t>
                      </a:r>
                    </a:p>
                  </a:txBody>
                  <a:tcPr marL="9525" marR="9525" marT="9525" marB="0" anchor="ctr">
                    <a:noFill/>
                  </a:tcPr>
                </a:tc>
                <a:tc>
                  <a:txBody>
                    <a:bodyPr/>
                    <a:lstStyle/>
                    <a:p>
                      <a:pPr algn="l" fontAlgn="b"/>
                      <a:r>
                        <a:rPr lang="en-PH" sz="1200" b="0" i="0" u="none" strike="noStrike" dirty="0">
                          <a:solidFill>
                            <a:srgbClr val="000000"/>
                          </a:solidFill>
                          <a:effectLst/>
                          <a:latin typeface="Helvetica" panose="020B0604020202020204" pitchFamily="34" charset="0"/>
                          <a:cs typeface="Helvetica" panose="020B0604020202020204" pitchFamily="34" charset="0"/>
                        </a:rPr>
                        <a:t>Security and risk management </a:t>
                      </a:r>
                    </a:p>
                  </a:txBody>
                  <a:tcPr marL="9525" marR="9525" marT="9525" marB="0" anchor="ctr">
                    <a:noFill/>
                  </a:tcPr>
                </a:tc>
                <a:tc>
                  <a:txBody>
                    <a:bodyPr/>
                    <a:lstStyle/>
                    <a:p>
                      <a:pPr algn="ctr" fontAlgn="b"/>
                      <a:r>
                        <a:rPr lang="en-PH" sz="1200" b="0" i="0" u="none" strike="noStrike" dirty="0">
                          <a:solidFill>
                            <a:srgbClr val="000000"/>
                          </a:solidFill>
                          <a:effectLst/>
                          <a:latin typeface="Helvetica" panose="020B0604020202020204" pitchFamily="34" charset="0"/>
                          <a:cs typeface="Helvetica" panose="020B0604020202020204" pitchFamily="34" charset="0"/>
                        </a:rPr>
                        <a:t>63%</a:t>
                      </a:r>
                    </a:p>
                  </a:txBody>
                  <a:tcPr marL="9525" marR="9525" marT="9525" marB="0" anchor="ctr">
                    <a:noFill/>
                  </a:tcPr>
                </a:tc>
                <a:extLst>
                  <a:ext uri="{0D108BD9-81ED-4DB2-BD59-A6C34878D82A}">
                    <a16:rowId xmlns:a16="http://schemas.microsoft.com/office/drawing/2014/main" val="2548677127"/>
                  </a:ext>
                </a:extLst>
              </a:tr>
            </a:tbl>
          </a:graphicData>
        </a:graphic>
      </p:graphicFrame>
      <p:sp>
        <p:nvSpPr>
          <p:cNvPr id="2" name="TextBox 1">
            <a:extLst>
              <a:ext uri="{FF2B5EF4-FFF2-40B4-BE49-F238E27FC236}">
                <a16:creationId xmlns:a16="http://schemas.microsoft.com/office/drawing/2014/main" id="{A4D9473E-EB79-3847-EF46-11F176F29DEB}"/>
              </a:ext>
            </a:extLst>
          </p:cNvPr>
          <p:cNvSpPr txBox="1"/>
          <p:nvPr/>
        </p:nvSpPr>
        <p:spPr>
          <a:xfrm>
            <a:off x="4636495" y="6596390"/>
            <a:ext cx="7555505"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7F7F7F"/>
                </a:solidFill>
                <a:effectLst/>
                <a:uLnTx/>
                <a:uFillTx/>
                <a:latin typeface="Helvetica Neue" panose="02000503000000020004" pitchFamily="2"/>
                <a:ea typeface="+mn-ea"/>
                <a:cs typeface="Helvetica Neue" panose="02000503000000020004" pitchFamily="2"/>
              </a:rPr>
              <a:t>Source: ADAPT CIO Edge Survey in Feb2025 Sample size: </a:t>
            </a:r>
            <a:r>
              <a:rPr lang="en-US" sz="1100" i="1" dirty="0">
                <a:solidFill>
                  <a:srgbClr val="7F7F7F"/>
                </a:solidFill>
                <a:latin typeface="Helvetica Neue" panose="02000503000000020004" pitchFamily="2"/>
                <a:cs typeface="Helvetica Neue" panose="02000503000000020004" pitchFamily="2"/>
              </a:rPr>
              <a:t>208</a:t>
            </a:r>
            <a:r>
              <a:rPr kumimoji="0" lang="en-US" sz="1100" b="0" i="1" u="none" strike="noStrike" kern="1200" cap="none" spc="0" normalizeH="0" baseline="0" noProof="0" dirty="0">
                <a:ln>
                  <a:noFill/>
                </a:ln>
                <a:solidFill>
                  <a:srgbClr val="7F7F7F"/>
                </a:solidFill>
                <a:effectLst/>
                <a:uLnTx/>
                <a:uFillTx/>
                <a:latin typeface="Helvetica Neue" panose="02000503000000020004" pitchFamily="2"/>
                <a:ea typeface="+mn-ea"/>
                <a:cs typeface="Helvetica Neue" panose="02000503000000020004" pitchFamily="2"/>
              </a:rPr>
              <a:t> Australian CIOs, </a:t>
            </a:r>
            <a:r>
              <a:rPr lang="en-US" sz="1100" i="1" dirty="0">
                <a:solidFill>
                  <a:srgbClr val="7F7F7F"/>
                </a:solidFill>
                <a:latin typeface="Helvetica Neue" panose="02000503000000020004" pitchFamily="2"/>
                <a:cs typeface="Helvetica Neue" panose="02000503000000020004" pitchFamily="2"/>
              </a:rPr>
              <a:t>72</a:t>
            </a:r>
            <a:r>
              <a:rPr kumimoji="0" lang="en-US" sz="1100" b="0" i="1" u="none" strike="noStrike" kern="1200" cap="none" spc="0" normalizeH="0" baseline="0" noProof="0" dirty="0">
                <a:ln>
                  <a:noFill/>
                </a:ln>
                <a:solidFill>
                  <a:srgbClr val="7F7F7F"/>
                </a:solidFill>
                <a:effectLst/>
                <a:uLnTx/>
                <a:uFillTx/>
                <a:latin typeface="Helvetica Neue" panose="02000503000000020004" pitchFamily="2"/>
                <a:ea typeface="+mn-ea"/>
                <a:cs typeface="Helvetica Neue" panose="02000503000000020004" pitchFamily="2"/>
              </a:rPr>
              <a:t> Mid-Market</a:t>
            </a:r>
          </a:p>
        </p:txBody>
      </p:sp>
    </p:spTree>
    <p:extLst>
      <p:ext uri="{BB962C8B-B14F-4D97-AF65-F5344CB8AC3E}">
        <p14:creationId xmlns:p14="http://schemas.microsoft.com/office/powerpoint/2010/main" val="3426833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D75B702D-16BF-524F-F369-EF34BF1B811C}"/>
              </a:ext>
            </a:extLst>
          </p:cNvPr>
          <p:cNvGraphicFramePr>
            <a:graphicFrameLocks/>
          </p:cNvGraphicFramePr>
          <p:nvPr>
            <p:extLst>
              <p:ext uri="{D42A27DB-BD31-4B8C-83A1-F6EECF244321}">
                <p14:modId xmlns:p14="http://schemas.microsoft.com/office/powerpoint/2010/main" val="2453758701"/>
              </p:ext>
            </p:extLst>
          </p:nvPr>
        </p:nvGraphicFramePr>
        <p:xfrm>
          <a:off x="363407" y="826208"/>
          <a:ext cx="10585189" cy="5277709"/>
        </p:xfrm>
        <a:graphic>
          <a:graphicData uri="http://schemas.openxmlformats.org/drawingml/2006/chart">
            <c:chart xmlns:c="http://schemas.openxmlformats.org/drawingml/2006/chart" xmlns:r="http://schemas.openxmlformats.org/officeDocument/2006/relationships" r:id="rId3"/>
          </a:graphicData>
        </a:graphic>
      </p:graphicFrame>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cs typeface="Helvetica"/>
              </a:rPr>
              <a:t>Mid-sized </a:t>
            </a:r>
            <a:r>
              <a:rPr kumimoji="0" lang="en-US" sz="2400" i="0" u="none" strike="noStrike" kern="1200" cap="none" spc="0" normalizeH="0" baseline="0" noProof="0">
                <a:ln>
                  <a:noFill/>
                </a:ln>
                <a:solidFill>
                  <a:srgbClr val="000000"/>
                </a:solidFill>
                <a:effectLst/>
                <a:uLnTx/>
                <a:uFillTx/>
                <a:latin typeface="Helvetica"/>
                <a:cs typeface="Helvetica"/>
              </a:rPr>
              <a:t>(501 to 2,500)</a:t>
            </a:r>
          </a:p>
        </p:txBody>
      </p:sp>
      <p:sp>
        <p:nvSpPr>
          <p:cNvPr id="2" name="TextBox 1">
            <a:extLst>
              <a:ext uri="{FF2B5EF4-FFF2-40B4-BE49-F238E27FC236}">
                <a16:creationId xmlns:a16="http://schemas.microsoft.com/office/drawing/2014/main" id="{13749FD5-4F18-7A6E-C6C0-CF9909CCEF90}"/>
              </a:ext>
            </a:extLst>
          </p:cNvPr>
          <p:cNvSpPr txBox="1"/>
          <p:nvPr/>
        </p:nvSpPr>
        <p:spPr>
          <a:xfrm>
            <a:off x="10061818" y="1134393"/>
            <a:ext cx="1018629"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$11.8m</a:t>
            </a:r>
          </a:p>
        </p:txBody>
      </p:sp>
      <p:sp>
        <p:nvSpPr>
          <p:cNvPr id="7" name="TextBox 6">
            <a:extLst>
              <a:ext uri="{FF2B5EF4-FFF2-40B4-BE49-F238E27FC236}">
                <a16:creationId xmlns:a16="http://schemas.microsoft.com/office/drawing/2014/main" id="{096F66D9-BE2D-8C4C-1A44-C3E38F77731D}"/>
              </a:ext>
            </a:extLst>
          </p:cNvPr>
          <p:cNvSpPr txBox="1"/>
          <p:nvPr/>
        </p:nvSpPr>
        <p:spPr>
          <a:xfrm>
            <a:off x="9820284" y="1861836"/>
            <a:ext cx="1018629"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a:t>
            </a:r>
            <a:r>
              <a:rPr lang="en-US" sz="1600" b="1" dirty="0">
                <a:solidFill>
                  <a:srgbClr val="FFFFFF"/>
                </a:solidFill>
                <a:latin typeface="Helvetica" panose="020B0403020202020204" pitchFamily="34" charset="0"/>
              </a:rPr>
              <a:t>11.3</a:t>
            </a: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m</a:t>
            </a:r>
          </a:p>
        </p:txBody>
      </p:sp>
      <p:sp>
        <p:nvSpPr>
          <p:cNvPr id="8" name="TextBox 7">
            <a:extLst>
              <a:ext uri="{FF2B5EF4-FFF2-40B4-BE49-F238E27FC236}">
                <a16:creationId xmlns:a16="http://schemas.microsoft.com/office/drawing/2014/main" id="{231191D3-9A22-3FCF-D208-45F88515355F}"/>
              </a:ext>
            </a:extLst>
          </p:cNvPr>
          <p:cNvSpPr txBox="1"/>
          <p:nvPr/>
        </p:nvSpPr>
        <p:spPr>
          <a:xfrm>
            <a:off x="9043189" y="2588523"/>
            <a:ext cx="1018629"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a:t>
            </a:r>
            <a:r>
              <a:rPr lang="en-US" sz="1600" b="1" dirty="0">
                <a:solidFill>
                  <a:srgbClr val="FFFFFF"/>
                </a:solidFill>
                <a:latin typeface="Helvetica" panose="020B0403020202020204" pitchFamily="34" charset="0"/>
              </a:rPr>
              <a:t>9.3</a:t>
            </a: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m</a:t>
            </a:r>
          </a:p>
        </p:txBody>
      </p:sp>
      <p:sp>
        <p:nvSpPr>
          <p:cNvPr id="9" name="TextBox 8">
            <a:extLst>
              <a:ext uri="{FF2B5EF4-FFF2-40B4-BE49-F238E27FC236}">
                <a16:creationId xmlns:a16="http://schemas.microsoft.com/office/drawing/2014/main" id="{DAD9AB38-9DD7-3C82-80AA-C486D79CA46F}"/>
              </a:ext>
            </a:extLst>
          </p:cNvPr>
          <p:cNvSpPr txBox="1"/>
          <p:nvPr/>
        </p:nvSpPr>
        <p:spPr>
          <a:xfrm>
            <a:off x="7875491" y="3295785"/>
            <a:ext cx="925695"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$6.9m</a:t>
            </a:r>
          </a:p>
        </p:txBody>
      </p:sp>
      <p:sp>
        <p:nvSpPr>
          <p:cNvPr id="10" name="TextBox 9">
            <a:extLst>
              <a:ext uri="{FF2B5EF4-FFF2-40B4-BE49-F238E27FC236}">
                <a16:creationId xmlns:a16="http://schemas.microsoft.com/office/drawing/2014/main" id="{CE46E58A-CC70-EADB-1BE1-CC3CB30CE280}"/>
              </a:ext>
            </a:extLst>
          </p:cNvPr>
          <p:cNvSpPr txBox="1"/>
          <p:nvPr/>
        </p:nvSpPr>
        <p:spPr>
          <a:xfrm>
            <a:off x="7723988" y="4010973"/>
            <a:ext cx="925695"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$6.4m</a:t>
            </a:r>
          </a:p>
        </p:txBody>
      </p:sp>
      <p:sp>
        <p:nvSpPr>
          <p:cNvPr id="11" name="TextBox 10">
            <a:extLst>
              <a:ext uri="{FF2B5EF4-FFF2-40B4-BE49-F238E27FC236}">
                <a16:creationId xmlns:a16="http://schemas.microsoft.com/office/drawing/2014/main" id="{2455AA84-1AAD-2B29-A4DB-7D263E0CEBDF}"/>
              </a:ext>
            </a:extLst>
          </p:cNvPr>
          <p:cNvSpPr txBox="1"/>
          <p:nvPr/>
        </p:nvSpPr>
        <p:spPr>
          <a:xfrm>
            <a:off x="5894608" y="4713061"/>
            <a:ext cx="925695"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a:t>
            </a:r>
            <a:r>
              <a:rPr lang="en-US" sz="1600" b="1" dirty="0">
                <a:solidFill>
                  <a:srgbClr val="FFFFFF"/>
                </a:solidFill>
                <a:latin typeface="Helvetica" panose="020B0403020202020204" pitchFamily="34" charset="0"/>
              </a:rPr>
              <a:t>2.5</a:t>
            </a: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m</a:t>
            </a:r>
          </a:p>
        </p:txBody>
      </p:sp>
      <p:sp>
        <p:nvSpPr>
          <p:cNvPr id="12" name="TextBox 11">
            <a:extLst>
              <a:ext uri="{FF2B5EF4-FFF2-40B4-BE49-F238E27FC236}">
                <a16:creationId xmlns:a16="http://schemas.microsoft.com/office/drawing/2014/main" id="{979F7427-B909-7DAB-C274-BC0051B34DFA}"/>
              </a:ext>
            </a:extLst>
          </p:cNvPr>
          <p:cNvSpPr txBox="1"/>
          <p:nvPr/>
        </p:nvSpPr>
        <p:spPr>
          <a:xfrm>
            <a:off x="5307149" y="5454268"/>
            <a:ext cx="925695"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$1.0m</a:t>
            </a:r>
          </a:p>
        </p:txBody>
      </p:sp>
      <p:sp>
        <p:nvSpPr>
          <p:cNvPr id="13" name="TextBox 12">
            <a:extLst>
              <a:ext uri="{FF2B5EF4-FFF2-40B4-BE49-F238E27FC236}">
                <a16:creationId xmlns:a16="http://schemas.microsoft.com/office/drawing/2014/main" id="{8EDC9E07-412B-0753-BD7C-3507C4954068}"/>
              </a:ext>
            </a:extLst>
          </p:cNvPr>
          <p:cNvSpPr txBox="1"/>
          <p:nvPr/>
        </p:nvSpPr>
        <p:spPr>
          <a:xfrm>
            <a:off x="2882749" y="6596390"/>
            <a:ext cx="9309251"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7F7F7F"/>
                </a:solidFill>
                <a:effectLst/>
                <a:uLnTx/>
                <a:uFillTx/>
                <a:latin typeface="Helvetica Neue" panose="02000503000000020004" pitchFamily="2"/>
                <a:ea typeface="+mn-ea"/>
                <a:cs typeface="Helvetica Neue" panose="02000503000000020004" pitchFamily="2"/>
              </a:rPr>
              <a:t>Source: ADAPT CIO Edge Survey in Feb 2025 . Sample size: </a:t>
            </a:r>
            <a:r>
              <a:rPr lang="en-US" sz="1100" i="1" dirty="0">
                <a:solidFill>
                  <a:srgbClr val="7F7F7F"/>
                </a:solidFill>
                <a:latin typeface="Helvetica Neue" panose="02000503000000020004" pitchFamily="2"/>
                <a:cs typeface="Helvetica Neue" panose="02000503000000020004" pitchFamily="2"/>
              </a:rPr>
              <a:t>132</a:t>
            </a:r>
            <a:r>
              <a:rPr kumimoji="0" lang="en-US" sz="1100" b="0" i="1" u="none" strike="noStrike" kern="1200" cap="none" spc="0" normalizeH="0" baseline="0" noProof="0" dirty="0">
                <a:ln>
                  <a:noFill/>
                </a:ln>
                <a:solidFill>
                  <a:srgbClr val="7F7F7F"/>
                </a:solidFill>
                <a:effectLst/>
                <a:uLnTx/>
                <a:uFillTx/>
                <a:latin typeface="Helvetica Neue" panose="02000503000000020004" pitchFamily="2"/>
                <a:ea typeface="+mn-ea"/>
                <a:cs typeface="Helvetica Neue" panose="02000503000000020004" pitchFamily="2"/>
              </a:rPr>
              <a:t> Australian CIOs, 43 Mid-sized </a:t>
            </a:r>
            <a:r>
              <a:rPr kumimoji="0" lang="en-US" sz="1100" b="0" i="1" u="none" strike="noStrike" kern="1200" cap="none" spc="0" normalizeH="0" baseline="0" noProof="0" dirty="0" err="1">
                <a:ln>
                  <a:noFill/>
                </a:ln>
                <a:solidFill>
                  <a:srgbClr val="7F7F7F"/>
                </a:solidFill>
                <a:effectLst/>
                <a:uLnTx/>
                <a:uFillTx/>
                <a:latin typeface="Helvetica Neue" panose="02000503000000020004" pitchFamily="2"/>
                <a:ea typeface="+mn-ea"/>
                <a:cs typeface="Helvetica Neue" panose="02000503000000020004" pitchFamily="2"/>
              </a:rPr>
              <a:t>Organisations</a:t>
            </a:r>
            <a:endParaRPr kumimoji="0" lang="en-US" sz="1100" b="0" i="1" u="none" strike="noStrike" kern="1200" cap="none" spc="0" normalizeH="0" baseline="0" noProof="0" dirty="0">
              <a:ln>
                <a:noFill/>
              </a:ln>
              <a:solidFill>
                <a:srgbClr val="7F7F7F"/>
              </a:solidFill>
              <a:effectLst/>
              <a:uLnTx/>
              <a:uFillTx/>
              <a:latin typeface="Helvetica Neue" panose="02000503000000020004" pitchFamily="2"/>
              <a:ea typeface="+mn-ea"/>
              <a:cs typeface="Helvetica Neue" panose="02000503000000020004" pitchFamily="2"/>
            </a:endParaRPr>
          </a:p>
        </p:txBody>
      </p:sp>
    </p:spTree>
    <p:extLst>
      <p:ext uri="{BB962C8B-B14F-4D97-AF65-F5344CB8AC3E}">
        <p14:creationId xmlns:p14="http://schemas.microsoft.com/office/powerpoint/2010/main" val="259104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467584-67DF-E8E1-B853-189D62B9A57F}"/>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EE47218-51D5-1172-449D-D95EE59BCD7E}"/>
              </a:ext>
            </a:extLst>
          </p:cNvPr>
          <p:cNvSpPr/>
          <p:nvPr/>
        </p:nvSpPr>
        <p:spPr>
          <a:xfrm>
            <a:off x="1010110" y="2721114"/>
            <a:ext cx="7635739"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00000"/>
                </a:solidFill>
                <a:effectLst/>
                <a:uLnTx/>
                <a:uFillTx/>
                <a:latin typeface="Helvetica"/>
                <a:ea typeface="+mn-ea"/>
                <a:cs typeface="Helvetica"/>
              </a:rPr>
              <a:t>Small </a:t>
            </a:r>
            <a:r>
              <a:rPr kumimoji="0" lang="en-US" sz="4000" b="1" i="0" u="none" strike="noStrike" kern="1200" cap="none" spc="0" normalizeH="0" baseline="0" noProof="0" err="1">
                <a:ln>
                  <a:noFill/>
                </a:ln>
                <a:solidFill>
                  <a:srgbClr val="000000"/>
                </a:solidFill>
                <a:effectLst/>
                <a:uLnTx/>
                <a:uFillTx/>
                <a:latin typeface="Helvetica"/>
                <a:ea typeface="+mn-ea"/>
                <a:cs typeface="Helvetica"/>
              </a:rPr>
              <a:t>organisations</a:t>
            </a:r>
            <a:endParaRPr kumimoji="0" lang="en-US" sz="4000" b="1" i="0" u="none" strike="noStrike" kern="1200" cap="none" spc="0" normalizeH="0" baseline="0" noProof="0">
              <a:ln>
                <a:noFill/>
              </a:ln>
              <a:solidFill>
                <a:srgbClr val="000000"/>
              </a:solidFill>
              <a:effectLst/>
              <a:uLnTx/>
              <a:uFillTx/>
              <a:latin typeface="Helvetica"/>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0" normalizeH="0" baseline="0" noProof="0">
                <a:ln>
                  <a:noFill/>
                </a:ln>
                <a:solidFill>
                  <a:srgbClr val="000000"/>
                </a:solidFill>
                <a:effectLst/>
                <a:uLnTx/>
                <a:uFillTx/>
                <a:latin typeface="Helvetica"/>
                <a:ea typeface="+mn-ea"/>
                <a:cs typeface="Helvetica"/>
              </a:rPr>
              <a:t>(500 employees and under)</a:t>
            </a:r>
          </a:p>
        </p:txBody>
      </p:sp>
    </p:spTree>
    <p:extLst>
      <p:ext uri="{BB962C8B-B14F-4D97-AF65-F5344CB8AC3E}">
        <p14:creationId xmlns:p14="http://schemas.microsoft.com/office/powerpoint/2010/main" val="1372991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Percentage investing in the next 12 months</a:t>
            </a:r>
          </a:p>
        </p:txBody>
      </p:sp>
      <p:sp>
        <p:nvSpPr>
          <p:cNvPr id="7" name="Rectangle: Rounded Corners 6">
            <a:extLst>
              <a:ext uri="{FF2B5EF4-FFF2-40B4-BE49-F238E27FC236}">
                <a16:creationId xmlns:a16="http://schemas.microsoft.com/office/drawing/2014/main" id="{C6885632-A412-A352-3127-381CC5886156}"/>
              </a:ext>
            </a:extLst>
          </p:cNvPr>
          <p:cNvSpPr/>
          <p:nvPr/>
        </p:nvSpPr>
        <p:spPr>
          <a:xfrm>
            <a:off x="793015" y="1975416"/>
            <a:ext cx="235390" cy="785892"/>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8" name="Rectangle: Rounded Corners 7">
            <a:extLst>
              <a:ext uri="{FF2B5EF4-FFF2-40B4-BE49-F238E27FC236}">
                <a16:creationId xmlns:a16="http://schemas.microsoft.com/office/drawing/2014/main" id="{1E60589A-27FF-33BD-AC7D-4ED86AAF3A83}"/>
              </a:ext>
            </a:extLst>
          </p:cNvPr>
          <p:cNvSpPr/>
          <p:nvPr/>
        </p:nvSpPr>
        <p:spPr>
          <a:xfrm>
            <a:off x="793015" y="3304322"/>
            <a:ext cx="235390" cy="1675083"/>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9" name="Rectangle: Rounded Corners 8">
            <a:extLst>
              <a:ext uri="{FF2B5EF4-FFF2-40B4-BE49-F238E27FC236}">
                <a16:creationId xmlns:a16="http://schemas.microsoft.com/office/drawing/2014/main" id="{238486B4-2F05-5955-8573-233CB023FDCD}"/>
              </a:ext>
            </a:extLst>
          </p:cNvPr>
          <p:cNvSpPr/>
          <p:nvPr/>
        </p:nvSpPr>
        <p:spPr>
          <a:xfrm>
            <a:off x="793015" y="5539194"/>
            <a:ext cx="235390" cy="743911"/>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 name="Rounded Rectangle 24">
            <a:extLst>
              <a:ext uri="{FF2B5EF4-FFF2-40B4-BE49-F238E27FC236}">
                <a16:creationId xmlns:a16="http://schemas.microsoft.com/office/drawing/2014/main" id="{6B8D1009-2D94-D469-1D8E-37CA7A8674E4}"/>
              </a:ext>
            </a:extLst>
          </p:cNvPr>
          <p:cNvSpPr/>
          <p:nvPr/>
        </p:nvSpPr>
        <p:spPr>
          <a:xfrm>
            <a:off x="300538" y="852665"/>
            <a:ext cx="11554003" cy="561376"/>
          </a:xfrm>
          <a:prstGeom prst="roundRect">
            <a:avLst>
              <a:gd name="adj" fmla="val 7386"/>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fontAlgn="b">
              <a:defRPr/>
            </a:pPr>
            <a:r>
              <a:rPr kumimoji="0" lang="en-US" sz="1800" b="1" i="0" u="none" strike="noStrike" kern="1200" cap="none" spc="0" normalizeH="0" baseline="0" noProof="0" dirty="0">
                <a:ln>
                  <a:noFill/>
                </a:ln>
                <a:solidFill>
                  <a:srgbClr val="FFFFFF"/>
                </a:solidFill>
                <a:effectLst/>
                <a:uLnTx/>
                <a:uFillTx/>
                <a:latin typeface="Helvetica"/>
                <a:ea typeface="+mn-ea"/>
                <a:cs typeface="Helvetica"/>
              </a:rPr>
              <a:t>Small / </a:t>
            </a:r>
            <a:r>
              <a:rPr lang="en-US" b="1" dirty="0">
                <a:solidFill>
                  <a:srgbClr val="FFFFFF"/>
                </a:solidFill>
                <a:latin typeface="Helvetica"/>
                <a:cs typeface="Helvetica"/>
              </a:rPr>
              <a:t>medium corporates</a:t>
            </a:r>
            <a:r>
              <a:rPr kumimoji="0" lang="en-US" sz="1800" b="1" i="0" u="none" strike="noStrike" kern="1200" cap="none" spc="0" normalizeH="0" baseline="0" noProof="0" dirty="0">
                <a:ln>
                  <a:noFill/>
                </a:ln>
                <a:solidFill>
                  <a:srgbClr val="FFFFFF"/>
                </a:solidFill>
                <a:effectLst/>
                <a:uLnTx/>
                <a:uFillTx/>
                <a:latin typeface="Helvetica"/>
                <a:ea typeface="+mn-ea"/>
                <a:cs typeface="Helvetica"/>
              </a:rPr>
              <a:t> (1 to 500 employees)</a:t>
            </a:r>
          </a:p>
        </p:txBody>
      </p:sp>
      <p:graphicFrame>
        <p:nvGraphicFramePr>
          <p:cNvPr id="3" name="Table 4">
            <a:extLst>
              <a:ext uri="{FF2B5EF4-FFF2-40B4-BE49-F238E27FC236}">
                <a16:creationId xmlns:a16="http://schemas.microsoft.com/office/drawing/2014/main" id="{39E1F9A3-BFF1-E8F5-465E-AFF5849EE6C2}"/>
              </a:ext>
            </a:extLst>
          </p:cNvPr>
          <p:cNvGraphicFramePr>
            <a:graphicFrameLocks noGrp="1"/>
          </p:cNvGraphicFramePr>
          <p:nvPr>
            <p:extLst>
              <p:ext uri="{D42A27DB-BD31-4B8C-83A1-F6EECF244321}">
                <p14:modId xmlns:p14="http://schemas.microsoft.com/office/powerpoint/2010/main" val="2309551887"/>
              </p:ext>
            </p:extLst>
          </p:nvPr>
        </p:nvGraphicFramePr>
        <p:xfrm>
          <a:off x="300538" y="1414039"/>
          <a:ext cx="11554003" cy="4962697"/>
        </p:xfrm>
        <a:graphic>
          <a:graphicData uri="http://schemas.openxmlformats.org/drawingml/2006/table">
            <a:tbl>
              <a:tblPr firstRow="1" bandRow="1">
                <a:tableStyleId>{9D7B26C5-4107-4FEC-AEDC-1716B250A1EF}</a:tableStyleId>
              </a:tblPr>
              <a:tblGrid>
                <a:gridCol w="1281063">
                  <a:extLst>
                    <a:ext uri="{9D8B030D-6E8A-4147-A177-3AD203B41FA5}">
                      <a16:colId xmlns:a16="http://schemas.microsoft.com/office/drawing/2014/main" val="1871170866"/>
                    </a:ext>
                  </a:extLst>
                </a:gridCol>
                <a:gridCol w="4176595">
                  <a:extLst>
                    <a:ext uri="{9D8B030D-6E8A-4147-A177-3AD203B41FA5}">
                      <a16:colId xmlns:a16="http://schemas.microsoft.com/office/drawing/2014/main" val="3912539106"/>
                    </a:ext>
                  </a:extLst>
                </a:gridCol>
                <a:gridCol w="4084861">
                  <a:extLst>
                    <a:ext uri="{9D8B030D-6E8A-4147-A177-3AD203B41FA5}">
                      <a16:colId xmlns:a16="http://schemas.microsoft.com/office/drawing/2014/main" val="18376252"/>
                    </a:ext>
                  </a:extLst>
                </a:gridCol>
                <a:gridCol w="2011484">
                  <a:extLst>
                    <a:ext uri="{9D8B030D-6E8A-4147-A177-3AD203B41FA5}">
                      <a16:colId xmlns:a16="http://schemas.microsoft.com/office/drawing/2014/main" val="4009410984"/>
                    </a:ext>
                  </a:extLst>
                </a:gridCol>
              </a:tblGrid>
              <a:tr h="499102">
                <a:tc>
                  <a:txBody>
                    <a:bodyPr/>
                    <a:lstStyle/>
                    <a:p>
                      <a:pPr algn="ctr"/>
                      <a:r>
                        <a:rPr lang="en-PH" sz="1200" b="1" kern="1200" dirty="0">
                          <a:solidFill>
                            <a:schemeClr val="tx1"/>
                          </a:solidFill>
                          <a:latin typeface="Helvetica"/>
                          <a:ea typeface="+mn-ea"/>
                          <a:cs typeface="Helvetica"/>
                        </a:rPr>
                        <a:t>Rank</a:t>
                      </a:r>
                    </a:p>
                  </a:txBody>
                  <a:tcPr anchor="ct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a:r>
                        <a:rPr lang="en-AU" sz="1200" b="1" kern="1200" dirty="0">
                          <a:solidFill>
                            <a:schemeClr val="tx1"/>
                          </a:solidFill>
                          <a:latin typeface="Helvetica"/>
                          <a:ea typeface="+mn-ea"/>
                          <a:cs typeface="Helvetica"/>
                        </a:rPr>
                        <a:t>Investment item </a:t>
                      </a:r>
                      <a:endParaRPr lang="en-AU" sz="1200" b="1" kern="1200">
                        <a:solidFill>
                          <a:schemeClr val="tx1"/>
                        </a:solidFill>
                        <a:latin typeface="Helvetica" panose="020B0604020202020204" pitchFamily="34" charset="0"/>
                        <a:ea typeface="+mn-ea"/>
                        <a:cs typeface="Helvetica" panose="020B0604020202020204" pitchFamily="34" charset="0"/>
                      </a:endParaRPr>
                    </a:p>
                  </a:txBody>
                  <a:tcPr anchor="ct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a:r>
                        <a:rPr lang="en-AU" sz="1200" b="1" kern="1200" dirty="0">
                          <a:solidFill>
                            <a:schemeClr val="tx1"/>
                          </a:solidFill>
                          <a:latin typeface="Helvetica"/>
                          <a:ea typeface="+mn-ea"/>
                          <a:cs typeface="Helvetica"/>
                        </a:rPr>
                        <a:t>Category</a:t>
                      </a:r>
                    </a:p>
                  </a:txBody>
                  <a:tcPr anchor="ct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AU" sz="1200" b="1" kern="1200" dirty="0">
                          <a:solidFill>
                            <a:schemeClr val="tx1"/>
                          </a:solidFill>
                          <a:latin typeface="Helvetica"/>
                          <a:ea typeface="+mn-ea"/>
                          <a:cs typeface="Helvetica"/>
                        </a:rPr>
                        <a:t>1-year timeframe</a:t>
                      </a:r>
                    </a:p>
                  </a:txBody>
                  <a:tcPr anchor="ct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33950152"/>
                  </a:ext>
                </a:extLst>
              </a:tr>
              <a:tr h="436351">
                <a:tc>
                  <a:txBody>
                    <a:bodyPr/>
                    <a:lstStyle/>
                    <a:p>
                      <a:pPr algn="ctr" fontAlgn="b"/>
                      <a:r>
                        <a:rPr lang="en-PH" sz="1200" b="1" i="0" u="none" strike="noStrike" dirty="0">
                          <a:solidFill>
                            <a:schemeClr val="tx1"/>
                          </a:solidFill>
                          <a:effectLst/>
                          <a:latin typeface="Helvetica"/>
                        </a:rPr>
                        <a:t>1</a:t>
                      </a:r>
                    </a:p>
                  </a:txBody>
                  <a:tcPr marL="9525" marR="9525" marT="9525" marB="0" anchor="ctr">
                    <a:lnT w="12700" cap="flat" cmpd="sng" algn="ctr">
                      <a:solidFill>
                        <a:schemeClr val="bg1">
                          <a:lumMod val="65000"/>
                        </a:schemeClr>
                      </a:solidFill>
                      <a:prstDash val="solid"/>
                      <a:round/>
                      <a:headEnd type="none" w="med" len="med"/>
                      <a:tailEnd type="none" w="med" len="med"/>
                    </a:lnT>
                    <a:solidFill>
                      <a:schemeClr val="accent2">
                        <a:alpha val="20000"/>
                      </a:schemeClr>
                    </a:solidFill>
                  </a:tcPr>
                </a:tc>
                <a:tc>
                  <a:txBody>
                    <a:bodyPr/>
                    <a:lstStyle/>
                    <a:p>
                      <a:pPr algn="l" fontAlgn="b"/>
                      <a:r>
                        <a:rPr lang="en-PH" sz="1200" b="0" i="0" u="none" strike="noStrike" dirty="0">
                          <a:solidFill>
                            <a:srgbClr val="000000"/>
                          </a:solidFill>
                          <a:effectLst/>
                          <a:latin typeface="Helvetica" panose="020B0403020202020204"/>
                          <a:cs typeface="Helvetica" panose="020B0403020202020204"/>
                        </a:rPr>
                        <a:t>Application integration</a:t>
                      </a:r>
                    </a:p>
                  </a:txBody>
                  <a:tcPr marL="9525" marR="9525" marT="9525" marB="0" anchor="ctr">
                    <a:lnT w="12700" cap="flat" cmpd="sng" algn="ctr">
                      <a:solidFill>
                        <a:schemeClr val="bg1">
                          <a:lumMod val="65000"/>
                        </a:schemeClr>
                      </a:solidFill>
                      <a:prstDash val="solid"/>
                      <a:round/>
                      <a:headEnd type="none" w="med" len="med"/>
                      <a:tailEnd type="none" w="med" len="med"/>
                    </a:lnT>
                    <a:solidFill>
                      <a:schemeClr val="accent2">
                        <a:alpha val="20000"/>
                      </a:schemeClr>
                    </a:solidFill>
                  </a:tcPr>
                </a:tc>
                <a:tc>
                  <a:txBody>
                    <a:bodyPr/>
                    <a:lstStyle/>
                    <a:p>
                      <a:pPr algn="l" fontAlgn="b"/>
                      <a:r>
                        <a:rPr lang="en-PH" sz="1200" b="0" i="0" u="none" strike="noStrike" dirty="0">
                          <a:solidFill>
                            <a:srgbClr val="000000"/>
                          </a:solidFill>
                          <a:effectLst/>
                          <a:latin typeface="Helvetica" panose="020B0403020202020204"/>
                          <a:cs typeface="Helvetica" panose="020B0403020202020204"/>
                        </a:rPr>
                        <a:t>Architecture, integration and APIs </a:t>
                      </a:r>
                    </a:p>
                  </a:txBody>
                  <a:tcPr marL="9525" marR="9525" marT="9525" marB="0" anchor="ctr">
                    <a:lnT w="12700" cap="flat" cmpd="sng" algn="ctr">
                      <a:solidFill>
                        <a:schemeClr val="bg1">
                          <a:lumMod val="65000"/>
                        </a:schemeClr>
                      </a:solidFill>
                      <a:prstDash val="solid"/>
                      <a:round/>
                      <a:headEnd type="none" w="med" len="med"/>
                      <a:tailEnd type="none" w="med" len="med"/>
                    </a:lnT>
                    <a:solidFill>
                      <a:schemeClr val="accent2">
                        <a:alpha val="20000"/>
                      </a:schemeClr>
                    </a:solidFill>
                  </a:tcPr>
                </a:tc>
                <a:tc>
                  <a:txBody>
                    <a:bodyPr/>
                    <a:lstStyle/>
                    <a:p>
                      <a:pPr algn="ctr" fontAlgn="b"/>
                      <a:r>
                        <a:rPr lang="en-PH" sz="1200" b="0" i="0" u="none" strike="noStrike" dirty="0">
                          <a:solidFill>
                            <a:srgbClr val="000000"/>
                          </a:solidFill>
                          <a:effectLst/>
                          <a:latin typeface="Helvetica" panose="020B0403020202020204"/>
                          <a:cs typeface="Helvetica" panose="020B0403020202020204"/>
                        </a:rPr>
                        <a:t>61%</a:t>
                      </a:r>
                    </a:p>
                  </a:txBody>
                  <a:tcPr marL="9525" marR="9525" marT="9525" marB="0" anchor="ctr">
                    <a:lnT w="12700" cap="flat" cmpd="sng" algn="ctr">
                      <a:solidFill>
                        <a:schemeClr val="bg1">
                          <a:lumMod val="65000"/>
                        </a:schemeClr>
                      </a:solidFill>
                      <a:prstDash val="solid"/>
                      <a:round/>
                      <a:headEnd type="none" w="med" len="med"/>
                      <a:tailEnd type="none" w="med" len="med"/>
                    </a:lnT>
                    <a:solidFill>
                      <a:schemeClr val="accent2">
                        <a:alpha val="20000"/>
                      </a:schemeClr>
                    </a:solidFill>
                  </a:tcPr>
                </a:tc>
                <a:extLst>
                  <a:ext uri="{0D108BD9-81ED-4DB2-BD59-A6C34878D82A}">
                    <a16:rowId xmlns:a16="http://schemas.microsoft.com/office/drawing/2014/main" val="2003780457"/>
                  </a:ext>
                </a:extLst>
              </a:tr>
              <a:tr h="456368">
                <a:tc>
                  <a:txBody>
                    <a:bodyPr/>
                    <a:lstStyle/>
                    <a:p>
                      <a:pPr algn="ctr" fontAlgn="b"/>
                      <a:r>
                        <a:rPr lang="en-PH" sz="1200" b="1" i="0" u="none" strike="noStrike" dirty="0">
                          <a:solidFill>
                            <a:schemeClr val="tx1"/>
                          </a:solidFill>
                          <a:effectLst/>
                          <a:latin typeface="Helvetica" pitchFamily="2" charset="0"/>
                        </a:rPr>
                        <a:t>1</a:t>
                      </a:r>
                    </a:p>
                  </a:txBody>
                  <a:tcPr marL="9525" marR="9525" marT="9525" marB="0" anchor="ctr"/>
                </a:tc>
                <a:tc>
                  <a:txBody>
                    <a:bodyPr/>
                    <a:lstStyle/>
                    <a:p>
                      <a:pPr algn="l" fontAlgn="b"/>
                      <a:r>
                        <a:rPr lang="en-PH" sz="1200" b="0" i="0" u="none" strike="noStrike" dirty="0">
                          <a:solidFill>
                            <a:srgbClr val="000000"/>
                          </a:solidFill>
                          <a:effectLst/>
                          <a:latin typeface="Helvetica" panose="020B0403020202020204"/>
                          <a:cs typeface="Helvetica" panose="020B0403020202020204"/>
                        </a:rPr>
                        <a:t>Enterprise architecture</a:t>
                      </a:r>
                    </a:p>
                  </a:txBody>
                  <a:tcPr marL="9525" marR="9525" marT="9525" marB="0" anchor="ctr"/>
                </a:tc>
                <a:tc>
                  <a:txBody>
                    <a:bodyPr/>
                    <a:lstStyle/>
                    <a:p>
                      <a:pPr algn="l" fontAlgn="b"/>
                      <a:r>
                        <a:rPr lang="en-PH" sz="1200" b="0" i="0" u="none" strike="noStrike" dirty="0">
                          <a:solidFill>
                            <a:srgbClr val="000000"/>
                          </a:solidFill>
                          <a:effectLst/>
                          <a:latin typeface="Helvetica" panose="020B0403020202020204"/>
                          <a:cs typeface="Helvetica" panose="020B0403020202020204"/>
                        </a:rPr>
                        <a:t>Architecture, integration and APIs </a:t>
                      </a:r>
                    </a:p>
                  </a:txBody>
                  <a:tcPr marL="9525" marR="9525" marT="9525" marB="0" anchor="ctr"/>
                </a:tc>
                <a:tc>
                  <a:txBody>
                    <a:bodyPr/>
                    <a:lstStyle/>
                    <a:p>
                      <a:pPr algn="ctr" fontAlgn="b"/>
                      <a:r>
                        <a:rPr lang="en-PH" sz="1200" b="0" i="0" u="none" strike="noStrike" dirty="0">
                          <a:solidFill>
                            <a:srgbClr val="000000"/>
                          </a:solidFill>
                          <a:effectLst/>
                          <a:latin typeface="Helvetica" panose="020B0403020202020204"/>
                          <a:cs typeface="Helvetica" panose="020B0403020202020204"/>
                        </a:rPr>
                        <a:t>61%</a:t>
                      </a:r>
                    </a:p>
                  </a:txBody>
                  <a:tcPr marL="9525" marR="9525" marT="9525" marB="0" anchor="ctr"/>
                </a:tc>
                <a:extLst>
                  <a:ext uri="{0D108BD9-81ED-4DB2-BD59-A6C34878D82A}">
                    <a16:rowId xmlns:a16="http://schemas.microsoft.com/office/drawing/2014/main" val="1107040207"/>
                  </a:ext>
                </a:extLst>
              </a:tr>
              <a:tr h="456368">
                <a:tc>
                  <a:txBody>
                    <a:bodyPr/>
                    <a:lstStyle/>
                    <a:p>
                      <a:pPr algn="ctr" fontAlgn="b"/>
                      <a:r>
                        <a:rPr lang="en-PH" sz="1200" b="1" i="0" u="none" strike="noStrike" dirty="0">
                          <a:solidFill>
                            <a:schemeClr val="tx1"/>
                          </a:solidFill>
                          <a:effectLst/>
                          <a:latin typeface="Helvetica" pitchFamily="2" charset="0"/>
                        </a:rPr>
                        <a:t>3</a:t>
                      </a:r>
                    </a:p>
                  </a:txBody>
                  <a:tcPr marL="9525" marR="9525" marT="9525" marB="0" anchor="ctr">
                    <a:solidFill>
                      <a:schemeClr val="accent2">
                        <a:alpha val="20000"/>
                      </a:schemeClr>
                    </a:solidFill>
                  </a:tcPr>
                </a:tc>
                <a:tc>
                  <a:txBody>
                    <a:bodyPr/>
                    <a:lstStyle/>
                    <a:p>
                      <a:pPr algn="l" fontAlgn="b"/>
                      <a:r>
                        <a:rPr lang="en-PH" sz="1200" b="0" i="0" u="none" strike="noStrike" dirty="0">
                          <a:solidFill>
                            <a:srgbClr val="000000"/>
                          </a:solidFill>
                          <a:effectLst/>
                          <a:latin typeface="Helvetica" panose="020B0403020202020204"/>
                          <a:cs typeface="Helvetica" panose="020B0403020202020204"/>
                        </a:rPr>
                        <a:t>Data security</a:t>
                      </a:r>
                    </a:p>
                  </a:txBody>
                  <a:tcPr marL="9525" marR="9525" marT="9525" marB="0" anchor="ctr">
                    <a:solidFill>
                      <a:schemeClr val="accent2">
                        <a:alpha val="20000"/>
                      </a:schemeClr>
                    </a:solidFill>
                  </a:tcPr>
                </a:tc>
                <a:tc>
                  <a:txBody>
                    <a:bodyPr/>
                    <a:lstStyle/>
                    <a:p>
                      <a:pPr algn="l" fontAlgn="b"/>
                      <a:r>
                        <a:rPr lang="en-PH" sz="1200" b="0" i="0" u="none" strike="noStrike" dirty="0">
                          <a:solidFill>
                            <a:srgbClr val="000000"/>
                          </a:solidFill>
                          <a:effectLst/>
                          <a:latin typeface="Helvetica" panose="020B0403020202020204"/>
                          <a:cs typeface="Helvetica" panose="020B0403020202020204"/>
                        </a:rPr>
                        <a:t>Security and risk management </a:t>
                      </a:r>
                    </a:p>
                  </a:txBody>
                  <a:tcPr marL="9525" marR="9525" marT="9525" marB="0" anchor="ctr">
                    <a:solidFill>
                      <a:schemeClr val="accent2">
                        <a:alpha val="20000"/>
                      </a:schemeClr>
                    </a:solidFill>
                  </a:tcPr>
                </a:tc>
                <a:tc>
                  <a:txBody>
                    <a:bodyPr/>
                    <a:lstStyle/>
                    <a:p>
                      <a:pPr algn="ctr" fontAlgn="b"/>
                      <a:r>
                        <a:rPr lang="en-PH" sz="1200" b="0" i="0" u="none" strike="noStrike" dirty="0">
                          <a:solidFill>
                            <a:srgbClr val="000000"/>
                          </a:solidFill>
                          <a:effectLst/>
                          <a:latin typeface="Helvetica" panose="020B0403020202020204"/>
                          <a:cs typeface="Helvetica" panose="020B0403020202020204"/>
                        </a:rPr>
                        <a:t>58%</a:t>
                      </a:r>
                    </a:p>
                  </a:txBody>
                  <a:tcPr marL="9525" marR="9525" marT="9525" marB="0" anchor="ctr">
                    <a:solidFill>
                      <a:schemeClr val="accent2">
                        <a:alpha val="20000"/>
                      </a:schemeClr>
                    </a:solidFill>
                  </a:tcPr>
                </a:tc>
                <a:extLst>
                  <a:ext uri="{0D108BD9-81ED-4DB2-BD59-A6C34878D82A}">
                    <a16:rowId xmlns:a16="http://schemas.microsoft.com/office/drawing/2014/main" val="2424240293"/>
                  </a:ext>
                </a:extLst>
              </a:tr>
              <a:tr h="436351">
                <a:tc>
                  <a:txBody>
                    <a:bodyPr/>
                    <a:lstStyle/>
                    <a:p>
                      <a:pPr algn="ctr" fontAlgn="b"/>
                      <a:r>
                        <a:rPr lang="en-PH" sz="1200" b="1" i="0" u="none" strike="noStrike" dirty="0">
                          <a:solidFill>
                            <a:schemeClr val="tx1"/>
                          </a:solidFill>
                          <a:effectLst/>
                          <a:latin typeface="Helvetica" pitchFamily="2" charset="0"/>
                        </a:rPr>
                        <a:t>4</a:t>
                      </a:r>
                    </a:p>
                  </a:txBody>
                  <a:tcPr marL="9525" marR="9525" marT="9525" marB="0" anchor="ctr"/>
                </a:tc>
                <a:tc>
                  <a:txBody>
                    <a:bodyPr/>
                    <a:lstStyle/>
                    <a:p>
                      <a:pPr algn="l" fontAlgn="b"/>
                      <a:r>
                        <a:rPr lang="en-PH" sz="1200" b="0" i="0" u="none" strike="noStrike" dirty="0">
                          <a:solidFill>
                            <a:srgbClr val="000000"/>
                          </a:solidFill>
                          <a:effectLst/>
                          <a:latin typeface="Helvetica" panose="020B0403020202020204"/>
                          <a:cs typeface="Helvetica" panose="020B0403020202020204"/>
                        </a:rPr>
                        <a:t>Generative AI</a:t>
                      </a:r>
                    </a:p>
                  </a:txBody>
                  <a:tcPr marL="9525" marR="9525" marT="9525" marB="0" anchor="ctr"/>
                </a:tc>
                <a:tc>
                  <a:txBody>
                    <a:bodyPr/>
                    <a:lstStyle/>
                    <a:p>
                      <a:pPr algn="l" fontAlgn="b"/>
                      <a:r>
                        <a:rPr lang="en-PH" sz="1200" b="0" i="0" u="none" strike="noStrike" dirty="0">
                          <a:solidFill>
                            <a:srgbClr val="000000"/>
                          </a:solidFill>
                          <a:effectLst/>
                          <a:latin typeface="Helvetica" panose="020B0403020202020204"/>
                          <a:cs typeface="Helvetica" panose="020B0403020202020204"/>
                        </a:rPr>
                        <a:t>AI, analytics and intelligence </a:t>
                      </a:r>
                    </a:p>
                  </a:txBody>
                  <a:tcPr marL="9525" marR="9525" marT="9525" marB="0" anchor="ctr"/>
                </a:tc>
                <a:tc>
                  <a:txBody>
                    <a:bodyPr/>
                    <a:lstStyle/>
                    <a:p>
                      <a:pPr algn="ctr" fontAlgn="b"/>
                      <a:r>
                        <a:rPr lang="en-PH" sz="1200" b="0" i="0" u="none" strike="noStrike" dirty="0">
                          <a:solidFill>
                            <a:srgbClr val="000000"/>
                          </a:solidFill>
                          <a:effectLst/>
                          <a:latin typeface="Helvetica" panose="020B0403020202020204"/>
                          <a:cs typeface="Helvetica" panose="020B0403020202020204"/>
                        </a:rPr>
                        <a:t>56%</a:t>
                      </a:r>
                    </a:p>
                  </a:txBody>
                  <a:tcPr marL="9525" marR="9525" marT="9525" marB="0" anchor="ctr"/>
                </a:tc>
                <a:extLst>
                  <a:ext uri="{0D108BD9-81ED-4DB2-BD59-A6C34878D82A}">
                    <a16:rowId xmlns:a16="http://schemas.microsoft.com/office/drawing/2014/main" val="178264237"/>
                  </a:ext>
                </a:extLst>
              </a:tr>
              <a:tr h="436351">
                <a:tc>
                  <a:txBody>
                    <a:bodyPr/>
                    <a:lstStyle/>
                    <a:p>
                      <a:pPr algn="ctr" fontAlgn="b"/>
                      <a:r>
                        <a:rPr lang="en-PH" sz="1200" b="1" i="0" u="none" strike="noStrike" dirty="0">
                          <a:solidFill>
                            <a:schemeClr val="tx1"/>
                          </a:solidFill>
                          <a:effectLst/>
                          <a:latin typeface="Helvetica" pitchFamily="2" charset="0"/>
                        </a:rPr>
                        <a:t>4</a:t>
                      </a:r>
                    </a:p>
                  </a:txBody>
                  <a:tcPr marL="9525" marR="9525" marT="9525" marB="0" anchor="ctr">
                    <a:solidFill>
                      <a:schemeClr val="accent2">
                        <a:alpha val="20000"/>
                      </a:schemeClr>
                    </a:solidFill>
                  </a:tcPr>
                </a:tc>
                <a:tc>
                  <a:txBody>
                    <a:bodyPr/>
                    <a:lstStyle/>
                    <a:p>
                      <a:pPr algn="l" fontAlgn="b"/>
                      <a:r>
                        <a:rPr lang="en-US" sz="1200" b="0" i="0" u="none" strike="noStrike" dirty="0">
                          <a:solidFill>
                            <a:srgbClr val="000000"/>
                          </a:solidFill>
                          <a:effectLst/>
                          <a:latin typeface="Helvetica" panose="020B0403020202020204"/>
                          <a:cs typeface="Helvetica" panose="020B0403020202020204"/>
                        </a:rPr>
                        <a:t>Data literacy, skills and culture</a:t>
                      </a:r>
                    </a:p>
                  </a:txBody>
                  <a:tcPr marL="9525" marR="9525" marT="9525" marB="0" anchor="ctr">
                    <a:solidFill>
                      <a:schemeClr val="accent2">
                        <a:alpha val="20000"/>
                      </a:schemeClr>
                    </a:solidFill>
                  </a:tcPr>
                </a:tc>
                <a:tc>
                  <a:txBody>
                    <a:bodyPr/>
                    <a:lstStyle/>
                    <a:p>
                      <a:pPr algn="l" fontAlgn="b"/>
                      <a:r>
                        <a:rPr lang="en-PH" sz="1200" b="0" i="0" u="none" strike="noStrike" dirty="0">
                          <a:solidFill>
                            <a:srgbClr val="000000"/>
                          </a:solidFill>
                          <a:effectLst/>
                          <a:latin typeface="Helvetica" panose="020B0403020202020204"/>
                          <a:cs typeface="Helvetica" panose="020B0403020202020204"/>
                        </a:rPr>
                        <a:t>Skills, culture and change </a:t>
                      </a:r>
                    </a:p>
                  </a:txBody>
                  <a:tcPr marL="9525" marR="9525" marT="9525" marB="0" anchor="ctr">
                    <a:solidFill>
                      <a:schemeClr val="accent2">
                        <a:alpha val="20000"/>
                      </a:schemeClr>
                    </a:solidFill>
                  </a:tcPr>
                </a:tc>
                <a:tc>
                  <a:txBody>
                    <a:bodyPr/>
                    <a:lstStyle/>
                    <a:p>
                      <a:pPr algn="ctr" fontAlgn="b"/>
                      <a:r>
                        <a:rPr lang="en-PH" sz="1200" b="0" i="0" u="none" strike="noStrike" dirty="0">
                          <a:solidFill>
                            <a:srgbClr val="000000"/>
                          </a:solidFill>
                          <a:effectLst/>
                          <a:latin typeface="Helvetica" panose="020B0403020202020204"/>
                          <a:cs typeface="Helvetica" panose="020B0403020202020204"/>
                        </a:rPr>
                        <a:t>56%</a:t>
                      </a:r>
                    </a:p>
                  </a:txBody>
                  <a:tcPr marL="9525" marR="9525" marT="9525" marB="0" anchor="ctr">
                    <a:solidFill>
                      <a:schemeClr val="accent2">
                        <a:alpha val="20000"/>
                      </a:schemeClr>
                    </a:solidFill>
                  </a:tcPr>
                </a:tc>
                <a:extLst>
                  <a:ext uri="{0D108BD9-81ED-4DB2-BD59-A6C34878D82A}">
                    <a16:rowId xmlns:a16="http://schemas.microsoft.com/office/drawing/2014/main" val="2721756023"/>
                  </a:ext>
                </a:extLst>
              </a:tr>
              <a:tr h="456368">
                <a:tc>
                  <a:txBody>
                    <a:bodyPr/>
                    <a:lstStyle/>
                    <a:p>
                      <a:pPr algn="ctr" fontAlgn="b"/>
                      <a:r>
                        <a:rPr lang="en-PH" sz="1200" b="1" i="0" u="none" strike="noStrike" dirty="0">
                          <a:solidFill>
                            <a:schemeClr val="tx1"/>
                          </a:solidFill>
                          <a:effectLst/>
                          <a:latin typeface="Helvetica" pitchFamily="2" charset="0"/>
                        </a:rPr>
                        <a:t>4</a:t>
                      </a:r>
                    </a:p>
                  </a:txBody>
                  <a:tcPr marL="9525" marR="9525" marT="9525" marB="0" anchor="ctr"/>
                </a:tc>
                <a:tc>
                  <a:txBody>
                    <a:bodyPr/>
                    <a:lstStyle/>
                    <a:p>
                      <a:pPr algn="l" fontAlgn="b"/>
                      <a:r>
                        <a:rPr lang="en-PH" sz="1200" b="0" i="0" u="none" strike="noStrike" dirty="0">
                          <a:solidFill>
                            <a:srgbClr val="000000"/>
                          </a:solidFill>
                          <a:effectLst/>
                          <a:latin typeface="Helvetica" panose="020B0403020202020204"/>
                          <a:cs typeface="Helvetica" panose="020B0403020202020204"/>
                        </a:rPr>
                        <a:t>Governance, risk and compliance</a:t>
                      </a:r>
                    </a:p>
                  </a:txBody>
                  <a:tcPr marL="9525" marR="9525" marT="9525" marB="0" anchor="ctr"/>
                </a:tc>
                <a:tc>
                  <a:txBody>
                    <a:bodyPr/>
                    <a:lstStyle/>
                    <a:p>
                      <a:pPr algn="l" fontAlgn="b"/>
                      <a:r>
                        <a:rPr lang="en-PH" sz="1200" b="0" i="0" u="none" strike="noStrike" dirty="0">
                          <a:solidFill>
                            <a:srgbClr val="000000"/>
                          </a:solidFill>
                          <a:effectLst/>
                          <a:latin typeface="Helvetica" panose="020B0403020202020204"/>
                          <a:cs typeface="Helvetica" panose="020B0403020202020204"/>
                        </a:rPr>
                        <a:t>Security and risk management </a:t>
                      </a:r>
                    </a:p>
                  </a:txBody>
                  <a:tcPr marL="9525" marR="9525" marT="9525" marB="0" anchor="ctr"/>
                </a:tc>
                <a:tc>
                  <a:txBody>
                    <a:bodyPr/>
                    <a:lstStyle/>
                    <a:p>
                      <a:pPr algn="ctr" fontAlgn="b"/>
                      <a:r>
                        <a:rPr lang="en-PH" sz="1200" b="0" i="0" u="none" strike="noStrike" dirty="0">
                          <a:solidFill>
                            <a:srgbClr val="000000"/>
                          </a:solidFill>
                          <a:effectLst/>
                          <a:latin typeface="Helvetica" panose="020B0403020202020204"/>
                          <a:cs typeface="Helvetica" panose="020B0403020202020204"/>
                        </a:rPr>
                        <a:t>56%</a:t>
                      </a:r>
                    </a:p>
                  </a:txBody>
                  <a:tcPr marL="9525" marR="9525" marT="9525" marB="0" anchor="ctr"/>
                </a:tc>
                <a:extLst>
                  <a:ext uri="{0D108BD9-81ED-4DB2-BD59-A6C34878D82A}">
                    <a16:rowId xmlns:a16="http://schemas.microsoft.com/office/drawing/2014/main" val="299746351"/>
                  </a:ext>
                </a:extLst>
              </a:tr>
              <a:tr h="456368">
                <a:tc>
                  <a:txBody>
                    <a:bodyPr/>
                    <a:lstStyle/>
                    <a:p>
                      <a:pPr algn="ctr" fontAlgn="b"/>
                      <a:r>
                        <a:rPr lang="en-PH" sz="1200" b="1" i="0" u="none" strike="noStrike" dirty="0">
                          <a:solidFill>
                            <a:schemeClr val="tx1"/>
                          </a:solidFill>
                          <a:effectLst/>
                          <a:latin typeface="Helvetica" pitchFamily="2" charset="0"/>
                        </a:rPr>
                        <a:t>4</a:t>
                      </a:r>
                    </a:p>
                  </a:txBody>
                  <a:tcPr marL="9525" marR="9525" marT="9525" marB="0" anchor="ctr">
                    <a:solidFill>
                      <a:schemeClr val="accent2">
                        <a:alpha val="20000"/>
                      </a:schemeClr>
                    </a:solidFill>
                  </a:tcPr>
                </a:tc>
                <a:tc>
                  <a:txBody>
                    <a:bodyPr/>
                    <a:lstStyle/>
                    <a:p>
                      <a:pPr algn="l" fontAlgn="b"/>
                      <a:r>
                        <a:rPr lang="en-US" sz="1200" b="0" i="0" u="none" strike="noStrike" dirty="0">
                          <a:solidFill>
                            <a:srgbClr val="000000"/>
                          </a:solidFill>
                          <a:effectLst/>
                          <a:latin typeface="Helvetica" panose="020B0403020202020204"/>
                          <a:cs typeface="Helvetica" panose="020B0403020202020204"/>
                        </a:rPr>
                        <a:t>Disaster recovery and business resilience</a:t>
                      </a:r>
                    </a:p>
                  </a:txBody>
                  <a:tcPr marL="9525" marR="9525" marT="9525" marB="0" anchor="ctr">
                    <a:solidFill>
                      <a:schemeClr val="accent2">
                        <a:alpha val="20000"/>
                      </a:schemeClr>
                    </a:solidFill>
                  </a:tcPr>
                </a:tc>
                <a:tc>
                  <a:txBody>
                    <a:bodyPr/>
                    <a:lstStyle/>
                    <a:p>
                      <a:pPr algn="l" fontAlgn="b"/>
                      <a:r>
                        <a:rPr lang="en-PH" sz="1200" b="0" i="0" u="none" strike="noStrike" dirty="0">
                          <a:solidFill>
                            <a:srgbClr val="000000"/>
                          </a:solidFill>
                          <a:effectLst/>
                          <a:latin typeface="Helvetica" panose="020B0403020202020204"/>
                          <a:cs typeface="Helvetica" panose="020B0403020202020204"/>
                        </a:rPr>
                        <a:t>Infrastructure management  </a:t>
                      </a:r>
                    </a:p>
                  </a:txBody>
                  <a:tcPr marL="9525" marR="9525" marT="9525" marB="0" anchor="ctr">
                    <a:solidFill>
                      <a:schemeClr val="accent2">
                        <a:alpha val="20000"/>
                      </a:schemeClr>
                    </a:solidFill>
                  </a:tcPr>
                </a:tc>
                <a:tc>
                  <a:txBody>
                    <a:bodyPr/>
                    <a:lstStyle/>
                    <a:p>
                      <a:pPr algn="ctr" fontAlgn="b"/>
                      <a:r>
                        <a:rPr lang="en-PH" sz="1200" b="0" i="0" u="none" strike="noStrike" dirty="0">
                          <a:solidFill>
                            <a:srgbClr val="000000"/>
                          </a:solidFill>
                          <a:effectLst/>
                          <a:latin typeface="Helvetica" panose="020B0403020202020204"/>
                          <a:cs typeface="Helvetica" panose="020B0403020202020204"/>
                        </a:rPr>
                        <a:t>56%</a:t>
                      </a:r>
                    </a:p>
                  </a:txBody>
                  <a:tcPr marL="9525" marR="9525" marT="9525" marB="0" anchor="ctr">
                    <a:solidFill>
                      <a:schemeClr val="accent2">
                        <a:alpha val="20000"/>
                      </a:schemeClr>
                    </a:solidFill>
                  </a:tcPr>
                </a:tc>
                <a:extLst>
                  <a:ext uri="{0D108BD9-81ED-4DB2-BD59-A6C34878D82A}">
                    <a16:rowId xmlns:a16="http://schemas.microsoft.com/office/drawing/2014/main" val="558245858"/>
                  </a:ext>
                </a:extLst>
              </a:tr>
              <a:tr h="436351">
                <a:tc>
                  <a:txBody>
                    <a:bodyPr/>
                    <a:lstStyle/>
                    <a:p>
                      <a:pPr algn="ctr" fontAlgn="b"/>
                      <a:r>
                        <a:rPr lang="en-PH" sz="1200" b="1" i="0" u="none" strike="noStrike" dirty="0">
                          <a:solidFill>
                            <a:schemeClr val="tx1"/>
                          </a:solidFill>
                          <a:effectLst/>
                          <a:latin typeface="Helvetica" pitchFamily="2" charset="0"/>
                        </a:rPr>
                        <a:t>8</a:t>
                      </a:r>
                    </a:p>
                  </a:txBody>
                  <a:tcPr marL="9525" marR="9525" marT="9525" marB="0" anchor="ctr"/>
                </a:tc>
                <a:tc>
                  <a:txBody>
                    <a:bodyPr/>
                    <a:lstStyle/>
                    <a:p>
                      <a:pPr algn="l" fontAlgn="b"/>
                      <a:r>
                        <a:rPr lang="en-PH" sz="1200" b="0" i="0" u="none" strike="noStrike" dirty="0">
                          <a:solidFill>
                            <a:srgbClr val="000000"/>
                          </a:solidFill>
                          <a:effectLst/>
                          <a:latin typeface="Helvetica" panose="020B0403020202020204"/>
                          <a:cs typeface="Helvetica" panose="020B0403020202020204"/>
                        </a:rPr>
                        <a:t>Data governance</a:t>
                      </a:r>
                    </a:p>
                  </a:txBody>
                  <a:tcPr marL="9525" marR="9525" marT="9525" marB="0" anchor="ctr"/>
                </a:tc>
                <a:tc>
                  <a:txBody>
                    <a:bodyPr/>
                    <a:lstStyle/>
                    <a:p>
                      <a:pPr algn="l" fontAlgn="b"/>
                      <a:r>
                        <a:rPr lang="en-PH" sz="1200" b="0" i="0" u="none" strike="noStrike" dirty="0">
                          <a:solidFill>
                            <a:srgbClr val="000000"/>
                          </a:solidFill>
                          <a:effectLst/>
                          <a:latin typeface="Helvetica" panose="020B0403020202020204"/>
                          <a:cs typeface="Helvetica" panose="020B0403020202020204"/>
                        </a:rPr>
                        <a:t>Data solutions </a:t>
                      </a:r>
                    </a:p>
                  </a:txBody>
                  <a:tcPr marL="9525" marR="9525" marT="9525" marB="0" anchor="ctr"/>
                </a:tc>
                <a:tc>
                  <a:txBody>
                    <a:bodyPr/>
                    <a:lstStyle/>
                    <a:p>
                      <a:pPr algn="ctr" fontAlgn="b"/>
                      <a:r>
                        <a:rPr lang="en-PH" sz="1200" b="0" i="0" u="none" strike="noStrike" dirty="0">
                          <a:solidFill>
                            <a:srgbClr val="000000"/>
                          </a:solidFill>
                          <a:effectLst/>
                          <a:latin typeface="Helvetica" panose="020B0403020202020204"/>
                          <a:cs typeface="Helvetica" panose="020B0403020202020204"/>
                        </a:rPr>
                        <a:t>53%</a:t>
                      </a:r>
                    </a:p>
                  </a:txBody>
                  <a:tcPr marL="9525" marR="9525" marT="9525" marB="0" anchor="ctr"/>
                </a:tc>
                <a:extLst>
                  <a:ext uri="{0D108BD9-81ED-4DB2-BD59-A6C34878D82A}">
                    <a16:rowId xmlns:a16="http://schemas.microsoft.com/office/drawing/2014/main" val="1513177576"/>
                  </a:ext>
                </a:extLst>
              </a:tr>
              <a:tr h="456368">
                <a:tc>
                  <a:txBody>
                    <a:bodyPr/>
                    <a:lstStyle/>
                    <a:p>
                      <a:pPr algn="ctr" fontAlgn="b"/>
                      <a:r>
                        <a:rPr lang="en-PH" sz="1200" b="1" i="0" u="none" strike="noStrike" dirty="0">
                          <a:solidFill>
                            <a:schemeClr val="tx1"/>
                          </a:solidFill>
                          <a:effectLst/>
                          <a:latin typeface="Helvetica" pitchFamily="2" charset="0"/>
                        </a:rPr>
                        <a:t>9</a:t>
                      </a:r>
                    </a:p>
                  </a:txBody>
                  <a:tcPr marL="9525" marR="9525" marT="9525" marB="0" anchor="ctr">
                    <a:solidFill>
                      <a:schemeClr val="accent2">
                        <a:alpha val="20000"/>
                      </a:schemeClr>
                    </a:solidFill>
                  </a:tcPr>
                </a:tc>
                <a:tc>
                  <a:txBody>
                    <a:bodyPr/>
                    <a:lstStyle/>
                    <a:p>
                      <a:pPr algn="l" fontAlgn="b"/>
                      <a:r>
                        <a:rPr lang="en-US" sz="1200" b="0" i="0" u="none" strike="noStrike" dirty="0">
                          <a:solidFill>
                            <a:srgbClr val="000000"/>
                          </a:solidFill>
                          <a:effectLst/>
                          <a:latin typeface="Helvetica" panose="020B0403020202020204"/>
                          <a:cs typeface="Helvetica" panose="020B0403020202020204"/>
                        </a:rPr>
                        <a:t>Leadership development for technical staff</a:t>
                      </a:r>
                    </a:p>
                  </a:txBody>
                  <a:tcPr marL="9525" marR="9525" marT="9525" marB="0" anchor="ctr">
                    <a:solidFill>
                      <a:schemeClr val="accent2">
                        <a:alpha val="20000"/>
                      </a:schemeClr>
                    </a:solidFill>
                  </a:tcPr>
                </a:tc>
                <a:tc>
                  <a:txBody>
                    <a:bodyPr/>
                    <a:lstStyle/>
                    <a:p>
                      <a:pPr algn="l" fontAlgn="b"/>
                      <a:r>
                        <a:rPr lang="en-PH" sz="1200" b="0" i="0" u="none" strike="noStrike" dirty="0">
                          <a:solidFill>
                            <a:srgbClr val="000000"/>
                          </a:solidFill>
                          <a:effectLst/>
                          <a:latin typeface="Helvetica" panose="020B0403020202020204"/>
                          <a:cs typeface="Helvetica" panose="020B0403020202020204"/>
                        </a:rPr>
                        <a:t>Skills, culture and change </a:t>
                      </a:r>
                    </a:p>
                  </a:txBody>
                  <a:tcPr marL="9525" marR="9525" marT="9525" marB="0" anchor="ctr">
                    <a:solidFill>
                      <a:schemeClr val="accent2">
                        <a:alpha val="20000"/>
                      </a:schemeClr>
                    </a:solidFill>
                  </a:tcPr>
                </a:tc>
                <a:tc>
                  <a:txBody>
                    <a:bodyPr/>
                    <a:lstStyle/>
                    <a:p>
                      <a:pPr algn="ctr" fontAlgn="b"/>
                      <a:r>
                        <a:rPr lang="en-PH" sz="1200" b="0" i="0" u="none" strike="noStrike" dirty="0">
                          <a:solidFill>
                            <a:srgbClr val="000000"/>
                          </a:solidFill>
                          <a:effectLst/>
                          <a:latin typeface="Helvetica" panose="020B0403020202020204"/>
                          <a:cs typeface="Helvetica" panose="020B0403020202020204"/>
                        </a:rPr>
                        <a:t>50%</a:t>
                      </a:r>
                    </a:p>
                  </a:txBody>
                  <a:tcPr marL="9525" marR="9525" marT="9525" marB="0" anchor="ctr">
                    <a:solidFill>
                      <a:schemeClr val="accent2">
                        <a:alpha val="20000"/>
                      </a:schemeClr>
                    </a:solidFill>
                  </a:tcPr>
                </a:tc>
                <a:extLst>
                  <a:ext uri="{0D108BD9-81ED-4DB2-BD59-A6C34878D82A}">
                    <a16:rowId xmlns:a16="http://schemas.microsoft.com/office/drawing/2014/main" val="3290870818"/>
                  </a:ext>
                </a:extLst>
              </a:tr>
              <a:tr h="436351">
                <a:tc>
                  <a:txBody>
                    <a:bodyPr/>
                    <a:lstStyle/>
                    <a:p>
                      <a:pPr algn="ctr" fontAlgn="b"/>
                      <a:r>
                        <a:rPr lang="en-PH" sz="1200" b="1" i="0" u="none" strike="noStrike" dirty="0">
                          <a:solidFill>
                            <a:schemeClr val="tx1"/>
                          </a:solidFill>
                          <a:effectLst/>
                          <a:latin typeface="Helvetica" pitchFamily="2" charset="0"/>
                        </a:rPr>
                        <a:t>9</a:t>
                      </a:r>
                    </a:p>
                  </a:txBody>
                  <a:tcPr marL="9525" marR="9525" marT="9525" marB="0" anchor="ctr">
                    <a:noFill/>
                  </a:tcPr>
                </a:tc>
                <a:tc>
                  <a:txBody>
                    <a:bodyPr/>
                    <a:lstStyle/>
                    <a:p>
                      <a:pPr algn="l" fontAlgn="b"/>
                      <a:r>
                        <a:rPr lang="en-US" sz="1200" b="0" i="0" u="none" strike="noStrike" dirty="0">
                          <a:solidFill>
                            <a:srgbClr val="000000"/>
                          </a:solidFill>
                          <a:effectLst/>
                          <a:latin typeface="Helvetica" panose="020B0403020202020204"/>
                          <a:cs typeface="Helvetica" panose="020B0403020202020204"/>
                        </a:rPr>
                        <a:t>Cyber security skills, awareness and engagement</a:t>
                      </a:r>
                    </a:p>
                  </a:txBody>
                  <a:tcPr marL="9525" marR="9525" marT="9525" marB="0" anchor="ctr">
                    <a:noFill/>
                  </a:tcPr>
                </a:tc>
                <a:tc>
                  <a:txBody>
                    <a:bodyPr/>
                    <a:lstStyle/>
                    <a:p>
                      <a:pPr algn="l" fontAlgn="b"/>
                      <a:r>
                        <a:rPr lang="en-PH" sz="1200" b="0" i="0" u="none" strike="noStrike" dirty="0">
                          <a:solidFill>
                            <a:srgbClr val="000000"/>
                          </a:solidFill>
                          <a:effectLst/>
                          <a:latin typeface="Helvetica" panose="020B0403020202020204"/>
                          <a:cs typeface="Helvetica" panose="020B0403020202020204"/>
                        </a:rPr>
                        <a:t>Skills, culture and change </a:t>
                      </a:r>
                    </a:p>
                  </a:txBody>
                  <a:tcPr marL="9525" marR="9525" marT="9525" marB="0" anchor="ctr">
                    <a:noFill/>
                  </a:tcPr>
                </a:tc>
                <a:tc>
                  <a:txBody>
                    <a:bodyPr/>
                    <a:lstStyle/>
                    <a:p>
                      <a:pPr algn="ctr" fontAlgn="b"/>
                      <a:r>
                        <a:rPr lang="en-PH" sz="1200" b="0" i="0" u="none" strike="noStrike" dirty="0">
                          <a:solidFill>
                            <a:srgbClr val="000000"/>
                          </a:solidFill>
                          <a:effectLst/>
                          <a:latin typeface="Helvetica" panose="020B0403020202020204"/>
                          <a:cs typeface="Helvetica" panose="020B0403020202020204"/>
                        </a:rPr>
                        <a:t>50%</a:t>
                      </a:r>
                    </a:p>
                  </a:txBody>
                  <a:tcPr marL="9525" marR="9525" marT="9525" marB="0" anchor="ctr">
                    <a:noFill/>
                  </a:tcPr>
                </a:tc>
                <a:extLst>
                  <a:ext uri="{0D108BD9-81ED-4DB2-BD59-A6C34878D82A}">
                    <a16:rowId xmlns:a16="http://schemas.microsoft.com/office/drawing/2014/main" val="2548677127"/>
                  </a:ext>
                </a:extLst>
              </a:tr>
            </a:tbl>
          </a:graphicData>
        </a:graphic>
      </p:graphicFrame>
      <p:sp>
        <p:nvSpPr>
          <p:cNvPr id="5" name="TextBox 4">
            <a:extLst>
              <a:ext uri="{FF2B5EF4-FFF2-40B4-BE49-F238E27FC236}">
                <a16:creationId xmlns:a16="http://schemas.microsoft.com/office/drawing/2014/main" id="{475F977D-F2D9-DFEA-1203-0F4A7FCB8B9F}"/>
              </a:ext>
            </a:extLst>
          </p:cNvPr>
          <p:cNvSpPr txBox="1"/>
          <p:nvPr/>
        </p:nvSpPr>
        <p:spPr>
          <a:xfrm>
            <a:off x="4636495" y="6596390"/>
            <a:ext cx="7555505"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7F7F7F"/>
                </a:solidFill>
                <a:effectLst/>
                <a:uLnTx/>
                <a:uFillTx/>
                <a:latin typeface="Helvetica Neue" panose="02000503000000020004" pitchFamily="2"/>
                <a:ea typeface="+mn-ea"/>
                <a:cs typeface="Helvetica Neue" panose="02000503000000020004" pitchFamily="2"/>
              </a:rPr>
              <a:t>Source: ADAPT CIO Edge Survey in Feb2025 Sample size: </a:t>
            </a:r>
            <a:r>
              <a:rPr lang="en-US" sz="1100" i="1" dirty="0">
                <a:solidFill>
                  <a:srgbClr val="7F7F7F"/>
                </a:solidFill>
                <a:latin typeface="Helvetica Neue" panose="02000503000000020004" pitchFamily="2"/>
                <a:cs typeface="Helvetica Neue" panose="02000503000000020004" pitchFamily="2"/>
              </a:rPr>
              <a:t>208</a:t>
            </a:r>
            <a:r>
              <a:rPr kumimoji="0" lang="en-US" sz="1100" b="0" i="1" u="none" strike="noStrike" kern="1200" cap="none" spc="0" normalizeH="0" baseline="0" noProof="0" dirty="0">
                <a:ln>
                  <a:noFill/>
                </a:ln>
                <a:solidFill>
                  <a:srgbClr val="7F7F7F"/>
                </a:solidFill>
                <a:effectLst/>
                <a:uLnTx/>
                <a:uFillTx/>
                <a:latin typeface="Helvetica Neue" panose="02000503000000020004" pitchFamily="2"/>
                <a:ea typeface="+mn-ea"/>
                <a:cs typeface="Helvetica Neue" panose="02000503000000020004" pitchFamily="2"/>
              </a:rPr>
              <a:t> Australian CIOs, </a:t>
            </a:r>
            <a:r>
              <a:rPr lang="en-US" sz="1100" i="1" dirty="0">
                <a:solidFill>
                  <a:srgbClr val="7F7F7F"/>
                </a:solidFill>
                <a:latin typeface="Helvetica Neue" panose="02000503000000020004" pitchFamily="2"/>
                <a:cs typeface="Helvetica Neue" panose="02000503000000020004" pitchFamily="2"/>
              </a:rPr>
              <a:t>36</a:t>
            </a:r>
            <a:r>
              <a:rPr kumimoji="0" lang="en-US" sz="1100" b="0" i="1" u="none" strike="noStrike" kern="1200" cap="none" spc="0" normalizeH="0" baseline="0" noProof="0" dirty="0">
                <a:ln>
                  <a:noFill/>
                </a:ln>
                <a:solidFill>
                  <a:srgbClr val="7F7F7F"/>
                </a:solidFill>
                <a:effectLst/>
                <a:uLnTx/>
                <a:uFillTx/>
                <a:latin typeface="Helvetica Neue" panose="02000503000000020004" pitchFamily="2"/>
                <a:ea typeface="+mn-ea"/>
                <a:cs typeface="Helvetica Neue" panose="02000503000000020004" pitchFamily="2"/>
              </a:rPr>
              <a:t> Small/medium corporate</a:t>
            </a:r>
          </a:p>
        </p:txBody>
      </p:sp>
    </p:spTree>
    <p:extLst>
      <p:ext uri="{BB962C8B-B14F-4D97-AF65-F5344CB8AC3E}">
        <p14:creationId xmlns:p14="http://schemas.microsoft.com/office/powerpoint/2010/main" val="3907448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graphicFrame>
        <p:nvGraphicFramePr>
          <p:cNvPr id="13" name="Chart 12">
            <a:extLst>
              <a:ext uri="{FF2B5EF4-FFF2-40B4-BE49-F238E27FC236}">
                <a16:creationId xmlns:a16="http://schemas.microsoft.com/office/drawing/2014/main" id="{198809F1-69FA-4D22-41C5-EE553798FFD7}"/>
              </a:ext>
            </a:extLst>
          </p:cNvPr>
          <p:cNvGraphicFramePr>
            <a:graphicFrameLocks/>
          </p:cNvGraphicFramePr>
          <p:nvPr>
            <p:extLst>
              <p:ext uri="{D42A27DB-BD31-4B8C-83A1-F6EECF244321}">
                <p14:modId xmlns:p14="http://schemas.microsoft.com/office/powerpoint/2010/main" val="2782304424"/>
              </p:ext>
            </p:extLst>
          </p:nvPr>
        </p:nvGraphicFramePr>
        <p:xfrm>
          <a:off x="416835" y="1052399"/>
          <a:ext cx="9487186" cy="5326502"/>
        </p:xfrm>
        <a:graphic>
          <a:graphicData uri="http://schemas.openxmlformats.org/drawingml/2006/chart">
            <c:chart xmlns:c="http://schemas.openxmlformats.org/drawingml/2006/chart" xmlns:r="http://schemas.openxmlformats.org/officeDocument/2006/relationships" r:id="rId3"/>
          </a:graphicData>
        </a:graphic>
      </p:graphicFrame>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cs typeface="Helvetica"/>
              </a:rPr>
              <a:t>Small </a:t>
            </a:r>
            <a:r>
              <a:rPr kumimoji="0" lang="en-US" sz="2400" i="0" u="none" strike="noStrike" kern="1200" cap="none" spc="0" normalizeH="0" baseline="0" noProof="0">
                <a:ln>
                  <a:noFill/>
                </a:ln>
                <a:solidFill>
                  <a:srgbClr val="000000"/>
                </a:solidFill>
                <a:effectLst/>
                <a:uLnTx/>
                <a:uFillTx/>
                <a:latin typeface="Helvetica"/>
                <a:cs typeface="Helvetica"/>
              </a:rPr>
              <a:t>(500 employees and under)</a:t>
            </a:r>
          </a:p>
        </p:txBody>
      </p:sp>
      <p:sp>
        <p:nvSpPr>
          <p:cNvPr id="5" name="TextBox 4">
            <a:extLst>
              <a:ext uri="{FF2B5EF4-FFF2-40B4-BE49-F238E27FC236}">
                <a16:creationId xmlns:a16="http://schemas.microsoft.com/office/drawing/2014/main" id="{83A5FAE6-7E92-8C24-1467-34D0DA2E2D8B}"/>
              </a:ext>
            </a:extLst>
          </p:cNvPr>
          <p:cNvSpPr txBox="1"/>
          <p:nvPr/>
        </p:nvSpPr>
        <p:spPr>
          <a:xfrm>
            <a:off x="3446780" y="6589612"/>
            <a:ext cx="874634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FFFFFF">
                    <a:lumMod val="50000"/>
                  </a:srgbClr>
                </a:solidFill>
                <a:effectLst/>
                <a:uLnTx/>
                <a:uFillTx/>
                <a:latin typeface="Helvetica Neue" panose="02000503000000020004" pitchFamily="2"/>
                <a:ea typeface="+mn-ea"/>
                <a:cs typeface="Helvetica Neue" panose="02000503000000020004" pitchFamily="2"/>
              </a:rPr>
              <a:t>Source: ADAPT CIO Edge Survey in F</a:t>
            </a:r>
            <a:r>
              <a:rPr lang="en-US" sz="1100" i="1" dirty="0" err="1">
                <a:solidFill>
                  <a:srgbClr val="FFFFFF">
                    <a:lumMod val="50000"/>
                  </a:srgbClr>
                </a:solidFill>
                <a:latin typeface="Helvetica Neue" panose="02000503000000020004" pitchFamily="2"/>
                <a:cs typeface="Helvetica Neue" panose="02000503000000020004" pitchFamily="2"/>
              </a:rPr>
              <a:t>eb</a:t>
            </a:r>
            <a:r>
              <a:rPr lang="en-US" sz="1100" i="1" dirty="0">
                <a:solidFill>
                  <a:srgbClr val="FFFFFF">
                    <a:lumMod val="50000"/>
                  </a:srgbClr>
                </a:solidFill>
                <a:latin typeface="Helvetica Neue" panose="02000503000000020004" pitchFamily="2"/>
                <a:cs typeface="Helvetica Neue" panose="02000503000000020004" pitchFamily="2"/>
              </a:rPr>
              <a:t> 2025 </a:t>
            </a:r>
            <a:r>
              <a:rPr kumimoji="0" lang="en-US" sz="1100" b="0" i="1" u="none" strike="noStrike" kern="1200" cap="none" spc="0" normalizeH="0" baseline="0" noProof="0" dirty="0">
                <a:ln>
                  <a:noFill/>
                </a:ln>
                <a:solidFill>
                  <a:srgbClr val="FFFFFF">
                    <a:lumMod val="50000"/>
                  </a:srgbClr>
                </a:solidFill>
                <a:effectLst/>
                <a:uLnTx/>
                <a:uFillTx/>
                <a:latin typeface="Helvetica Neue" panose="02000503000000020004" pitchFamily="2"/>
                <a:ea typeface="+mn-ea"/>
                <a:cs typeface="Helvetica Neue" panose="02000503000000020004" pitchFamily="2"/>
              </a:rPr>
              <a:t>. Sample size: </a:t>
            </a:r>
            <a:r>
              <a:rPr lang="en-US" sz="1100" b="0" i="1" dirty="0">
                <a:solidFill>
                  <a:srgbClr val="FFFFFF">
                    <a:lumMod val="50000"/>
                  </a:srgbClr>
                </a:solidFill>
                <a:latin typeface="Helvetica  "/>
                <a:ea typeface="+mn-ea"/>
                <a:cs typeface="Helvetica Neue" panose="02000503000000020004" pitchFamily="2"/>
              </a:rPr>
              <a:t>132</a:t>
            </a:r>
            <a:r>
              <a:rPr kumimoji="0" lang="en-US" sz="1100" i="1" u="none" strike="noStrike" kern="1200" cap="none" spc="0" normalizeH="0" baseline="0" noProof="0" dirty="0">
                <a:ln>
                  <a:noFill/>
                </a:ln>
                <a:solidFill>
                  <a:srgbClr val="FFFFFF">
                    <a:lumMod val="50000"/>
                  </a:srgbClr>
                </a:solidFill>
                <a:effectLst/>
                <a:uLnTx/>
                <a:uFillTx/>
                <a:latin typeface="Helvetica  "/>
                <a:cs typeface="Helvetica Neue" panose="02000503000000020004" pitchFamily="2"/>
              </a:rPr>
              <a:t> Australian CIOs, </a:t>
            </a:r>
            <a:r>
              <a:rPr lang="en-US" sz="1100" i="1" dirty="0">
                <a:solidFill>
                  <a:srgbClr val="FFFFFF">
                    <a:lumMod val="50000"/>
                  </a:srgbClr>
                </a:solidFill>
                <a:latin typeface="Helvetica Neue" panose="02000503000000020004" pitchFamily="2"/>
                <a:cs typeface="Helvetica Neue" panose="02000503000000020004" pitchFamily="2"/>
              </a:rPr>
              <a:t>29</a:t>
            </a:r>
            <a:r>
              <a:rPr kumimoji="0" lang="en-US" sz="1100" b="0" i="1" u="none" strike="noStrike" kern="1200" cap="none" spc="0" normalizeH="0" baseline="0" noProof="0" dirty="0">
                <a:ln>
                  <a:noFill/>
                </a:ln>
                <a:solidFill>
                  <a:srgbClr val="FFFFFF">
                    <a:lumMod val="50000"/>
                  </a:srgbClr>
                </a:solidFill>
                <a:effectLst/>
                <a:uLnTx/>
                <a:uFillTx/>
                <a:latin typeface="Helvetica Neue" panose="02000503000000020004" pitchFamily="2"/>
                <a:ea typeface="+mn-ea"/>
                <a:cs typeface="Helvetica Neue" panose="02000503000000020004" pitchFamily="2"/>
              </a:rPr>
              <a:t> Small/mid size</a:t>
            </a:r>
          </a:p>
        </p:txBody>
      </p:sp>
      <p:sp>
        <p:nvSpPr>
          <p:cNvPr id="2" name="TextBox 1">
            <a:extLst>
              <a:ext uri="{FF2B5EF4-FFF2-40B4-BE49-F238E27FC236}">
                <a16:creationId xmlns:a16="http://schemas.microsoft.com/office/drawing/2014/main" id="{4AFF59A8-3FA4-E90F-A354-3F3418B1CBC2}"/>
              </a:ext>
            </a:extLst>
          </p:cNvPr>
          <p:cNvSpPr txBox="1"/>
          <p:nvPr/>
        </p:nvSpPr>
        <p:spPr>
          <a:xfrm>
            <a:off x="9822983" y="1381157"/>
            <a:ext cx="1018629"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a:t>
            </a:r>
            <a:r>
              <a:rPr lang="en-US" sz="1600" b="1" dirty="0">
                <a:solidFill>
                  <a:srgbClr val="FFFFFF"/>
                </a:solidFill>
                <a:latin typeface="Helvetica" panose="020B0403020202020204" pitchFamily="34" charset="0"/>
              </a:rPr>
              <a:t>6.9</a:t>
            </a: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m</a:t>
            </a:r>
          </a:p>
        </p:txBody>
      </p:sp>
      <p:sp>
        <p:nvSpPr>
          <p:cNvPr id="7" name="TextBox 6">
            <a:extLst>
              <a:ext uri="{FF2B5EF4-FFF2-40B4-BE49-F238E27FC236}">
                <a16:creationId xmlns:a16="http://schemas.microsoft.com/office/drawing/2014/main" id="{04C1715A-C8DA-D176-5731-1890E213D9BD}"/>
              </a:ext>
            </a:extLst>
          </p:cNvPr>
          <p:cNvSpPr txBox="1"/>
          <p:nvPr/>
        </p:nvSpPr>
        <p:spPr>
          <a:xfrm>
            <a:off x="9309863" y="2827831"/>
            <a:ext cx="1018629"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$6.3m</a:t>
            </a:r>
          </a:p>
        </p:txBody>
      </p:sp>
      <p:sp>
        <p:nvSpPr>
          <p:cNvPr id="8" name="TextBox 7">
            <a:extLst>
              <a:ext uri="{FF2B5EF4-FFF2-40B4-BE49-F238E27FC236}">
                <a16:creationId xmlns:a16="http://schemas.microsoft.com/office/drawing/2014/main" id="{F5521D7E-05AC-8B87-A64F-59DB35D3D2D2}"/>
              </a:ext>
            </a:extLst>
          </p:cNvPr>
          <p:cNvSpPr txBox="1"/>
          <p:nvPr/>
        </p:nvSpPr>
        <p:spPr>
          <a:xfrm>
            <a:off x="9579914" y="2104494"/>
            <a:ext cx="1018629"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$6.6m</a:t>
            </a:r>
          </a:p>
        </p:txBody>
      </p:sp>
      <p:sp>
        <p:nvSpPr>
          <p:cNvPr id="9" name="TextBox 8">
            <a:extLst>
              <a:ext uri="{FF2B5EF4-FFF2-40B4-BE49-F238E27FC236}">
                <a16:creationId xmlns:a16="http://schemas.microsoft.com/office/drawing/2014/main" id="{4A6F472D-2B0E-F9A7-DBB8-36A8E38575DD}"/>
              </a:ext>
            </a:extLst>
          </p:cNvPr>
          <p:cNvSpPr txBox="1"/>
          <p:nvPr/>
        </p:nvSpPr>
        <p:spPr>
          <a:xfrm>
            <a:off x="8287624" y="3546373"/>
            <a:ext cx="925695"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a:t>
            </a:r>
            <a:r>
              <a:rPr lang="en-US" sz="1600" b="1" dirty="0">
                <a:solidFill>
                  <a:srgbClr val="FFFFFF"/>
                </a:solidFill>
                <a:latin typeface="Helvetica" panose="020B0403020202020204" pitchFamily="34" charset="0"/>
              </a:rPr>
              <a:t>4.8</a:t>
            </a: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m</a:t>
            </a:r>
          </a:p>
        </p:txBody>
      </p:sp>
      <p:sp>
        <p:nvSpPr>
          <p:cNvPr id="10" name="TextBox 9">
            <a:extLst>
              <a:ext uri="{FF2B5EF4-FFF2-40B4-BE49-F238E27FC236}">
                <a16:creationId xmlns:a16="http://schemas.microsoft.com/office/drawing/2014/main" id="{CB345B5A-2F2F-BAF6-5572-3DF0CC38AAB7}"/>
              </a:ext>
            </a:extLst>
          </p:cNvPr>
          <p:cNvSpPr txBox="1"/>
          <p:nvPr/>
        </p:nvSpPr>
        <p:spPr>
          <a:xfrm>
            <a:off x="7343969" y="4263051"/>
            <a:ext cx="925695"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a:t>
            </a:r>
            <a:r>
              <a:rPr lang="en-US" sz="1600" b="1" dirty="0">
                <a:solidFill>
                  <a:srgbClr val="FFFFFF"/>
                </a:solidFill>
                <a:latin typeface="Helvetica" panose="020B0403020202020204" pitchFamily="34" charset="0"/>
              </a:rPr>
              <a:t>3.3</a:t>
            </a: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m</a:t>
            </a:r>
          </a:p>
        </p:txBody>
      </p:sp>
      <p:sp>
        <p:nvSpPr>
          <p:cNvPr id="11" name="TextBox 10">
            <a:extLst>
              <a:ext uri="{FF2B5EF4-FFF2-40B4-BE49-F238E27FC236}">
                <a16:creationId xmlns:a16="http://schemas.microsoft.com/office/drawing/2014/main" id="{02A5C019-2726-FD84-F294-670692DF67F5}"/>
              </a:ext>
            </a:extLst>
          </p:cNvPr>
          <p:cNvSpPr txBox="1"/>
          <p:nvPr/>
        </p:nvSpPr>
        <p:spPr>
          <a:xfrm>
            <a:off x="5848246" y="5012214"/>
            <a:ext cx="925695"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$1.2m</a:t>
            </a:r>
          </a:p>
        </p:txBody>
      </p:sp>
      <p:sp>
        <p:nvSpPr>
          <p:cNvPr id="12" name="TextBox 11">
            <a:extLst>
              <a:ext uri="{FF2B5EF4-FFF2-40B4-BE49-F238E27FC236}">
                <a16:creationId xmlns:a16="http://schemas.microsoft.com/office/drawing/2014/main" id="{E9FA8D33-4CE9-C3E9-5E4F-F2A11B71E725}"/>
              </a:ext>
            </a:extLst>
          </p:cNvPr>
          <p:cNvSpPr txBox="1"/>
          <p:nvPr/>
        </p:nvSpPr>
        <p:spPr>
          <a:xfrm>
            <a:off x="5633152" y="5695557"/>
            <a:ext cx="925695"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a:t>
            </a:r>
            <a:r>
              <a:rPr lang="en-US" sz="1600" b="1" dirty="0">
                <a:solidFill>
                  <a:srgbClr val="FFFFFF"/>
                </a:solidFill>
                <a:latin typeface="Helvetica" panose="020B0403020202020204" pitchFamily="34" charset="0"/>
              </a:rPr>
              <a:t>0.9</a:t>
            </a: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m</a:t>
            </a:r>
          </a:p>
        </p:txBody>
      </p:sp>
    </p:spTree>
    <p:extLst>
      <p:ext uri="{BB962C8B-B14F-4D97-AF65-F5344CB8AC3E}">
        <p14:creationId xmlns:p14="http://schemas.microsoft.com/office/powerpoint/2010/main" val="1091778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E49BFB-E3EB-C243-87B5-487BC7D0170B}"/>
              </a:ext>
            </a:extLst>
          </p:cNvPr>
          <p:cNvSpPr/>
          <p:nvPr/>
        </p:nvSpPr>
        <p:spPr>
          <a:xfrm>
            <a:off x="493956" y="217667"/>
            <a:ext cx="7013267"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Survey demographics: Australian CIOs in 2025</a:t>
            </a:r>
            <a:endParaRPr kumimoji="0" lang="en-AU" sz="2400" b="1" i="0" u="none" strike="noStrike" kern="1200" cap="none" spc="0" normalizeH="0" baseline="0" noProof="0" dirty="0">
              <a:ln>
                <a:noFill/>
              </a:ln>
              <a:solidFill>
                <a:srgbClr val="000000"/>
              </a:solidFill>
              <a:effectLst/>
              <a:uLnTx/>
              <a:uFillTx/>
              <a:latin typeface="Helvetica"/>
              <a:ea typeface="+mn-ea"/>
              <a:cs typeface="Helvetica"/>
            </a:endParaRPr>
          </a:p>
        </p:txBody>
      </p:sp>
      <p:cxnSp>
        <p:nvCxnSpPr>
          <p:cNvPr id="70" name="Straight Connector 69">
            <a:extLst>
              <a:ext uri="{FF2B5EF4-FFF2-40B4-BE49-F238E27FC236}">
                <a16:creationId xmlns:a16="http://schemas.microsoft.com/office/drawing/2014/main" id="{4B110C6C-3024-A34D-BA04-AE8666E58863}"/>
              </a:ext>
            </a:extLst>
          </p:cNvPr>
          <p:cNvCxnSpPr>
            <a:cxnSpLocks/>
          </p:cNvCxnSpPr>
          <p:nvPr/>
        </p:nvCxnSpPr>
        <p:spPr>
          <a:xfrm>
            <a:off x="606056" y="754239"/>
            <a:ext cx="11167730" cy="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id="{00507714-A945-A940-8AB9-2BEF8FCEB9E4}"/>
              </a:ext>
            </a:extLst>
          </p:cNvPr>
          <p:cNvCxnSpPr>
            <a:cxnSpLocks/>
          </p:cNvCxnSpPr>
          <p:nvPr/>
        </p:nvCxnSpPr>
        <p:spPr>
          <a:xfrm>
            <a:off x="606056" y="3331185"/>
            <a:ext cx="11167730" cy="0"/>
          </a:xfrm>
          <a:prstGeom prst="line">
            <a:avLst/>
          </a:prstGeom>
          <a:ln w="9525">
            <a:solidFill>
              <a:schemeClr val="bg1">
                <a:lumMod val="85000"/>
              </a:schemeClr>
            </a:solidFill>
          </a:ln>
        </p:spPr>
        <p:style>
          <a:lnRef idx="1">
            <a:schemeClr val="dk1"/>
          </a:lnRef>
          <a:fillRef idx="0">
            <a:schemeClr val="dk1"/>
          </a:fillRef>
          <a:effectRef idx="0">
            <a:schemeClr val="dk1"/>
          </a:effectRef>
          <a:fontRef idx="minor">
            <a:schemeClr val="tx1"/>
          </a:fontRef>
        </p:style>
      </p:cxnSp>
      <p:graphicFrame>
        <p:nvGraphicFramePr>
          <p:cNvPr id="8" name="Chart 7">
            <a:extLst>
              <a:ext uri="{FF2B5EF4-FFF2-40B4-BE49-F238E27FC236}">
                <a16:creationId xmlns:a16="http://schemas.microsoft.com/office/drawing/2014/main" id="{724047CA-FBF1-2910-06B3-85632F9DE849}"/>
              </a:ext>
            </a:extLst>
          </p:cNvPr>
          <p:cNvGraphicFramePr/>
          <p:nvPr/>
        </p:nvGraphicFramePr>
        <p:xfrm>
          <a:off x="5783931" y="777373"/>
          <a:ext cx="6178573" cy="1542193"/>
        </p:xfrm>
        <a:graphic>
          <a:graphicData uri="http://schemas.openxmlformats.org/drawingml/2006/chart">
            <c:chart xmlns:c="http://schemas.openxmlformats.org/drawingml/2006/chart" xmlns:r="http://schemas.openxmlformats.org/officeDocument/2006/relationships" r:id="rId3"/>
          </a:graphicData>
        </a:graphic>
      </p:graphicFrame>
      <p:grpSp>
        <p:nvGrpSpPr>
          <p:cNvPr id="6" name="Group 5">
            <a:extLst>
              <a:ext uri="{FF2B5EF4-FFF2-40B4-BE49-F238E27FC236}">
                <a16:creationId xmlns:a16="http://schemas.microsoft.com/office/drawing/2014/main" id="{7679E3B2-1E51-9ED7-30AE-B2F6A0AB0A26}"/>
              </a:ext>
            </a:extLst>
          </p:cNvPr>
          <p:cNvGrpSpPr/>
          <p:nvPr/>
        </p:nvGrpSpPr>
        <p:grpSpPr>
          <a:xfrm>
            <a:off x="3321941" y="1374499"/>
            <a:ext cx="1731305" cy="1269211"/>
            <a:chOff x="2712707" y="1608743"/>
            <a:chExt cx="1731305" cy="1269211"/>
          </a:xfrm>
        </p:grpSpPr>
        <p:pic>
          <p:nvPicPr>
            <p:cNvPr id="14" name="Graphic 13">
              <a:extLst>
                <a:ext uri="{FF2B5EF4-FFF2-40B4-BE49-F238E27FC236}">
                  <a16:creationId xmlns:a16="http://schemas.microsoft.com/office/drawing/2014/main" id="{75F05629-1977-68E9-9656-2C1C956472A6}"/>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307763" y="1608743"/>
              <a:ext cx="544632" cy="544632"/>
            </a:xfrm>
            <a:prstGeom prst="rect">
              <a:avLst/>
            </a:prstGeom>
          </p:spPr>
        </p:pic>
        <p:pic>
          <p:nvPicPr>
            <p:cNvPr id="15" name="Graphic 14">
              <a:extLst>
                <a:ext uri="{FF2B5EF4-FFF2-40B4-BE49-F238E27FC236}">
                  <a16:creationId xmlns:a16="http://schemas.microsoft.com/office/drawing/2014/main" id="{8FD0B0EF-106E-19F6-BA8A-F0226CDD7FBC}"/>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712707" y="1608744"/>
              <a:ext cx="544632" cy="544632"/>
            </a:xfrm>
            <a:prstGeom prst="rect">
              <a:avLst/>
            </a:prstGeom>
          </p:spPr>
        </p:pic>
        <p:pic>
          <p:nvPicPr>
            <p:cNvPr id="16" name="Graphic 15">
              <a:extLst>
                <a:ext uri="{FF2B5EF4-FFF2-40B4-BE49-F238E27FC236}">
                  <a16:creationId xmlns:a16="http://schemas.microsoft.com/office/drawing/2014/main" id="{EEAC8029-E718-429D-9393-F1BC29B0C36E}"/>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3894735" y="1608743"/>
              <a:ext cx="544632" cy="544632"/>
            </a:xfrm>
            <a:prstGeom prst="rect">
              <a:avLst/>
            </a:prstGeom>
          </p:spPr>
        </p:pic>
        <p:pic>
          <p:nvPicPr>
            <p:cNvPr id="17" name="Graphic 16">
              <a:extLst>
                <a:ext uri="{FF2B5EF4-FFF2-40B4-BE49-F238E27FC236}">
                  <a16:creationId xmlns:a16="http://schemas.microsoft.com/office/drawing/2014/main" id="{A38D021A-9936-00EE-E893-3C41C75419C5}"/>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727608" y="2333322"/>
              <a:ext cx="544632" cy="544632"/>
            </a:xfrm>
            <a:prstGeom prst="rect">
              <a:avLst/>
            </a:prstGeom>
          </p:spPr>
        </p:pic>
        <p:pic>
          <p:nvPicPr>
            <p:cNvPr id="18" name="Graphic 17">
              <a:extLst>
                <a:ext uri="{FF2B5EF4-FFF2-40B4-BE49-F238E27FC236}">
                  <a16:creationId xmlns:a16="http://schemas.microsoft.com/office/drawing/2014/main" id="{6C5DB537-2F6A-F390-E2D8-D890BC672F70}"/>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3315616" y="2333322"/>
              <a:ext cx="544632" cy="544632"/>
            </a:xfrm>
            <a:prstGeom prst="rect">
              <a:avLst/>
            </a:prstGeom>
          </p:spPr>
        </p:pic>
        <p:pic>
          <p:nvPicPr>
            <p:cNvPr id="19" name="Graphic 18">
              <a:extLst>
                <a:ext uri="{FF2B5EF4-FFF2-40B4-BE49-F238E27FC236}">
                  <a16:creationId xmlns:a16="http://schemas.microsoft.com/office/drawing/2014/main" id="{E92362E1-D303-7A8F-35AC-094C14BA61CA}"/>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899380" y="2333322"/>
              <a:ext cx="544632" cy="544632"/>
            </a:xfrm>
            <a:prstGeom prst="rect">
              <a:avLst/>
            </a:prstGeom>
          </p:spPr>
        </p:pic>
      </p:grpSp>
      <p:grpSp>
        <p:nvGrpSpPr>
          <p:cNvPr id="5" name="Group 4">
            <a:extLst>
              <a:ext uri="{FF2B5EF4-FFF2-40B4-BE49-F238E27FC236}">
                <a16:creationId xmlns:a16="http://schemas.microsoft.com/office/drawing/2014/main" id="{FE699425-E4AA-7674-85B8-E01C5E84E683}"/>
              </a:ext>
            </a:extLst>
          </p:cNvPr>
          <p:cNvGrpSpPr/>
          <p:nvPr/>
        </p:nvGrpSpPr>
        <p:grpSpPr>
          <a:xfrm>
            <a:off x="7836683" y="4035161"/>
            <a:ext cx="3738043" cy="2087776"/>
            <a:chOff x="7886923" y="4153857"/>
            <a:chExt cx="3738043" cy="2087776"/>
          </a:xfrm>
        </p:grpSpPr>
        <p:sp>
          <p:nvSpPr>
            <p:cNvPr id="30" name="Rectangle 29">
              <a:extLst>
                <a:ext uri="{FF2B5EF4-FFF2-40B4-BE49-F238E27FC236}">
                  <a16:creationId xmlns:a16="http://schemas.microsoft.com/office/drawing/2014/main" id="{25380B49-67CC-794E-D76D-79183BD77D8C}"/>
                </a:ext>
              </a:extLst>
            </p:cNvPr>
            <p:cNvSpPr/>
            <p:nvPr/>
          </p:nvSpPr>
          <p:spPr>
            <a:xfrm>
              <a:off x="8596846" y="4153857"/>
              <a:ext cx="1026913" cy="584775"/>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3200" dirty="0">
                  <a:solidFill>
                    <a:srgbClr val="E7534F"/>
                  </a:solidFill>
                  <a:latin typeface="Helvetica"/>
                  <a:cs typeface="Helvetica"/>
                </a:rPr>
                <a:t>30</a:t>
              </a:r>
              <a:r>
                <a:rPr kumimoji="0" lang="en-AU" sz="3200" b="0" i="0" u="none" strike="noStrike" kern="1200" cap="none" spc="0" normalizeH="0" baseline="0" noProof="0" dirty="0">
                  <a:ln>
                    <a:noFill/>
                  </a:ln>
                  <a:solidFill>
                    <a:srgbClr val="E7534F"/>
                  </a:solidFill>
                  <a:effectLst/>
                  <a:uLnTx/>
                  <a:uFillTx/>
                  <a:latin typeface="Helvetica"/>
                  <a:ea typeface="+mn-ea"/>
                  <a:cs typeface="Helvetica"/>
                </a:rPr>
                <a:t>%</a:t>
              </a:r>
            </a:p>
          </p:txBody>
        </p:sp>
        <p:sp>
          <p:nvSpPr>
            <p:cNvPr id="31" name="Rectangle 30">
              <a:extLst>
                <a:ext uri="{FF2B5EF4-FFF2-40B4-BE49-F238E27FC236}">
                  <a16:creationId xmlns:a16="http://schemas.microsoft.com/office/drawing/2014/main" id="{E63B9AC1-4453-4E9E-862B-94F969C21911}"/>
                </a:ext>
              </a:extLst>
            </p:cNvPr>
            <p:cNvSpPr/>
            <p:nvPr/>
          </p:nvSpPr>
          <p:spPr>
            <a:xfrm>
              <a:off x="9623759" y="4203617"/>
              <a:ext cx="1503562" cy="523220"/>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000000"/>
                  </a:solidFill>
                  <a:effectLst/>
                  <a:uLnTx/>
                  <a:uFillTx/>
                  <a:latin typeface="Helvetica"/>
                  <a:ea typeface="+mn-ea"/>
                  <a:cs typeface="Helvetica"/>
                </a:rPr>
                <a:t>of Australia’s</a:t>
              </a:r>
              <a:br>
                <a:rPr kumimoji="0" lang="en-AU" sz="1400" b="0" i="0" u="none" strike="noStrike" kern="1200" cap="none" spc="0" normalizeH="0" baseline="0" noProof="0">
                  <a:ln>
                    <a:noFill/>
                  </a:ln>
                  <a:solidFill>
                    <a:srgbClr val="000000"/>
                  </a:solidFill>
                  <a:effectLst/>
                  <a:uLnTx/>
                  <a:uFillTx/>
                  <a:latin typeface="Helvetica" pitchFamily="2" charset="0"/>
                  <a:ea typeface="+mn-ea"/>
                  <a:cs typeface="+mn-cs"/>
                </a:rPr>
              </a:br>
              <a:r>
                <a:rPr kumimoji="0" lang="en-AU" sz="1400" b="1" i="0" u="none" strike="noStrike" kern="1200" cap="none" spc="0" normalizeH="0" baseline="0" noProof="0">
                  <a:ln>
                    <a:noFill/>
                  </a:ln>
                  <a:solidFill>
                    <a:srgbClr val="000000"/>
                  </a:solidFill>
                  <a:effectLst/>
                  <a:uLnTx/>
                  <a:uFillTx/>
                  <a:latin typeface="Helvetica" pitchFamily="2" charset="0"/>
                  <a:ea typeface="+mn-ea"/>
                  <a:cs typeface="+mn-cs"/>
                </a:rPr>
                <a:t>A$1.9t </a:t>
              </a:r>
              <a:r>
                <a:rPr kumimoji="0" lang="en-AU" sz="1400" b="0" i="0" u="none" strike="noStrike" kern="1200" cap="none" spc="0" normalizeH="0" baseline="0" noProof="0">
                  <a:ln>
                    <a:noFill/>
                  </a:ln>
                  <a:solidFill>
                    <a:srgbClr val="000000"/>
                  </a:solidFill>
                  <a:effectLst/>
                  <a:uLnTx/>
                  <a:uFillTx/>
                  <a:latin typeface="Helvetica"/>
                  <a:ea typeface="+mn-ea"/>
                  <a:cs typeface="Helvetica"/>
                </a:rPr>
                <a:t>GDP</a:t>
              </a:r>
            </a:p>
          </p:txBody>
        </p:sp>
        <p:pic>
          <p:nvPicPr>
            <p:cNvPr id="41" name="Graphic 7">
              <a:extLst>
                <a:ext uri="{FF2B5EF4-FFF2-40B4-BE49-F238E27FC236}">
                  <a16:creationId xmlns:a16="http://schemas.microsoft.com/office/drawing/2014/main" id="{AAEC880B-18A8-28FF-C3B4-52037E51715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024863" y="4187231"/>
              <a:ext cx="534158" cy="534158"/>
            </a:xfrm>
            <a:prstGeom prst="rect">
              <a:avLst/>
            </a:prstGeom>
          </p:spPr>
        </p:pic>
        <p:sp>
          <p:nvSpPr>
            <p:cNvPr id="42" name="Rectangle 41">
              <a:extLst>
                <a:ext uri="{FF2B5EF4-FFF2-40B4-BE49-F238E27FC236}">
                  <a16:creationId xmlns:a16="http://schemas.microsoft.com/office/drawing/2014/main" id="{DC4D5417-1ABC-71B0-582C-36117165F138}"/>
                </a:ext>
              </a:extLst>
            </p:cNvPr>
            <p:cNvSpPr/>
            <p:nvPr/>
          </p:nvSpPr>
          <p:spPr>
            <a:xfrm>
              <a:off x="7934388" y="4800452"/>
              <a:ext cx="3690578" cy="369332"/>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Helvetica" pitchFamily="2" charset="0"/>
                  <a:ea typeface="+mn-ea"/>
                  <a:cs typeface="+mn-cs"/>
                </a:rPr>
                <a:t>Combined unique </a:t>
              </a:r>
              <a:r>
                <a:rPr kumimoji="0" lang="en-US" sz="900" b="0" i="0" u="none" strike="noStrike" kern="1200" cap="none" spc="0" normalizeH="0" baseline="0" noProof="0" dirty="0" err="1">
                  <a:ln>
                    <a:noFill/>
                  </a:ln>
                  <a:solidFill>
                    <a:srgbClr val="000000"/>
                  </a:solidFill>
                  <a:effectLst/>
                  <a:uLnTx/>
                  <a:uFillTx/>
                  <a:latin typeface="Helvetica" pitchFamily="2" charset="0"/>
                  <a:ea typeface="+mn-ea"/>
                  <a:cs typeface="+mn-cs"/>
                </a:rPr>
                <a:t>organisational</a:t>
              </a:r>
              <a:r>
                <a:rPr kumimoji="0" lang="en-US" sz="900" b="0" i="0" u="none" strike="noStrike" kern="1200" cap="none" spc="0" normalizeH="0" baseline="0" noProof="0" dirty="0">
                  <a:ln>
                    <a:noFill/>
                  </a:ln>
                  <a:solidFill>
                    <a:srgbClr val="000000"/>
                  </a:solidFill>
                  <a:effectLst/>
                  <a:uLnTx/>
                  <a:uFillTx/>
                  <a:latin typeface="Helvetica" pitchFamily="2" charset="0"/>
                  <a:ea typeface="+mn-ea"/>
                  <a:cs typeface="+mn-cs"/>
                </a:rPr>
                <a:t> revenues of over </a:t>
              </a:r>
              <a:r>
                <a:rPr kumimoji="0" lang="en-US" sz="900" b="1" i="0" u="none" strike="noStrike" kern="1200" cap="none" spc="0" normalizeH="0" baseline="0" noProof="0" dirty="0">
                  <a:ln>
                    <a:noFill/>
                  </a:ln>
                  <a:solidFill>
                    <a:srgbClr val="000000"/>
                  </a:solidFill>
                  <a:effectLst/>
                  <a:uLnTx/>
                  <a:uFillTx/>
                  <a:latin typeface="Helvetica" pitchFamily="2" charset="0"/>
                  <a:ea typeface="+mn-ea"/>
                  <a:cs typeface="+mn-cs"/>
                </a:rPr>
                <a:t>A$</a:t>
              </a:r>
              <a:r>
                <a:rPr lang="en-US" sz="900" b="1" dirty="0">
                  <a:solidFill>
                    <a:srgbClr val="000000"/>
                  </a:solidFill>
                  <a:latin typeface="Helvetica" pitchFamily="2" charset="0"/>
                </a:rPr>
                <a:t>575</a:t>
              </a:r>
              <a:r>
                <a:rPr kumimoji="0" lang="en-US" sz="900" b="1" i="0" u="none" strike="noStrike" kern="1200" cap="none" spc="0" normalizeH="0" baseline="0" noProof="0" dirty="0">
                  <a:ln>
                    <a:noFill/>
                  </a:ln>
                  <a:solidFill>
                    <a:srgbClr val="000000"/>
                  </a:solidFill>
                  <a:effectLst/>
                  <a:uLnTx/>
                  <a:uFillTx/>
                  <a:latin typeface="Helvetica" pitchFamily="2" charset="0"/>
                  <a:ea typeface="+mn-ea"/>
                  <a:cs typeface="+mn-cs"/>
                </a:rPr>
                <a:t>b</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Helvetica" pitchFamily="2" charset="0"/>
                  <a:ea typeface="+mn-ea"/>
                  <a:cs typeface="+mn-cs"/>
                </a:rPr>
                <a:t>See methodology for further details</a:t>
              </a:r>
              <a:endParaRPr kumimoji="0" lang="en-AU" sz="900" b="0" i="0" u="none" strike="noStrike" kern="1200" cap="none" spc="0" normalizeH="0" baseline="0" noProof="0" dirty="0">
                <a:ln>
                  <a:noFill/>
                </a:ln>
                <a:solidFill>
                  <a:srgbClr val="000000"/>
                </a:solidFill>
                <a:effectLst/>
                <a:uLnTx/>
                <a:uFillTx/>
                <a:latin typeface="Helvetica" pitchFamily="2" charset="0"/>
                <a:ea typeface="+mn-ea"/>
                <a:cs typeface="+mn-cs"/>
              </a:endParaRPr>
            </a:p>
          </p:txBody>
        </p:sp>
        <p:sp>
          <p:nvSpPr>
            <p:cNvPr id="45" name="Rectangle 44">
              <a:extLst>
                <a:ext uri="{FF2B5EF4-FFF2-40B4-BE49-F238E27FC236}">
                  <a16:creationId xmlns:a16="http://schemas.microsoft.com/office/drawing/2014/main" id="{74B7855A-EAE3-883F-E441-1FDDE66F0118}"/>
                </a:ext>
              </a:extLst>
            </p:cNvPr>
            <p:cNvSpPr/>
            <p:nvPr/>
          </p:nvSpPr>
          <p:spPr>
            <a:xfrm>
              <a:off x="8549381" y="5412286"/>
              <a:ext cx="1026913" cy="584775"/>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3200" dirty="0">
                  <a:solidFill>
                    <a:srgbClr val="E7534F"/>
                  </a:solidFill>
                  <a:latin typeface="Helvetica"/>
                  <a:cs typeface="Helvetica"/>
                </a:rPr>
                <a:t>10</a:t>
              </a:r>
              <a:r>
                <a:rPr kumimoji="0" lang="en-AU" sz="3200" b="0" i="0" u="none" strike="noStrike" kern="1200" cap="none" spc="0" normalizeH="0" baseline="0" noProof="0" dirty="0">
                  <a:ln>
                    <a:noFill/>
                  </a:ln>
                  <a:solidFill>
                    <a:srgbClr val="E7534F"/>
                  </a:solidFill>
                  <a:effectLst/>
                  <a:uLnTx/>
                  <a:uFillTx/>
                  <a:latin typeface="Helvetica"/>
                  <a:ea typeface="+mn-ea"/>
                  <a:cs typeface="Helvetica"/>
                </a:rPr>
                <a:t>%</a:t>
              </a:r>
            </a:p>
          </p:txBody>
        </p:sp>
        <p:grpSp>
          <p:nvGrpSpPr>
            <p:cNvPr id="46" name="Group 45">
              <a:extLst>
                <a:ext uri="{FF2B5EF4-FFF2-40B4-BE49-F238E27FC236}">
                  <a16:creationId xmlns:a16="http://schemas.microsoft.com/office/drawing/2014/main" id="{24163E2A-4307-2CE0-53EE-08E505D4AC00}"/>
                </a:ext>
              </a:extLst>
            </p:cNvPr>
            <p:cNvGrpSpPr/>
            <p:nvPr/>
          </p:nvGrpSpPr>
          <p:grpSpPr>
            <a:xfrm>
              <a:off x="7964971" y="5406198"/>
              <a:ext cx="3114885" cy="525540"/>
              <a:chOff x="4421317" y="5666530"/>
              <a:chExt cx="3114885" cy="525540"/>
            </a:xfrm>
          </p:grpSpPr>
          <p:sp>
            <p:nvSpPr>
              <p:cNvPr id="49" name="Rectangle 48">
                <a:extLst>
                  <a:ext uri="{FF2B5EF4-FFF2-40B4-BE49-F238E27FC236}">
                    <a16:creationId xmlns:a16="http://schemas.microsoft.com/office/drawing/2014/main" id="{7A702108-C7DF-C760-38FC-4FE92BD60680}"/>
                  </a:ext>
                </a:extLst>
              </p:cNvPr>
              <p:cNvSpPr/>
              <p:nvPr/>
            </p:nvSpPr>
            <p:spPr>
              <a:xfrm>
                <a:off x="6032640" y="5668850"/>
                <a:ext cx="1503562" cy="52322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srgbClr val="000000"/>
                    </a:solidFill>
                    <a:effectLst/>
                    <a:uLnTx/>
                    <a:uFillTx/>
                    <a:latin typeface="Helvetica" pitchFamily="2" charset="0"/>
                    <a:ea typeface="+mn-ea"/>
                    <a:cs typeface="+mn-cs"/>
                  </a:rPr>
                  <a:t>of the Australian workforce</a:t>
                </a:r>
              </a:p>
            </p:txBody>
          </p:sp>
          <p:pic>
            <p:nvPicPr>
              <p:cNvPr id="51" name="Graphic 4">
                <a:extLst>
                  <a:ext uri="{FF2B5EF4-FFF2-40B4-BE49-F238E27FC236}">
                    <a16:creationId xmlns:a16="http://schemas.microsoft.com/office/drawing/2014/main" id="{9DB79BD6-6EC3-EB29-46BC-37380ADEC7F7}"/>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4421317" y="5666530"/>
                <a:ext cx="525540" cy="525540"/>
              </a:xfrm>
              <a:prstGeom prst="rect">
                <a:avLst/>
              </a:prstGeom>
            </p:spPr>
          </p:pic>
        </p:grpSp>
        <p:sp>
          <p:nvSpPr>
            <p:cNvPr id="47" name="Rectangle 46">
              <a:extLst>
                <a:ext uri="{FF2B5EF4-FFF2-40B4-BE49-F238E27FC236}">
                  <a16:creationId xmlns:a16="http://schemas.microsoft.com/office/drawing/2014/main" id="{5C5A961F-CBE4-C863-4A7B-CB0174DF5E66}"/>
                </a:ext>
              </a:extLst>
            </p:cNvPr>
            <p:cNvSpPr/>
            <p:nvPr/>
          </p:nvSpPr>
          <p:spPr>
            <a:xfrm>
              <a:off x="7886923" y="6010801"/>
              <a:ext cx="3690578" cy="230832"/>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Helvetica" pitchFamily="2" charset="0"/>
                  <a:ea typeface="+mn-ea"/>
                  <a:cs typeface="+mn-cs"/>
                </a:rPr>
                <a:t>Combined unique workforce employed of over </a:t>
              </a:r>
              <a:r>
                <a:rPr kumimoji="0" lang="en-US" sz="900" b="1" i="0" u="none" strike="noStrike" kern="1200" cap="none" spc="0" normalizeH="0" baseline="0" noProof="0" dirty="0">
                  <a:ln>
                    <a:noFill/>
                  </a:ln>
                  <a:solidFill>
                    <a:srgbClr val="000000"/>
                  </a:solidFill>
                  <a:effectLst/>
                  <a:uLnTx/>
                  <a:uFillTx/>
                  <a:latin typeface="Helvetica" pitchFamily="2" charset="0"/>
                  <a:ea typeface="+mn-ea"/>
                  <a:cs typeface="+mn-cs"/>
                </a:rPr>
                <a:t>1.3m</a:t>
              </a:r>
              <a:endParaRPr kumimoji="0" lang="en-AU" sz="900" b="1" i="0" u="none" strike="noStrike" kern="1200" cap="none" spc="0" normalizeH="0" baseline="0" noProof="0" dirty="0">
                <a:ln>
                  <a:noFill/>
                </a:ln>
                <a:solidFill>
                  <a:srgbClr val="000000"/>
                </a:solidFill>
                <a:effectLst/>
                <a:uLnTx/>
                <a:uFillTx/>
                <a:latin typeface="Helvetica" pitchFamily="2" charset="0"/>
                <a:ea typeface="+mn-ea"/>
                <a:cs typeface="+mn-cs"/>
              </a:endParaRPr>
            </a:p>
          </p:txBody>
        </p:sp>
      </p:grpSp>
      <p:graphicFrame>
        <p:nvGraphicFramePr>
          <p:cNvPr id="53" name="Chart 52">
            <a:extLst>
              <a:ext uri="{FF2B5EF4-FFF2-40B4-BE49-F238E27FC236}">
                <a16:creationId xmlns:a16="http://schemas.microsoft.com/office/drawing/2014/main" id="{346476E9-FF0B-1C43-122F-BBC2B7DA225F}"/>
              </a:ext>
            </a:extLst>
          </p:cNvPr>
          <p:cNvGraphicFramePr/>
          <p:nvPr/>
        </p:nvGraphicFramePr>
        <p:xfrm>
          <a:off x="325069" y="3640813"/>
          <a:ext cx="3333388" cy="2956870"/>
        </p:xfrm>
        <a:graphic>
          <a:graphicData uri="http://schemas.openxmlformats.org/drawingml/2006/chart">
            <c:chart xmlns:c="http://schemas.openxmlformats.org/drawingml/2006/chart" xmlns:r="http://schemas.openxmlformats.org/officeDocument/2006/relationships" r:id="rId12"/>
          </a:graphicData>
        </a:graphic>
      </p:graphicFrame>
      <p:grpSp>
        <p:nvGrpSpPr>
          <p:cNvPr id="54" name="Group 53">
            <a:extLst>
              <a:ext uri="{FF2B5EF4-FFF2-40B4-BE49-F238E27FC236}">
                <a16:creationId xmlns:a16="http://schemas.microsoft.com/office/drawing/2014/main" id="{D4CD68D1-B1B1-D4FD-2EA4-6D9264B8A1DC}"/>
              </a:ext>
            </a:extLst>
          </p:cNvPr>
          <p:cNvGrpSpPr/>
          <p:nvPr/>
        </p:nvGrpSpPr>
        <p:grpSpPr>
          <a:xfrm>
            <a:off x="3745973" y="4004184"/>
            <a:ext cx="3204000" cy="2376576"/>
            <a:chOff x="3470064" y="4113771"/>
            <a:chExt cx="2947790" cy="2376576"/>
          </a:xfrm>
        </p:grpSpPr>
        <p:grpSp>
          <p:nvGrpSpPr>
            <p:cNvPr id="120" name="Group 119">
              <a:extLst>
                <a:ext uri="{FF2B5EF4-FFF2-40B4-BE49-F238E27FC236}">
                  <a16:creationId xmlns:a16="http://schemas.microsoft.com/office/drawing/2014/main" id="{A321643B-1709-88B6-65D2-E3C8BD6865A2}"/>
                </a:ext>
              </a:extLst>
            </p:cNvPr>
            <p:cNvGrpSpPr/>
            <p:nvPr/>
          </p:nvGrpSpPr>
          <p:grpSpPr>
            <a:xfrm>
              <a:off x="3470064" y="4113771"/>
              <a:ext cx="2947790" cy="415498"/>
              <a:chOff x="3470064" y="3952753"/>
              <a:chExt cx="2947790" cy="415498"/>
            </a:xfrm>
          </p:grpSpPr>
          <p:sp>
            <p:nvSpPr>
              <p:cNvPr id="130" name="Rectangle 129">
                <a:extLst>
                  <a:ext uri="{FF2B5EF4-FFF2-40B4-BE49-F238E27FC236}">
                    <a16:creationId xmlns:a16="http://schemas.microsoft.com/office/drawing/2014/main" id="{1870D03D-5DCD-84EB-A03B-C30EC7CE1102}"/>
                  </a:ext>
                </a:extLst>
              </p:cNvPr>
              <p:cNvSpPr/>
              <p:nvPr/>
            </p:nvSpPr>
            <p:spPr>
              <a:xfrm>
                <a:off x="3801651" y="3952753"/>
                <a:ext cx="2616203" cy="415498"/>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a:ln>
                      <a:noFill/>
                    </a:ln>
                    <a:solidFill>
                      <a:srgbClr val="000000"/>
                    </a:solidFill>
                    <a:effectLst/>
                    <a:uLnTx/>
                    <a:uFillTx/>
                    <a:latin typeface="Helvetica"/>
                    <a:ea typeface="+mn-ea"/>
                    <a:cs typeface="Helvetica"/>
                  </a:rPr>
                  <a:t>Small and medium organisations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900" b="0" i="0" u="none" strike="noStrike" kern="1200" cap="none" spc="0" normalizeH="0" baseline="0" noProof="0">
                    <a:ln>
                      <a:noFill/>
                    </a:ln>
                    <a:solidFill>
                      <a:srgbClr val="000000"/>
                    </a:solidFill>
                    <a:effectLst/>
                    <a:uLnTx/>
                    <a:uFillTx/>
                    <a:latin typeface="Helvetica"/>
                    <a:ea typeface="+mn-ea"/>
                    <a:cs typeface="Helvetica"/>
                  </a:rPr>
                  <a:t>Up to 500 employees</a:t>
                </a:r>
              </a:p>
            </p:txBody>
          </p:sp>
          <p:sp>
            <p:nvSpPr>
              <p:cNvPr id="131" name="Rectangle 130">
                <a:extLst>
                  <a:ext uri="{FF2B5EF4-FFF2-40B4-BE49-F238E27FC236}">
                    <a16:creationId xmlns:a16="http://schemas.microsoft.com/office/drawing/2014/main" id="{9D10DC3D-DBA2-CCB4-57FD-B34D46CF450B}"/>
                  </a:ext>
                </a:extLst>
              </p:cNvPr>
              <p:cNvSpPr/>
              <p:nvPr/>
            </p:nvSpPr>
            <p:spPr>
              <a:xfrm>
                <a:off x="3470064" y="4063453"/>
                <a:ext cx="187680" cy="187680"/>
              </a:xfrm>
              <a:prstGeom prst="rect">
                <a:avLst/>
              </a:prstGeom>
              <a:solidFill>
                <a:srgbClr val="F55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nvGrpSpPr>
            <p:cNvPr id="121" name="Group 120">
              <a:extLst>
                <a:ext uri="{FF2B5EF4-FFF2-40B4-BE49-F238E27FC236}">
                  <a16:creationId xmlns:a16="http://schemas.microsoft.com/office/drawing/2014/main" id="{B27669D8-79AA-9155-EE1D-A55876A8F277}"/>
                </a:ext>
              </a:extLst>
            </p:cNvPr>
            <p:cNvGrpSpPr/>
            <p:nvPr/>
          </p:nvGrpSpPr>
          <p:grpSpPr>
            <a:xfrm>
              <a:off x="3470064" y="4666320"/>
              <a:ext cx="2947790" cy="415498"/>
              <a:chOff x="3470064" y="4577432"/>
              <a:chExt cx="2947790" cy="415498"/>
            </a:xfrm>
          </p:grpSpPr>
          <p:sp>
            <p:nvSpPr>
              <p:cNvPr id="128" name="Rectangle 127">
                <a:extLst>
                  <a:ext uri="{FF2B5EF4-FFF2-40B4-BE49-F238E27FC236}">
                    <a16:creationId xmlns:a16="http://schemas.microsoft.com/office/drawing/2014/main" id="{26A09FA9-F3A9-6ADB-FFEB-9198A5EEB1BC}"/>
                  </a:ext>
                </a:extLst>
              </p:cNvPr>
              <p:cNvSpPr/>
              <p:nvPr/>
            </p:nvSpPr>
            <p:spPr>
              <a:xfrm>
                <a:off x="3801651" y="4577432"/>
                <a:ext cx="2616203" cy="415498"/>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a:ln>
                      <a:noFill/>
                    </a:ln>
                    <a:solidFill>
                      <a:srgbClr val="000000"/>
                    </a:solidFill>
                    <a:effectLst/>
                    <a:uLnTx/>
                    <a:uFillTx/>
                    <a:latin typeface="Helvetica"/>
                    <a:ea typeface="+mn-ea"/>
                    <a:cs typeface="Helvetica"/>
                  </a:rPr>
                  <a:t>Mid-sized organisations</a:t>
                </a:r>
                <a:endParaRPr kumimoji="0" lang="en-AU" sz="1200" b="1" i="0" u="none" strike="noStrike" kern="1200" cap="none" spc="0" normalizeH="0" baseline="0" noProof="0">
                  <a:ln>
                    <a:noFill/>
                  </a:ln>
                  <a:solidFill>
                    <a:srgbClr val="000000"/>
                  </a:solidFill>
                  <a:effectLst/>
                  <a:uLnTx/>
                  <a:uFillTx/>
                  <a:latin typeface="Helvetica"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900" b="0" i="0" u="none" strike="noStrike" kern="1200" cap="none" spc="0" normalizeH="0" baseline="0" noProof="0">
                    <a:ln>
                      <a:noFill/>
                    </a:ln>
                    <a:solidFill>
                      <a:srgbClr val="000000"/>
                    </a:solidFill>
                    <a:effectLst/>
                    <a:uLnTx/>
                    <a:uFillTx/>
                    <a:latin typeface="Helvetica"/>
                    <a:ea typeface="+mn-ea"/>
                    <a:cs typeface="Helvetica"/>
                  </a:rPr>
                  <a:t>501 to 2,500 employees</a:t>
                </a:r>
              </a:p>
            </p:txBody>
          </p:sp>
          <p:sp>
            <p:nvSpPr>
              <p:cNvPr id="129" name="Rectangle 128">
                <a:extLst>
                  <a:ext uri="{FF2B5EF4-FFF2-40B4-BE49-F238E27FC236}">
                    <a16:creationId xmlns:a16="http://schemas.microsoft.com/office/drawing/2014/main" id="{CD5D5FD0-7F6B-F0D8-228B-066358120073}"/>
                  </a:ext>
                </a:extLst>
              </p:cNvPr>
              <p:cNvSpPr/>
              <p:nvPr/>
            </p:nvSpPr>
            <p:spPr>
              <a:xfrm>
                <a:off x="3470064" y="4720022"/>
                <a:ext cx="187680" cy="18768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nvGrpSpPr>
            <p:cNvPr id="122" name="Group 121">
              <a:extLst>
                <a:ext uri="{FF2B5EF4-FFF2-40B4-BE49-F238E27FC236}">
                  <a16:creationId xmlns:a16="http://schemas.microsoft.com/office/drawing/2014/main" id="{BA760C41-54C8-8C0E-52DD-AA500F506281}"/>
                </a:ext>
              </a:extLst>
            </p:cNvPr>
            <p:cNvGrpSpPr/>
            <p:nvPr/>
          </p:nvGrpSpPr>
          <p:grpSpPr>
            <a:xfrm>
              <a:off x="3470064" y="5268117"/>
              <a:ext cx="2947790" cy="415498"/>
              <a:chOff x="3470064" y="5251359"/>
              <a:chExt cx="2947790" cy="415498"/>
            </a:xfrm>
          </p:grpSpPr>
          <p:sp>
            <p:nvSpPr>
              <p:cNvPr id="126" name="Rectangle 125">
                <a:extLst>
                  <a:ext uri="{FF2B5EF4-FFF2-40B4-BE49-F238E27FC236}">
                    <a16:creationId xmlns:a16="http://schemas.microsoft.com/office/drawing/2014/main" id="{E511EC95-988F-385A-CCD3-5D899F3F4211}"/>
                  </a:ext>
                </a:extLst>
              </p:cNvPr>
              <p:cNvSpPr/>
              <p:nvPr/>
            </p:nvSpPr>
            <p:spPr>
              <a:xfrm>
                <a:off x="3801651" y="5251359"/>
                <a:ext cx="2616203" cy="415498"/>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a:ln>
                      <a:noFill/>
                    </a:ln>
                    <a:solidFill>
                      <a:srgbClr val="000000"/>
                    </a:solidFill>
                    <a:effectLst/>
                    <a:uLnTx/>
                    <a:uFillTx/>
                    <a:latin typeface="Helvetica"/>
                    <a:ea typeface="+mn-ea"/>
                    <a:cs typeface="Helvetica"/>
                  </a:rPr>
                  <a:t>Enterprise-sized organisations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900" b="0" i="0" u="none" strike="noStrike" kern="1200" cap="none" spc="0" normalizeH="0" baseline="0" noProof="0">
                    <a:ln>
                      <a:noFill/>
                    </a:ln>
                    <a:solidFill>
                      <a:srgbClr val="000000"/>
                    </a:solidFill>
                    <a:effectLst/>
                    <a:uLnTx/>
                    <a:uFillTx/>
                    <a:latin typeface="Helvetica"/>
                    <a:ea typeface="+mn-ea"/>
                    <a:cs typeface="Helvetica"/>
                  </a:rPr>
                  <a:t>2,501 to 10,000 employees</a:t>
                </a:r>
              </a:p>
            </p:txBody>
          </p:sp>
          <p:sp>
            <p:nvSpPr>
              <p:cNvPr id="127" name="Rectangle 126">
                <a:extLst>
                  <a:ext uri="{FF2B5EF4-FFF2-40B4-BE49-F238E27FC236}">
                    <a16:creationId xmlns:a16="http://schemas.microsoft.com/office/drawing/2014/main" id="{98966E2D-C492-9BAD-435D-C0FF91349186}"/>
                  </a:ext>
                </a:extLst>
              </p:cNvPr>
              <p:cNvSpPr/>
              <p:nvPr/>
            </p:nvSpPr>
            <p:spPr>
              <a:xfrm>
                <a:off x="3470064" y="5376591"/>
                <a:ext cx="187680" cy="187680"/>
              </a:xfrm>
              <a:prstGeom prst="rect">
                <a:avLst/>
              </a:prstGeom>
              <a:solidFill>
                <a:srgbClr val="F5BA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nvGrpSpPr>
            <p:cNvPr id="123" name="Group 122">
              <a:extLst>
                <a:ext uri="{FF2B5EF4-FFF2-40B4-BE49-F238E27FC236}">
                  <a16:creationId xmlns:a16="http://schemas.microsoft.com/office/drawing/2014/main" id="{F1CFBFEE-6B16-3DEA-7B81-4C43263EE7FA}"/>
                </a:ext>
              </a:extLst>
            </p:cNvPr>
            <p:cNvGrpSpPr/>
            <p:nvPr/>
          </p:nvGrpSpPr>
          <p:grpSpPr>
            <a:xfrm>
              <a:off x="3470064" y="5890183"/>
              <a:ext cx="2947790" cy="600164"/>
              <a:chOff x="3470064" y="5945555"/>
              <a:chExt cx="2947790" cy="600164"/>
            </a:xfrm>
          </p:grpSpPr>
          <p:sp>
            <p:nvSpPr>
              <p:cNvPr id="124" name="Rectangle 123">
                <a:extLst>
                  <a:ext uri="{FF2B5EF4-FFF2-40B4-BE49-F238E27FC236}">
                    <a16:creationId xmlns:a16="http://schemas.microsoft.com/office/drawing/2014/main" id="{92E5FB78-9168-1610-3D6D-A526E299E157}"/>
                  </a:ext>
                </a:extLst>
              </p:cNvPr>
              <p:cNvSpPr/>
              <p:nvPr/>
            </p:nvSpPr>
            <p:spPr>
              <a:xfrm>
                <a:off x="3801651" y="5945555"/>
                <a:ext cx="2616203" cy="600164"/>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a:ln>
                      <a:noFill/>
                    </a:ln>
                    <a:solidFill>
                      <a:srgbClr val="000000"/>
                    </a:solidFill>
                    <a:effectLst/>
                    <a:uLnTx/>
                    <a:uFillTx/>
                    <a:latin typeface="Helvetica"/>
                    <a:ea typeface="+mn-ea"/>
                    <a:cs typeface="Helvetica"/>
                  </a:rPr>
                  <a:t>Large enterprise-sized organisations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900" b="0" i="0" u="none" strike="noStrike" kern="1200" cap="none" spc="0" normalizeH="0" baseline="0" noProof="0">
                    <a:ln>
                      <a:noFill/>
                    </a:ln>
                    <a:solidFill>
                      <a:srgbClr val="000000"/>
                    </a:solidFill>
                    <a:effectLst/>
                    <a:uLnTx/>
                    <a:uFillTx/>
                    <a:latin typeface="Helvetica"/>
                    <a:ea typeface="+mn-ea"/>
                    <a:cs typeface="Helvetica"/>
                  </a:rPr>
                  <a:t>More than 10,000 employees</a:t>
                </a:r>
              </a:p>
            </p:txBody>
          </p:sp>
          <p:sp>
            <p:nvSpPr>
              <p:cNvPr id="125" name="Rectangle 124">
                <a:extLst>
                  <a:ext uri="{FF2B5EF4-FFF2-40B4-BE49-F238E27FC236}">
                    <a16:creationId xmlns:a16="http://schemas.microsoft.com/office/drawing/2014/main" id="{F4A728E3-AC3E-61BC-F32F-0E25F76D3D00}"/>
                  </a:ext>
                </a:extLst>
              </p:cNvPr>
              <p:cNvSpPr/>
              <p:nvPr/>
            </p:nvSpPr>
            <p:spPr>
              <a:xfrm>
                <a:off x="3470064" y="6063304"/>
                <a:ext cx="187680" cy="187680"/>
              </a:xfrm>
              <a:prstGeom prst="rect">
                <a:avLst/>
              </a:pr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55" name="Group 54">
            <a:extLst>
              <a:ext uri="{FF2B5EF4-FFF2-40B4-BE49-F238E27FC236}">
                <a16:creationId xmlns:a16="http://schemas.microsoft.com/office/drawing/2014/main" id="{33A8ABDE-E4FA-9BAA-C7EA-B5F370B78279}"/>
              </a:ext>
            </a:extLst>
          </p:cNvPr>
          <p:cNvGrpSpPr/>
          <p:nvPr/>
        </p:nvGrpSpPr>
        <p:grpSpPr>
          <a:xfrm>
            <a:off x="1615036" y="4704414"/>
            <a:ext cx="746060" cy="789485"/>
            <a:chOff x="1373020" y="4704414"/>
            <a:chExt cx="746060" cy="789485"/>
          </a:xfrm>
          <a:solidFill>
            <a:srgbClr val="595959"/>
          </a:solidFill>
        </p:grpSpPr>
        <p:sp>
          <p:nvSpPr>
            <p:cNvPr id="56" name="Freeform: Shape 55">
              <a:extLst>
                <a:ext uri="{FF2B5EF4-FFF2-40B4-BE49-F238E27FC236}">
                  <a16:creationId xmlns:a16="http://schemas.microsoft.com/office/drawing/2014/main" id="{133C2C0C-5FB6-2C56-0706-4623B4CE2CFF}"/>
                </a:ext>
              </a:extLst>
            </p:cNvPr>
            <p:cNvSpPr/>
            <p:nvPr/>
          </p:nvSpPr>
          <p:spPr>
            <a:xfrm>
              <a:off x="1630864" y="4929748"/>
              <a:ext cx="36708" cy="40906"/>
            </a:xfrm>
            <a:custGeom>
              <a:avLst/>
              <a:gdLst>
                <a:gd name="connsiteX0" fmla="*/ 5690 w 36708"/>
                <a:gd name="connsiteY0" fmla="*/ 6064 h 40906"/>
                <a:gd name="connsiteX1" fmla="*/ 31484 w 36708"/>
                <a:gd name="connsiteY1" fmla="*/ 6064 h 40906"/>
                <a:gd name="connsiteX2" fmla="*/ 31484 w 36708"/>
                <a:gd name="connsiteY2" fmla="*/ 35262 h 40906"/>
                <a:gd name="connsiteX3" fmla="*/ 5690 w 36708"/>
                <a:gd name="connsiteY3" fmla="*/ 35262 h 40906"/>
                <a:gd name="connsiteX4" fmla="*/ 5690 w 36708"/>
                <a:gd name="connsiteY4" fmla="*/ 6064 h 40906"/>
                <a:gd name="connsiteX5" fmla="*/ 5690 w 36708"/>
                <a:gd name="connsiteY5" fmla="*/ 6064 h 40906"/>
                <a:gd name="connsiteX6" fmla="*/ 2612 w 36708"/>
                <a:gd name="connsiteY6" fmla="*/ 40906 h 40906"/>
                <a:gd name="connsiteX7" fmla="*/ 34096 w 36708"/>
                <a:gd name="connsiteY7" fmla="*/ 40906 h 40906"/>
                <a:gd name="connsiteX8" fmla="*/ 36708 w 36708"/>
                <a:gd name="connsiteY8" fmla="*/ 37874 h 40906"/>
                <a:gd name="connsiteX9" fmla="*/ 36708 w 36708"/>
                <a:gd name="connsiteY9" fmla="*/ 3032 h 40906"/>
                <a:gd name="connsiteX10" fmla="*/ 34096 w 36708"/>
                <a:gd name="connsiteY10" fmla="*/ 0 h 40906"/>
                <a:gd name="connsiteX11" fmla="*/ 2612 w 36708"/>
                <a:gd name="connsiteY11" fmla="*/ 0 h 40906"/>
                <a:gd name="connsiteX12" fmla="*/ 0 w 36708"/>
                <a:gd name="connsiteY12" fmla="*/ 3032 h 40906"/>
                <a:gd name="connsiteX13" fmla="*/ 0 w 36708"/>
                <a:gd name="connsiteY13" fmla="*/ 37874 h 40906"/>
                <a:gd name="connsiteX14" fmla="*/ 2612 w 36708"/>
                <a:gd name="connsiteY14" fmla="*/ 40906 h 40906"/>
                <a:gd name="connsiteX15" fmla="*/ 2612 w 36708"/>
                <a:gd name="connsiteY15" fmla="*/ 40906 h 40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40906">
                  <a:moveTo>
                    <a:pt x="5690" y="6064"/>
                  </a:moveTo>
                  <a:lnTo>
                    <a:pt x="31484" y="6064"/>
                  </a:lnTo>
                  <a:lnTo>
                    <a:pt x="31484" y="35262"/>
                  </a:lnTo>
                  <a:lnTo>
                    <a:pt x="5690" y="35262"/>
                  </a:lnTo>
                  <a:lnTo>
                    <a:pt x="5690" y="6064"/>
                  </a:lnTo>
                  <a:lnTo>
                    <a:pt x="5690" y="6064"/>
                  </a:lnTo>
                  <a:close/>
                  <a:moveTo>
                    <a:pt x="2612" y="40906"/>
                  </a:moveTo>
                  <a:lnTo>
                    <a:pt x="34096" y="40906"/>
                  </a:lnTo>
                  <a:cubicBezTo>
                    <a:pt x="35402" y="40906"/>
                    <a:pt x="36708" y="39600"/>
                    <a:pt x="36708" y="37874"/>
                  </a:cubicBezTo>
                  <a:lnTo>
                    <a:pt x="36708" y="3032"/>
                  </a:lnTo>
                  <a:cubicBezTo>
                    <a:pt x="36708" y="1306"/>
                    <a:pt x="35402" y="0"/>
                    <a:pt x="34096" y="0"/>
                  </a:cubicBezTo>
                  <a:lnTo>
                    <a:pt x="2612" y="0"/>
                  </a:lnTo>
                  <a:cubicBezTo>
                    <a:pt x="1306" y="0"/>
                    <a:pt x="0" y="1306"/>
                    <a:pt x="0" y="3032"/>
                  </a:cubicBezTo>
                  <a:lnTo>
                    <a:pt x="0" y="37874"/>
                  </a:lnTo>
                  <a:cubicBezTo>
                    <a:pt x="0" y="39600"/>
                    <a:pt x="1306" y="40906"/>
                    <a:pt x="2612" y="40906"/>
                  </a:cubicBezTo>
                  <a:lnTo>
                    <a:pt x="2612" y="40906"/>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2F3E4A40-7D2A-2D61-4028-EB6897F36576}"/>
                </a:ext>
              </a:extLst>
            </p:cNvPr>
            <p:cNvSpPr/>
            <p:nvPr/>
          </p:nvSpPr>
          <p:spPr>
            <a:xfrm>
              <a:off x="1630864" y="4998547"/>
              <a:ext cx="36708" cy="36615"/>
            </a:xfrm>
            <a:custGeom>
              <a:avLst/>
              <a:gdLst>
                <a:gd name="connsiteX0" fmla="*/ 5690 w 36708"/>
                <a:gd name="connsiteY0" fmla="*/ 5224 h 36615"/>
                <a:gd name="connsiteX1" fmla="*/ 31484 w 36708"/>
                <a:gd name="connsiteY1" fmla="*/ 5224 h 36615"/>
                <a:gd name="connsiteX2" fmla="*/ 31484 w 36708"/>
                <a:gd name="connsiteY2" fmla="*/ 30925 h 36615"/>
                <a:gd name="connsiteX3" fmla="*/ 5690 w 36708"/>
                <a:gd name="connsiteY3" fmla="*/ 30925 h 36615"/>
                <a:gd name="connsiteX4" fmla="*/ 5690 w 36708"/>
                <a:gd name="connsiteY4" fmla="*/ 5224 h 36615"/>
                <a:gd name="connsiteX5" fmla="*/ 5690 w 36708"/>
                <a:gd name="connsiteY5" fmla="*/ 5224 h 36615"/>
                <a:gd name="connsiteX6" fmla="*/ 2612 w 36708"/>
                <a:gd name="connsiteY6" fmla="*/ 36615 h 36615"/>
                <a:gd name="connsiteX7" fmla="*/ 34096 w 36708"/>
                <a:gd name="connsiteY7" fmla="*/ 36615 h 36615"/>
                <a:gd name="connsiteX8" fmla="*/ 36708 w 36708"/>
                <a:gd name="connsiteY8" fmla="*/ 34003 h 36615"/>
                <a:gd name="connsiteX9" fmla="*/ 36708 w 36708"/>
                <a:gd name="connsiteY9" fmla="*/ 2612 h 36615"/>
                <a:gd name="connsiteX10" fmla="*/ 34096 w 36708"/>
                <a:gd name="connsiteY10" fmla="*/ 0 h 36615"/>
                <a:gd name="connsiteX11" fmla="*/ 2612 w 36708"/>
                <a:gd name="connsiteY11" fmla="*/ 0 h 36615"/>
                <a:gd name="connsiteX12" fmla="*/ 0 w 36708"/>
                <a:gd name="connsiteY12" fmla="*/ 2612 h 36615"/>
                <a:gd name="connsiteX13" fmla="*/ 0 w 36708"/>
                <a:gd name="connsiteY13" fmla="*/ 34003 h 36615"/>
                <a:gd name="connsiteX14" fmla="*/ 2612 w 36708"/>
                <a:gd name="connsiteY14" fmla="*/ 36615 h 36615"/>
                <a:gd name="connsiteX15" fmla="*/ 2612 w 36708"/>
                <a:gd name="connsiteY15" fmla="*/ 36615 h 3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36615">
                  <a:moveTo>
                    <a:pt x="5690" y="5224"/>
                  </a:moveTo>
                  <a:lnTo>
                    <a:pt x="31484" y="5224"/>
                  </a:lnTo>
                  <a:lnTo>
                    <a:pt x="31484" y="30925"/>
                  </a:lnTo>
                  <a:lnTo>
                    <a:pt x="5690" y="30925"/>
                  </a:lnTo>
                  <a:lnTo>
                    <a:pt x="5690" y="5224"/>
                  </a:lnTo>
                  <a:lnTo>
                    <a:pt x="5690" y="5224"/>
                  </a:lnTo>
                  <a:close/>
                  <a:moveTo>
                    <a:pt x="2612" y="36615"/>
                  </a:moveTo>
                  <a:lnTo>
                    <a:pt x="34096" y="36615"/>
                  </a:lnTo>
                  <a:cubicBezTo>
                    <a:pt x="35402" y="36615"/>
                    <a:pt x="36708" y="35309"/>
                    <a:pt x="36708" y="34003"/>
                  </a:cubicBezTo>
                  <a:lnTo>
                    <a:pt x="36708" y="2612"/>
                  </a:lnTo>
                  <a:cubicBezTo>
                    <a:pt x="36708" y="1306"/>
                    <a:pt x="35402" y="0"/>
                    <a:pt x="34096" y="0"/>
                  </a:cubicBezTo>
                  <a:lnTo>
                    <a:pt x="2612" y="0"/>
                  </a:lnTo>
                  <a:cubicBezTo>
                    <a:pt x="1306" y="0"/>
                    <a:pt x="0" y="1306"/>
                    <a:pt x="0" y="2612"/>
                  </a:cubicBezTo>
                  <a:lnTo>
                    <a:pt x="0" y="34003"/>
                  </a:lnTo>
                  <a:cubicBezTo>
                    <a:pt x="0" y="35309"/>
                    <a:pt x="1306" y="36615"/>
                    <a:pt x="2612" y="36615"/>
                  </a:cubicBezTo>
                  <a:lnTo>
                    <a:pt x="2612" y="36615"/>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51AC30BF-2A11-A207-BC28-EE41F3323F90}"/>
                </a:ext>
              </a:extLst>
            </p:cNvPr>
            <p:cNvSpPr/>
            <p:nvPr/>
          </p:nvSpPr>
          <p:spPr>
            <a:xfrm>
              <a:off x="1994449" y="5323698"/>
              <a:ext cx="50281" cy="87549"/>
            </a:xfrm>
            <a:custGeom>
              <a:avLst/>
              <a:gdLst>
                <a:gd name="connsiteX0" fmla="*/ 6577 w 50281"/>
                <a:gd name="connsiteY0" fmla="*/ 6483 h 87549"/>
                <a:gd name="connsiteX1" fmla="*/ 44171 w 50281"/>
                <a:gd name="connsiteY1" fmla="*/ 6483 h 87549"/>
                <a:gd name="connsiteX2" fmla="*/ 44171 w 50281"/>
                <a:gd name="connsiteY2" fmla="*/ 81859 h 87549"/>
                <a:gd name="connsiteX3" fmla="*/ 6577 w 50281"/>
                <a:gd name="connsiteY3" fmla="*/ 81859 h 87549"/>
                <a:gd name="connsiteX4" fmla="*/ 6577 w 50281"/>
                <a:gd name="connsiteY4" fmla="*/ 6483 h 87549"/>
                <a:gd name="connsiteX5" fmla="*/ 6577 w 50281"/>
                <a:gd name="connsiteY5" fmla="*/ 6483 h 87549"/>
                <a:gd name="connsiteX6" fmla="*/ 3078 w 50281"/>
                <a:gd name="connsiteY6" fmla="*/ 87550 h 87549"/>
                <a:gd name="connsiteX7" fmla="*/ 47203 w 50281"/>
                <a:gd name="connsiteY7" fmla="*/ 87550 h 87549"/>
                <a:gd name="connsiteX8" fmla="*/ 50282 w 50281"/>
                <a:gd name="connsiteY8" fmla="*/ 84518 h 87549"/>
                <a:gd name="connsiteX9" fmla="*/ 50282 w 50281"/>
                <a:gd name="connsiteY9" fmla="*/ 3032 h 87549"/>
                <a:gd name="connsiteX10" fmla="*/ 47203 w 50281"/>
                <a:gd name="connsiteY10" fmla="*/ 0 h 87549"/>
                <a:gd name="connsiteX11" fmla="*/ 3078 w 50281"/>
                <a:gd name="connsiteY11" fmla="*/ 0 h 87549"/>
                <a:gd name="connsiteX12" fmla="*/ 0 w 50281"/>
                <a:gd name="connsiteY12" fmla="*/ 3032 h 87549"/>
                <a:gd name="connsiteX13" fmla="*/ 0 w 50281"/>
                <a:gd name="connsiteY13" fmla="*/ 84518 h 87549"/>
                <a:gd name="connsiteX14" fmla="*/ 3078 w 50281"/>
                <a:gd name="connsiteY14" fmla="*/ 87550 h 87549"/>
                <a:gd name="connsiteX15" fmla="*/ 3078 w 50281"/>
                <a:gd name="connsiteY15" fmla="*/ 87550 h 8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281" h="87549">
                  <a:moveTo>
                    <a:pt x="6577" y="6483"/>
                  </a:moveTo>
                  <a:lnTo>
                    <a:pt x="44171" y="6483"/>
                  </a:lnTo>
                  <a:lnTo>
                    <a:pt x="44171" y="81859"/>
                  </a:lnTo>
                  <a:lnTo>
                    <a:pt x="6577" y="81859"/>
                  </a:lnTo>
                  <a:lnTo>
                    <a:pt x="6577" y="6483"/>
                  </a:lnTo>
                  <a:lnTo>
                    <a:pt x="6577" y="6483"/>
                  </a:lnTo>
                  <a:close/>
                  <a:moveTo>
                    <a:pt x="3078" y="87550"/>
                  </a:moveTo>
                  <a:lnTo>
                    <a:pt x="47203" y="87550"/>
                  </a:lnTo>
                  <a:cubicBezTo>
                    <a:pt x="48929" y="87550"/>
                    <a:pt x="50282" y="86244"/>
                    <a:pt x="50282" y="84518"/>
                  </a:cubicBezTo>
                  <a:lnTo>
                    <a:pt x="50282" y="3032"/>
                  </a:lnTo>
                  <a:cubicBezTo>
                    <a:pt x="50282" y="1306"/>
                    <a:pt x="48976" y="0"/>
                    <a:pt x="47203" y="0"/>
                  </a:cubicBezTo>
                  <a:lnTo>
                    <a:pt x="3078" y="0"/>
                  </a:lnTo>
                  <a:cubicBezTo>
                    <a:pt x="1353" y="0"/>
                    <a:pt x="0" y="1306"/>
                    <a:pt x="0" y="3032"/>
                  </a:cubicBezTo>
                  <a:lnTo>
                    <a:pt x="0" y="84518"/>
                  </a:lnTo>
                  <a:cubicBezTo>
                    <a:pt x="0" y="86244"/>
                    <a:pt x="1306" y="87550"/>
                    <a:pt x="3078" y="87550"/>
                  </a:cubicBezTo>
                  <a:lnTo>
                    <a:pt x="3078" y="87550"/>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6C6E1848-39EC-1602-AB35-26DCD29473D4}"/>
                </a:ext>
              </a:extLst>
            </p:cNvPr>
            <p:cNvSpPr/>
            <p:nvPr/>
          </p:nvSpPr>
          <p:spPr>
            <a:xfrm>
              <a:off x="1759740" y="4865193"/>
              <a:ext cx="41559" cy="36615"/>
            </a:xfrm>
            <a:custGeom>
              <a:avLst/>
              <a:gdLst>
                <a:gd name="connsiteX0" fmla="*/ 6157 w 41559"/>
                <a:gd name="connsiteY0" fmla="*/ 5690 h 36615"/>
                <a:gd name="connsiteX1" fmla="*/ 35449 w 41559"/>
                <a:gd name="connsiteY1" fmla="*/ 5690 h 36615"/>
                <a:gd name="connsiteX2" fmla="*/ 35449 w 41559"/>
                <a:gd name="connsiteY2" fmla="*/ 31391 h 36615"/>
                <a:gd name="connsiteX3" fmla="*/ 6157 w 41559"/>
                <a:gd name="connsiteY3" fmla="*/ 31391 h 36615"/>
                <a:gd name="connsiteX4" fmla="*/ 6157 w 41559"/>
                <a:gd name="connsiteY4" fmla="*/ 5690 h 36615"/>
                <a:gd name="connsiteX5" fmla="*/ 6157 w 41559"/>
                <a:gd name="connsiteY5" fmla="*/ 5690 h 36615"/>
                <a:gd name="connsiteX6" fmla="*/ 3078 w 41559"/>
                <a:gd name="connsiteY6" fmla="*/ 36615 h 36615"/>
                <a:gd name="connsiteX7" fmla="*/ 38481 w 41559"/>
                <a:gd name="connsiteY7" fmla="*/ 36615 h 36615"/>
                <a:gd name="connsiteX8" fmla="*/ 41559 w 41559"/>
                <a:gd name="connsiteY8" fmla="*/ 34003 h 36615"/>
                <a:gd name="connsiteX9" fmla="*/ 41559 w 41559"/>
                <a:gd name="connsiteY9" fmla="*/ 2612 h 36615"/>
                <a:gd name="connsiteX10" fmla="*/ 38481 w 41559"/>
                <a:gd name="connsiteY10" fmla="*/ 0 h 36615"/>
                <a:gd name="connsiteX11" fmla="*/ 3078 w 41559"/>
                <a:gd name="connsiteY11" fmla="*/ 0 h 36615"/>
                <a:gd name="connsiteX12" fmla="*/ 0 w 41559"/>
                <a:gd name="connsiteY12" fmla="*/ 2612 h 36615"/>
                <a:gd name="connsiteX13" fmla="*/ 0 w 41559"/>
                <a:gd name="connsiteY13" fmla="*/ 34003 h 36615"/>
                <a:gd name="connsiteX14" fmla="*/ 3078 w 41559"/>
                <a:gd name="connsiteY14" fmla="*/ 36615 h 36615"/>
                <a:gd name="connsiteX15" fmla="*/ 3078 w 41559"/>
                <a:gd name="connsiteY15" fmla="*/ 36615 h 3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36615">
                  <a:moveTo>
                    <a:pt x="6157" y="5690"/>
                  </a:moveTo>
                  <a:lnTo>
                    <a:pt x="35449" y="5690"/>
                  </a:lnTo>
                  <a:lnTo>
                    <a:pt x="35449" y="31391"/>
                  </a:lnTo>
                  <a:lnTo>
                    <a:pt x="6157" y="31391"/>
                  </a:lnTo>
                  <a:lnTo>
                    <a:pt x="6157" y="5690"/>
                  </a:lnTo>
                  <a:lnTo>
                    <a:pt x="6157" y="5690"/>
                  </a:lnTo>
                  <a:close/>
                  <a:moveTo>
                    <a:pt x="3078" y="36615"/>
                  </a:moveTo>
                  <a:lnTo>
                    <a:pt x="38481" y="36615"/>
                  </a:lnTo>
                  <a:cubicBezTo>
                    <a:pt x="40207" y="36615"/>
                    <a:pt x="41559" y="35309"/>
                    <a:pt x="41559" y="34003"/>
                  </a:cubicBezTo>
                  <a:lnTo>
                    <a:pt x="41559" y="2612"/>
                  </a:lnTo>
                  <a:cubicBezTo>
                    <a:pt x="41559" y="1306"/>
                    <a:pt x="40253" y="0"/>
                    <a:pt x="38481" y="0"/>
                  </a:cubicBezTo>
                  <a:lnTo>
                    <a:pt x="3078" y="0"/>
                  </a:lnTo>
                  <a:cubicBezTo>
                    <a:pt x="1353" y="0"/>
                    <a:pt x="0" y="1306"/>
                    <a:pt x="0" y="2612"/>
                  </a:cubicBezTo>
                  <a:lnTo>
                    <a:pt x="0" y="34003"/>
                  </a:lnTo>
                  <a:cubicBezTo>
                    <a:pt x="0" y="35309"/>
                    <a:pt x="1306" y="36615"/>
                    <a:pt x="3078" y="36615"/>
                  </a:cubicBezTo>
                  <a:lnTo>
                    <a:pt x="3078" y="36615"/>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BB09E822-1537-696F-13EE-AC24D75F7BFD}"/>
                </a:ext>
              </a:extLst>
            </p:cNvPr>
            <p:cNvSpPr/>
            <p:nvPr/>
          </p:nvSpPr>
          <p:spPr>
            <a:xfrm>
              <a:off x="1828865" y="5260076"/>
              <a:ext cx="36708" cy="41372"/>
            </a:xfrm>
            <a:custGeom>
              <a:avLst/>
              <a:gdLst>
                <a:gd name="connsiteX0" fmla="*/ 5224 w 36708"/>
                <a:gd name="connsiteY0" fmla="*/ 6064 h 41372"/>
                <a:gd name="connsiteX1" fmla="*/ 31018 w 36708"/>
                <a:gd name="connsiteY1" fmla="*/ 6064 h 41372"/>
                <a:gd name="connsiteX2" fmla="*/ 31018 w 36708"/>
                <a:gd name="connsiteY2" fmla="*/ 35262 h 41372"/>
                <a:gd name="connsiteX3" fmla="*/ 5224 w 36708"/>
                <a:gd name="connsiteY3" fmla="*/ 35262 h 41372"/>
                <a:gd name="connsiteX4" fmla="*/ 5224 w 36708"/>
                <a:gd name="connsiteY4" fmla="*/ 6064 h 41372"/>
                <a:gd name="connsiteX5" fmla="*/ 5224 w 36708"/>
                <a:gd name="connsiteY5" fmla="*/ 6064 h 41372"/>
                <a:gd name="connsiteX6" fmla="*/ 2612 w 36708"/>
                <a:gd name="connsiteY6" fmla="*/ 41373 h 41372"/>
                <a:gd name="connsiteX7" fmla="*/ 34096 w 36708"/>
                <a:gd name="connsiteY7" fmla="*/ 41373 h 41372"/>
                <a:gd name="connsiteX8" fmla="*/ 36708 w 36708"/>
                <a:gd name="connsiteY8" fmla="*/ 38341 h 41372"/>
                <a:gd name="connsiteX9" fmla="*/ 36708 w 36708"/>
                <a:gd name="connsiteY9" fmla="*/ 3032 h 41372"/>
                <a:gd name="connsiteX10" fmla="*/ 34096 w 36708"/>
                <a:gd name="connsiteY10" fmla="*/ 0 h 41372"/>
                <a:gd name="connsiteX11" fmla="*/ 2612 w 36708"/>
                <a:gd name="connsiteY11" fmla="*/ 0 h 41372"/>
                <a:gd name="connsiteX12" fmla="*/ 0 w 36708"/>
                <a:gd name="connsiteY12" fmla="*/ 3032 h 41372"/>
                <a:gd name="connsiteX13" fmla="*/ 0 w 36708"/>
                <a:gd name="connsiteY13" fmla="*/ 38341 h 41372"/>
                <a:gd name="connsiteX14" fmla="*/ 2612 w 36708"/>
                <a:gd name="connsiteY14" fmla="*/ 41373 h 41372"/>
                <a:gd name="connsiteX15" fmla="*/ 2612 w 36708"/>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41372">
                  <a:moveTo>
                    <a:pt x="5224" y="6064"/>
                  </a:moveTo>
                  <a:lnTo>
                    <a:pt x="31018" y="6064"/>
                  </a:lnTo>
                  <a:lnTo>
                    <a:pt x="31018" y="35262"/>
                  </a:lnTo>
                  <a:lnTo>
                    <a:pt x="5224" y="35262"/>
                  </a:lnTo>
                  <a:lnTo>
                    <a:pt x="5224" y="6064"/>
                  </a:lnTo>
                  <a:lnTo>
                    <a:pt x="5224" y="6064"/>
                  </a:lnTo>
                  <a:close/>
                  <a:moveTo>
                    <a:pt x="2612" y="41373"/>
                  </a:moveTo>
                  <a:lnTo>
                    <a:pt x="34096" y="41373"/>
                  </a:lnTo>
                  <a:cubicBezTo>
                    <a:pt x="35402" y="41373"/>
                    <a:pt x="36708" y="40067"/>
                    <a:pt x="36708" y="38341"/>
                  </a:cubicBezTo>
                  <a:lnTo>
                    <a:pt x="36708" y="3032"/>
                  </a:lnTo>
                  <a:cubicBezTo>
                    <a:pt x="36708" y="1306"/>
                    <a:pt x="35402" y="0"/>
                    <a:pt x="34096" y="0"/>
                  </a:cubicBezTo>
                  <a:lnTo>
                    <a:pt x="2612" y="0"/>
                  </a:lnTo>
                  <a:cubicBezTo>
                    <a:pt x="1306" y="0"/>
                    <a:pt x="0" y="1306"/>
                    <a:pt x="0" y="3032"/>
                  </a:cubicBezTo>
                  <a:lnTo>
                    <a:pt x="0" y="38341"/>
                  </a:lnTo>
                  <a:cubicBezTo>
                    <a:pt x="0" y="39647"/>
                    <a:pt x="1306" y="41373"/>
                    <a:pt x="2612" y="41373"/>
                  </a:cubicBezTo>
                  <a:lnTo>
                    <a:pt x="2612"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9" name="Freeform: Shape 68">
              <a:extLst>
                <a:ext uri="{FF2B5EF4-FFF2-40B4-BE49-F238E27FC236}">
                  <a16:creationId xmlns:a16="http://schemas.microsoft.com/office/drawing/2014/main" id="{09C7A17A-4A6F-6290-D6A0-3CE051D315A2}"/>
                </a:ext>
              </a:extLst>
            </p:cNvPr>
            <p:cNvSpPr/>
            <p:nvPr/>
          </p:nvSpPr>
          <p:spPr>
            <a:xfrm>
              <a:off x="1695512" y="5392916"/>
              <a:ext cx="41559" cy="36615"/>
            </a:xfrm>
            <a:custGeom>
              <a:avLst/>
              <a:gdLst>
                <a:gd name="connsiteX0" fmla="*/ 6157 w 41559"/>
                <a:gd name="connsiteY0" fmla="*/ 5690 h 36615"/>
                <a:gd name="connsiteX1" fmla="*/ 35449 w 41559"/>
                <a:gd name="connsiteY1" fmla="*/ 5690 h 36615"/>
                <a:gd name="connsiteX2" fmla="*/ 35449 w 41559"/>
                <a:gd name="connsiteY2" fmla="*/ 31391 h 36615"/>
                <a:gd name="connsiteX3" fmla="*/ 6157 w 41559"/>
                <a:gd name="connsiteY3" fmla="*/ 31391 h 36615"/>
                <a:gd name="connsiteX4" fmla="*/ 6157 w 41559"/>
                <a:gd name="connsiteY4" fmla="*/ 5690 h 36615"/>
                <a:gd name="connsiteX5" fmla="*/ 6157 w 41559"/>
                <a:gd name="connsiteY5" fmla="*/ 5690 h 36615"/>
                <a:gd name="connsiteX6" fmla="*/ 3078 w 41559"/>
                <a:gd name="connsiteY6" fmla="*/ 36615 h 36615"/>
                <a:gd name="connsiteX7" fmla="*/ 38481 w 41559"/>
                <a:gd name="connsiteY7" fmla="*/ 36615 h 36615"/>
                <a:gd name="connsiteX8" fmla="*/ 41559 w 41559"/>
                <a:gd name="connsiteY8" fmla="*/ 34003 h 36615"/>
                <a:gd name="connsiteX9" fmla="*/ 41559 w 41559"/>
                <a:gd name="connsiteY9" fmla="*/ 2612 h 36615"/>
                <a:gd name="connsiteX10" fmla="*/ 38481 w 41559"/>
                <a:gd name="connsiteY10" fmla="*/ 0 h 36615"/>
                <a:gd name="connsiteX11" fmla="*/ 3078 w 41559"/>
                <a:gd name="connsiteY11" fmla="*/ 0 h 36615"/>
                <a:gd name="connsiteX12" fmla="*/ 0 w 41559"/>
                <a:gd name="connsiteY12" fmla="*/ 2612 h 36615"/>
                <a:gd name="connsiteX13" fmla="*/ 0 w 41559"/>
                <a:gd name="connsiteY13" fmla="*/ 34003 h 36615"/>
                <a:gd name="connsiteX14" fmla="*/ 3078 w 41559"/>
                <a:gd name="connsiteY14" fmla="*/ 36615 h 36615"/>
                <a:gd name="connsiteX15" fmla="*/ 3078 w 41559"/>
                <a:gd name="connsiteY15" fmla="*/ 36615 h 3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36615">
                  <a:moveTo>
                    <a:pt x="6157" y="5690"/>
                  </a:moveTo>
                  <a:lnTo>
                    <a:pt x="35449" y="5690"/>
                  </a:lnTo>
                  <a:lnTo>
                    <a:pt x="35449" y="31391"/>
                  </a:lnTo>
                  <a:lnTo>
                    <a:pt x="6157" y="31391"/>
                  </a:lnTo>
                  <a:lnTo>
                    <a:pt x="6157" y="5690"/>
                  </a:lnTo>
                  <a:lnTo>
                    <a:pt x="6157" y="5690"/>
                  </a:lnTo>
                  <a:close/>
                  <a:moveTo>
                    <a:pt x="3078" y="36615"/>
                  </a:moveTo>
                  <a:lnTo>
                    <a:pt x="38481" y="36615"/>
                  </a:lnTo>
                  <a:cubicBezTo>
                    <a:pt x="40207" y="36615"/>
                    <a:pt x="41559" y="35309"/>
                    <a:pt x="41559" y="34003"/>
                  </a:cubicBezTo>
                  <a:lnTo>
                    <a:pt x="41559" y="2612"/>
                  </a:lnTo>
                  <a:cubicBezTo>
                    <a:pt x="41559" y="1306"/>
                    <a:pt x="40253" y="0"/>
                    <a:pt x="38481" y="0"/>
                  </a:cubicBezTo>
                  <a:lnTo>
                    <a:pt x="3078" y="0"/>
                  </a:lnTo>
                  <a:cubicBezTo>
                    <a:pt x="1353" y="0"/>
                    <a:pt x="0" y="1306"/>
                    <a:pt x="0" y="2612"/>
                  </a:cubicBezTo>
                  <a:lnTo>
                    <a:pt x="0" y="34003"/>
                  </a:lnTo>
                  <a:cubicBezTo>
                    <a:pt x="0" y="35729"/>
                    <a:pt x="1306" y="36615"/>
                    <a:pt x="3078" y="36615"/>
                  </a:cubicBezTo>
                  <a:lnTo>
                    <a:pt x="3078" y="36615"/>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38A68F7E-34A0-2FB5-9AD9-30F463EEB4FC}"/>
                </a:ext>
              </a:extLst>
            </p:cNvPr>
            <p:cNvSpPr/>
            <p:nvPr/>
          </p:nvSpPr>
          <p:spPr>
            <a:xfrm>
              <a:off x="1916228" y="5205130"/>
              <a:ext cx="46363" cy="82372"/>
            </a:xfrm>
            <a:custGeom>
              <a:avLst/>
              <a:gdLst>
                <a:gd name="connsiteX0" fmla="*/ 6157 w 46363"/>
                <a:gd name="connsiteY0" fmla="*/ 5224 h 82372"/>
                <a:gd name="connsiteX1" fmla="*/ 40253 w 46363"/>
                <a:gd name="connsiteY1" fmla="*/ 5224 h 82372"/>
                <a:gd name="connsiteX2" fmla="*/ 40253 w 46363"/>
                <a:gd name="connsiteY2" fmla="*/ 76682 h 82372"/>
                <a:gd name="connsiteX3" fmla="*/ 6157 w 46363"/>
                <a:gd name="connsiteY3" fmla="*/ 76682 h 82372"/>
                <a:gd name="connsiteX4" fmla="*/ 6157 w 46363"/>
                <a:gd name="connsiteY4" fmla="*/ 5224 h 82372"/>
                <a:gd name="connsiteX5" fmla="*/ 6157 w 46363"/>
                <a:gd name="connsiteY5" fmla="*/ 5224 h 82372"/>
                <a:gd name="connsiteX6" fmla="*/ 3078 w 46363"/>
                <a:gd name="connsiteY6" fmla="*/ 82372 h 82372"/>
                <a:gd name="connsiteX7" fmla="*/ 43285 w 46363"/>
                <a:gd name="connsiteY7" fmla="*/ 82372 h 82372"/>
                <a:gd name="connsiteX8" fmla="*/ 46364 w 46363"/>
                <a:gd name="connsiteY8" fmla="*/ 79760 h 82372"/>
                <a:gd name="connsiteX9" fmla="*/ 46364 w 46363"/>
                <a:gd name="connsiteY9" fmla="*/ 2612 h 82372"/>
                <a:gd name="connsiteX10" fmla="*/ 43285 w 46363"/>
                <a:gd name="connsiteY10" fmla="*/ 0 h 82372"/>
                <a:gd name="connsiteX11" fmla="*/ 3078 w 46363"/>
                <a:gd name="connsiteY11" fmla="*/ 0 h 82372"/>
                <a:gd name="connsiteX12" fmla="*/ 0 w 46363"/>
                <a:gd name="connsiteY12" fmla="*/ 2612 h 82372"/>
                <a:gd name="connsiteX13" fmla="*/ 0 w 46363"/>
                <a:gd name="connsiteY13" fmla="*/ 79760 h 82372"/>
                <a:gd name="connsiteX14" fmla="*/ 3078 w 46363"/>
                <a:gd name="connsiteY14" fmla="*/ 82372 h 82372"/>
                <a:gd name="connsiteX15" fmla="*/ 3078 w 46363"/>
                <a:gd name="connsiteY15" fmla="*/ 82372 h 82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363" h="82372">
                  <a:moveTo>
                    <a:pt x="6157" y="5224"/>
                  </a:moveTo>
                  <a:lnTo>
                    <a:pt x="40253" y="5224"/>
                  </a:lnTo>
                  <a:lnTo>
                    <a:pt x="40253" y="76682"/>
                  </a:lnTo>
                  <a:lnTo>
                    <a:pt x="6157" y="76682"/>
                  </a:lnTo>
                  <a:lnTo>
                    <a:pt x="6157" y="5224"/>
                  </a:lnTo>
                  <a:lnTo>
                    <a:pt x="6157" y="5224"/>
                  </a:lnTo>
                  <a:close/>
                  <a:moveTo>
                    <a:pt x="3078" y="82372"/>
                  </a:moveTo>
                  <a:lnTo>
                    <a:pt x="43285" y="82372"/>
                  </a:lnTo>
                  <a:cubicBezTo>
                    <a:pt x="45011" y="82372"/>
                    <a:pt x="46364" y="81066"/>
                    <a:pt x="46364" y="79760"/>
                  </a:cubicBezTo>
                  <a:lnTo>
                    <a:pt x="46364" y="2612"/>
                  </a:lnTo>
                  <a:cubicBezTo>
                    <a:pt x="46364" y="886"/>
                    <a:pt x="45058" y="0"/>
                    <a:pt x="43285" y="0"/>
                  </a:cubicBezTo>
                  <a:lnTo>
                    <a:pt x="3078" y="0"/>
                  </a:lnTo>
                  <a:cubicBezTo>
                    <a:pt x="1353" y="0"/>
                    <a:pt x="0" y="1306"/>
                    <a:pt x="0" y="2612"/>
                  </a:cubicBezTo>
                  <a:lnTo>
                    <a:pt x="0" y="79760"/>
                  </a:lnTo>
                  <a:cubicBezTo>
                    <a:pt x="0" y="81066"/>
                    <a:pt x="1306" y="82372"/>
                    <a:pt x="3078" y="82372"/>
                  </a:cubicBezTo>
                  <a:lnTo>
                    <a:pt x="3078" y="82372"/>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911942AB-4181-03BA-EA42-02B1C4CCB552}"/>
                </a:ext>
              </a:extLst>
            </p:cNvPr>
            <p:cNvSpPr/>
            <p:nvPr/>
          </p:nvSpPr>
          <p:spPr>
            <a:xfrm>
              <a:off x="1630864" y="4796394"/>
              <a:ext cx="36708" cy="41372"/>
            </a:xfrm>
            <a:custGeom>
              <a:avLst/>
              <a:gdLst>
                <a:gd name="connsiteX0" fmla="*/ 5690 w 36708"/>
                <a:gd name="connsiteY0" fmla="*/ 6064 h 41372"/>
                <a:gd name="connsiteX1" fmla="*/ 31484 w 36708"/>
                <a:gd name="connsiteY1" fmla="*/ 6064 h 41372"/>
                <a:gd name="connsiteX2" fmla="*/ 31484 w 36708"/>
                <a:gd name="connsiteY2" fmla="*/ 35262 h 41372"/>
                <a:gd name="connsiteX3" fmla="*/ 5690 w 36708"/>
                <a:gd name="connsiteY3" fmla="*/ 35262 h 41372"/>
                <a:gd name="connsiteX4" fmla="*/ 5690 w 36708"/>
                <a:gd name="connsiteY4" fmla="*/ 6064 h 41372"/>
                <a:gd name="connsiteX5" fmla="*/ 5690 w 36708"/>
                <a:gd name="connsiteY5" fmla="*/ 6064 h 41372"/>
                <a:gd name="connsiteX6" fmla="*/ 2612 w 36708"/>
                <a:gd name="connsiteY6" fmla="*/ 41373 h 41372"/>
                <a:gd name="connsiteX7" fmla="*/ 34096 w 36708"/>
                <a:gd name="connsiteY7" fmla="*/ 41373 h 41372"/>
                <a:gd name="connsiteX8" fmla="*/ 36708 w 36708"/>
                <a:gd name="connsiteY8" fmla="*/ 38341 h 41372"/>
                <a:gd name="connsiteX9" fmla="*/ 36708 w 36708"/>
                <a:gd name="connsiteY9" fmla="*/ 3032 h 41372"/>
                <a:gd name="connsiteX10" fmla="*/ 34096 w 36708"/>
                <a:gd name="connsiteY10" fmla="*/ 0 h 41372"/>
                <a:gd name="connsiteX11" fmla="*/ 2612 w 36708"/>
                <a:gd name="connsiteY11" fmla="*/ 0 h 41372"/>
                <a:gd name="connsiteX12" fmla="*/ 0 w 36708"/>
                <a:gd name="connsiteY12" fmla="*/ 3032 h 41372"/>
                <a:gd name="connsiteX13" fmla="*/ 0 w 36708"/>
                <a:gd name="connsiteY13" fmla="*/ 38341 h 41372"/>
                <a:gd name="connsiteX14" fmla="*/ 2612 w 36708"/>
                <a:gd name="connsiteY14" fmla="*/ 41373 h 41372"/>
                <a:gd name="connsiteX15" fmla="*/ 2612 w 36708"/>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41372">
                  <a:moveTo>
                    <a:pt x="5690" y="6064"/>
                  </a:moveTo>
                  <a:lnTo>
                    <a:pt x="31484" y="6064"/>
                  </a:lnTo>
                  <a:lnTo>
                    <a:pt x="31484" y="35262"/>
                  </a:lnTo>
                  <a:lnTo>
                    <a:pt x="5690" y="35262"/>
                  </a:lnTo>
                  <a:lnTo>
                    <a:pt x="5690" y="6064"/>
                  </a:lnTo>
                  <a:lnTo>
                    <a:pt x="5690" y="6064"/>
                  </a:lnTo>
                  <a:close/>
                  <a:moveTo>
                    <a:pt x="2612" y="41373"/>
                  </a:moveTo>
                  <a:lnTo>
                    <a:pt x="34096" y="41373"/>
                  </a:lnTo>
                  <a:cubicBezTo>
                    <a:pt x="35402" y="41373"/>
                    <a:pt x="36708" y="40067"/>
                    <a:pt x="36708" y="38341"/>
                  </a:cubicBezTo>
                  <a:lnTo>
                    <a:pt x="36708" y="3032"/>
                  </a:lnTo>
                  <a:cubicBezTo>
                    <a:pt x="36708" y="1306"/>
                    <a:pt x="35402" y="0"/>
                    <a:pt x="34096" y="0"/>
                  </a:cubicBezTo>
                  <a:lnTo>
                    <a:pt x="2612" y="0"/>
                  </a:lnTo>
                  <a:cubicBezTo>
                    <a:pt x="1306" y="0"/>
                    <a:pt x="0" y="1306"/>
                    <a:pt x="0" y="3032"/>
                  </a:cubicBezTo>
                  <a:lnTo>
                    <a:pt x="0" y="38341"/>
                  </a:lnTo>
                  <a:cubicBezTo>
                    <a:pt x="0" y="40067"/>
                    <a:pt x="1306" y="41373"/>
                    <a:pt x="2612" y="41373"/>
                  </a:cubicBezTo>
                  <a:lnTo>
                    <a:pt x="2612"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80CC891A-6E8F-ECA7-2E1A-53B5C6C42EF4}"/>
                </a:ext>
              </a:extLst>
            </p:cNvPr>
            <p:cNvSpPr/>
            <p:nvPr/>
          </p:nvSpPr>
          <p:spPr>
            <a:xfrm>
              <a:off x="1916228" y="5080546"/>
              <a:ext cx="46363" cy="87549"/>
            </a:xfrm>
            <a:custGeom>
              <a:avLst/>
              <a:gdLst>
                <a:gd name="connsiteX0" fmla="*/ 6157 w 46363"/>
                <a:gd name="connsiteY0" fmla="*/ 6483 h 87549"/>
                <a:gd name="connsiteX1" fmla="*/ 40253 w 46363"/>
                <a:gd name="connsiteY1" fmla="*/ 6483 h 87549"/>
                <a:gd name="connsiteX2" fmla="*/ 40253 w 46363"/>
                <a:gd name="connsiteY2" fmla="*/ 81859 h 87549"/>
                <a:gd name="connsiteX3" fmla="*/ 6157 w 46363"/>
                <a:gd name="connsiteY3" fmla="*/ 81859 h 87549"/>
                <a:gd name="connsiteX4" fmla="*/ 6157 w 46363"/>
                <a:gd name="connsiteY4" fmla="*/ 6483 h 87549"/>
                <a:gd name="connsiteX5" fmla="*/ 6157 w 46363"/>
                <a:gd name="connsiteY5" fmla="*/ 6483 h 87549"/>
                <a:gd name="connsiteX6" fmla="*/ 3078 w 46363"/>
                <a:gd name="connsiteY6" fmla="*/ 87550 h 87549"/>
                <a:gd name="connsiteX7" fmla="*/ 43285 w 46363"/>
                <a:gd name="connsiteY7" fmla="*/ 87550 h 87549"/>
                <a:gd name="connsiteX8" fmla="*/ 46364 w 46363"/>
                <a:gd name="connsiteY8" fmla="*/ 84518 h 87549"/>
                <a:gd name="connsiteX9" fmla="*/ 46364 w 46363"/>
                <a:gd name="connsiteY9" fmla="*/ 3032 h 87549"/>
                <a:gd name="connsiteX10" fmla="*/ 43285 w 46363"/>
                <a:gd name="connsiteY10" fmla="*/ 0 h 87549"/>
                <a:gd name="connsiteX11" fmla="*/ 3078 w 46363"/>
                <a:gd name="connsiteY11" fmla="*/ 0 h 87549"/>
                <a:gd name="connsiteX12" fmla="*/ 0 w 46363"/>
                <a:gd name="connsiteY12" fmla="*/ 3032 h 87549"/>
                <a:gd name="connsiteX13" fmla="*/ 0 w 46363"/>
                <a:gd name="connsiteY13" fmla="*/ 84518 h 87549"/>
                <a:gd name="connsiteX14" fmla="*/ 3078 w 46363"/>
                <a:gd name="connsiteY14" fmla="*/ 87550 h 87549"/>
                <a:gd name="connsiteX15" fmla="*/ 3078 w 46363"/>
                <a:gd name="connsiteY15" fmla="*/ 87550 h 8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363" h="87549">
                  <a:moveTo>
                    <a:pt x="6157" y="6483"/>
                  </a:moveTo>
                  <a:lnTo>
                    <a:pt x="40253" y="6483"/>
                  </a:lnTo>
                  <a:lnTo>
                    <a:pt x="40253" y="81859"/>
                  </a:lnTo>
                  <a:lnTo>
                    <a:pt x="6157" y="81859"/>
                  </a:lnTo>
                  <a:lnTo>
                    <a:pt x="6157" y="6483"/>
                  </a:lnTo>
                  <a:lnTo>
                    <a:pt x="6157" y="6483"/>
                  </a:lnTo>
                  <a:close/>
                  <a:moveTo>
                    <a:pt x="3078" y="87550"/>
                  </a:moveTo>
                  <a:lnTo>
                    <a:pt x="43285" y="87550"/>
                  </a:lnTo>
                  <a:cubicBezTo>
                    <a:pt x="45011" y="87550"/>
                    <a:pt x="46364" y="86244"/>
                    <a:pt x="46364" y="84518"/>
                  </a:cubicBezTo>
                  <a:lnTo>
                    <a:pt x="46364" y="3032"/>
                  </a:lnTo>
                  <a:cubicBezTo>
                    <a:pt x="46364" y="1306"/>
                    <a:pt x="45058" y="0"/>
                    <a:pt x="43285" y="0"/>
                  </a:cubicBezTo>
                  <a:lnTo>
                    <a:pt x="3078" y="0"/>
                  </a:lnTo>
                  <a:cubicBezTo>
                    <a:pt x="1353" y="0"/>
                    <a:pt x="0" y="1306"/>
                    <a:pt x="0" y="3032"/>
                  </a:cubicBezTo>
                  <a:lnTo>
                    <a:pt x="0" y="84518"/>
                  </a:lnTo>
                  <a:cubicBezTo>
                    <a:pt x="0" y="86244"/>
                    <a:pt x="1306" y="87550"/>
                    <a:pt x="3078" y="87550"/>
                  </a:cubicBezTo>
                  <a:lnTo>
                    <a:pt x="3078" y="87550"/>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8ADC4622-042D-2B68-A500-83A1828DADFD}"/>
                </a:ext>
              </a:extLst>
            </p:cNvPr>
            <p:cNvSpPr/>
            <p:nvPr/>
          </p:nvSpPr>
          <p:spPr>
            <a:xfrm>
              <a:off x="1630864" y="4865193"/>
              <a:ext cx="36708" cy="36615"/>
            </a:xfrm>
            <a:custGeom>
              <a:avLst/>
              <a:gdLst>
                <a:gd name="connsiteX0" fmla="*/ 5690 w 36708"/>
                <a:gd name="connsiteY0" fmla="*/ 5690 h 36615"/>
                <a:gd name="connsiteX1" fmla="*/ 31484 w 36708"/>
                <a:gd name="connsiteY1" fmla="*/ 5690 h 36615"/>
                <a:gd name="connsiteX2" fmla="*/ 31484 w 36708"/>
                <a:gd name="connsiteY2" fmla="*/ 31391 h 36615"/>
                <a:gd name="connsiteX3" fmla="*/ 5690 w 36708"/>
                <a:gd name="connsiteY3" fmla="*/ 31391 h 36615"/>
                <a:gd name="connsiteX4" fmla="*/ 5690 w 36708"/>
                <a:gd name="connsiteY4" fmla="*/ 5690 h 36615"/>
                <a:gd name="connsiteX5" fmla="*/ 5690 w 36708"/>
                <a:gd name="connsiteY5" fmla="*/ 5690 h 36615"/>
                <a:gd name="connsiteX6" fmla="*/ 2612 w 36708"/>
                <a:gd name="connsiteY6" fmla="*/ 36615 h 36615"/>
                <a:gd name="connsiteX7" fmla="*/ 34096 w 36708"/>
                <a:gd name="connsiteY7" fmla="*/ 36615 h 36615"/>
                <a:gd name="connsiteX8" fmla="*/ 36708 w 36708"/>
                <a:gd name="connsiteY8" fmla="*/ 34003 h 36615"/>
                <a:gd name="connsiteX9" fmla="*/ 36708 w 36708"/>
                <a:gd name="connsiteY9" fmla="*/ 2612 h 36615"/>
                <a:gd name="connsiteX10" fmla="*/ 34096 w 36708"/>
                <a:gd name="connsiteY10" fmla="*/ 0 h 36615"/>
                <a:gd name="connsiteX11" fmla="*/ 2612 w 36708"/>
                <a:gd name="connsiteY11" fmla="*/ 0 h 36615"/>
                <a:gd name="connsiteX12" fmla="*/ 0 w 36708"/>
                <a:gd name="connsiteY12" fmla="*/ 2612 h 36615"/>
                <a:gd name="connsiteX13" fmla="*/ 0 w 36708"/>
                <a:gd name="connsiteY13" fmla="*/ 34003 h 36615"/>
                <a:gd name="connsiteX14" fmla="*/ 2612 w 36708"/>
                <a:gd name="connsiteY14" fmla="*/ 36615 h 36615"/>
                <a:gd name="connsiteX15" fmla="*/ 2612 w 36708"/>
                <a:gd name="connsiteY15" fmla="*/ 36615 h 3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36615">
                  <a:moveTo>
                    <a:pt x="5690" y="5690"/>
                  </a:moveTo>
                  <a:lnTo>
                    <a:pt x="31484" y="5690"/>
                  </a:lnTo>
                  <a:lnTo>
                    <a:pt x="31484" y="31391"/>
                  </a:lnTo>
                  <a:lnTo>
                    <a:pt x="5690" y="31391"/>
                  </a:lnTo>
                  <a:lnTo>
                    <a:pt x="5690" y="5690"/>
                  </a:lnTo>
                  <a:lnTo>
                    <a:pt x="5690" y="5690"/>
                  </a:lnTo>
                  <a:close/>
                  <a:moveTo>
                    <a:pt x="2612" y="36615"/>
                  </a:moveTo>
                  <a:lnTo>
                    <a:pt x="34096" y="36615"/>
                  </a:lnTo>
                  <a:cubicBezTo>
                    <a:pt x="35402" y="36615"/>
                    <a:pt x="36708" y="35309"/>
                    <a:pt x="36708" y="34003"/>
                  </a:cubicBezTo>
                  <a:lnTo>
                    <a:pt x="36708" y="2612"/>
                  </a:lnTo>
                  <a:cubicBezTo>
                    <a:pt x="36708" y="1306"/>
                    <a:pt x="35402" y="0"/>
                    <a:pt x="34096" y="0"/>
                  </a:cubicBezTo>
                  <a:lnTo>
                    <a:pt x="2612" y="0"/>
                  </a:lnTo>
                  <a:cubicBezTo>
                    <a:pt x="1306" y="0"/>
                    <a:pt x="0" y="1306"/>
                    <a:pt x="0" y="2612"/>
                  </a:cubicBezTo>
                  <a:lnTo>
                    <a:pt x="0" y="34003"/>
                  </a:lnTo>
                  <a:cubicBezTo>
                    <a:pt x="0" y="35309"/>
                    <a:pt x="1306" y="36615"/>
                    <a:pt x="2612" y="36615"/>
                  </a:cubicBezTo>
                  <a:lnTo>
                    <a:pt x="2612" y="36615"/>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9381AFB3-B4EF-5AFD-8E12-ADB827AC2606}"/>
                </a:ext>
              </a:extLst>
            </p:cNvPr>
            <p:cNvSpPr/>
            <p:nvPr/>
          </p:nvSpPr>
          <p:spPr>
            <a:xfrm>
              <a:off x="1994449" y="5080546"/>
              <a:ext cx="50281" cy="87549"/>
            </a:xfrm>
            <a:custGeom>
              <a:avLst/>
              <a:gdLst>
                <a:gd name="connsiteX0" fmla="*/ 6577 w 50281"/>
                <a:gd name="connsiteY0" fmla="*/ 6483 h 87549"/>
                <a:gd name="connsiteX1" fmla="*/ 44171 w 50281"/>
                <a:gd name="connsiteY1" fmla="*/ 6483 h 87549"/>
                <a:gd name="connsiteX2" fmla="*/ 44171 w 50281"/>
                <a:gd name="connsiteY2" fmla="*/ 81859 h 87549"/>
                <a:gd name="connsiteX3" fmla="*/ 6577 w 50281"/>
                <a:gd name="connsiteY3" fmla="*/ 81859 h 87549"/>
                <a:gd name="connsiteX4" fmla="*/ 6577 w 50281"/>
                <a:gd name="connsiteY4" fmla="*/ 6483 h 87549"/>
                <a:gd name="connsiteX5" fmla="*/ 6577 w 50281"/>
                <a:gd name="connsiteY5" fmla="*/ 6483 h 87549"/>
                <a:gd name="connsiteX6" fmla="*/ 3078 w 50281"/>
                <a:gd name="connsiteY6" fmla="*/ 87550 h 87549"/>
                <a:gd name="connsiteX7" fmla="*/ 47203 w 50281"/>
                <a:gd name="connsiteY7" fmla="*/ 87550 h 87549"/>
                <a:gd name="connsiteX8" fmla="*/ 50282 w 50281"/>
                <a:gd name="connsiteY8" fmla="*/ 84518 h 87549"/>
                <a:gd name="connsiteX9" fmla="*/ 50282 w 50281"/>
                <a:gd name="connsiteY9" fmla="*/ 3032 h 87549"/>
                <a:gd name="connsiteX10" fmla="*/ 47203 w 50281"/>
                <a:gd name="connsiteY10" fmla="*/ 0 h 87549"/>
                <a:gd name="connsiteX11" fmla="*/ 3078 w 50281"/>
                <a:gd name="connsiteY11" fmla="*/ 0 h 87549"/>
                <a:gd name="connsiteX12" fmla="*/ 0 w 50281"/>
                <a:gd name="connsiteY12" fmla="*/ 3032 h 87549"/>
                <a:gd name="connsiteX13" fmla="*/ 0 w 50281"/>
                <a:gd name="connsiteY13" fmla="*/ 84518 h 87549"/>
                <a:gd name="connsiteX14" fmla="*/ 3078 w 50281"/>
                <a:gd name="connsiteY14" fmla="*/ 87550 h 87549"/>
                <a:gd name="connsiteX15" fmla="*/ 3078 w 50281"/>
                <a:gd name="connsiteY15" fmla="*/ 87550 h 8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281" h="87549">
                  <a:moveTo>
                    <a:pt x="6577" y="6483"/>
                  </a:moveTo>
                  <a:lnTo>
                    <a:pt x="44171" y="6483"/>
                  </a:lnTo>
                  <a:lnTo>
                    <a:pt x="44171" y="81859"/>
                  </a:lnTo>
                  <a:lnTo>
                    <a:pt x="6577" y="81859"/>
                  </a:lnTo>
                  <a:lnTo>
                    <a:pt x="6577" y="6483"/>
                  </a:lnTo>
                  <a:lnTo>
                    <a:pt x="6577" y="6483"/>
                  </a:lnTo>
                  <a:close/>
                  <a:moveTo>
                    <a:pt x="3078" y="87550"/>
                  </a:moveTo>
                  <a:lnTo>
                    <a:pt x="47203" y="87550"/>
                  </a:lnTo>
                  <a:cubicBezTo>
                    <a:pt x="48929" y="87550"/>
                    <a:pt x="50282" y="86244"/>
                    <a:pt x="50282" y="84518"/>
                  </a:cubicBezTo>
                  <a:lnTo>
                    <a:pt x="50282" y="3032"/>
                  </a:lnTo>
                  <a:cubicBezTo>
                    <a:pt x="50282" y="1306"/>
                    <a:pt x="48976" y="0"/>
                    <a:pt x="47203" y="0"/>
                  </a:cubicBezTo>
                  <a:lnTo>
                    <a:pt x="3078" y="0"/>
                  </a:lnTo>
                  <a:cubicBezTo>
                    <a:pt x="1353" y="0"/>
                    <a:pt x="0" y="1306"/>
                    <a:pt x="0" y="3032"/>
                  </a:cubicBezTo>
                  <a:lnTo>
                    <a:pt x="0" y="84518"/>
                  </a:lnTo>
                  <a:cubicBezTo>
                    <a:pt x="0" y="86244"/>
                    <a:pt x="1306" y="87550"/>
                    <a:pt x="3078" y="87550"/>
                  </a:cubicBezTo>
                  <a:lnTo>
                    <a:pt x="3078" y="87550"/>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5032CAFE-7EBA-5F9A-07E0-67BAED29728D}"/>
                </a:ext>
              </a:extLst>
            </p:cNvPr>
            <p:cNvSpPr/>
            <p:nvPr/>
          </p:nvSpPr>
          <p:spPr>
            <a:xfrm>
              <a:off x="1630864" y="5324117"/>
              <a:ext cx="36708" cy="41372"/>
            </a:xfrm>
            <a:custGeom>
              <a:avLst/>
              <a:gdLst>
                <a:gd name="connsiteX0" fmla="*/ 5690 w 36708"/>
                <a:gd name="connsiteY0" fmla="*/ 6064 h 41372"/>
                <a:gd name="connsiteX1" fmla="*/ 31484 w 36708"/>
                <a:gd name="connsiteY1" fmla="*/ 6064 h 41372"/>
                <a:gd name="connsiteX2" fmla="*/ 31484 w 36708"/>
                <a:gd name="connsiteY2" fmla="*/ 35262 h 41372"/>
                <a:gd name="connsiteX3" fmla="*/ 5690 w 36708"/>
                <a:gd name="connsiteY3" fmla="*/ 35262 h 41372"/>
                <a:gd name="connsiteX4" fmla="*/ 5690 w 36708"/>
                <a:gd name="connsiteY4" fmla="*/ 6064 h 41372"/>
                <a:gd name="connsiteX5" fmla="*/ 5690 w 36708"/>
                <a:gd name="connsiteY5" fmla="*/ 6064 h 41372"/>
                <a:gd name="connsiteX6" fmla="*/ 2612 w 36708"/>
                <a:gd name="connsiteY6" fmla="*/ 41373 h 41372"/>
                <a:gd name="connsiteX7" fmla="*/ 34096 w 36708"/>
                <a:gd name="connsiteY7" fmla="*/ 41373 h 41372"/>
                <a:gd name="connsiteX8" fmla="*/ 36708 w 36708"/>
                <a:gd name="connsiteY8" fmla="*/ 38341 h 41372"/>
                <a:gd name="connsiteX9" fmla="*/ 36708 w 36708"/>
                <a:gd name="connsiteY9" fmla="*/ 3032 h 41372"/>
                <a:gd name="connsiteX10" fmla="*/ 34096 w 36708"/>
                <a:gd name="connsiteY10" fmla="*/ 0 h 41372"/>
                <a:gd name="connsiteX11" fmla="*/ 2612 w 36708"/>
                <a:gd name="connsiteY11" fmla="*/ 0 h 41372"/>
                <a:gd name="connsiteX12" fmla="*/ 0 w 36708"/>
                <a:gd name="connsiteY12" fmla="*/ 3032 h 41372"/>
                <a:gd name="connsiteX13" fmla="*/ 0 w 36708"/>
                <a:gd name="connsiteY13" fmla="*/ 38341 h 41372"/>
                <a:gd name="connsiteX14" fmla="*/ 2612 w 36708"/>
                <a:gd name="connsiteY14" fmla="*/ 41373 h 41372"/>
                <a:gd name="connsiteX15" fmla="*/ 2612 w 36708"/>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41372">
                  <a:moveTo>
                    <a:pt x="5690" y="6064"/>
                  </a:moveTo>
                  <a:lnTo>
                    <a:pt x="31484" y="6064"/>
                  </a:lnTo>
                  <a:lnTo>
                    <a:pt x="31484" y="35262"/>
                  </a:lnTo>
                  <a:lnTo>
                    <a:pt x="5690" y="35262"/>
                  </a:lnTo>
                  <a:lnTo>
                    <a:pt x="5690" y="6064"/>
                  </a:lnTo>
                  <a:lnTo>
                    <a:pt x="5690" y="6064"/>
                  </a:lnTo>
                  <a:close/>
                  <a:moveTo>
                    <a:pt x="2612" y="41373"/>
                  </a:moveTo>
                  <a:lnTo>
                    <a:pt x="34096" y="41373"/>
                  </a:lnTo>
                  <a:cubicBezTo>
                    <a:pt x="35402" y="41373"/>
                    <a:pt x="36708" y="40067"/>
                    <a:pt x="36708" y="38341"/>
                  </a:cubicBezTo>
                  <a:lnTo>
                    <a:pt x="36708" y="3032"/>
                  </a:lnTo>
                  <a:cubicBezTo>
                    <a:pt x="36708" y="1306"/>
                    <a:pt x="35402" y="0"/>
                    <a:pt x="34096" y="0"/>
                  </a:cubicBezTo>
                  <a:lnTo>
                    <a:pt x="2612" y="0"/>
                  </a:lnTo>
                  <a:cubicBezTo>
                    <a:pt x="1306" y="0"/>
                    <a:pt x="0" y="1306"/>
                    <a:pt x="0" y="3032"/>
                  </a:cubicBezTo>
                  <a:lnTo>
                    <a:pt x="0" y="38341"/>
                  </a:lnTo>
                  <a:cubicBezTo>
                    <a:pt x="0" y="40067"/>
                    <a:pt x="1306" y="41373"/>
                    <a:pt x="2612" y="41373"/>
                  </a:cubicBezTo>
                  <a:lnTo>
                    <a:pt x="2612"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9CC8B6B7-CFF6-795A-1B5D-8D80C8CD4984}"/>
                </a:ext>
              </a:extLst>
            </p:cNvPr>
            <p:cNvSpPr/>
            <p:nvPr/>
          </p:nvSpPr>
          <p:spPr>
            <a:xfrm>
              <a:off x="1373020" y="4704414"/>
              <a:ext cx="746060" cy="789485"/>
            </a:xfrm>
            <a:custGeom>
              <a:avLst/>
              <a:gdLst>
                <a:gd name="connsiteX0" fmla="*/ 742936 w 746060"/>
                <a:gd name="connsiteY0" fmla="*/ 756929 h 789485"/>
                <a:gd name="connsiteX1" fmla="*/ 719754 w 746060"/>
                <a:gd name="connsiteY1" fmla="*/ 756929 h 789485"/>
                <a:gd name="connsiteX2" fmla="*/ 719754 w 746060"/>
                <a:gd name="connsiteY2" fmla="*/ 346887 h 789485"/>
                <a:gd name="connsiteX3" fmla="*/ 734633 w 746060"/>
                <a:gd name="connsiteY3" fmla="*/ 346887 h 789485"/>
                <a:gd name="connsiteX4" fmla="*/ 737245 w 746060"/>
                <a:gd name="connsiteY4" fmla="*/ 345581 h 789485"/>
                <a:gd name="connsiteX5" fmla="*/ 737665 w 746060"/>
                <a:gd name="connsiteY5" fmla="*/ 342969 h 789485"/>
                <a:gd name="connsiteX6" fmla="*/ 721480 w 746060"/>
                <a:gd name="connsiteY6" fmla="*/ 304208 h 789485"/>
                <a:gd name="connsiteX7" fmla="*/ 718868 w 746060"/>
                <a:gd name="connsiteY7" fmla="*/ 302482 h 789485"/>
                <a:gd name="connsiteX8" fmla="*/ 545821 w 746060"/>
                <a:gd name="connsiteY8" fmla="*/ 302482 h 789485"/>
                <a:gd name="connsiteX9" fmla="*/ 545821 w 746060"/>
                <a:gd name="connsiteY9" fmla="*/ 65347 h 789485"/>
                <a:gd name="connsiteX10" fmla="*/ 565038 w 746060"/>
                <a:gd name="connsiteY10" fmla="*/ 65347 h 789485"/>
                <a:gd name="connsiteX11" fmla="*/ 568116 w 746060"/>
                <a:gd name="connsiteY11" fmla="*/ 62316 h 789485"/>
                <a:gd name="connsiteX12" fmla="*/ 568116 w 746060"/>
                <a:gd name="connsiteY12" fmla="*/ 23555 h 789485"/>
                <a:gd name="connsiteX13" fmla="*/ 565038 w 746060"/>
                <a:gd name="connsiteY13" fmla="*/ 20523 h 789485"/>
                <a:gd name="connsiteX14" fmla="*/ 532714 w 746060"/>
                <a:gd name="connsiteY14" fmla="*/ 20523 h 789485"/>
                <a:gd name="connsiteX15" fmla="*/ 532714 w 746060"/>
                <a:gd name="connsiteY15" fmla="*/ 3032 h 789485"/>
                <a:gd name="connsiteX16" fmla="*/ 529636 w 746060"/>
                <a:gd name="connsiteY16" fmla="*/ 0 h 789485"/>
                <a:gd name="connsiteX17" fmla="*/ 216752 w 746060"/>
                <a:gd name="connsiteY17" fmla="*/ 0 h 789485"/>
                <a:gd name="connsiteX18" fmla="*/ 213673 w 746060"/>
                <a:gd name="connsiteY18" fmla="*/ 3032 h 789485"/>
                <a:gd name="connsiteX19" fmla="*/ 213673 w 746060"/>
                <a:gd name="connsiteY19" fmla="*/ 20476 h 789485"/>
                <a:gd name="connsiteX20" fmla="*/ 181349 w 746060"/>
                <a:gd name="connsiteY20" fmla="*/ 20476 h 789485"/>
                <a:gd name="connsiteX21" fmla="*/ 178271 w 746060"/>
                <a:gd name="connsiteY21" fmla="*/ 23508 h 789485"/>
                <a:gd name="connsiteX22" fmla="*/ 178271 w 746060"/>
                <a:gd name="connsiteY22" fmla="*/ 62269 h 789485"/>
                <a:gd name="connsiteX23" fmla="*/ 181349 w 746060"/>
                <a:gd name="connsiteY23" fmla="*/ 65301 h 789485"/>
                <a:gd name="connsiteX24" fmla="*/ 200567 w 746060"/>
                <a:gd name="connsiteY24" fmla="*/ 65301 h 789485"/>
                <a:gd name="connsiteX25" fmla="*/ 200567 w 746060"/>
                <a:gd name="connsiteY25" fmla="*/ 197768 h 789485"/>
                <a:gd name="connsiteX26" fmla="*/ 27100 w 746060"/>
                <a:gd name="connsiteY26" fmla="*/ 197768 h 789485"/>
                <a:gd name="connsiteX27" fmla="*/ 24488 w 746060"/>
                <a:gd name="connsiteY27" fmla="*/ 199494 h 789485"/>
                <a:gd name="connsiteX28" fmla="*/ 8303 w 746060"/>
                <a:gd name="connsiteY28" fmla="*/ 238254 h 789485"/>
                <a:gd name="connsiteX29" fmla="*/ 8722 w 746060"/>
                <a:gd name="connsiteY29" fmla="*/ 240866 h 789485"/>
                <a:gd name="connsiteX30" fmla="*/ 11334 w 746060"/>
                <a:gd name="connsiteY30" fmla="*/ 242172 h 789485"/>
                <a:gd name="connsiteX31" fmla="*/ 26214 w 746060"/>
                <a:gd name="connsiteY31" fmla="*/ 242172 h 789485"/>
                <a:gd name="connsiteX32" fmla="*/ 26214 w 746060"/>
                <a:gd name="connsiteY32" fmla="*/ 756835 h 789485"/>
                <a:gd name="connsiteX33" fmla="*/ 3078 w 746060"/>
                <a:gd name="connsiteY33" fmla="*/ 756835 h 789485"/>
                <a:gd name="connsiteX34" fmla="*/ 0 w 746060"/>
                <a:gd name="connsiteY34" fmla="*/ 759867 h 789485"/>
                <a:gd name="connsiteX35" fmla="*/ 0 w 746060"/>
                <a:gd name="connsiteY35" fmla="*/ 786454 h 789485"/>
                <a:gd name="connsiteX36" fmla="*/ 3078 w 746060"/>
                <a:gd name="connsiteY36" fmla="*/ 789486 h 789485"/>
                <a:gd name="connsiteX37" fmla="*/ 742982 w 746060"/>
                <a:gd name="connsiteY37" fmla="*/ 789486 h 789485"/>
                <a:gd name="connsiteX38" fmla="*/ 746061 w 746060"/>
                <a:gd name="connsiteY38" fmla="*/ 786454 h 789485"/>
                <a:gd name="connsiteX39" fmla="*/ 746061 w 746060"/>
                <a:gd name="connsiteY39" fmla="*/ 759867 h 789485"/>
                <a:gd name="connsiteX40" fmla="*/ 742982 w 746060"/>
                <a:gd name="connsiteY40" fmla="*/ 756835 h 789485"/>
                <a:gd name="connsiteX41" fmla="*/ 742982 w 746060"/>
                <a:gd name="connsiteY41" fmla="*/ 756835 h 789485"/>
                <a:gd name="connsiteX42" fmla="*/ 377578 w 746060"/>
                <a:gd name="connsiteY42" fmla="*/ 6110 h 789485"/>
                <a:gd name="connsiteX43" fmla="*/ 526184 w 746060"/>
                <a:gd name="connsiteY43" fmla="*/ 6110 h 789485"/>
                <a:gd name="connsiteX44" fmla="*/ 526184 w 746060"/>
                <a:gd name="connsiteY44" fmla="*/ 20943 h 789485"/>
                <a:gd name="connsiteX45" fmla="*/ 377578 w 746060"/>
                <a:gd name="connsiteY45" fmla="*/ 20943 h 789485"/>
                <a:gd name="connsiteX46" fmla="*/ 377578 w 746060"/>
                <a:gd name="connsiteY46" fmla="*/ 6110 h 789485"/>
                <a:gd name="connsiteX47" fmla="*/ 377578 w 746060"/>
                <a:gd name="connsiteY47" fmla="*/ 6110 h 789485"/>
                <a:gd name="connsiteX48" fmla="*/ 219364 w 746060"/>
                <a:gd name="connsiteY48" fmla="*/ 6110 h 789485"/>
                <a:gd name="connsiteX49" fmla="*/ 370582 w 746060"/>
                <a:gd name="connsiteY49" fmla="*/ 6110 h 789485"/>
                <a:gd name="connsiteX50" fmla="*/ 370582 w 746060"/>
                <a:gd name="connsiteY50" fmla="*/ 20943 h 789485"/>
                <a:gd name="connsiteX51" fmla="*/ 219364 w 746060"/>
                <a:gd name="connsiteY51" fmla="*/ 20943 h 789485"/>
                <a:gd name="connsiteX52" fmla="*/ 219364 w 746060"/>
                <a:gd name="connsiteY52" fmla="*/ 6110 h 789485"/>
                <a:gd name="connsiteX53" fmla="*/ 219364 w 746060"/>
                <a:gd name="connsiteY53" fmla="*/ 6110 h 789485"/>
                <a:gd name="connsiteX54" fmla="*/ 739857 w 746060"/>
                <a:gd name="connsiteY54" fmla="*/ 783515 h 789485"/>
                <a:gd name="connsiteX55" fmla="*/ 185314 w 746060"/>
                <a:gd name="connsiteY55" fmla="*/ 783515 h 789485"/>
                <a:gd name="connsiteX56" fmla="*/ 185314 w 746060"/>
                <a:gd name="connsiteY56" fmla="*/ 783096 h 789485"/>
                <a:gd name="connsiteX57" fmla="*/ 179624 w 746060"/>
                <a:gd name="connsiteY57" fmla="*/ 783096 h 789485"/>
                <a:gd name="connsiteX58" fmla="*/ 179624 w 746060"/>
                <a:gd name="connsiteY58" fmla="*/ 783515 h 789485"/>
                <a:gd name="connsiteX59" fmla="*/ 6110 w 746060"/>
                <a:gd name="connsiteY59" fmla="*/ 783515 h 789485"/>
                <a:gd name="connsiteX60" fmla="*/ 6110 w 746060"/>
                <a:gd name="connsiteY60" fmla="*/ 762619 h 789485"/>
                <a:gd name="connsiteX61" fmla="*/ 29292 w 746060"/>
                <a:gd name="connsiteY61" fmla="*/ 762619 h 789485"/>
                <a:gd name="connsiteX62" fmla="*/ 32371 w 746060"/>
                <a:gd name="connsiteY62" fmla="*/ 759587 h 789485"/>
                <a:gd name="connsiteX63" fmla="*/ 32371 w 746060"/>
                <a:gd name="connsiteY63" fmla="*/ 239654 h 789485"/>
                <a:gd name="connsiteX64" fmla="*/ 29292 w 746060"/>
                <a:gd name="connsiteY64" fmla="*/ 236622 h 789485"/>
                <a:gd name="connsiteX65" fmla="*/ 15765 w 746060"/>
                <a:gd name="connsiteY65" fmla="*/ 236622 h 789485"/>
                <a:gd name="connsiteX66" fmla="*/ 29292 w 746060"/>
                <a:gd name="connsiteY66" fmla="*/ 203925 h 789485"/>
                <a:gd name="connsiteX67" fmla="*/ 207143 w 746060"/>
                <a:gd name="connsiteY67" fmla="*/ 203925 h 789485"/>
                <a:gd name="connsiteX68" fmla="*/ 207563 w 746060"/>
                <a:gd name="connsiteY68" fmla="*/ 62735 h 789485"/>
                <a:gd name="connsiteX69" fmla="*/ 204485 w 746060"/>
                <a:gd name="connsiteY69" fmla="*/ 59704 h 789485"/>
                <a:gd name="connsiteX70" fmla="*/ 185267 w 746060"/>
                <a:gd name="connsiteY70" fmla="*/ 59704 h 789485"/>
                <a:gd name="connsiteX71" fmla="*/ 185267 w 746060"/>
                <a:gd name="connsiteY71" fmla="*/ 27007 h 789485"/>
                <a:gd name="connsiteX72" fmla="*/ 560234 w 746060"/>
                <a:gd name="connsiteY72" fmla="*/ 27007 h 789485"/>
                <a:gd name="connsiteX73" fmla="*/ 560234 w 746060"/>
                <a:gd name="connsiteY73" fmla="*/ 59704 h 789485"/>
                <a:gd name="connsiteX74" fmla="*/ 541017 w 746060"/>
                <a:gd name="connsiteY74" fmla="*/ 59704 h 789485"/>
                <a:gd name="connsiteX75" fmla="*/ 537938 w 746060"/>
                <a:gd name="connsiteY75" fmla="*/ 62735 h 789485"/>
                <a:gd name="connsiteX76" fmla="*/ 537938 w 746060"/>
                <a:gd name="connsiteY76" fmla="*/ 308499 h 789485"/>
                <a:gd name="connsiteX77" fmla="*/ 716675 w 746060"/>
                <a:gd name="connsiteY77" fmla="*/ 308499 h 789485"/>
                <a:gd name="connsiteX78" fmla="*/ 730202 w 746060"/>
                <a:gd name="connsiteY78" fmla="*/ 341196 h 789485"/>
                <a:gd name="connsiteX79" fmla="*/ 716675 w 746060"/>
                <a:gd name="connsiteY79" fmla="*/ 341196 h 789485"/>
                <a:gd name="connsiteX80" fmla="*/ 713597 w 746060"/>
                <a:gd name="connsiteY80" fmla="*/ 344228 h 789485"/>
                <a:gd name="connsiteX81" fmla="*/ 713597 w 746060"/>
                <a:gd name="connsiteY81" fmla="*/ 759960 h 789485"/>
                <a:gd name="connsiteX82" fmla="*/ 716675 w 746060"/>
                <a:gd name="connsiteY82" fmla="*/ 762992 h 789485"/>
                <a:gd name="connsiteX83" fmla="*/ 739857 w 746060"/>
                <a:gd name="connsiteY83" fmla="*/ 762992 h 789485"/>
                <a:gd name="connsiteX84" fmla="*/ 739857 w 746060"/>
                <a:gd name="connsiteY84" fmla="*/ 783469 h 789485"/>
                <a:gd name="connsiteX85" fmla="*/ 739857 w 746060"/>
                <a:gd name="connsiteY85" fmla="*/ 783469 h 789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746060" h="789485">
                  <a:moveTo>
                    <a:pt x="742936" y="756929"/>
                  </a:moveTo>
                  <a:lnTo>
                    <a:pt x="719754" y="756929"/>
                  </a:lnTo>
                  <a:lnTo>
                    <a:pt x="719754" y="346887"/>
                  </a:lnTo>
                  <a:lnTo>
                    <a:pt x="734633" y="346887"/>
                  </a:lnTo>
                  <a:cubicBezTo>
                    <a:pt x="735519" y="346887"/>
                    <a:pt x="736359" y="346467"/>
                    <a:pt x="737245" y="345581"/>
                  </a:cubicBezTo>
                  <a:cubicBezTo>
                    <a:pt x="737665" y="344695"/>
                    <a:pt x="737665" y="343855"/>
                    <a:pt x="737665" y="342969"/>
                  </a:cubicBezTo>
                  <a:lnTo>
                    <a:pt x="721480" y="304208"/>
                  </a:lnTo>
                  <a:cubicBezTo>
                    <a:pt x="721060" y="302902"/>
                    <a:pt x="720174" y="302482"/>
                    <a:pt x="718868" y="302482"/>
                  </a:cubicBezTo>
                  <a:lnTo>
                    <a:pt x="545821" y="302482"/>
                  </a:lnTo>
                  <a:lnTo>
                    <a:pt x="545821" y="65347"/>
                  </a:lnTo>
                  <a:lnTo>
                    <a:pt x="565038" y="65347"/>
                  </a:lnTo>
                  <a:cubicBezTo>
                    <a:pt x="566764" y="65347"/>
                    <a:pt x="568116" y="64041"/>
                    <a:pt x="568116" y="62316"/>
                  </a:cubicBezTo>
                  <a:lnTo>
                    <a:pt x="568116" y="23555"/>
                  </a:lnTo>
                  <a:cubicBezTo>
                    <a:pt x="568116" y="21829"/>
                    <a:pt x="566810" y="20523"/>
                    <a:pt x="565038" y="20523"/>
                  </a:cubicBezTo>
                  <a:lnTo>
                    <a:pt x="532714" y="20523"/>
                  </a:lnTo>
                  <a:lnTo>
                    <a:pt x="532714" y="3032"/>
                  </a:lnTo>
                  <a:cubicBezTo>
                    <a:pt x="532714" y="1306"/>
                    <a:pt x="531408" y="0"/>
                    <a:pt x="529636" y="0"/>
                  </a:cubicBezTo>
                  <a:lnTo>
                    <a:pt x="216752" y="0"/>
                  </a:lnTo>
                  <a:cubicBezTo>
                    <a:pt x="215026" y="0"/>
                    <a:pt x="213673" y="1306"/>
                    <a:pt x="213673" y="3032"/>
                  </a:cubicBezTo>
                  <a:lnTo>
                    <a:pt x="213673" y="20476"/>
                  </a:lnTo>
                  <a:lnTo>
                    <a:pt x="181349" y="20476"/>
                  </a:lnTo>
                  <a:cubicBezTo>
                    <a:pt x="179624" y="20476"/>
                    <a:pt x="178271" y="21782"/>
                    <a:pt x="178271" y="23508"/>
                  </a:cubicBezTo>
                  <a:lnTo>
                    <a:pt x="178271" y="62269"/>
                  </a:lnTo>
                  <a:cubicBezTo>
                    <a:pt x="178271" y="63995"/>
                    <a:pt x="179577" y="65301"/>
                    <a:pt x="181349" y="65301"/>
                  </a:cubicBezTo>
                  <a:lnTo>
                    <a:pt x="200567" y="65301"/>
                  </a:lnTo>
                  <a:lnTo>
                    <a:pt x="200567" y="197768"/>
                  </a:lnTo>
                  <a:lnTo>
                    <a:pt x="27100" y="197768"/>
                  </a:lnTo>
                  <a:cubicBezTo>
                    <a:pt x="25794" y="197768"/>
                    <a:pt x="24908" y="198654"/>
                    <a:pt x="24488" y="199494"/>
                  </a:cubicBezTo>
                  <a:lnTo>
                    <a:pt x="8303" y="238254"/>
                  </a:lnTo>
                  <a:cubicBezTo>
                    <a:pt x="7883" y="239141"/>
                    <a:pt x="7883" y="239980"/>
                    <a:pt x="8722" y="240866"/>
                  </a:cubicBezTo>
                  <a:cubicBezTo>
                    <a:pt x="9142" y="241753"/>
                    <a:pt x="10028" y="242172"/>
                    <a:pt x="11334" y="242172"/>
                  </a:cubicBezTo>
                  <a:lnTo>
                    <a:pt x="26214" y="242172"/>
                  </a:lnTo>
                  <a:lnTo>
                    <a:pt x="26214" y="756835"/>
                  </a:lnTo>
                  <a:lnTo>
                    <a:pt x="3078" y="756835"/>
                  </a:lnTo>
                  <a:cubicBezTo>
                    <a:pt x="1353" y="756835"/>
                    <a:pt x="0" y="758141"/>
                    <a:pt x="0" y="759867"/>
                  </a:cubicBezTo>
                  <a:lnTo>
                    <a:pt x="0" y="786454"/>
                  </a:lnTo>
                  <a:cubicBezTo>
                    <a:pt x="0" y="788180"/>
                    <a:pt x="1306" y="789486"/>
                    <a:pt x="3078" y="789486"/>
                  </a:cubicBezTo>
                  <a:lnTo>
                    <a:pt x="742982" y="789486"/>
                  </a:lnTo>
                  <a:cubicBezTo>
                    <a:pt x="744708" y="789486"/>
                    <a:pt x="746061" y="788180"/>
                    <a:pt x="746061" y="786454"/>
                  </a:cubicBezTo>
                  <a:lnTo>
                    <a:pt x="746061" y="759867"/>
                  </a:lnTo>
                  <a:cubicBezTo>
                    <a:pt x="745641" y="758141"/>
                    <a:pt x="744335" y="756835"/>
                    <a:pt x="742982" y="756835"/>
                  </a:cubicBezTo>
                  <a:lnTo>
                    <a:pt x="742982" y="756835"/>
                  </a:lnTo>
                  <a:close/>
                  <a:moveTo>
                    <a:pt x="377578" y="6110"/>
                  </a:moveTo>
                  <a:lnTo>
                    <a:pt x="526184" y="6110"/>
                  </a:lnTo>
                  <a:lnTo>
                    <a:pt x="526184" y="20943"/>
                  </a:lnTo>
                  <a:lnTo>
                    <a:pt x="377578" y="20943"/>
                  </a:lnTo>
                  <a:lnTo>
                    <a:pt x="377578" y="6110"/>
                  </a:lnTo>
                  <a:lnTo>
                    <a:pt x="377578" y="6110"/>
                  </a:lnTo>
                  <a:close/>
                  <a:moveTo>
                    <a:pt x="219364" y="6110"/>
                  </a:moveTo>
                  <a:lnTo>
                    <a:pt x="370582" y="6110"/>
                  </a:lnTo>
                  <a:lnTo>
                    <a:pt x="370582" y="20943"/>
                  </a:lnTo>
                  <a:lnTo>
                    <a:pt x="219364" y="20943"/>
                  </a:lnTo>
                  <a:lnTo>
                    <a:pt x="219364" y="6110"/>
                  </a:lnTo>
                  <a:lnTo>
                    <a:pt x="219364" y="6110"/>
                  </a:lnTo>
                  <a:close/>
                  <a:moveTo>
                    <a:pt x="739857" y="783515"/>
                  </a:moveTo>
                  <a:lnTo>
                    <a:pt x="185314" y="783515"/>
                  </a:lnTo>
                  <a:lnTo>
                    <a:pt x="185314" y="783096"/>
                  </a:lnTo>
                  <a:lnTo>
                    <a:pt x="179624" y="783096"/>
                  </a:lnTo>
                  <a:lnTo>
                    <a:pt x="179624" y="783515"/>
                  </a:lnTo>
                  <a:lnTo>
                    <a:pt x="6110" y="783515"/>
                  </a:lnTo>
                  <a:lnTo>
                    <a:pt x="6110" y="762619"/>
                  </a:lnTo>
                  <a:lnTo>
                    <a:pt x="29292" y="762619"/>
                  </a:lnTo>
                  <a:cubicBezTo>
                    <a:pt x="31018" y="762619"/>
                    <a:pt x="32371" y="761313"/>
                    <a:pt x="32371" y="759587"/>
                  </a:cubicBezTo>
                  <a:lnTo>
                    <a:pt x="32371" y="239654"/>
                  </a:lnTo>
                  <a:cubicBezTo>
                    <a:pt x="32371" y="237928"/>
                    <a:pt x="31064" y="236622"/>
                    <a:pt x="29292" y="236622"/>
                  </a:cubicBezTo>
                  <a:lnTo>
                    <a:pt x="15765" y="236622"/>
                  </a:lnTo>
                  <a:lnTo>
                    <a:pt x="29292" y="203925"/>
                  </a:lnTo>
                  <a:lnTo>
                    <a:pt x="207143" y="203925"/>
                  </a:lnTo>
                  <a:lnTo>
                    <a:pt x="207563" y="62735"/>
                  </a:lnTo>
                  <a:cubicBezTo>
                    <a:pt x="207563" y="61010"/>
                    <a:pt x="206257" y="59704"/>
                    <a:pt x="204485" y="59704"/>
                  </a:cubicBezTo>
                  <a:lnTo>
                    <a:pt x="185267" y="59704"/>
                  </a:lnTo>
                  <a:lnTo>
                    <a:pt x="185267" y="27007"/>
                  </a:lnTo>
                  <a:lnTo>
                    <a:pt x="560234" y="27007"/>
                  </a:lnTo>
                  <a:lnTo>
                    <a:pt x="560234" y="59704"/>
                  </a:lnTo>
                  <a:lnTo>
                    <a:pt x="541017" y="59704"/>
                  </a:lnTo>
                  <a:cubicBezTo>
                    <a:pt x="539291" y="59704"/>
                    <a:pt x="537938" y="61010"/>
                    <a:pt x="537938" y="62735"/>
                  </a:cubicBezTo>
                  <a:lnTo>
                    <a:pt x="537938" y="308499"/>
                  </a:lnTo>
                  <a:lnTo>
                    <a:pt x="716675" y="308499"/>
                  </a:lnTo>
                  <a:lnTo>
                    <a:pt x="730202" y="341196"/>
                  </a:lnTo>
                  <a:lnTo>
                    <a:pt x="716675" y="341196"/>
                  </a:lnTo>
                  <a:cubicBezTo>
                    <a:pt x="714950" y="341196"/>
                    <a:pt x="713597" y="342502"/>
                    <a:pt x="713597" y="344228"/>
                  </a:cubicBezTo>
                  <a:lnTo>
                    <a:pt x="713597" y="759960"/>
                  </a:lnTo>
                  <a:cubicBezTo>
                    <a:pt x="713597" y="761686"/>
                    <a:pt x="714903" y="762992"/>
                    <a:pt x="716675" y="762992"/>
                  </a:cubicBezTo>
                  <a:lnTo>
                    <a:pt x="739857" y="762992"/>
                  </a:lnTo>
                  <a:lnTo>
                    <a:pt x="739857" y="783469"/>
                  </a:lnTo>
                  <a:lnTo>
                    <a:pt x="739857" y="783469"/>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F1524F86-2B11-C8DF-E2D0-7D4B3275E270}"/>
                </a:ext>
              </a:extLst>
            </p:cNvPr>
            <p:cNvSpPr/>
            <p:nvPr/>
          </p:nvSpPr>
          <p:spPr>
            <a:xfrm>
              <a:off x="1630864" y="5392916"/>
              <a:ext cx="36708" cy="36615"/>
            </a:xfrm>
            <a:custGeom>
              <a:avLst/>
              <a:gdLst>
                <a:gd name="connsiteX0" fmla="*/ 5690 w 36708"/>
                <a:gd name="connsiteY0" fmla="*/ 5690 h 36615"/>
                <a:gd name="connsiteX1" fmla="*/ 31484 w 36708"/>
                <a:gd name="connsiteY1" fmla="*/ 5690 h 36615"/>
                <a:gd name="connsiteX2" fmla="*/ 31484 w 36708"/>
                <a:gd name="connsiteY2" fmla="*/ 31391 h 36615"/>
                <a:gd name="connsiteX3" fmla="*/ 5690 w 36708"/>
                <a:gd name="connsiteY3" fmla="*/ 31391 h 36615"/>
                <a:gd name="connsiteX4" fmla="*/ 5690 w 36708"/>
                <a:gd name="connsiteY4" fmla="*/ 5690 h 36615"/>
                <a:gd name="connsiteX5" fmla="*/ 5690 w 36708"/>
                <a:gd name="connsiteY5" fmla="*/ 5690 h 36615"/>
                <a:gd name="connsiteX6" fmla="*/ 2612 w 36708"/>
                <a:gd name="connsiteY6" fmla="*/ 36615 h 36615"/>
                <a:gd name="connsiteX7" fmla="*/ 34096 w 36708"/>
                <a:gd name="connsiteY7" fmla="*/ 36615 h 36615"/>
                <a:gd name="connsiteX8" fmla="*/ 36708 w 36708"/>
                <a:gd name="connsiteY8" fmla="*/ 34003 h 36615"/>
                <a:gd name="connsiteX9" fmla="*/ 36708 w 36708"/>
                <a:gd name="connsiteY9" fmla="*/ 2612 h 36615"/>
                <a:gd name="connsiteX10" fmla="*/ 34096 w 36708"/>
                <a:gd name="connsiteY10" fmla="*/ 0 h 36615"/>
                <a:gd name="connsiteX11" fmla="*/ 2612 w 36708"/>
                <a:gd name="connsiteY11" fmla="*/ 0 h 36615"/>
                <a:gd name="connsiteX12" fmla="*/ 0 w 36708"/>
                <a:gd name="connsiteY12" fmla="*/ 2612 h 36615"/>
                <a:gd name="connsiteX13" fmla="*/ 0 w 36708"/>
                <a:gd name="connsiteY13" fmla="*/ 34003 h 36615"/>
                <a:gd name="connsiteX14" fmla="*/ 2612 w 36708"/>
                <a:gd name="connsiteY14" fmla="*/ 36615 h 36615"/>
                <a:gd name="connsiteX15" fmla="*/ 2612 w 36708"/>
                <a:gd name="connsiteY15" fmla="*/ 36615 h 3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36615">
                  <a:moveTo>
                    <a:pt x="5690" y="5690"/>
                  </a:moveTo>
                  <a:lnTo>
                    <a:pt x="31484" y="5690"/>
                  </a:lnTo>
                  <a:lnTo>
                    <a:pt x="31484" y="31391"/>
                  </a:lnTo>
                  <a:lnTo>
                    <a:pt x="5690" y="31391"/>
                  </a:lnTo>
                  <a:lnTo>
                    <a:pt x="5690" y="5690"/>
                  </a:lnTo>
                  <a:lnTo>
                    <a:pt x="5690" y="5690"/>
                  </a:lnTo>
                  <a:close/>
                  <a:moveTo>
                    <a:pt x="2612" y="36615"/>
                  </a:moveTo>
                  <a:lnTo>
                    <a:pt x="34096" y="36615"/>
                  </a:lnTo>
                  <a:cubicBezTo>
                    <a:pt x="35402" y="36615"/>
                    <a:pt x="36708" y="35309"/>
                    <a:pt x="36708" y="34003"/>
                  </a:cubicBezTo>
                  <a:lnTo>
                    <a:pt x="36708" y="2612"/>
                  </a:lnTo>
                  <a:cubicBezTo>
                    <a:pt x="36708" y="1306"/>
                    <a:pt x="35402" y="0"/>
                    <a:pt x="34096" y="0"/>
                  </a:cubicBezTo>
                  <a:lnTo>
                    <a:pt x="2612" y="0"/>
                  </a:lnTo>
                  <a:cubicBezTo>
                    <a:pt x="1306" y="0"/>
                    <a:pt x="0" y="1306"/>
                    <a:pt x="0" y="2612"/>
                  </a:cubicBezTo>
                  <a:lnTo>
                    <a:pt x="0" y="34003"/>
                  </a:lnTo>
                  <a:cubicBezTo>
                    <a:pt x="0" y="35729"/>
                    <a:pt x="1306" y="36615"/>
                    <a:pt x="2612" y="36615"/>
                  </a:cubicBezTo>
                  <a:lnTo>
                    <a:pt x="2612" y="36615"/>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9D54929E-9A6A-3E3D-19FF-159B25301E80}"/>
                </a:ext>
              </a:extLst>
            </p:cNvPr>
            <p:cNvSpPr/>
            <p:nvPr/>
          </p:nvSpPr>
          <p:spPr>
            <a:xfrm>
              <a:off x="1828865" y="5392916"/>
              <a:ext cx="36708" cy="36615"/>
            </a:xfrm>
            <a:custGeom>
              <a:avLst/>
              <a:gdLst>
                <a:gd name="connsiteX0" fmla="*/ 5224 w 36708"/>
                <a:gd name="connsiteY0" fmla="*/ 5690 h 36615"/>
                <a:gd name="connsiteX1" fmla="*/ 31018 w 36708"/>
                <a:gd name="connsiteY1" fmla="*/ 5690 h 36615"/>
                <a:gd name="connsiteX2" fmla="*/ 31018 w 36708"/>
                <a:gd name="connsiteY2" fmla="*/ 31391 h 36615"/>
                <a:gd name="connsiteX3" fmla="*/ 5224 w 36708"/>
                <a:gd name="connsiteY3" fmla="*/ 31391 h 36615"/>
                <a:gd name="connsiteX4" fmla="*/ 5224 w 36708"/>
                <a:gd name="connsiteY4" fmla="*/ 5690 h 36615"/>
                <a:gd name="connsiteX5" fmla="*/ 5224 w 36708"/>
                <a:gd name="connsiteY5" fmla="*/ 5690 h 36615"/>
                <a:gd name="connsiteX6" fmla="*/ 2612 w 36708"/>
                <a:gd name="connsiteY6" fmla="*/ 36615 h 36615"/>
                <a:gd name="connsiteX7" fmla="*/ 34096 w 36708"/>
                <a:gd name="connsiteY7" fmla="*/ 36615 h 36615"/>
                <a:gd name="connsiteX8" fmla="*/ 36708 w 36708"/>
                <a:gd name="connsiteY8" fmla="*/ 34003 h 36615"/>
                <a:gd name="connsiteX9" fmla="*/ 36708 w 36708"/>
                <a:gd name="connsiteY9" fmla="*/ 2612 h 36615"/>
                <a:gd name="connsiteX10" fmla="*/ 34096 w 36708"/>
                <a:gd name="connsiteY10" fmla="*/ 0 h 36615"/>
                <a:gd name="connsiteX11" fmla="*/ 2612 w 36708"/>
                <a:gd name="connsiteY11" fmla="*/ 0 h 36615"/>
                <a:gd name="connsiteX12" fmla="*/ 0 w 36708"/>
                <a:gd name="connsiteY12" fmla="*/ 2612 h 36615"/>
                <a:gd name="connsiteX13" fmla="*/ 0 w 36708"/>
                <a:gd name="connsiteY13" fmla="*/ 34003 h 36615"/>
                <a:gd name="connsiteX14" fmla="*/ 2612 w 36708"/>
                <a:gd name="connsiteY14" fmla="*/ 36615 h 36615"/>
                <a:gd name="connsiteX15" fmla="*/ 2612 w 36708"/>
                <a:gd name="connsiteY15" fmla="*/ 36615 h 3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36615">
                  <a:moveTo>
                    <a:pt x="5224" y="5690"/>
                  </a:moveTo>
                  <a:lnTo>
                    <a:pt x="31018" y="5690"/>
                  </a:lnTo>
                  <a:lnTo>
                    <a:pt x="31018" y="31391"/>
                  </a:lnTo>
                  <a:lnTo>
                    <a:pt x="5224" y="31391"/>
                  </a:lnTo>
                  <a:lnTo>
                    <a:pt x="5224" y="5690"/>
                  </a:lnTo>
                  <a:lnTo>
                    <a:pt x="5224" y="5690"/>
                  </a:lnTo>
                  <a:close/>
                  <a:moveTo>
                    <a:pt x="2612" y="36615"/>
                  </a:moveTo>
                  <a:lnTo>
                    <a:pt x="34096" y="36615"/>
                  </a:lnTo>
                  <a:cubicBezTo>
                    <a:pt x="35402" y="36615"/>
                    <a:pt x="36708" y="35309"/>
                    <a:pt x="36708" y="34003"/>
                  </a:cubicBezTo>
                  <a:lnTo>
                    <a:pt x="36708" y="2612"/>
                  </a:lnTo>
                  <a:cubicBezTo>
                    <a:pt x="36708" y="1306"/>
                    <a:pt x="35402" y="0"/>
                    <a:pt x="34096" y="0"/>
                  </a:cubicBezTo>
                  <a:lnTo>
                    <a:pt x="2612" y="0"/>
                  </a:lnTo>
                  <a:cubicBezTo>
                    <a:pt x="1306" y="0"/>
                    <a:pt x="0" y="1306"/>
                    <a:pt x="0" y="2612"/>
                  </a:cubicBezTo>
                  <a:lnTo>
                    <a:pt x="0" y="34003"/>
                  </a:lnTo>
                  <a:cubicBezTo>
                    <a:pt x="0" y="35729"/>
                    <a:pt x="1306" y="36615"/>
                    <a:pt x="2612" y="36615"/>
                  </a:cubicBezTo>
                  <a:lnTo>
                    <a:pt x="2612" y="36615"/>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FD516AEA-7D85-2F1E-B06F-EA418EF390CE}"/>
                </a:ext>
              </a:extLst>
            </p:cNvPr>
            <p:cNvSpPr/>
            <p:nvPr/>
          </p:nvSpPr>
          <p:spPr>
            <a:xfrm>
              <a:off x="1630864" y="5260076"/>
              <a:ext cx="36708" cy="41372"/>
            </a:xfrm>
            <a:custGeom>
              <a:avLst/>
              <a:gdLst>
                <a:gd name="connsiteX0" fmla="*/ 5690 w 36708"/>
                <a:gd name="connsiteY0" fmla="*/ 6064 h 41372"/>
                <a:gd name="connsiteX1" fmla="*/ 31484 w 36708"/>
                <a:gd name="connsiteY1" fmla="*/ 6064 h 41372"/>
                <a:gd name="connsiteX2" fmla="*/ 31484 w 36708"/>
                <a:gd name="connsiteY2" fmla="*/ 35262 h 41372"/>
                <a:gd name="connsiteX3" fmla="*/ 5690 w 36708"/>
                <a:gd name="connsiteY3" fmla="*/ 35262 h 41372"/>
                <a:gd name="connsiteX4" fmla="*/ 5690 w 36708"/>
                <a:gd name="connsiteY4" fmla="*/ 6064 h 41372"/>
                <a:gd name="connsiteX5" fmla="*/ 5690 w 36708"/>
                <a:gd name="connsiteY5" fmla="*/ 6064 h 41372"/>
                <a:gd name="connsiteX6" fmla="*/ 2612 w 36708"/>
                <a:gd name="connsiteY6" fmla="*/ 41373 h 41372"/>
                <a:gd name="connsiteX7" fmla="*/ 34096 w 36708"/>
                <a:gd name="connsiteY7" fmla="*/ 41373 h 41372"/>
                <a:gd name="connsiteX8" fmla="*/ 36708 w 36708"/>
                <a:gd name="connsiteY8" fmla="*/ 38341 h 41372"/>
                <a:gd name="connsiteX9" fmla="*/ 36708 w 36708"/>
                <a:gd name="connsiteY9" fmla="*/ 3032 h 41372"/>
                <a:gd name="connsiteX10" fmla="*/ 34096 w 36708"/>
                <a:gd name="connsiteY10" fmla="*/ 0 h 41372"/>
                <a:gd name="connsiteX11" fmla="*/ 2612 w 36708"/>
                <a:gd name="connsiteY11" fmla="*/ 0 h 41372"/>
                <a:gd name="connsiteX12" fmla="*/ 0 w 36708"/>
                <a:gd name="connsiteY12" fmla="*/ 3032 h 41372"/>
                <a:gd name="connsiteX13" fmla="*/ 0 w 36708"/>
                <a:gd name="connsiteY13" fmla="*/ 38341 h 41372"/>
                <a:gd name="connsiteX14" fmla="*/ 2612 w 36708"/>
                <a:gd name="connsiteY14" fmla="*/ 41373 h 41372"/>
                <a:gd name="connsiteX15" fmla="*/ 2612 w 36708"/>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41372">
                  <a:moveTo>
                    <a:pt x="5690" y="6064"/>
                  </a:moveTo>
                  <a:lnTo>
                    <a:pt x="31484" y="6064"/>
                  </a:lnTo>
                  <a:lnTo>
                    <a:pt x="31484" y="35262"/>
                  </a:lnTo>
                  <a:lnTo>
                    <a:pt x="5690" y="35262"/>
                  </a:lnTo>
                  <a:lnTo>
                    <a:pt x="5690" y="6064"/>
                  </a:lnTo>
                  <a:lnTo>
                    <a:pt x="5690" y="6064"/>
                  </a:lnTo>
                  <a:close/>
                  <a:moveTo>
                    <a:pt x="2612" y="41373"/>
                  </a:moveTo>
                  <a:lnTo>
                    <a:pt x="34096" y="41373"/>
                  </a:lnTo>
                  <a:cubicBezTo>
                    <a:pt x="35402" y="41373"/>
                    <a:pt x="36708" y="40067"/>
                    <a:pt x="36708" y="38341"/>
                  </a:cubicBezTo>
                  <a:lnTo>
                    <a:pt x="36708" y="3032"/>
                  </a:lnTo>
                  <a:cubicBezTo>
                    <a:pt x="36708" y="1306"/>
                    <a:pt x="35402" y="0"/>
                    <a:pt x="34096" y="0"/>
                  </a:cubicBezTo>
                  <a:lnTo>
                    <a:pt x="2612" y="0"/>
                  </a:lnTo>
                  <a:cubicBezTo>
                    <a:pt x="1306" y="0"/>
                    <a:pt x="0" y="1306"/>
                    <a:pt x="0" y="3032"/>
                  </a:cubicBezTo>
                  <a:lnTo>
                    <a:pt x="0" y="38341"/>
                  </a:lnTo>
                  <a:cubicBezTo>
                    <a:pt x="0" y="39647"/>
                    <a:pt x="1306" y="41373"/>
                    <a:pt x="2612" y="41373"/>
                  </a:cubicBezTo>
                  <a:lnTo>
                    <a:pt x="2612"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67D0CE63-7F51-36A2-30DC-43A228080382}"/>
                </a:ext>
              </a:extLst>
            </p:cNvPr>
            <p:cNvSpPr/>
            <p:nvPr/>
          </p:nvSpPr>
          <p:spPr>
            <a:xfrm>
              <a:off x="1759740" y="4796394"/>
              <a:ext cx="41559" cy="41372"/>
            </a:xfrm>
            <a:custGeom>
              <a:avLst/>
              <a:gdLst>
                <a:gd name="connsiteX0" fmla="*/ 6157 w 41559"/>
                <a:gd name="connsiteY0" fmla="*/ 6064 h 41372"/>
                <a:gd name="connsiteX1" fmla="*/ 35449 w 41559"/>
                <a:gd name="connsiteY1" fmla="*/ 6064 h 41372"/>
                <a:gd name="connsiteX2" fmla="*/ 35449 w 41559"/>
                <a:gd name="connsiteY2" fmla="*/ 35262 h 41372"/>
                <a:gd name="connsiteX3" fmla="*/ 6157 w 41559"/>
                <a:gd name="connsiteY3" fmla="*/ 35262 h 41372"/>
                <a:gd name="connsiteX4" fmla="*/ 6157 w 41559"/>
                <a:gd name="connsiteY4" fmla="*/ 6064 h 41372"/>
                <a:gd name="connsiteX5" fmla="*/ 6157 w 41559"/>
                <a:gd name="connsiteY5" fmla="*/ 6064 h 41372"/>
                <a:gd name="connsiteX6" fmla="*/ 3078 w 41559"/>
                <a:gd name="connsiteY6" fmla="*/ 41373 h 41372"/>
                <a:gd name="connsiteX7" fmla="*/ 38481 w 41559"/>
                <a:gd name="connsiteY7" fmla="*/ 41373 h 41372"/>
                <a:gd name="connsiteX8" fmla="*/ 41559 w 41559"/>
                <a:gd name="connsiteY8" fmla="*/ 38341 h 41372"/>
                <a:gd name="connsiteX9" fmla="*/ 41559 w 41559"/>
                <a:gd name="connsiteY9" fmla="*/ 3032 h 41372"/>
                <a:gd name="connsiteX10" fmla="*/ 38481 w 41559"/>
                <a:gd name="connsiteY10" fmla="*/ 0 h 41372"/>
                <a:gd name="connsiteX11" fmla="*/ 3078 w 41559"/>
                <a:gd name="connsiteY11" fmla="*/ 0 h 41372"/>
                <a:gd name="connsiteX12" fmla="*/ 0 w 41559"/>
                <a:gd name="connsiteY12" fmla="*/ 3032 h 41372"/>
                <a:gd name="connsiteX13" fmla="*/ 0 w 41559"/>
                <a:gd name="connsiteY13" fmla="*/ 38341 h 41372"/>
                <a:gd name="connsiteX14" fmla="*/ 3078 w 41559"/>
                <a:gd name="connsiteY14" fmla="*/ 41373 h 41372"/>
                <a:gd name="connsiteX15" fmla="*/ 3078 w 41559"/>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41372">
                  <a:moveTo>
                    <a:pt x="6157" y="6064"/>
                  </a:moveTo>
                  <a:lnTo>
                    <a:pt x="35449" y="6064"/>
                  </a:lnTo>
                  <a:lnTo>
                    <a:pt x="35449" y="35262"/>
                  </a:lnTo>
                  <a:lnTo>
                    <a:pt x="6157" y="35262"/>
                  </a:lnTo>
                  <a:lnTo>
                    <a:pt x="6157" y="6064"/>
                  </a:lnTo>
                  <a:lnTo>
                    <a:pt x="6157" y="6064"/>
                  </a:lnTo>
                  <a:close/>
                  <a:moveTo>
                    <a:pt x="3078" y="41373"/>
                  </a:moveTo>
                  <a:lnTo>
                    <a:pt x="38481" y="41373"/>
                  </a:lnTo>
                  <a:cubicBezTo>
                    <a:pt x="40207" y="41373"/>
                    <a:pt x="41559" y="40067"/>
                    <a:pt x="41559" y="38341"/>
                  </a:cubicBezTo>
                  <a:lnTo>
                    <a:pt x="41559" y="3032"/>
                  </a:lnTo>
                  <a:cubicBezTo>
                    <a:pt x="41559" y="1306"/>
                    <a:pt x="40253" y="0"/>
                    <a:pt x="38481" y="0"/>
                  </a:cubicBezTo>
                  <a:lnTo>
                    <a:pt x="3078" y="0"/>
                  </a:lnTo>
                  <a:cubicBezTo>
                    <a:pt x="1353" y="0"/>
                    <a:pt x="0" y="1306"/>
                    <a:pt x="0" y="3032"/>
                  </a:cubicBezTo>
                  <a:lnTo>
                    <a:pt x="0" y="38341"/>
                  </a:lnTo>
                  <a:cubicBezTo>
                    <a:pt x="0" y="40067"/>
                    <a:pt x="1306" y="41373"/>
                    <a:pt x="3078" y="41373"/>
                  </a:cubicBezTo>
                  <a:lnTo>
                    <a:pt x="3078"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669FE681-BF80-079E-F4D1-CBF1F77E0657}"/>
                </a:ext>
              </a:extLst>
            </p:cNvPr>
            <p:cNvSpPr/>
            <p:nvPr/>
          </p:nvSpPr>
          <p:spPr>
            <a:xfrm>
              <a:off x="1630864" y="5126723"/>
              <a:ext cx="36708" cy="41372"/>
            </a:xfrm>
            <a:custGeom>
              <a:avLst/>
              <a:gdLst>
                <a:gd name="connsiteX0" fmla="*/ 5690 w 36708"/>
                <a:gd name="connsiteY0" fmla="*/ 6064 h 41372"/>
                <a:gd name="connsiteX1" fmla="*/ 31484 w 36708"/>
                <a:gd name="connsiteY1" fmla="*/ 6064 h 41372"/>
                <a:gd name="connsiteX2" fmla="*/ 31484 w 36708"/>
                <a:gd name="connsiteY2" fmla="*/ 35262 h 41372"/>
                <a:gd name="connsiteX3" fmla="*/ 5690 w 36708"/>
                <a:gd name="connsiteY3" fmla="*/ 35262 h 41372"/>
                <a:gd name="connsiteX4" fmla="*/ 5690 w 36708"/>
                <a:gd name="connsiteY4" fmla="*/ 6064 h 41372"/>
                <a:gd name="connsiteX5" fmla="*/ 5690 w 36708"/>
                <a:gd name="connsiteY5" fmla="*/ 6064 h 41372"/>
                <a:gd name="connsiteX6" fmla="*/ 2612 w 36708"/>
                <a:gd name="connsiteY6" fmla="*/ 41373 h 41372"/>
                <a:gd name="connsiteX7" fmla="*/ 34096 w 36708"/>
                <a:gd name="connsiteY7" fmla="*/ 41373 h 41372"/>
                <a:gd name="connsiteX8" fmla="*/ 36708 w 36708"/>
                <a:gd name="connsiteY8" fmla="*/ 38341 h 41372"/>
                <a:gd name="connsiteX9" fmla="*/ 36708 w 36708"/>
                <a:gd name="connsiteY9" fmla="*/ 3032 h 41372"/>
                <a:gd name="connsiteX10" fmla="*/ 34096 w 36708"/>
                <a:gd name="connsiteY10" fmla="*/ 0 h 41372"/>
                <a:gd name="connsiteX11" fmla="*/ 2612 w 36708"/>
                <a:gd name="connsiteY11" fmla="*/ 0 h 41372"/>
                <a:gd name="connsiteX12" fmla="*/ 0 w 36708"/>
                <a:gd name="connsiteY12" fmla="*/ 3032 h 41372"/>
                <a:gd name="connsiteX13" fmla="*/ 0 w 36708"/>
                <a:gd name="connsiteY13" fmla="*/ 38341 h 41372"/>
                <a:gd name="connsiteX14" fmla="*/ 2612 w 36708"/>
                <a:gd name="connsiteY14" fmla="*/ 41373 h 41372"/>
                <a:gd name="connsiteX15" fmla="*/ 2612 w 36708"/>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41372">
                  <a:moveTo>
                    <a:pt x="5690" y="6064"/>
                  </a:moveTo>
                  <a:lnTo>
                    <a:pt x="31484" y="6064"/>
                  </a:lnTo>
                  <a:lnTo>
                    <a:pt x="31484" y="35262"/>
                  </a:lnTo>
                  <a:lnTo>
                    <a:pt x="5690" y="35262"/>
                  </a:lnTo>
                  <a:lnTo>
                    <a:pt x="5690" y="6064"/>
                  </a:lnTo>
                  <a:lnTo>
                    <a:pt x="5690" y="6064"/>
                  </a:lnTo>
                  <a:close/>
                  <a:moveTo>
                    <a:pt x="2612" y="41373"/>
                  </a:moveTo>
                  <a:lnTo>
                    <a:pt x="34096" y="41373"/>
                  </a:lnTo>
                  <a:cubicBezTo>
                    <a:pt x="35402" y="41373"/>
                    <a:pt x="36708" y="40067"/>
                    <a:pt x="36708" y="38341"/>
                  </a:cubicBezTo>
                  <a:lnTo>
                    <a:pt x="36708" y="3032"/>
                  </a:lnTo>
                  <a:cubicBezTo>
                    <a:pt x="36708" y="1306"/>
                    <a:pt x="35402" y="0"/>
                    <a:pt x="34096" y="0"/>
                  </a:cubicBezTo>
                  <a:lnTo>
                    <a:pt x="2612" y="0"/>
                  </a:lnTo>
                  <a:cubicBezTo>
                    <a:pt x="1306" y="0"/>
                    <a:pt x="0" y="1306"/>
                    <a:pt x="0" y="3032"/>
                  </a:cubicBezTo>
                  <a:lnTo>
                    <a:pt x="0" y="38341"/>
                  </a:lnTo>
                  <a:cubicBezTo>
                    <a:pt x="0" y="40067"/>
                    <a:pt x="1306" y="41373"/>
                    <a:pt x="2612" y="41373"/>
                  </a:cubicBezTo>
                  <a:lnTo>
                    <a:pt x="2612"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F84002D1-4DDA-2890-5F1E-96F13FE54AC9}"/>
                </a:ext>
              </a:extLst>
            </p:cNvPr>
            <p:cNvSpPr/>
            <p:nvPr/>
          </p:nvSpPr>
          <p:spPr>
            <a:xfrm>
              <a:off x="1994449" y="5205130"/>
              <a:ext cx="50281" cy="82372"/>
            </a:xfrm>
            <a:custGeom>
              <a:avLst/>
              <a:gdLst>
                <a:gd name="connsiteX0" fmla="*/ 6577 w 50281"/>
                <a:gd name="connsiteY0" fmla="*/ 5224 h 82372"/>
                <a:gd name="connsiteX1" fmla="*/ 44171 w 50281"/>
                <a:gd name="connsiteY1" fmla="*/ 5224 h 82372"/>
                <a:gd name="connsiteX2" fmla="*/ 44171 w 50281"/>
                <a:gd name="connsiteY2" fmla="*/ 76682 h 82372"/>
                <a:gd name="connsiteX3" fmla="*/ 6577 w 50281"/>
                <a:gd name="connsiteY3" fmla="*/ 76682 h 82372"/>
                <a:gd name="connsiteX4" fmla="*/ 6577 w 50281"/>
                <a:gd name="connsiteY4" fmla="*/ 5224 h 82372"/>
                <a:gd name="connsiteX5" fmla="*/ 6577 w 50281"/>
                <a:gd name="connsiteY5" fmla="*/ 5224 h 82372"/>
                <a:gd name="connsiteX6" fmla="*/ 3078 w 50281"/>
                <a:gd name="connsiteY6" fmla="*/ 82372 h 82372"/>
                <a:gd name="connsiteX7" fmla="*/ 47203 w 50281"/>
                <a:gd name="connsiteY7" fmla="*/ 82372 h 82372"/>
                <a:gd name="connsiteX8" fmla="*/ 50282 w 50281"/>
                <a:gd name="connsiteY8" fmla="*/ 79760 h 82372"/>
                <a:gd name="connsiteX9" fmla="*/ 50282 w 50281"/>
                <a:gd name="connsiteY9" fmla="*/ 2612 h 82372"/>
                <a:gd name="connsiteX10" fmla="*/ 47203 w 50281"/>
                <a:gd name="connsiteY10" fmla="*/ 0 h 82372"/>
                <a:gd name="connsiteX11" fmla="*/ 3078 w 50281"/>
                <a:gd name="connsiteY11" fmla="*/ 0 h 82372"/>
                <a:gd name="connsiteX12" fmla="*/ 0 w 50281"/>
                <a:gd name="connsiteY12" fmla="*/ 2612 h 82372"/>
                <a:gd name="connsiteX13" fmla="*/ 0 w 50281"/>
                <a:gd name="connsiteY13" fmla="*/ 79760 h 82372"/>
                <a:gd name="connsiteX14" fmla="*/ 3078 w 50281"/>
                <a:gd name="connsiteY14" fmla="*/ 82372 h 82372"/>
                <a:gd name="connsiteX15" fmla="*/ 3078 w 50281"/>
                <a:gd name="connsiteY15" fmla="*/ 82372 h 82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281" h="82372">
                  <a:moveTo>
                    <a:pt x="6577" y="5224"/>
                  </a:moveTo>
                  <a:lnTo>
                    <a:pt x="44171" y="5224"/>
                  </a:lnTo>
                  <a:lnTo>
                    <a:pt x="44171" y="76682"/>
                  </a:lnTo>
                  <a:lnTo>
                    <a:pt x="6577" y="76682"/>
                  </a:lnTo>
                  <a:lnTo>
                    <a:pt x="6577" y="5224"/>
                  </a:lnTo>
                  <a:lnTo>
                    <a:pt x="6577" y="5224"/>
                  </a:lnTo>
                  <a:close/>
                  <a:moveTo>
                    <a:pt x="3078" y="82372"/>
                  </a:moveTo>
                  <a:lnTo>
                    <a:pt x="47203" y="82372"/>
                  </a:lnTo>
                  <a:cubicBezTo>
                    <a:pt x="48929" y="82372"/>
                    <a:pt x="50282" y="81066"/>
                    <a:pt x="50282" y="79760"/>
                  </a:cubicBezTo>
                  <a:lnTo>
                    <a:pt x="50282" y="2612"/>
                  </a:lnTo>
                  <a:cubicBezTo>
                    <a:pt x="50282" y="886"/>
                    <a:pt x="48976" y="0"/>
                    <a:pt x="47203" y="0"/>
                  </a:cubicBezTo>
                  <a:lnTo>
                    <a:pt x="3078" y="0"/>
                  </a:lnTo>
                  <a:cubicBezTo>
                    <a:pt x="1353" y="0"/>
                    <a:pt x="0" y="1306"/>
                    <a:pt x="0" y="2612"/>
                  </a:cubicBezTo>
                  <a:lnTo>
                    <a:pt x="0" y="79760"/>
                  </a:lnTo>
                  <a:cubicBezTo>
                    <a:pt x="0" y="81066"/>
                    <a:pt x="1306" y="82372"/>
                    <a:pt x="3078" y="82372"/>
                  </a:cubicBezTo>
                  <a:lnTo>
                    <a:pt x="3078" y="82372"/>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FD33EC42-FEC6-9E44-DF5C-D940CD824A03}"/>
                </a:ext>
              </a:extLst>
            </p:cNvPr>
            <p:cNvSpPr/>
            <p:nvPr/>
          </p:nvSpPr>
          <p:spPr>
            <a:xfrm>
              <a:off x="1630864" y="5062635"/>
              <a:ext cx="36708" cy="41372"/>
            </a:xfrm>
            <a:custGeom>
              <a:avLst/>
              <a:gdLst>
                <a:gd name="connsiteX0" fmla="*/ 5690 w 36708"/>
                <a:gd name="connsiteY0" fmla="*/ 6064 h 41372"/>
                <a:gd name="connsiteX1" fmla="*/ 31484 w 36708"/>
                <a:gd name="connsiteY1" fmla="*/ 6064 h 41372"/>
                <a:gd name="connsiteX2" fmla="*/ 31484 w 36708"/>
                <a:gd name="connsiteY2" fmla="*/ 35262 h 41372"/>
                <a:gd name="connsiteX3" fmla="*/ 5690 w 36708"/>
                <a:gd name="connsiteY3" fmla="*/ 35262 h 41372"/>
                <a:gd name="connsiteX4" fmla="*/ 5690 w 36708"/>
                <a:gd name="connsiteY4" fmla="*/ 6064 h 41372"/>
                <a:gd name="connsiteX5" fmla="*/ 5690 w 36708"/>
                <a:gd name="connsiteY5" fmla="*/ 6064 h 41372"/>
                <a:gd name="connsiteX6" fmla="*/ 2612 w 36708"/>
                <a:gd name="connsiteY6" fmla="*/ 41373 h 41372"/>
                <a:gd name="connsiteX7" fmla="*/ 34096 w 36708"/>
                <a:gd name="connsiteY7" fmla="*/ 41373 h 41372"/>
                <a:gd name="connsiteX8" fmla="*/ 36708 w 36708"/>
                <a:gd name="connsiteY8" fmla="*/ 38341 h 41372"/>
                <a:gd name="connsiteX9" fmla="*/ 36708 w 36708"/>
                <a:gd name="connsiteY9" fmla="*/ 3032 h 41372"/>
                <a:gd name="connsiteX10" fmla="*/ 34096 w 36708"/>
                <a:gd name="connsiteY10" fmla="*/ 0 h 41372"/>
                <a:gd name="connsiteX11" fmla="*/ 2612 w 36708"/>
                <a:gd name="connsiteY11" fmla="*/ 0 h 41372"/>
                <a:gd name="connsiteX12" fmla="*/ 0 w 36708"/>
                <a:gd name="connsiteY12" fmla="*/ 3032 h 41372"/>
                <a:gd name="connsiteX13" fmla="*/ 0 w 36708"/>
                <a:gd name="connsiteY13" fmla="*/ 38341 h 41372"/>
                <a:gd name="connsiteX14" fmla="*/ 2612 w 36708"/>
                <a:gd name="connsiteY14" fmla="*/ 41373 h 41372"/>
                <a:gd name="connsiteX15" fmla="*/ 2612 w 36708"/>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41372">
                  <a:moveTo>
                    <a:pt x="5690" y="6064"/>
                  </a:moveTo>
                  <a:lnTo>
                    <a:pt x="31484" y="6064"/>
                  </a:lnTo>
                  <a:lnTo>
                    <a:pt x="31484" y="35262"/>
                  </a:lnTo>
                  <a:lnTo>
                    <a:pt x="5690" y="35262"/>
                  </a:lnTo>
                  <a:lnTo>
                    <a:pt x="5690" y="6064"/>
                  </a:lnTo>
                  <a:lnTo>
                    <a:pt x="5690" y="6064"/>
                  </a:lnTo>
                  <a:close/>
                  <a:moveTo>
                    <a:pt x="2612" y="41373"/>
                  </a:moveTo>
                  <a:lnTo>
                    <a:pt x="34096" y="41373"/>
                  </a:lnTo>
                  <a:cubicBezTo>
                    <a:pt x="35402" y="41373"/>
                    <a:pt x="36708" y="40067"/>
                    <a:pt x="36708" y="38341"/>
                  </a:cubicBezTo>
                  <a:lnTo>
                    <a:pt x="36708" y="3032"/>
                  </a:lnTo>
                  <a:cubicBezTo>
                    <a:pt x="36708" y="1306"/>
                    <a:pt x="35402" y="0"/>
                    <a:pt x="34096" y="0"/>
                  </a:cubicBezTo>
                  <a:lnTo>
                    <a:pt x="2612" y="0"/>
                  </a:lnTo>
                  <a:cubicBezTo>
                    <a:pt x="1306" y="0"/>
                    <a:pt x="0" y="1306"/>
                    <a:pt x="0" y="3032"/>
                  </a:cubicBezTo>
                  <a:lnTo>
                    <a:pt x="0" y="38341"/>
                  </a:lnTo>
                  <a:cubicBezTo>
                    <a:pt x="0" y="40067"/>
                    <a:pt x="1306" y="41373"/>
                    <a:pt x="2612" y="41373"/>
                  </a:cubicBezTo>
                  <a:lnTo>
                    <a:pt x="2612"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C76C9AF1-048F-CEED-C223-3B6E58027B87}"/>
                </a:ext>
              </a:extLst>
            </p:cNvPr>
            <p:cNvSpPr/>
            <p:nvPr/>
          </p:nvSpPr>
          <p:spPr>
            <a:xfrm>
              <a:off x="1630864" y="5195988"/>
              <a:ext cx="36708" cy="36615"/>
            </a:xfrm>
            <a:custGeom>
              <a:avLst/>
              <a:gdLst>
                <a:gd name="connsiteX0" fmla="*/ 5690 w 36708"/>
                <a:gd name="connsiteY0" fmla="*/ 5224 h 36615"/>
                <a:gd name="connsiteX1" fmla="*/ 31484 w 36708"/>
                <a:gd name="connsiteY1" fmla="*/ 5224 h 36615"/>
                <a:gd name="connsiteX2" fmla="*/ 31484 w 36708"/>
                <a:gd name="connsiteY2" fmla="*/ 30925 h 36615"/>
                <a:gd name="connsiteX3" fmla="*/ 5690 w 36708"/>
                <a:gd name="connsiteY3" fmla="*/ 30925 h 36615"/>
                <a:gd name="connsiteX4" fmla="*/ 5690 w 36708"/>
                <a:gd name="connsiteY4" fmla="*/ 5224 h 36615"/>
                <a:gd name="connsiteX5" fmla="*/ 5690 w 36708"/>
                <a:gd name="connsiteY5" fmla="*/ 5224 h 36615"/>
                <a:gd name="connsiteX6" fmla="*/ 2612 w 36708"/>
                <a:gd name="connsiteY6" fmla="*/ 36615 h 36615"/>
                <a:gd name="connsiteX7" fmla="*/ 34096 w 36708"/>
                <a:gd name="connsiteY7" fmla="*/ 36615 h 36615"/>
                <a:gd name="connsiteX8" fmla="*/ 36708 w 36708"/>
                <a:gd name="connsiteY8" fmla="*/ 34003 h 36615"/>
                <a:gd name="connsiteX9" fmla="*/ 36708 w 36708"/>
                <a:gd name="connsiteY9" fmla="*/ 2612 h 36615"/>
                <a:gd name="connsiteX10" fmla="*/ 34096 w 36708"/>
                <a:gd name="connsiteY10" fmla="*/ 0 h 36615"/>
                <a:gd name="connsiteX11" fmla="*/ 2612 w 36708"/>
                <a:gd name="connsiteY11" fmla="*/ 0 h 36615"/>
                <a:gd name="connsiteX12" fmla="*/ 0 w 36708"/>
                <a:gd name="connsiteY12" fmla="*/ 2612 h 36615"/>
                <a:gd name="connsiteX13" fmla="*/ 0 w 36708"/>
                <a:gd name="connsiteY13" fmla="*/ 34003 h 36615"/>
                <a:gd name="connsiteX14" fmla="*/ 2612 w 36708"/>
                <a:gd name="connsiteY14" fmla="*/ 36615 h 36615"/>
                <a:gd name="connsiteX15" fmla="*/ 2612 w 36708"/>
                <a:gd name="connsiteY15" fmla="*/ 36615 h 3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36615">
                  <a:moveTo>
                    <a:pt x="5690" y="5224"/>
                  </a:moveTo>
                  <a:lnTo>
                    <a:pt x="31484" y="5224"/>
                  </a:lnTo>
                  <a:lnTo>
                    <a:pt x="31484" y="30925"/>
                  </a:lnTo>
                  <a:lnTo>
                    <a:pt x="5690" y="30925"/>
                  </a:lnTo>
                  <a:lnTo>
                    <a:pt x="5690" y="5224"/>
                  </a:lnTo>
                  <a:lnTo>
                    <a:pt x="5690" y="5224"/>
                  </a:lnTo>
                  <a:close/>
                  <a:moveTo>
                    <a:pt x="2612" y="36615"/>
                  </a:moveTo>
                  <a:lnTo>
                    <a:pt x="34096" y="36615"/>
                  </a:lnTo>
                  <a:cubicBezTo>
                    <a:pt x="35402" y="36615"/>
                    <a:pt x="36708" y="35309"/>
                    <a:pt x="36708" y="34003"/>
                  </a:cubicBezTo>
                  <a:lnTo>
                    <a:pt x="36708" y="2612"/>
                  </a:lnTo>
                  <a:cubicBezTo>
                    <a:pt x="36708" y="1306"/>
                    <a:pt x="35402" y="0"/>
                    <a:pt x="34096" y="0"/>
                  </a:cubicBezTo>
                  <a:lnTo>
                    <a:pt x="2612" y="0"/>
                  </a:lnTo>
                  <a:cubicBezTo>
                    <a:pt x="1306" y="0"/>
                    <a:pt x="0" y="1306"/>
                    <a:pt x="0" y="2612"/>
                  </a:cubicBezTo>
                  <a:lnTo>
                    <a:pt x="0" y="34003"/>
                  </a:lnTo>
                  <a:cubicBezTo>
                    <a:pt x="0" y="35309"/>
                    <a:pt x="1306" y="36615"/>
                    <a:pt x="2612" y="36615"/>
                  </a:cubicBezTo>
                  <a:lnTo>
                    <a:pt x="2612" y="36615"/>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89E6B68B-D29B-4BF0-8B8C-2BF98C2A8B72}"/>
                </a:ext>
              </a:extLst>
            </p:cNvPr>
            <p:cNvSpPr/>
            <p:nvPr/>
          </p:nvSpPr>
          <p:spPr>
            <a:xfrm>
              <a:off x="1695512" y="5324117"/>
              <a:ext cx="41559" cy="41372"/>
            </a:xfrm>
            <a:custGeom>
              <a:avLst/>
              <a:gdLst>
                <a:gd name="connsiteX0" fmla="*/ 6157 w 41559"/>
                <a:gd name="connsiteY0" fmla="*/ 6064 h 41372"/>
                <a:gd name="connsiteX1" fmla="*/ 35449 w 41559"/>
                <a:gd name="connsiteY1" fmla="*/ 6064 h 41372"/>
                <a:gd name="connsiteX2" fmla="*/ 35449 w 41559"/>
                <a:gd name="connsiteY2" fmla="*/ 35262 h 41372"/>
                <a:gd name="connsiteX3" fmla="*/ 6157 w 41559"/>
                <a:gd name="connsiteY3" fmla="*/ 35262 h 41372"/>
                <a:gd name="connsiteX4" fmla="*/ 6157 w 41559"/>
                <a:gd name="connsiteY4" fmla="*/ 6064 h 41372"/>
                <a:gd name="connsiteX5" fmla="*/ 6157 w 41559"/>
                <a:gd name="connsiteY5" fmla="*/ 6064 h 41372"/>
                <a:gd name="connsiteX6" fmla="*/ 3078 w 41559"/>
                <a:gd name="connsiteY6" fmla="*/ 41373 h 41372"/>
                <a:gd name="connsiteX7" fmla="*/ 38481 w 41559"/>
                <a:gd name="connsiteY7" fmla="*/ 41373 h 41372"/>
                <a:gd name="connsiteX8" fmla="*/ 41559 w 41559"/>
                <a:gd name="connsiteY8" fmla="*/ 38341 h 41372"/>
                <a:gd name="connsiteX9" fmla="*/ 41559 w 41559"/>
                <a:gd name="connsiteY9" fmla="*/ 3032 h 41372"/>
                <a:gd name="connsiteX10" fmla="*/ 38481 w 41559"/>
                <a:gd name="connsiteY10" fmla="*/ 0 h 41372"/>
                <a:gd name="connsiteX11" fmla="*/ 3078 w 41559"/>
                <a:gd name="connsiteY11" fmla="*/ 0 h 41372"/>
                <a:gd name="connsiteX12" fmla="*/ 0 w 41559"/>
                <a:gd name="connsiteY12" fmla="*/ 3032 h 41372"/>
                <a:gd name="connsiteX13" fmla="*/ 0 w 41559"/>
                <a:gd name="connsiteY13" fmla="*/ 38341 h 41372"/>
                <a:gd name="connsiteX14" fmla="*/ 3078 w 41559"/>
                <a:gd name="connsiteY14" fmla="*/ 41373 h 41372"/>
                <a:gd name="connsiteX15" fmla="*/ 3078 w 41559"/>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41372">
                  <a:moveTo>
                    <a:pt x="6157" y="6064"/>
                  </a:moveTo>
                  <a:lnTo>
                    <a:pt x="35449" y="6064"/>
                  </a:lnTo>
                  <a:lnTo>
                    <a:pt x="35449" y="35262"/>
                  </a:lnTo>
                  <a:lnTo>
                    <a:pt x="6157" y="35262"/>
                  </a:lnTo>
                  <a:lnTo>
                    <a:pt x="6157" y="6064"/>
                  </a:lnTo>
                  <a:lnTo>
                    <a:pt x="6157" y="6064"/>
                  </a:lnTo>
                  <a:close/>
                  <a:moveTo>
                    <a:pt x="3078" y="41373"/>
                  </a:moveTo>
                  <a:lnTo>
                    <a:pt x="38481" y="41373"/>
                  </a:lnTo>
                  <a:cubicBezTo>
                    <a:pt x="40207" y="41373"/>
                    <a:pt x="41559" y="40067"/>
                    <a:pt x="41559" y="38341"/>
                  </a:cubicBezTo>
                  <a:lnTo>
                    <a:pt x="41559" y="3032"/>
                  </a:lnTo>
                  <a:cubicBezTo>
                    <a:pt x="41559" y="1306"/>
                    <a:pt x="40253" y="0"/>
                    <a:pt x="38481" y="0"/>
                  </a:cubicBezTo>
                  <a:lnTo>
                    <a:pt x="3078" y="0"/>
                  </a:lnTo>
                  <a:cubicBezTo>
                    <a:pt x="1353" y="0"/>
                    <a:pt x="0" y="1306"/>
                    <a:pt x="0" y="3032"/>
                  </a:cubicBezTo>
                  <a:lnTo>
                    <a:pt x="0" y="38341"/>
                  </a:lnTo>
                  <a:cubicBezTo>
                    <a:pt x="0" y="40067"/>
                    <a:pt x="1306" y="41373"/>
                    <a:pt x="3078" y="41373"/>
                  </a:cubicBezTo>
                  <a:lnTo>
                    <a:pt x="3078"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7EF99460-C87B-FC19-D077-29C2F943540D}"/>
                </a:ext>
              </a:extLst>
            </p:cNvPr>
            <p:cNvSpPr/>
            <p:nvPr/>
          </p:nvSpPr>
          <p:spPr>
            <a:xfrm>
              <a:off x="1695512" y="4998547"/>
              <a:ext cx="41559" cy="36615"/>
            </a:xfrm>
            <a:custGeom>
              <a:avLst/>
              <a:gdLst>
                <a:gd name="connsiteX0" fmla="*/ 6157 w 41559"/>
                <a:gd name="connsiteY0" fmla="*/ 5224 h 36615"/>
                <a:gd name="connsiteX1" fmla="*/ 35449 w 41559"/>
                <a:gd name="connsiteY1" fmla="*/ 5224 h 36615"/>
                <a:gd name="connsiteX2" fmla="*/ 35449 w 41559"/>
                <a:gd name="connsiteY2" fmla="*/ 30925 h 36615"/>
                <a:gd name="connsiteX3" fmla="*/ 6157 w 41559"/>
                <a:gd name="connsiteY3" fmla="*/ 30925 h 36615"/>
                <a:gd name="connsiteX4" fmla="*/ 6157 w 41559"/>
                <a:gd name="connsiteY4" fmla="*/ 5224 h 36615"/>
                <a:gd name="connsiteX5" fmla="*/ 6157 w 41559"/>
                <a:gd name="connsiteY5" fmla="*/ 5224 h 36615"/>
                <a:gd name="connsiteX6" fmla="*/ 3078 w 41559"/>
                <a:gd name="connsiteY6" fmla="*/ 36615 h 36615"/>
                <a:gd name="connsiteX7" fmla="*/ 38481 w 41559"/>
                <a:gd name="connsiteY7" fmla="*/ 36615 h 36615"/>
                <a:gd name="connsiteX8" fmla="*/ 41559 w 41559"/>
                <a:gd name="connsiteY8" fmla="*/ 34003 h 36615"/>
                <a:gd name="connsiteX9" fmla="*/ 41559 w 41559"/>
                <a:gd name="connsiteY9" fmla="*/ 2612 h 36615"/>
                <a:gd name="connsiteX10" fmla="*/ 38481 w 41559"/>
                <a:gd name="connsiteY10" fmla="*/ 0 h 36615"/>
                <a:gd name="connsiteX11" fmla="*/ 3078 w 41559"/>
                <a:gd name="connsiteY11" fmla="*/ 0 h 36615"/>
                <a:gd name="connsiteX12" fmla="*/ 0 w 41559"/>
                <a:gd name="connsiteY12" fmla="*/ 2612 h 36615"/>
                <a:gd name="connsiteX13" fmla="*/ 0 w 41559"/>
                <a:gd name="connsiteY13" fmla="*/ 34003 h 36615"/>
                <a:gd name="connsiteX14" fmla="*/ 3078 w 41559"/>
                <a:gd name="connsiteY14" fmla="*/ 36615 h 36615"/>
                <a:gd name="connsiteX15" fmla="*/ 3078 w 41559"/>
                <a:gd name="connsiteY15" fmla="*/ 36615 h 3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36615">
                  <a:moveTo>
                    <a:pt x="6157" y="5224"/>
                  </a:moveTo>
                  <a:lnTo>
                    <a:pt x="35449" y="5224"/>
                  </a:lnTo>
                  <a:lnTo>
                    <a:pt x="35449" y="30925"/>
                  </a:lnTo>
                  <a:lnTo>
                    <a:pt x="6157" y="30925"/>
                  </a:lnTo>
                  <a:lnTo>
                    <a:pt x="6157" y="5224"/>
                  </a:lnTo>
                  <a:lnTo>
                    <a:pt x="6157" y="5224"/>
                  </a:lnTo>
                  <a:close/>
                  <a:moveTo>
                    <a:pt x="3078" y="36615"/>
                  </a:moveTo>
                  <a:lnTo>
                    <a:pt x="38481" y="36615"/>
                  </a:lnTo>
                  <a:cubicBezTo>
                    <a:pt x="40207" y="36615"/>
                    <a:pt x="41559" y="35309"/>
                    <a:pt x="41559" y="34003"/>
                  </a:cubicBezTo>
                  <a:lnTo>
                    <a:pt x="41559" y="2612"/>
                  </a:lnTo>
                  <a:cubicBezTo>
                    <a:pt x="41559" y="1306"/>
                    <a:pt x="40253" y="0"/>
                    <a:pt x="38481" y="0"/>
                  </a:cubicBezTo>
                  <a:lnTo>
                    <a:pt x="3078" y="0"/>
                  </a:lnTo>
                  <a:cubicBezTo>
                    <a:pt x="1353" y="0"/>
                    <a:pt x="0" y="1306"/>
                    <a:pt x="0" y="2612"/>
                  </a:cubicBezTo>
                  <a:lnTo>
                    <a:pt x="0" y="34003"/>
                  </a:lnTo>
                  <a:cubicBezTo>
                    <a:pt x="0" y="35309"/>
                    <a:pt x="1306" y="36615"/>
                    <a:pt x="3078" y="36615"/>
                  </a:cubicBezTo>
                  <a:lnTo>
                    <a:pt x="3078" y="36615"/>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104D9349-A608-CAFB-E359-DF292D38EE9B}"/>
                </a:ext>
              </a:extLst>
            </p:cNvPr>
            <p:cNvSpPr/>
            <p:nvPr/>
          </p:nvSpPr>
          <p:spPr>
            <a:xfrm>
              <a:off x="1759740" y="5324117"/>
              <a:ext cx="41559" cy="41372"/>
            </a:xfrm>
            <a:custGeom>
              <a:avLst/>
              <a:gdLst>
                <a:gd name="connsiteX0" fmla="*/ 6157 w 41559"/>
                <a:gd name="connsiteY0" fmla="*/ 6064 h 41372"/>
                <a:gd name="connsiteX1" fmla="*/ 35449 w 41559"/>
                <a:gd name="connsiteY1" fmla="*/ 6064 h 41372"/>
                <a:gd name="connsiteX2" fmla="*/ 35449 w 41559"/>
                <a:gd name="connsiteY2" fmla="*/ 35262 h 41372"/>
                <a:gd name="connsiteX3" fmla="*/ 6157 w 41559"/>
                <a:gd name="connsiteY3" fmla="*/ 35262 h 41372"/>
                <a:gd name="connsiteX4" fmla="*/ 6157 w 41559"/>
                <a:gd name="connsiteY4" fmla="*/ 6064 h 41372"/>
                <a:gd name="connsiteX5" fmla="*/ 6157 w 41559"/>
                <a:gd name="connsiteY5" fmla="*/ 6064 h 41372"/>
                <a:gd name="connsiteX6" fmla="*/ 3078 w 41559"/>
                <a:gd name="connsiteY6" fmla="*/ 41373 h 41372"/>
                <a:gd name="connsiteX7" fmla="*/ 38481 w 41559"/>
                <a:gd name="connsiteY7" fmla="*/ 41373 h 41372"/>
                <a:gd name="connsiteX8" fmla="*/ 41559 w 41559"/>
                <a:gd name="connsiteY8" fmla="*/ 38341 h 41372"/>
                <a:gd name="connsiteX9" fmla="*/ 41559 w 41559"/>
                <a:gd name="connsiteY9" fmla="*/ 3032 h 41372"/>
                <a:gd name="connsiteX10" fmla="*/ 38481 w 41559"/>
                <a:gd name="connsiteY10" fmla="*/ 0 h 41372"/>
                <a:gd name="connsiteX11" fmla="*/ 3078 w 41559"/>
                <a:gd name="connsiteY11" fmla="*/ 0 h 41372"/>
                <a:gd name="connsiteX12" fmla="*/ 0 w 41559"/>
                <a:gd name="connsiteY12" fmla="*/ 3032 h 41372"/>
                <a:gd name="connsiteX13" fmla="*/ 0 w 41559"/>
                <a:gd name="connsiteY13" fmla="*/ 38341 h 41372"/>
                <a:gd name="connsiteX14" fmla="*/ 3078 w 41559"/>
                <a:gd name="connsiteY14" fmla="*/ 41373 h 41372"/>
                <a:gd name="connsiteX15" fmla="*/ 3078 w 41559"/>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41372">
                  <a:moveTo>
                    <a:pt x="6157" y="6064"/>
                  </a:moveTo>
                  <a:lnTo>
                    <a:pt x="35449" y="6064"/>
                  </a:lnTo>
                  <a:lnTo>
                    <a:pt x="35449" y="35262"/>
                  </a:lnTo>
                  <a:lnTo>
                    <a:pt x="6157" y="35262"/>
                  </a:lnTo>
                  <a:lnTo>
                    <a:pt x="6157" y="6064"/>
                  </a:lnTo>
                  <a:lnTo>
                    <a:pt x="6157" y="6064"/>
                  </a:lnTo>
                  <a:close/>
                  <a:moveTo>
                    <a:pt x="3078" y="41373"/>
                  </a:moveTo>
                  <a:lnTo>
                    <a:pt x="38481" y="41373"/>
                  </a:lnTo>
                  <a:cubicBezTo>
                    <a:pt x="40207" y="41373"/>
                    <a:pt x="41559" y="40067"/>
                    <a:pt x="41559" y="38341"/>
                  </a:cubicBezTo>
                  <a:lnTo>
                    <a:pt x="41559" y="3032"/>
                  </a:lnTo>
                  <a:cubicBezTo>
                    <a:pt x="41559" y="1306"/>
                    <a:pt x="40253" y="0"/>
                    <a:pt x="38481" y="0"/>
                  </a:cubicBezTo>
                  <a:lnTo>
                    <a:pt x="3078" y="0"/>
                  </a:lnTo>
                  <a:cubicBezTo>
                    <a:pt x="1353" y="0"/>
                    <a:pt x="0" y="1306"/>
                    <a:pt x="0" y="3032"/>
                  </a:cubicBezTo>
                  <a:lnTo>
                    <a:pt x="0" y="38341"/>
                  </a:lnTo>
                  <a:cubicBezTo>
                    <a:pt x="0" y="40067"/>
                    <a:pt x="1306" y="41373"/>
                    <a:pt x="3078" y="41373"/>
                  </a:cubicBezTo>
                  <a:lnTo>
                    <a:pt x="3078"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02540111-2420-5BED-002E-D41EBA045DC3}"/>
                </a:ext>
              </a:extLst>
            </p:cNvPr>
            <p:cNvSpPr/>
            <p:nvPr/>
          </p:nvSpPr>
          <p:spPr>
            <a:xfrm>
              <a:off x="1695512" y="4796394"/>
              <a:ext cx="41559" cy="41372"/>
            </a:xfrm>
            <a:custGeom>
              <a:avLst/>
              <a:gdLst>
                <a:gd name="connsiteX0" fmla="*/ 6157 w 41559"/>
                <a:gd name="connsiteY0" fmla="*/ 6064 h 41372"/>
                <a:gd name="connsiteX1" fmla="*/ 35449 w 41559"/>
                <a:gd name="connsiteY1" fmla="*/ 6064 h 41372"/>
                <a:gd name="connsiteX2" fmla="*/ 35449 w 41559"/>
                <a:gd name="connsiteY2" fmla="*/ 35262 h 41372"/>
                <a:gd name="connsiteX3" fmla="*/ 6157 w 41559"/>
                <a:gd name="connsiteY3" fmla="*/ 35262 h 41372"/>
                <a:gd name="connsiteX4" fmla="*/ 6157 w 41559"/>
                <a:gd name="connsiteY4" fmla="*/ 6064 h 41372"/>
                <a:gd name="connsiteX5" fmla="*/ 6157 w 41559"/>
                <a:gd name="connsiteY5" fmla="*/ 6064 h 41372"/>
                <a:gd name="connsiteX6" fmla="*/ 3078 w 41559"/>
                <a:gd name="connsiteY6" fmla="*/ 41373 h 41372"/>
                <a:gd name="connsiteX7" fmla="*/ 38481 w 41559"/>
                <a:gd name="connsiteY7" fmla="*/ 41373 h 41372"/>
                <a:gd name="connsiteX8" fmla="*/ 41559 w 41559"/>
                <a:gd name="connsiteY8" fmla="*/ 38341 h 41372"/>
                <a:gd name="connsiteX9" fmla="*/ 41559 w 41559"/>
                <a:gd name="connsiteY9" fmla="*/ 3032 h 41372"/>
                <a:gd name="connsiteX10" fmla="*/ 38481 w 41559"/>
                <a:gd name="connsiteY10" fmla="*/ 0 h 41372"/>
                <a:gd name="connsiteX11" fmla="*/ 3078 w 41559"/>
                <a:gd name="connsiteY11" fmla="*/ 0 h 41372"/>
                <a:gd name="connsiteX12" fmla="*/ 0 w 41559"/>
                <a:gd name="connsiteY12" fmla="*/ 3032 h 41372"/>
                <a:gd name="connsiteX13" fmla="*/ 0 w 41559"/>
                <a:gd name="connsiteY13" fmla="*/ 38341 h 41372"/>
                <a:gd name="connsiteX14" fmla="*/ 3078 w 41559"/>
                <a:gd name="connsiteY14" fmla="*/ 41373 h 41372"/>
                <a:gd name="connsiteX15" fmla="*/ 3078 w 41559"/>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41372">
                  <a:moveTo>
                    <a:pt x="6157" y="6064"/>
                  </a:moveTo>
                  <a:lnTo>
                    <a:pt x="35449" y="6064"/>
                  </a:lnTo>
                  <a:lnTo>
                    <a:pt x="35449" y="35262"/>
                  </a:lnTo>
                  <a:lnTo>
                    <a:pt x="6157" y="35262"/>
                  </a:lnTo>
                  <a:lnTo>
                    <a:pt x="6157" y="6064"/>
                  </a:lnTo>
                  <a:lnTo>
                    <a:pt x="6157" y="6064"/>
                  </a:lnTo>
                  <a:close/>
                  <a:moveTo>
                    <a:pt x="3078" y="41373"/>
                  </a:moveTo>
                  <a:lnTo>
                    <a:pt x="38481" y="41373"/>
                  </a:lnTo>
                  <a:cubicBezTo>
                    <a:pt x="40207" y="41373"/>
                    <a:pt x="41559" y="40067"/>
                    <a:pt x="41559" y="38341"/>
                  </a:cubicBezTo>
                  <a:lnTo>
                    <a:pt x="41559" y="3032"/>
                  </a:lnTo>
                  <a:cubicBezTo>
                    <a:pt x="41559" y="1306"/>
                    <a:pt x="40253" y="0"/>
                    <a:pt x="38481" y="0"/>
                  </a:cubicBezTo>
                  <a:lnTo>
                    <a:pt x="3078" y="0"/>
                  </a:lnTo>
                  <a:cubicBezTo>
                    <a:pt x="1353" y="0"/>
                    <a:pt x="0" y="1306"/>
                    <a:pt x="0" y="3032"/>
                  </a:cubicBezTo>
                  <a:lnTo>
                    <a:pt x="0" y="38341"/>
                  </a:lnTo>
                  <a:cubicBezTo>
                    <a:pt x="0" y="40067"/>
                    <a:pt x="1306" y="41373"/>
                    <a:pt x="3078" y="41373"/>
                  </a:cubicBezTo>
                  <a:lnTo>
                    <a:pt x="3078"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E42138ED-F29C-0FA2-6D85-8FC4B00F8878}"/>
                </a:ext>
              </a:extLst>
            </p:cNvPr>
            <p:cNvSpPr/>
            <p:nvPr/>
          </p:nvSpPr>
          <p:spPr>
            <a:xfrm>
              <a:off x="1828865" y="4998547"/>
              <a:ext cx="36708" cy="36615"/>
            </a:xfrm>
            <a:custGeom>
              <a:avLst/>
              <a:gdLst>
                <a:gd name="connsiteX0" fmla="*/ 5224 w 36708"/>
                <a:gd name="connsiteY0" fmla="*/ 5224 h 36615"/>
                <a:gd name="connsiteX1" fmla="*/ 31018 w 36708"/>
                <a:gd name="connsiteY1" fmla="*/ 5224 h 36615"/>
                <a:gd name="connsiteX2" fmla="*/ 31018 w 36708"/>
                <a:gd name="connsiteY2" fmla="*/ 30925 h 36615"/>
                <a:gd name="connsiteX3" fmla="*/ 5224 w 36708"/>
                <a:gd name="connsiteY3" fmla="*/ 30925 h 36615"/>
                <a:gd name="connsiteX4" fmla="*/ 5224 w 36708"/>
                <a:gd name="connsiteY4" fmla="*/ 5224 h 36615"/>
                <a:gd name="connsiteX5" fmla="*/ 5224 w 36708"/>
                <a:gd name="connsiteY5" fmla="*/ 5224 h 36615"/>
                <a:gd name="connsiteX6" fmla="*/ 2612 w 36708"/>
                <a:gd name="connsiteY6" fmla="*/ 36615 h 36615"/>
                <a:gd name="connsiteX7" fmla="*/ 34096 w 36708"/>
                <a:gd name="connsiteY7" fmla="*/ 36615 h 36615"/>
                <a:gd name="connsiteX8" fmla="*/ 36708 w 36708"/>
                <a:gd name="connsiteY8" fmla="*/ 34003 h 36615"/>
                <a:gd name="connsiteX9" fmla="*/ 36708 w 36708"/>
                <a:gd name="connsiteY9" fmla="*/ 2612 h 36615"/>
                <a:gd name="connsiteX10" fmla="*/ 34096 w 36708"/>
                <a:gd name="connsiteY10" fmla="*/ 0 h 36615"/>
                <a:gd name="connsiteX11" fmla="*/ 2612 w 36708"/>
                <a:gd name="connsiteY11" fmla="*/ 0 h 36615"/>
                <a:gd name="connsiteX12" fmla="*/ 0 w 36708"/>
                <a:gd name="connsiteY12" fmla="*/ 2612 h 36615"/>
                <a:gd name="connsiteX13" fmla="*/ 0 w 36708"/>
                <a:gd name="connsiteY13" fmla="*/ 34003 h 36615"/>
                <a:gd name="connsiteX14" fmla="*/ 2612 w 36708"/>
                <a:gd name="connsiteY14" fmla="*/ 36615 h 36615"/>
                <a:gd name="connsiteX15" fmla="*/ 2612 w 36708"/>
                <a:gd name="connsiteY15" fmla="*/ 36615 h 3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36615">
                  <a:moveTo>
                    <a:pt x="5224" y="5224"/>
                  </a:moveTo>
                  <a:lnTo>
                    <a:pt x="31018" y="5224"/>
                  </a:lnTo>
                  <a:lnTo>
                    <a:pt x="31018" y="30925"/>
                  </a:lnTo>
                  <a:lnTo>
                    <a:pt x="5224" y="30925"/>
                  </a:lnTo>
                  <a:lnTo>
                    <a:pt x="5224" y="5224"/>
                  </a:lnTo>
                  <a:lnTo>
                    <a:pt x="5224" y="5224"/>
                  </a:lnTo>
                  <a:close/>
                  <a:moveTo>
                    <a:pt x="2612" y="36615"/>
                  </a:moveTo>
                  <a:lnTo>
                    <a:pt x="34096" y="36615"/>
                  </a:lnTo>
                  <a:cubicBezTo>
                    <a:pt x="35402" y="36615"/>
                    <a:pt x="36708" y="35309"/>
                    <a:pt x="36708" y="34003"/>
                  </a:cubicBezTo>
                  <a:lnTo>
                    <a:pt x="36708" y="2612"/>
                  </a:lnTo>
                  <a:cubicBezTo>
                    <a:pt x="36708" y="1306"/>
                    <a:pt x="35402" y="0"/>
                    <a:pt x="34096" y="0"/>
                  </a:cubicBezTo>
                  <a:lnTo>
                    <a:pt x="2612" y="0"/>
                  </a:lnTo>
                  <a:cubicBezTo>
                    <a:pt x="1306" y="0"/>
                    <a:pt x="0" y="1306"/>
                    <a:pt x="0" y="2612"/>
                  </a:cubicBezTo>
                  <a:lnTo>
                    <a:pt x="0" y="34003"/>
                  </a:lnTo>
                  <a:cubicBezTo>
                    <a:pt x="0" y="35309"/>
                    <a:pt x="1306" y="36615"/>
                    <a:pt x="2612" y="36615"/>
                  </a:cubicBezTo>
                  <a:lnTo>
                    <a:pt x="2612" y="36615"/>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7D115AA9-F326-C9B1-680E-DC02BABBFACB}"/>
                </a:ext>
              </a:extLst>
            </p:cNvPr>
            <p:cNvSpPr/>
            <p:nvPr/>
          </p:nvSpPr>
          <p:spPr>
            <a:xfrm>
              <a:off x="1759740" y="5392916"/>
              <a:ext cx="41559" cy="36615"/>
            </a:xfrm>
            <a:custGeom>
              <a:avLst/>
              <a:gdLst>
                <a:gd name="connsiteX0" fmla="*/ 6157 w 41559"/>
                <a:gd name="connsiteY0" fmla="*/ 5690 h 36615"/>
                <a:gd name="connsiteX1" fmla="*/ 35449 w 41559"/>
                <a:gd name="connsiteY1" fmla="*/ 5690 h 36615"/>
                <a:gd name="connsiteX2" fmla="*/ 35449 w 41559"/>
                <a:gd name="connsiteY2" fmla="*/ 31391 h 36615"/>
                <a:gd name="connsiteX3" fmla="*/ 6157 w 41559"/>
                <a:gd name="connsiteY3" fmla="*/ 31391 h 36615"/>
                <a:gd name="connsiteX4" fmla="*/ 6157 w 41559"/>
                <a:gd name="connsiteY4" fmla="*/ 5690 h 36615"/>
                <a:gd name="connsiteX5" fmla="*/ 6157 w 41559"/>
                <a:gd name="connsiteY5" fmla="*/ 5690 h 36615"/>
                <a:gd name="connsiteX6" fmla="*/ 3078 w 41559"/>
                <a:gd name="connsiteY6" fmla="*/ 36615 h 36615"/>
                <a:gd name="connsiteX7" fmla="*/ 38481 w 41559"/>
                <a:gd name="connsiteY7" fmla="*/ 36615 h 36615"/>
                <a:gd name="connsiteX8" fmla="*/ 41559 w 41559"/>
                <a:gd name="connsiteY8" fmla="*/ 34003 h 36615"/>
                <a:gd name="connsiteX9" fmla="*/ 41559 w 41559"/>
                <a:gd name="connsiteY9" fmla="*/ 2612 h 36615"/>
                <a:gd name="connsiteX10" fmla="*/ 38481 w 41559"/>
                <a:gd name="connsiteY10" fmla="*/ 0 h 36615"/>
                <a:gd name="connsiteX11" fmla="*/ 3078 w 41559"/>
                <a:gd name="connsiteY11" fmla="*/ 0 h 36615"/>
                <a:gd name="connsiteX12" fmla="*/ 0 w 41559"/>
                <a:gd name="connsiteY12" fmla="*/ 2612 h 36615"/>
                <a:gd name="connsiteX13" fmla="*/ 0 w 41559"/>
                <a:gd name="connsiteY13" fmla="*/ 34003 h 36615"/>
                <a:gd name="connsiteX14" fmla="*/ 3078 w 41559"/>
                <a:gd name="connsiteY14" fmla="*/ 36615 h 36615"/>
                <a:gd name="connsiteX15" fmla="*/ 3078 w 41559"/>
                <a:gd name="connsiteY15" fmla="*/ 36615 h 3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36615">
                  <a:moveTo>
                    <a:pt x="6157" y="5690"/>
                  </a:moveTo>
                  <a:lnTo>
                    <a:pt x="35449" y="5690"/>
                  </a:lnTo>
                  <a:lnTo>
                    <a:pt x="35449" y="31391"/>
                  </a:lnTo>
                  <a:lnTo>
                    <a:pt x="6157" y="31391"/>
                  </a:lnTo>
                  <a:lnTo>
                    <a:pt x="6157" y="5690"/>
                  </a:lnTo>
                  <a:lnTo>
                    <a:pt x="6157" y="5690"/>
                  </a:lnTo>
                  <a:close/>
                  <a:moveTo>
                    <a:pt x="3078" y="36615"/>
                  </a:moveTo>
                  <a:lnTo>
                    <a:pt x="38481" y="36615"/>
                  </a:lnTo>
                  <a:cubicBezTo>
                    <a:pt x="40207" y="36615"/>
                    <a:pt x="41559" y="35309"/>
                    <a:pt x="41559" y="34003"/>
                  </a:cubicBezTo>
                  <a:lnTo>
                    <a:pt x="41559" y="2612"/>
                  </a:lnTo>
                  <a:cubicBezTo>
                    <a:pt x="41559" y="1306"/>
                    <a:pt x="40253" y="0"/>
                    <a:pt x="38481" y="0"/>
                  </a:cubicBezTo>
                  <a:lnTo>
                    <a:pt x="3078" y="0"/>
                  </a:lnTo>
                  <a:cubicBezTo>
                    <a:pt x="1353" y="0"/>
                    <a:pt x="0" y="1306"/>
                    <a:pt x="0" y="2612"/>
                  </a:cubicBezTo>
                  <a:lnTo>
                    <a:pt x="0" y="34003"/>
                  </a:lnTo>
                  <a:cubicBezTo>
                    <a:pt x="0" y="35729"/>
                    <a:pt x="1306" y="36615"/>
                    <a:pt x="3078" y="36615"/>
                  </a:cubicBezTo>
                  <a:lnTo>
                    <a:pt x="3078" y="36615"/>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id="{12D7CDD4-7D35-25B6-02BD-6B4C0514F36F}"/>
                </a:ext>
              </a:extLst>
            </p:cNvPr>
            <p:cNvSpPr/>
            <p:nvPr/>
          </p:nvSpPr>
          <p:spPr>
            <a:xfrm>
              <a:off x="1828865" y="4929748"/>
              <a:ext cx="36708" cy="40906"/>
            </a:xfrm>
            <a:custGeom>
              <a:avLst/>
              <a:gdLst>
                <a:gd name="connsiteX0" fmla="*/ 5224 w 36708"/>
                <a:gd name="connsiteY0" fmla="*/ 6064 h 40906"/>
                <a:gd name="connsiteX1" fmla="*/ 31018 w 36708"/>
                <a:gd name="connsiteY1" fmla="*/ 6064 h 40906"/>
                <a:gd name="connsiteX2" fmla="*/ 31018 w 36708"/>
                <a:gd name="connsiteY2" fmla="*/ 35262 h 40906"/>
                <a:gd name="connsiteX3" fmla="*/ 5224 w 36708"/>
                <a:gd name="connsiteY3" fmla="*/ 35262 h 40906"/>
                <a:gd name="connsiteX4" fmla="*/ 5224 w 36708"/>
                <a:gd name="connsiteY4" fmla="*/ 6064 h 40906"/>
                <a:gd name="connsiteX5" fmla="*/ 5224 w 36708"/>
                <a:gd name="connsiteY5" fmla="*/ 6064 h 40906"/>
                <a:gd name="connsiteX6" fmla="*/ 2612 w 36708"/>
                <a:gd name="connsiteY6" fmla="*/ 40906 h 40906"/>
                <a:gd name="connsiteX7" fmla="*/ 34096 w 36708"/>
                <a:gd name="connsiteY7" fmla="*/ 40906 h 40906"/>
                <a:gd name="connsiteX8" fmla="*/ 36708 w 36708"/>
                <a:gd name="connsiteY8" fmla="*/ 37874 h 40906"/>
                <a:gd name="connsiteX9" fmla="*/ 36708 w 36708"/>
                <a:gd name="connsiteY9" fmla="*/ 3032 h 40906"/>
                <a:gd name="connsiteX10" fmla="*/ 34096 w 36708"/>
                <a:gd name="connsiteY10" fmla="*/ 0 h 40906"/>
                <a:gd name="connsiteX11" fmla="*/ 2612 w 36708"/>
                <a:gd name="connsiteY11" fmla="*/ 0 h 40906"/>
                <a:gd name="connsiteX12" fmla="*/ 0 w 36708"/>
                <a:gd name="connsiteY12" fmla="*/ 3032 h 40906"/>
                <a:gd name="connsiteX13" fmla="*/ 0 w 36708"/>
                <a:gd name="connsiteY13" fmla="*/ 37874 h 40906"/>
                <a:gd name="connsiteX14" fmla="*/ 2612 w 36708"/>
                <a:gd name="connsiteY14" fmla="*/ 40906 h 40906"/>
                <a:gd name="connsiteX15" fmla="*/ 2612 w 36708"/>
                <a:gd name="connsiteY15" fmla="*/ 40906 h 40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40906">
                  <a:moveTo>
                    <a:pt x="5224" y="6064"/>
                  </a:moveTo>
                  <a:lnTo>
                    <a:pt x="31018" y="6064"/>
                  </a:lnTo>
                  <a:lnTo>
                    <a:pt x="31018" y="35262"/>
                  </a:lnTo>
                  <a:lnTo>
                    <a:pt x="5224" y="35262"/>
                  </a:lnTo>
                  <a:lnTo>
                    <a:pt x="5224" y="6064"/>
                  </a:lnTo>
                  <a:lnTo>
                    <a:pt x="5224" y="6064"/>
                  </a:lnTo>
                  <a:close/>
                  <a:moveTo>
                    <a:pt x="2612" y="40906"/>
                  </a:moveTo>
                  <a:lnTo>
                    <a:pt x="34096" y="40906"/>
                  </a:lnTo>
                  <a:cubicBezTo>
                    <a:pt x="35402" y="40906"/>
                    <a:pt x="36708" y="39600"/>
                    <a:pt x="36708" y="37874"/>
                  </a:cubicBezTo>
                  <a:lnTo>
                    <a:pt x="36708" y="3032"/>
                  </a:lnTo>
                  <a:cubicBezTo>
                    <a:pt x="36708" y="1306"/>
                    <a:pt x="35402" y="0"/>
                    <a:pt x="34096" y="0"/>
                  </a:cubicBezTo>
                  <a:lnTo>
                    <a:pt x="2612" y="0"/>
                  </a:lnTo>
                  <a:cubicBezTo>
                    <a:pt x="1306" y="0"/>
                    <a:pt x="0" y="1306"/>
                    <a:pt x="0" y="3032"/>
                  </a:cubicBezTo>
                  <a:lnTo>
                    <a:pt x="0" y="37874"/>
                  </a:lnTo>
                  <a:cubicBezTo>
                    <a:pt x="0" y="39600"/>
                    <a:pt x="1306" y="40906"/>
                    <a:pt x="2612" y="40906"/>
                  </a:cubicBezTo>
                  <a:lnTo>
                    <a:pt x="2612" y="40906"/>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93" name="Freeform: Shape 92">
              <a:extLst>
                <a:ext uri="{FF2B5EF4-FFF2-40B4-BE49-F238E27FC236}">
                  <a16:creationId xmlns:a16="http://schemas.microsoft.com/office/drawing/2014/main" id="{C824F51E-1669-3E44-8780-732EB480095E}"/>
                </a:ext>
              </a:extLst>
            </p:cNvPr>
            <p:cNvSpPr/>
            <p:nvPr/>
          </p:nvSpPr>
          <p:spPr>
            <a:xfrm>
              <a:off x="1695512" y="4865193"/>
              <a:ext cx="41559" cy="36615"/>
            </a:xfrm>
            <a:custGeom>
              <a:avLst/>
              <a:gdLst>
                <a:gd name="connsiteX0" fmla="*/ 6157 w 41559"/>
                <a:gd name="connsiteY0" fmla="*/ 5690 h 36615"/>
                <a:gd name="connsiteX1" fmla="*/ 35449 w 41559"/>
                <a:gd name="connsiteY1" fmla="*/ 5690 h 36615"/>
                <a:gd name="connsiteX2" fmla="*/ 35449 w 41559"/>
                <a:gd name="connsiteY2" fmla="*/ 31391 h 36615"/>
                <a:gd name="connsiteX3" fmla="*/ 6157 w 41559"/>
                <a:gd name="connsiteY3" fmla="*/ 31391 h 36615"/>
                <a:gd name="connsiteX4" fmla="*/ 6157 w 41559"/>
                <a:gd name="connsiteY4" fmla="*/ 5690 h 36615"/>
                <a:gd name="connsiteX5" fmla="*/ 6157 w 41559"/>
                <a:gd name="connsiteY5" fmla="*/ 5690 h 36615"/>
                <a:gd name="connsiteX6" fmla="*/ 3078 w 41559"/>
                <a:gd name="connsiteY6" fmla="*/ 36615 h 36615"/>
                <a:gd name="connsiteX7" fmla="*/ 38481 w 41559"/>
                <a:gd name="connsiteY7" fmla="*/ 36615 h 36615"/>
                <a:gd name="connsiteX8" fmla="*/ 41559 w 41559"/>
                <a:gd name="connsiteY8" fmla="*/ 34003 h 36615"/>
                <a:gd name="connsiteX9" fmla="*/ 41559 w 41559"/>
                <a:gd name="connsiteY9" fmla="*/ 2612 h 36615"/>
                <a:gd name="connsiteX10" fmla="*/ 38481 w 41559"/>
                <a:gd name="connsiteY10" fmla="*/ 0 h 36615"/>
                <a:gd name="connsiteX11" fmla="*/ 3078 w 41559"/>
                <a:gd name="connsiteY11" fmla="*/ 0 h 36615"/>
                <a:gd name="connsiteX12" fmla="*/ 0 w 41559"/>
                <a:gd name="connsiteY12" fmla="*/ 2612 h 36615"/>
                <a:gd name="connsiteX13" fmla="*/ 0 w 41559"/>
                <a:gd name="connsiteY13" fmla="*/ 34003 h 36615"/>
                <a:gd name="connsiteX14" fmla="*/ 3078 w 41559"/>
                <a:gd name="connsiteY14" fmla="*/ 36615 h 36615"/>
                <a:gd name="connsiteX15" fmla="*/ 3078 w 41559"/>
                <a:gd name="connsiteY15" fmla="*/ 36615 h 3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36615">
                  <a:moveTo>
                    <a:pt x="6157" y="5690"/>
                  </a:moveTo>
                  <a:lnTo>
                    <a:pt x="35449" y="5690"/>
                  </a:lnTo>
                  <a:lnTo>
                    <a:pt x="35449" y="31391"/>
                  </a:lnTo>
                  <a:lnTo>
                    <a:pt x="6157" y="31391"/>
                  </a:lnTo>
                  <a:lnTo>
                    <a:pt x="6157" y="5690"/>
                  </a:lnTo>
                  <a:lnTo>
                    <a:pt x="6157" y="5690"/>
                  </a:lnTo>
                  <a:close/>
                  <a:moveTo>
                    <a:pt x="3078" y="36615"/>
                  </a:moveTo>
                  <a:lnTo>
                    <a:pt x="38481" y="36615"/>
                  </a:lnTo>
                  <a:cubicBezTo>
                    <a:pt x="40207" y="36615"/>
                    <a:pt x="41559" y="35309"/>
                    <a:pt x="41559" y="34003"/>
                  </a:cubicBezTo>
                  <a:lnTo>
                    <a:pt x="41559" y="2612"/>
                  </a:lnTo>
                  <a:cubicBezTo>
                    <a:pt x="41559" y="1306"/>
                    <a:pt x="40253" y="0"/>
                    <a:pt x="38481" y="0"/>
                  </a:cubicBezTo>
                  <a:lnTo>
                    <a:pt x="3078" y="0"/>
                  </a:lnTo>
                  <a:cubicBezTo>
                    <a:pt x="1353" y="0"/>
                    <a:pt x="0" y="1306"/>
                    <a:pt x="0" y="2612"/>
                  </a:cubicBezTo>
                  <a:lnTo>
                    <a:pt x="0" y="34003"/>
                  </a:lnTo>
                  <a:cubicBezTo>
                    <a:pt x="0" y="35309"/>
                    <a:pt x="1306" y="36615"/>
                    <a:pt x="3078" y="36615"/>
                  </a:cubicBezTo>
                  <a:lnTo>
                    <a:pt x="3078" y="36615"/>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CDE2D727-A95A-EDA7-7293-83C6015A6271}"/>
                </a:ext>
              </a:extLst>
            </p:cNvPr>
            <p:cNvSpPr/>
            <p:nvPr/>
          </p:nvSpPr>
          <p:spPr>
            <a:xfrm>
              <a:off x="1759740" y="5062635"/>
              <a:ext cx="41559" cy="41372"/>
            </a:xfrm>
            <a:custGeom>
              <a:avLst/>
              <a:gdLst>
                <a:gd name="connsiteX0" fmla="*/ 6157 w 41559"/>
                <a:gd name="connsiteY0" fmla="*/ 6064 h 41372"/>
                <a:gd name="connsiteX1" fmla="*/ 35449 w 41559"/>
                <a:gd name="connsiteY1" fmla="*/ 6064 h 41372"/>
                <a:gd name="connsiteX2" fmla="*/ 35449 w 41559"/>
                <a:gd name="connsiteY2" fmla="*/ 35262 h 41372"/>
                <a:gd name="connsiteX3" fmla="*/ 6157 w 41559"/>
                <a:gd name="connsiteY3" fmla="*/ 35262 h 41372"/>
                <a:gd name="connsiteX4" fmla="*/ 6157 w 41559"/>
                <a:gd name="connsiteY4" fmla="*/ 6064 h 41372"/>
                <a:gd name="connsiteX5" fmla="*/ 6157 w 41559"/>
                <a:gd name="connsiteY5" fmla="*/ 6064 h 41372"/>
                <a:gd name="connsiteX6" fmla="*/ 3078 w 41559"/>
                <a:gd name="connsiteY6" fmla="*/ 41373 h 41372"/>
                <a:gd name="connsiteX7" fmla="*/ 38481 w 41559"/>
                <a:gd name="connsiteY7" fmla="*/ 41373 h 41372"/>
                <a:gd name="connsiteX8" fmla="*/ 41559 w 41559"/>
                <a:gd name="connsiteY8" fmla="*/ 38341 h 41372"/>
                <a:gd name="connsiteX9" fmla="*/ 41559 w 41559"/>
                <a:gd name="connsiteY9" fmla="*/ 3032 h 41372"/>
                <a:gd name="connsiteX10" fmla="*/ 38481 w 41559"/>
                <a:gd name="connsiteY10" fmla="*/ 0 h 41372"/>
                <a:gd name="connsiteX11" fmla="*/ 3078 w 41559"/>
                <a:gd name="connsiteY11" fmla="*/ 0 h 41372"/>
                <a:gd name="connsiteX12" fmla="*/ 0 w 41559"/>
                <a:gd name="connsiteY12" fmla="*/ 3032 h 41372"/>
                <a:gd name="connsiteX13" fmla="*/ 0 w 41559"/>
                <a:gd name="connsiteY13" fmla="*/ 38341 h 41372"/>
                <a:gd name="connsiteX14" fmla="*/ 3078 w 41559"/>
                <a:gd name="connsiteY14" fmla="*/ 41373 h 41372"/>
                <a:gd name="connsiteX15" fmla="*/ 3078 w 41559"/>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41372">
                  <a:moveTo>
                    <a:pt x="6157" y="6064"/>
                  </a:moveTo>
                  <a:lnTo>
                    <a:pt x="35449" y="6064"/>
                  </a:lnTo>
                  <a:lnTo>
                    <a:pt x="35449" y="35262"/>
                  </a:lnTo>
                  <a:lnTo>
                    <a:pt x="6157" y="35262"/>
                  </a:lnTo>
                  <a:lnTo>
                    <a:pt x="6157" y="6064"/>
                  </a:lnTo>
                  <a:lnTo>
                    <a:pt x="6157" y="6064"/>
                  </a:lnTo>
                  <a:close/>
                  <a:moveTo>
                    <a:pt x="3078" y="41373"/>
                  </a:moveTo>
                  <a:lnTo>
                    <a:pt x="38481" y="41373"/>
                  </a:lnTo>
                  <a:cubicBezTo>
                    <a:pt x="40207" y="41373"/>
                    <a:pt x="41559" y="40067"/>
                    <a:pt x="41559" y="38341"/>
                  </a:cubicBezTo>
                  <a:lnTo>
                    <a:pt x="41559" y="3032"/>
                  </a:lnTo>
                  <a:cubicBezTo>
                    <a:pt x="41559" y="1306"/>
                    <a:pt x="40253" y="0"/>
                    <a:pt x="38481" y="0"/>
                  </a:cubicBezTo>
                  <a:lnTo>
                    <a:pt x="3078" y="0"/>
                  </a:lnTo>
                  <a:cubicBezTo>
                    <a:pt x="1353" y="0"/>
                    <a:pt x="0" y="1306"/>
                    <a:pt x="0" y="3032"/>
                  </a:cubicBezTo>
                  <a:lnTo>
                    <a:pt x="0" y="38341"/>
                  </a:lnTo>
                  <a:cubicBezTo>
                    <a:pt x="0" y="40067"/>
                    <a:pt x="1306" y="41373"/>
                    <a:pt x="3078" y="41373"/>
                  </a:cubicBezTo>
                  <a:lnTo>
                    <a:pt x="3078"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A5F5E15B-A22F-2CF7-6300-E557882F3750}"/>
                </a:ext>
              </a:extLst>
            </p:cNvPr>
            <p:cNvSpPr/>
            <p:nvPr/>
          </p:nvSpPr>
          <p:spPr>
            <a:xfrm>
              <a:off x="1828865" y="5324117"/>
              <a:ext cx="36708" cy="41372"/>
            </a:xfrm>
            <a:custGeom>
              <a:avLst/>
              <a:gdLst>
                <a:gd name="connsiteX0" fmla="*/ 5224 w 36708"/>
                <a:gd name="connsiteY0" fmla="*/ 6064 h 41372"/>
                <a:gd name="connsiteX1" fmla="*/ 31018 w 36708"/>
                <a:gd name="connsiteY1" fmla="*/ 6064 h 41372"/>
                <a:gd name="connsiteX2" fmla="*/ 31018 w 36708"/>
                <a:gd name="connsiteY2" fmla="*/ 35262 h 41372"/>
                <a:gd name="connsiteX3" fmla="*/ 5224 w 36708"/>
                <a:gd name="connsiteY3" fmla="*/ 35262 h 41372"/>
                <a:gd name="connsiteX4" fmla="*/ 5224 w 36708"/>
                <a:gd name="connsiteY4" fmla="*/ 6064 h 41372"/>
                <a:gd name="connsiteX5" fmla="*/ 5224 w 36708"/>
                <a:gd name="connsiteY5" fmla="*/ 6064 h 41372"/>
                <a:gd name="connsiteX6" fmla="*/ 2612 w 36708"/>
                <a:gd name="connsiteY6" fmla="*/ 41373 h 41372"/>
                <a:gd name="connsiteX7" fmla="*/ 34096 w 36708"/>
                <a:gd name="connsiteY7" fmla="*/ 41373 h 41372"/>
                <a:gd name="connsiteX8" fmla="*/ 36708 w 36708"/>
                <a:gd name="connsiteY8" fmla="*/ 38341 h 41372"/>
                <a:gd name="connsiteX9" fmla="*/ 36708 w 36708"/>
                <a:gd name="connsiteY9" fmla="*/ 3032 h 41372"/>
                <a:gd name="connsiteX10" fmla="*/ 34096 w 36708"/>
                <a:gd name="connsiteY10" fmla="*/ 0 h 41372"/>
                <a:gd name="connsiteX11" fmla="*/ 2612 w 36708"/>
                <a:gd name="connsiteY11" fmla="*/ 0 h 41372"/>
                <a:gd name="connsiteX12" fmla="*/ 0 w 36708"/>
                <a:gd name="connsiteY12" fmla="*/ 3032 h 41372"/>
                <a:gd name="connsiteX13" fmla="*/ 0 w 36708"/>
                <a:gd name="connsiteY13" fmla="*/ 38341 h 41372"/>
                <a:gd name="connsiteX14" fmla="*/ 2612 w 36708"/>
                <a:gd name="connsiteY14" fmla="*/ 41373 h 41372"/>
                <a:gd name="connsiteX15" fmla="*/ 2612 w 36708"/>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41372">
                  <a:moveTo>
                    <a:pt x="5224" y="6064"/>
                  </a:moveTo>
                  <a:lnTo>
                    <a:pt x="31018" y="6064"/>
                  </a:lnTo>
                  <a:lnTo>
                    <a:pt x="31018" y="35262"/>
                  </a:lnTo>
                  <a:lnTo>
                    <a:pt x="5224" y="35262"/>
                  </a:lnTo>
                  <a:lnTo>
                    <a:pt x="5224" y="6064"/>
                  </a:lnTo>
                  <a:lnTo>
                    <a:pt x="5224" y="6064"/>
                  </a:lnTo>
                  <a:close/>
                  <a:moveTo>
                    <a:pt x="2612" y="41373"/>
                  </a:moveTo>
                  <a:lnTo>
                    <a:pt x="34096" y="41373"/>
                  </a:lnTo>
                  <a:cubicBezTo>
                    <a:pt x="35402" y="41373"/>
                    <a:pt x="36708" y="40067"/>
                    <a:pt x="36708" y="38341"/>
                  </a:cubicBezTo>
                  <a:lnTo>
                    <a:pt x="36708" y="3032"/>
                  </a:lnTo>
                  <a:cubicBezTo>
                    <a:pt x="36708" y="1306"/>
                    <a:pt x="35402" y="0"/>
                    <a:pt x="34096" y="0"/>
                  </a:cubicBezTo>
                  <a:lnTo>
                    <a:pt x="2612" y="0"/>
                  </a:lnTo>
                  <a:cubicBezTo>
                    <a:pt x="1306" y="0"/>
                    <a:pt x="0" y="1306"/>
                    <a:pt x="0" y="3032"/>
                  </a:cubicBezTo>
                  <a:lnTo>
                    <a:pt x="0" y="38341"/>
                  </a:lnTo>
                  <a:cubicBezTo>
                    <a:pt x="0" y="40067"/>
                    <a:pt x="1306" y="41373"/>
                    <a:pt x="2612" y="41373"/>
                  </a:cubicBezTo>
                  <a:lnTo>
                    <a:pt x="2612"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E12EB025-032F-9A11-0046-1FF9D548CDA5}"/>
                </a:ext>
              </a:extLst>
            </p:cNvPr>
            <p:cNvSpPr/>
            <p:nvPr/>
          </p:nvSpPr>
          <p:spPr>
            <a:xfrm>
              <a:off x="1828865" y="5126723"/>
              <a:ext cx="36708" cy="41372"/>
            </a:xfrm>
            <a:custGeom>
              <a:avLst/>
              <a:gdLst>
                <a:gd name="connsiteX0" fmla="*/ 5224 w 36708"/>
                <a:gd name="connsiteY0" fmla="*/ 6064 h 41372"/>
                <a:gd name="connsiteX1" fmla="*/ 31018 w 36708"/>
                <a:gd name="connsiteY1" fmla="*/ 6064 h 41372"/>
                <a:gd name="connsiteX2" fmla="*/ 31018 w 36708"/>
                <a:gd name="connsiteY2" fmla="*/ 35262 h 41372"/>
                <a:gd name="connsiteX3" fmla="*/ 5224 w 36708"/>
                <a:gd name="connsiteY3" fmla="*/ 35262 h 41372"/>
                <a:gd name="connsiteX4" fmla="*/ 5224 w 36708"/>
                <a:gd name="connsiteY4" fmla="*/ 6064 h 41372"/>
                <a:gd name="connsiteX5" fmla="*/ 5224 w 36708"/>
                <a:gd name="connsiteY5" fmla="*/ 6064 h 41372"/>
                <a:gd name="connsiteX6" fmla="*/ 2612 w 36708"/>
                <a:gd name="connsiteY6" fmla="*/ 41373 h 41372"/>
                <a:gd name="connsiteX7" fmla="*/ 34096 w 36708"/>
                <a:gd name="connsiteY7" fmla="*/ 41373 h 41372"/>
                <a:gd name="connsiteX8" fmla="*/ 36708 w 36708"/>
                <a:gd name="connsiteY8" fmla="*/ 38341 h 41372"/>
                <a:gd name="connsiteX9" fmla="*/ 36708 w 36708"/>
                <a:gd name="connsiteY9" fmla="*/ 3032 h 41372"/>
                <a:gd name="connsiteX10" fmla="*/ 34096 w 36708"/>
                <a:gd name="connsiteY10" fmla="*/ 0 h 41372"/>
                <a:gd name="connsiteX11" fmla="*/ 2612 w 36708"/>
                <a:gd name="connsiteY11" fmla="*/ 0 h 41372"/>
                <a:gd name="connsiteX12" fmla="*/ 0 w 36708"/>
                <a:gd name="connsiteY12" fmla="*/ 3032 h 41372"/>
                <a:gd name="connsiteX13" fmla="*/ 0 w 36708"/>
                <a:gd name="connsiteY13" fmla="*/ 38341 h 41372"/>
                <a:gd name="connsiteX14" fmla="*/ 2612 w 36708"/>
                <a:gd name="connsiteY14" fmla="*/ 41373 h 41372"/>
                <a:gd name="connsiteX15" fmla="*/ 2612 w 36708"/>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41372">
                  <a:moveTo>
                    <a:pt x="5224" y="6064"/>
                  </a:moveTo>
                  <a:lnTo>
                    <a:pt x="31018" y="6064"/>
                  </a:lnTo>
                  <a:lnTo>
                    <a:pt x="31018" y="35262"/>
                  </a:lnTo>
                  <a:lnTo>
                    <a:pt x="5224" y="35262"/>
                  </a:lnTo>
                  <a:lnTo>
                    <a:pt x="5224" y="6064"/>
                  </a:lnTo>
                  <a:lnTo>
                    <a:pt x="5224" y="6064"/>
                  </a:lnTo>
                  <a:close/>
                  <a:moveTo>
                    <a:pt x="2612" y="41373"/>
                  </a:moveTo>
                  <a:lnTo>
                    <a:pt x="34096" y="41373"/>
                  </a:lnTo>
                  <a:cubicBezTo>
                    <a:pt x="35402" y="41373"/>
                    <a:pt x="36708" y="40067"/>
                    <a:pt x="36708" y="38341"/>
                  </a:cubicBezTo>
                  <a:lnTo>
                    <a:pt x="36708" y="3032"/>
                  </a:lnTo>
                  <a:cubicBezTo>
                    <a:pt x="36708" y="1306"/>
                    <a:pt x="35402" y="0"/>
                    <a:pt x="34096" y="0"/>
                  </a:cubicBezTo>
                  <a:lnTo>
                    <a:pt x="2612" y="0"/>
                  </a:lnTo>
                  <a:cubicBezTo>
                    <a:pt x="1306" y="0"/>
                    <a:pt x="0" y="1306"/>
                    <a:pt x="0" y="3032"/>
                  </a:cubicBezTo>
                  <a:lnTo>
                    <a:pt x="0" y="38341"/>
                  </a:lnTo>
                  <a:cubicBezTo>
                    <a:pt x="0" y="40067"/>
                    <a:pt x="1306" y="41373"/>
                    <a:pt x="2612" y="41373"/>
                  </a:cubicBezTo>
                  <a:lnTo>
                    <a:pt x="2612"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80FC4F81-44D8-EF78-E0E4-823E8CA3D2B1}"/>
                </a:ext>
              </a:extLst>
            </p:cNvPr>
            <p:cNvSpPr/>
            <p:nvPr/>
          </p:nvSpPr>
          <p:spPr>
            <a:xfrm>
              <a:off x="1759740" y="5195988"/>
              <a:ext cx="41559" cy="36615"/>
            </a:xfrm>
            <a:custGeom>
              <a:avLst/>
              <a:gdLst>
                <a:gd name="connsiteX0" fmla="*/ 6157 w 41559"/>
                <a:gd name="connsiteY0" fmla="*/ 5224 h 36615"/>
                <a:gd name="connsiteX1" fmla="*/ 35449 w 41559"/>
                <a:gd name="connsiteY1" fmla="*/ 5224 h 36615"/>
                <a:gd name="connsiteX2" fmla="*/ 35449 w 41559"/>
                <a:gd name="connsiteY2" fmla="*/ 30925 h 36615"/>
                <a:gd name="connsiteX3" fmla="*/ 6157 w 41559"/>
                <a:gd name="connsiteY3" fmla="*/ 30925 h 36615"/>
                <a:gd name="connsiteX4" fmla="*/ 6157 w 41559"/>
                <a:gd name="connsiteY4" fmla="*/ 5224 h 36615"/>
                <a:gd name="connsiteX5" fmla="*/ 6157 w 41559"/>
                <a:gd name="connsiteY5" fmla="*/ 5224 h 36615"/>
                <a:gd name="connsiteX6" fmla="*/ 3078 w 41559"/>
                <a:gd name="connsiteY6" fmla="*/ 36615 h 36615"/>
                <a:gd name="connsiteX7" fmla="*/ 38481 w 41559"/>
                <a:gd name="connsiteY7" fmla="*/ 36615 h 36615"/>
                <a:gd name="connsiteX8" fmla="*/ 41559 w 41559"/>
                <a:gd name="connsiteY8" fmla="*/ 34003 h 36615"/>
                <a:gd name="connsiteX9" fmla="*/ 41559 w 41559"/>
                <a:gd name="connsiteY9" fmla="*/ 2612 h 36615"/>
                <a:gd name="connsiteX10" fmla="*/ 38481 w 41559"/>
                <a:gd name="connsiteY10" fmla="*/ 0 h 36615"/>
                <a:gd name="connsiteX11" fmla="*/ 3078 w 41559"/>
                <a:gd name="connsiteY11" fmla="*/ 0 h 36615"/>
                <a:gd name="connsiteX12" fmla="*/ 0 w 41559"/>
                <a:gd name="connsiteY12" fmla="*/ 2612 h 36615"/>
                <a:gd name="connsiteX13" fmla="*/ 0 w 41559"/>
                <a:gd name="connsiteY13" fmla="*/ 34003 h 36615"/>
                <a:gd name="connsiteX14" fmla="*/ 3078 w 41559"/>
                <a:gd name="connsiteY14" fmla="*/ 36615 h 36615"/>
                <a:gd name="connsiteX15" fmla="*/ 3078 w 41559"/>
                <a:gd name="connsiteY15" fmla="*/ 36615 h 3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36615">
                  <a:moveTo>
                    <a:pt x="6157" y="5224"/>
                  </a:moveTo>
                  <a:lnTo>
                    <a:pt x="35449" y="5224"/>
                  </a:lnTo>
                  <a:lnTo>
                    <a:pt x="35449" y="30925"/>
                  </a:lnTo>
                  <a:lnTo>
                    <a:pt x="6157" y="30925"/>
                  </a:lnTo>
                  <a:lnTo>
                    <a:pt x="6157" y="5224"/>
                  </a:lnTo>
                  <a:lnTo>
                    <a:pt x="6157" y="5224"/>
                  </a:lnTo>
                  <a:close/>
                  <a:moveTo>
                    <a:pt x="3078" y="36615"/>
                  </a:moveTo>
                  <a:lnTo>
                    <a:pt x="38481" y="36615"/>
                  </a:lnTo>
                  <a:cubicBezTo>
                    <a:pt x="40207" y="36615"/>
                    <a:pt x="41559" y="35309"/>
                    <a:pt x="41559" y="34003"/>
                  </a:cubicBezTo>
                  <a:lnTo>
                    <a:pt x="41559" y="2612"/>
                  </a:lnTo>
                  <a:cubicBezTo>
                    <a:pt x="41559" y="1306"/>
                    <a:pt x="40253" y="0"/>
                    <a:pt x="38481" y="0"/>
                  </a:cubicBezTo>
                  <a:lnTo>
                    <a:pt x="3078" y="0"/>
                  </a:lnTo>
                  <a:cubicBezTo>
                    <a:pt x="1353" y="0"/>
                    <a:pt x="0" y="1306"/>
                    <a:pt x="0" y="2612"/>
                  </a:cubicBezTo>
                  <a:lnTo>
                    <a:pt x="0" y="34003"/>
                  </a:lnTo>
                  <a:cubicBezTo>
                    <a:pt x="0" y="35309"/>
                    <a:pt x="1306" y="36615"/>
                    <a:pt x="3078" y="36615"/>
                  </a:cubicBezTo>
                  <a:lnTo>
                    <a:pt x="3078" y="36615"/>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7D46FAE5-9C01-E85F-0F01-E59444176804}"/>
                </a:ext>
              </a:extLst>
            </p:cNvPr>
            <p:cNvSpPr/>
            <p:nvPr/>
          </p:nvSpPr>
          <p:spPr>
            <a:xfrm>
              <a:off x="1759740" y="5260076"/>
              <a:ext cx="41559" cy="41372"/>
            </a:xfrm>
            <a:custGeom>
              <a:avLst/>
              <a:gdLst>
                <a:gd name="connsiteX0" fmla="*/ 6157 w 41559"/>
                <a:gd name="connsiteY0" fmla="*/ 6064 h 41372"/>
                <a:gd name="connsiteX1" fmla="*/ 35449 w 41559"/>
                <a:gd name="connsiteY1" fmla="*/ 6064 h 41372"/>
                <a:gd name="connsiteX2" fmla="*/ 35449 w 41559"/>
                <a:gd name="connsiteY2" fmla="*/ 35262 h 41372"/>
                <a:gd name="connsiteX3" fmla="*/ 6157 w 41559"/>
                <a:gd name="connsiteY3" fmla="*/ 35262 h 41372"/>
                <a:gd name="connsiteX4" fmla="*/ 6157 w 41559"/>
                <a:gd name="connsiteY4" fmla="*/ 6064 h 41372"/>
                <a:gd name="connsiteX5" fmla="*/ 6157 w 41559"/>
                <a:gd name="connsiteY5" fmla="*/ 6064 h 41372"/>
                <a:gd name="connsiteX6" fmla="*/ 3078 w 41559"/>
                <a:gd name="connsiteY6" fmla="*/ 41373 h 41372"/>
                <a:gd name="connsiteX7" fmla="*/ 38481 w 41559"/>
                <a:gd name="connsiteY7" fmla="*/ 41373 h 41372"/>
                <a:gd name="connsiteX8" fmla="*/ 41559 w 41559"/>
                <a:gd name="connsiteY8" fmla="*/ 38341 h 41372"/>
                <a:gd name="connsiteX9" fmla="*/ 41559 w 41559"/>
                <a:gd name="connsiteY9" fmla="*/ 3032 h 41372"/>
                <a:gd name="connsiteX10" fmla="*/ 38481 w 41559"/>
                <a:gd name="connsiteY10" fmla="*/ 0 h 41372"/>
                <a:gd name="connsiteX11" fmla="*/ 3078 w 41559"/>
                <a:gd name="connsiteY11" fmla="*/ 0 h 41372"/>
                <a:gd name="connsiteX12" fmla="*/ 0 w 41559"/>
                <a:gd name="connsiteY12" fmla="*/ 3032 h 41372"/>
                <a:gd name="connsiteX13" fmla="*/ 0 w 41559"/>
                <a:gd name="connsiteY13" fmla="*/ 38341 h 41372"/>
                <a:gd name="connsiteX14" fmla="*/ 3078 w 41559"/>
                <a:gd name="connsiteY14" fmla="*/ 41373 h 41372"/>
                <a:gd name="connsiteX15" fmla="*/ 3078 w 41559"/>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41372">
                  <a:moveTo>
                    <a:pt x="6157" y="6064"/>
                  </a:moveTo>
                  <a:lnTo>
                    <a:pt x="35449" y="6064"/>
                  </a:lnTo>
                  <a:lnTo>
                    <a:pt x="35449" y="35262"/>
                  </a:lnTo>
                  <a:lnTo>
                    <a:pt x="6157" y="35262"/>
                  </a:lnTo>
                  <a:lnTo>
                    <a:pt x="6157" y="6064"/>
                  </a:lnTo>
                  <a:lnTo>
                    <a:pt x="6157" y="6064"/>
                  </a:lnTo>
                  <a:close/>
                  <a:moveTo>
                    <a:pt x="3078" y="41373"/>
                  </a:moveTo>
                  <a:lnTo>
                    <a:pt x="38481" y="41373"/>
                  </a:lnTo>
                  <a:cubicBezTo>
                    <a:pt x="40207" y="41373"/>
                    <a:pt x="41559" y="40067"/>
                    <a:pt x="41559" y="38341"/>
                  </a:cubicBezTo>
                  <a:lnTo>
                    <a:pt x="41559" y="3032"/>
                  </a:lnTo>
                  <a:cubicBezTo>
                    <a:pt x="41559" y="1306"/>
                    <a:pt x="40253" y="0"/>
                    <a:pt x="38481" y="0"/>
                  </a:cubicBezTo>
                  <a:lnTo>
                    <a:pt x="3078" y="0"/>
                  </a:lnTo>
                  <a:cubicBezTo>
                    <a:pt x="1353" y="0"/>
                    <a:pt x="0" y="1306"/>
                    <a:pt x="0" y="3032"/>
                  </a:cubicBezTo>
                  <a:lnTo>
                    <a:pt x="0" y="38341"/>
                  </a:lnTo>
                  <a:cubicBezTo>
                    <a:pt x="0" y="39647"/>
                    <a:pt x="1306" y="41373"/>
                    <a:pt x="3078" y="41373"/>
                  </a:cubicBezTo>
                  <a:lnTo>
                    <a:pt x="3078"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3C545F57-E216-B505-A77B-1FC4ECE83035}"/>
                </a:ext>
              </a:extLst>
            </p:cNvPr>
            <p:cNvSpPr/>
            <p:nvPr/>
          </p:nvSpPr>
          <p:spPr>
            <a:xfrm>
              <a:off x="1828865" y="5062635"/>
              <a:ext cx="36708" cy="41372"/>
            </a:xfrm>
            <a:custGeom>
              <a:avLst/>
              <a:gdLst>
                <a:gd name="connsiteX0" fmla="*/ 5224 w 36708"/>
                <a:gd name="connsiteY0" fmla="*/ 6064 h 41372"/>
                <a:gd name="connsiteX1" fmla="*/ 31018 w 36708"/>
                <a:gd name="connsiteY1" fmla="*/ 6064 h 41372"/>
                <a:gd name="connsiteX2" fmla="*/ 31018 w 36708"/>
                <a:gd name="connsiteY2" fmla="*/ 35262 h 41372"/>
                <a:gd name="connsiteX3" fmla="*/ 5224 w 36708"/>
                <a:gd name="connsiteY3" fmla="*/ 35262 h 41372"/>
                <a:gd name="connsiteX4" fmla="*/ 5224 w 36708"/>
                <a:gd name="connsiteY4" fmla="*/ 6064 h 41372"/>
                <a:gd name="connsiteX5" fmla="*/ 5224 w 36708"/>
                <a:gd name="connsiteY5" fmla="*/ 6064 h 41372"/>
                <a:gd name="connsiteX6" fmla="*/ 2612 w 36708"/>
                <a:gd name="connsiteY6" fmla="*/ 41373 h 41372"/>
                <a:gd name="connsiteX7" fmla="*/ 34096 w 36708"/>
                <a:gd name="connsiteY7" fmla="*/ 41373 h 41372"/>
                <a:gd name="connsiteX8" fmla="*/ 36708 w 36708"/>
                <a:gd name="connsiteY8" fmla="*/ 38341 h 41372"/>
                <a:gd name="connsiteX9" fmla="*/ 36708 w 36708"/>
                <a:gd name="connsiteY9" fmla="*/ 3032 h 41372"/>
                <a:gd name="connsiteX10" fmla="*/ 34096 w 36708"/>
                <a:gd name="connsiteY10" fmla="*/ 0 h 41372"/>
                <a:gd name="connsiteX11" fmla="*/ 2612 w 36708"/>
                <a:gd name="connsiteY11" fmla="*/ 0 h 41372"/>
                <a:gd name="connsiteX12" fmla="*/ 0 w 36708"/>
                <a:gd name="connsiteY12" fmla="*/ 3032 h 41372"/>
                <a:gd name="connsiteX13" fmla="*/ 0 w 36708"/>
                <a:gd name="connsiteY13" fmla="*/ 38341 h 41372"/>
                <a:gd name="connsiteX14" fmla="*/ 2612 w 36708"/>
                <a:gd name="connsiteY14" fmla="*/ 41373 h 41372"/>
                <a:gd name="connsiteX15" fmla="*/ 2612 w 36708"/>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41372">
                  <a:moveTo>
                    <a:pt x="5224" y="6064"/>
                  </a:moveTo>
                  <a:lnTo>
                    <a:pt x="31018" y="6064"/>
                  </a:lnTo>
                  <a:lnTo>
                    <a:pt x="31018" y="35262"/>
                  </a:lnTo>
                  <a:lnTo>
                    <a:pt x="5224" y="35262"/>
                  </a:lnTo>
                  <a:lnTo>
                    <a:pt x="5224" y="6064"/>
                  </a:lnTo>
                  <a:lnTo>
                    <a:pt x="5224" y="6064"/>
                  </a:lnTo>
                  <a:close/>
                  <a:moveTo>
                    <a:pt x="2612" y="41373"/>
                  </a:moveTo>
                  <a:lnTo>
                    <a:pt x="34096" y="41373"/>
                  </a:lnTo>
                  <a:cubicBezTo>
                    <a:pt x="35402" y="41373"/>
                    <a:pt x="36708" y="40067"/>
                    <a:pt x="36708" y="38341"/>
                  </a:cubicBezTo>
                  <a:lnTo>
                    <a:pt x="36708" y="3032"/>
                  </a:lnTo>
                  <a:cubicBezTo>
                    <a:pt x="36708" y="1306"/>
                    <a:pt x="35402" y="0"/>
                    <a:pt x="34096" y="0"/>
                  </a:cubicBezTo>
                  <a:lnTo>
                    <a:pt x="2612" y="0"/>
                  </a:lnTo>
                  <a:cubicBezTo>
                    <a:pt x="1306" y="0"/>
                    <a:pt x="0" y="1306"/>
                    <a:pt x="0" y="3032"/>
                  </a:cubicBezTo>
                  <a:lnTo>
                    <a:pt x="0" y="38341"/>
                  </a:lnTo>
                  <a:cubicBezTo>
                    <a:pt x="0" y="40067"/>
                    <a:pt x="1306" y="41373"/>
                    <a:pt x="2612" y="41373"/>
                  </a:cubicBezTo>
                  <a:lnTo>
                    <a:pt x="2612"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742426C2-DD2E-D4F6-E67B-481BFF7F2833}"/>
                </a:ext>
              </a:extLst>
            </p:cNvPr>
            <p:cNvSpPr/>
            <p:nvPr/>
          </p:nvSpPr>
          <p:spPr>
            <a:xfrm>
              <a:off x="1695512" y="5260076"/>
              <a:ext cx="41559" cy="41372"/>
            </a:xfrm>
            <a:custGeom>
              <a:avLst/>
              <a:gdLst>
                <a:gd name="connsiteX0" fmla="*/ 6157 w 41559"/>
                <a:gd name="connsiteY0" fmla="*/ 6064 h 41372"/>
                <a:gd name="connsiteX1" fmla="*/ 35449 w 41559"/>
                <a:gd name="connsiteY1" fmla="*/ 6064 h 41372"/>
                <a:gd name="connsiteX2" fmla="*/ 35449 w 41559"/>
                <a:gd name="connsiteY2" fmla="*/ 35262 h 41372"/>
                <a:gd name="connsiteX3" fmla="*/ 6157 w 41559"/>
                <a:gd name="connsiteY3" fmla="*/ 35262 h 41372"/>
                <a:gd name="connsiteX4" fmla="*/ 6157 w 41559"/>
                <a:gd name="connsiteY4" fmla="*/ 6064 h 41372"/>
                <a:gd name="connsiteX5" fmla="*/ 6157 w 41559"/>
                <a:gd name="connsiteY5" fmla="*/ 6064 h 41372"/>
                <a:gd name="connsiteX6" fmla="*/ 3078 w 41559"/>
                <a:gd name="connsiteY6" fmla="*/ 41373 h 41372"/>
                <a:gd name="connsiteX7" fmla="*/ 38481 w 41559"/>
                <a:gd name="connsiteY7" fmla="*/ 41373 h 41372"/>
                <a:gd name="connsiteX8" fmla="*/ 41559 w 41559"/>
                <a:gd name="connsiteY8" fmla="*/ 38341 h 41372"/>
                <a:gd name="connsiteX9" fmla="*/ 41559 w 41559"/>
                <a:gd name="connsiteY9" fmla="*/ 3032 h 41372"/>
                <a:gd name="connsiteX10" fmla="*/ 38481 w 41559"/>
                <a:gd name="connsiteY10" fmla="*/ 0 h 41372"/>
                <a:gd name="connsiteX11" fmla="*/ 3078 w 41559"/>
                <a:gd name="connsiteY11" fmla="*/ 0 h 41372"/>
                <a:gd name="connsiteX12" fmla="*/ 0 w 41559"/>
                <a:gd name="connsiteY12" fmla="*/ 3032 h 41372"/>
                <a:gd name="connsiteX13" fmla="*/ 0 w 41559"/>
                <a:gd name="connsiteY13" fmla="*/ 38341 h 41372"/>
                <a:gd name="connsiteX14" fmla="*/ 3078 w 41559"/>
                <a:gd name="connsiteY14" fmla="*/ 41373 h 41372"/>
                <a:gd name="connsiteX15" fmla="*/ 3078 w 41559"/>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41372">
                  <a:moveTo>
                    <a:pt x="6157" y="6064"/>
                  </a:moveTo>
                  <a:lnTo>
                    <a:pt x="35449" y="6064"/>
                  </a:lnTo>
                  <a:lnTo>
                    <a:pt x="35449" y="35262"/>
                  </a:lnTo>
                  <a:lnTo>
                    <a:pt x="6157" y="35262"/>
                  </a:lnTo>
                  <a:lnTo>
                    <a:pt x="6157" y="6064"/>
                  </a:lnTo>
                  <a:lnTo>
                    <a:pt x="6157" y="6064"/>
                  </a:lnTo>
                  <a:close/>
                  <a:moveTo>
                    <a:pt x="3078" y="41373"/>
                  </a:moveTo>
                  <a:lnTo>
                    <a:pt x="38481" y="41373"/>
                  </a:lnTo>
                  <a:cubicBezTo>
                    <a:pt x="40207" y="41373"/>
                    <a:pt x="41559" y="40067"/>
                    <a:pt x="41559" y="38341"/>
                  </a:cubicBezTo>
                  <a:lnTo>
                    <a:pt x="41559" y="3032"/>
                  </a:lnTo>
                  <a:cubicBezTo>
                    <a:pt x="41559" y="1306"/>
                    <a:pt x="40253" y="0"/>
                    <a:pt x="38481" y="0"/>
                  </a:cubicBezTo>
                  <a:lnTo>
                    <a:pt x="3078" y="0"/>
                  </a:lnTo>
                  <a:cubicBezTo>
                    <a:pt x="1353" y="0"/>
                    <a:pt x="0" y="1306"/>
                    <a:pt x="0" y="3032"/>
                  </a:cubicBezTo>
                  <a:lnTo>
                    <a:pt x="0" y="38341"/>
                  </a:lnTo>
                  <a:cubicBezTo>
                    <a:pt x="0" y="39647"/>
                    <a:pt x="1306" y="41373"/>
                    <a:pt x="3078" y="41373"/>
                  </a:cubicBezTo>
                  <a:lnTo>
                    <a:pt x="3078"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A651AE8B-6B15-72B6-31B8-98C5476ED9A8}"/>
                </a:ext>
              </a:extLst>
            </p:cNvPr>
            <p:cNvSpPr/>
            <p:nvPr/>
          </p:nvSpPr>
          <p:spPr>
            <a:xfrm>
              <a:off x="1828865" y="5195988"/>
              <a:ext cx="36708" cy="36615"/>
            </a:xfrm>
            <a:custGeom>
              <a:avLst/>
              <a:gdLst>
                <a:gd name="connsiteX0" fmla="*/ 5224 w 36708"/>
                <a:gd name="connsiteY0" fmla="*/ 5224 h 36615"/>
                <a:gd name="connsiteX1" fmla="*/ 31018 w 36708"/>
                <a:gd name="connsiteY1" fmla="*/ 5224 h 36615"/>
                <a:gd name="connsiteX2" fmla="*/ 31018 w 36708"/>
                <a:gd name="connsiteY2" fmla="*/ 30925 h 36615"/>
                <a:gd name="connsiteX3" fmla="*/ 5224 w 36708"/>
                <a:gd name="connsiteY3" fmla="*/ 30925 h 36615"/>
                <a:gd name="connsiteX4" fmla="*/ 5224 w 36708"/>
                <a:gd name="connsiteY4" fmla="*/ 5224 h 36615"/>
                <a:gd name="connsiteX5" fmla="*/ 5224 w 36708"/>
                <a:gd name="connsiteY5" fmla="*/ 5224 h 36615"/>
                <a:gd name="connsiteX6" fmla="*/ 2612 w 36708"/>
                <a:gd name="connsiteY6" fmla="*/ 36615 h 36615"/>
                <a:gd name="connsiteX7" fmla="*/ 34096 w 36708"/>
                <a:gd name="connsiteY7" fmla="*/ 36615 h 36615"/>
                <a:gd name="connsiteX8" fmla="*/ 36708 w 36708"/>
                <a:gd name="connsiteY8" fmla="*/ 34003 h 36615"/>
                <a:gd name="connsiteX9" fmla="*/ 36708 w 36708"/>
                <a:gd name="connsiteY9" fmla="*/ 2612 h 36615"/>
                <a:gd name="connsiteX10" fmla="*/ 34096 w 36708"/>
                <a:gd name="connsiteY10" fmla="*/ 0 h 36615"/>
                <a:gd name="connsiteX11" fmla="*/ 2612 w 36708"/>
                <a:gd name="connsiteY11" fmla="*/ 0 h 36615"/>
                <a:gd name="connsiteX12" fmla="*/ 0 w 36708"/>
                <a:gd name="connsiteY12" fmla="*/ 2612 h 36615"/>
                <a:gd name="connsiteX13" fmla="*/ 0 w 36708"/>
                <a:gd name="connsiteY13" fmla="*/ 34003 h 36615"/>
                <a:gd name="connsiteX14" fmla="*/ 2612 w 36708"/>
                <a:gd name="connsiteY14" fmla="*/ 36615 h 36615"/>
                <a:gd name="connsiteX15" fmla="*/ 2612 w 36708"/>
                <a:gd name="connsiteY15" fmla="*/ 36615 h 3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36615">
                  <a:moveTo>
                    <a:pt x="5224" y="5224"/>
                  </a:moveTo>
                  <a:lnTo>
                    <a:pt x="31018" y="5224"/>
                  </a:lnTo>
                  <a:lnTo>
                    <a:pt x="31018" y="30925"/>
                  </a:lnTo>
                  <a:lnTo>
                    <a:pt x="5224" y="30925"/>
                  </a:lnTo>
                  <a:lnTo>
                    <a:pt x="5224" y="5224"/>
                  </a:lnTo>
                  <a:lnTo>
                    <a:pt x="5224" y="5224"/>
                  </a:lnTo>
                  <a:close/>
                  <a:moveTo>
                    <a:pt x="2612" y="36615"/>
                  </a:moveTo>
                  <a:lnTo>
                    <a:pt x="34096" y="36615"/>
                  </a:lnTo>
                  <a:cubicBezTo>
                    <a:pt x="35402" y="36615"/>
                    <a:pt x="36708" y="35309"/>
                    <a:pt x="36708" y="34003"/>
                  </a:cubicBezTo>
                  <a:lnTo>
                    <a:pt x="36708" y="2612"/>
                  </a:lnTo>
                  <a:cubicBezTo>
                    <a:pt x="36708" y="1306"/>
                    <a:pt x="35402" y="0"/>
                    <a:pt x="34096" y="0"/>
                  </a:cubicBezTo>
                  <a:lnTo>
                    <a:pt x="2612" y="0"/>
                  </a:lnTo>
                  <a:cubicBezTo>
                    <a:pt x="1306" y="0"/>
                    <a:pt x="0" y="1306"/>
                    <a:pt x="0" y="2612"/>
                  </a:cubicBezTo>
                  <a:lnTo>
                    <a:pt x="0" y="34003"/>
                  </a:lnTo>
                  <a:cubicBezTo>
                    <a:pt x="0" y="35309"/>
                    <a:pt x="1306" y="36615"/>
                    <a:pt x="2612" y="36615"/>
                  </a:cubicBezTo>
                  <a:lnTo>
                    <a:pt x="2612" y="36615"/>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9B8D8537-9FA5-C1C0-3178-68B6ACECF8F2}"/>
                </a:ext>
              </a:extLst>
            </p:cNvPr>
            <p:cNvSpPr/>
            <p:nvPr/>
          </p:nvSpPr>
          <p:spPr>
            <a:xfrm>
              <a:off x="1695512" y="5195988"/>
              <a:ext cx="41559" cy="36615"/>
            </a:xfrm>
            <a:custGeom>
              <a:avLst/>
              <a:gdLst>
                <a:gd name="connsiteX0" fmla="*/ 6157 w 41559"/>
                <a:gd name="connsiteY0" fmla="*/ 5224 h 36615"/>
                <a:gd name="connsiteX1" fmla="*/ 35449 w 41559"/>
                <a:gd name="connsiteY1" fmla="*/ 5224 h 36615"/>
                <a:gd name="connsiteX2" fmla="*/ 35449 w 41559"/>
                <a:gd name="connsiteY2" fmla="*/ 30925 h 36615"/>
                <a:gd name="connsiteX3" fmla="*/ 6157 w 41559"/>
                <a:gd name="connsiteY3" fmla="*/ 30925 h 36615"/>
                <a:gd name="connsiteX4" fmla="*/ 6157 w 41559"/>
                <a:gd name="connsiteY4" fmla="*/ 5224 h 36615"/>
                <a:gd name="connsiteX5" fmla="*/ 6157 w 41559"/>
                <a:gd name="connsiteY5" fmla="*/ 5224 h 36615"/>
                <a:gd name="connsiteX6" fmla="*/ 3078 w 41559"/>
                <a:gd name="connsiteY6" fmla="*/ 36615 h 36615"/>
                <a:gd name="connsiteX7" fmla="*/ 38481 w 41559"/>
                <a:gd name="connsiteY7" fmla="*/ 36615 h 36615"/>
                <a:gd name="connsiteX8" fmla="*/ 41559 w 41559"/>
                <a:gd name="connsiteY8" fmla="*/ 34003 h 36615"/>
                <a:gd name="connsiteX9" fmla="*/ 41559 w 41559"/>
                <a:gd name="connsiteY9" fmla="*/ 2612 h 36615"/>
                <a:gd name="connsiteX10" fmla="*/ 38481 w 41559"/>
                <a:gd name="connsiteY10" fmla="*/ 0 h 36615"/>
                <a:gd name="connsiteX11" fmla="*/ 3078 w 41559"/>
                <a:gd name="connsiteY11" fmla="*/ 0 h 36615"/>
                <a:gd name="connsiteX12" fmla="*/ 0 w 41559"/>
                <a:gd name="connsiteY12" fmla="*/ 2612 h 36615"/>
                <a:gd name="connsiteX13" fmla="*/ 0 w 41559"/>
                <a:gd name="connsiteY13" fmla="*/ 34003 h 36615"/>
                <a:gd name="connsiteX14" fmla="*/ 3078 w 41559"/>
                <a:gd name="connsiteY14" fmla="*/ 36615 h 36615"/>
                <a:gd name="connsiteX15" fmla="*/ 3078 w 41559"/>
                <a:gd name="connsiteY15" fmla="*/ 36615 h 3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36615">
                  <a:moveTo>
                    <a:pt x="6157" y="5224"/>
                  </a:moveTo>
                  <a:lnTo>
                    <a:pt x="35449" y="5224"/>
                  </a:lnTo>
                  <a:lnTo>
                    <a:pt x="35449" y="30925"/>
                  </a:lnTo>
                  <a:lnTo>
                    <a:pt x="6157" y="30925"/>
                  </a:lnTo>
                  <a:lnTo>
                    <a:pt x="6157" y="5224"/>
                  </a:lnTo>
                  <a:lnTo>
                    <a:pt x="6157" y="5224"/>
                  </a:lnTo>
                  <a:close/>
                  <a:moveTo>
                    <a:pt x="3078" y="36615"/>
                  </a:moveTo>
                  <a:lnTo>
                    <a:pt x="38481" y="36615"/>
                  </a:lnTo>
                  <a:cubicBezTo>
                    <a:pt x="40207" y="36615"/>
                    <a:pt x="41559" y="35309"/>
                    <a:pt x="41559" y="34003"/>
                  </a:cubicBezTo>
                  <a:lnTo>
                    <a:pt x="41559" y="2612"/>
                  </a:lnTo>
                  <a:cubicBezTo>
                    <a:pt x="41559" y="1306"/>
                    <a:pt x="40253" y="0"/>
                    <a:pt x="38481" y="0"/>
                  </a:cubicBezTo>
                  <a:lnTo>
                    <a:pt x="3078" y="0"/>
                  </a:lnTo>
                  <a:cubicBezTo>
                    <a:pt x="1353" y="0"/>
                    <a:pt x="0" y="1306"/>
                    <a:pt x="0" y="2612"/>
                  </a:cubicBezTo>
                  <a:lnTo>
                    <a:pt x="0" y="34003"/>
                  </a:lnTo>
                  <a:cubicBezTo>
                    <a:pt x="0" y="35309"/>
                    <a:pt x="1306" y="36615"/>
                    <a:pt x="3078" y="36615"/>
                  </a:cubicBezTo>
                  <a:lnTo>
                    <a:pt x="3078" y="36615"/>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1219586B-4D5A-B26B-88F4-EAF278F96308}"/>
                </a:ext>
              </a:extLst>
            </p:cNvPr>
            <p:cNvSpPr/>
            <p:nvPr/>
          </p:nvSpPr>
          <p:spPr>
            <a:xfrm>
              <a:off x="1759740" y="4929748"/>
              <a:ext cx="41559" cy="40906"/>
            </a:xfrm>
            <a:custGeom>
              <a:avLst/>
              <a:gdLst>
                <a:gd name="connsiteX0" fmla="*/ 6157 w 41559"/>
                <a:gd name="connsiteY0" fmla="*/ 6064 h 40906"/>
                <a:gd name="connsiteX1" fmla="*/ 35449 w 41559"/>
                <a:gd name="connsiteY1" fmla="*/ 6064 h 40906"/>
                <a:gd name="connsiteX2" fmla="*/ 35449 w 41559"/>
                <a:gd name="connsiteY2" fmla="*/ 35262 h 40906"/>
                <a:gd name="connsiteX3" fmla="*/ 6157 w 41559"/>
                <a:gd name="connsiteY3" fmla="*/ 35262 h 40906"/>
                <a:gd name="connsiteX4" fmla="*/ 6157 w 41559"/>
                <a:gd name="connsiteY4" fmla="*/ 6064 h 40906"/>
                <a:gd name="connsiteX5" fmla="*/ 6157 w 41559"/>
                <a:gd name="connsiteY5" fmla="*/ 6064 h 40906"/>
                <a:gd name="connsiteX6" fmla="*/ 3078 w 41559"/>
                <a:gd name="connsiteY6" fmla="*/ 40906 h 40906"/>
                <a:gd name="connsiteX7" fmla="*/ 38481 w 41559"/>
                <a:gd name="connsiteY7" fmla="*/ 40906 h 40906"/>
                <a:gd name="connsiteX8" fmla="*/ 41559 w 41559"/>
                <a:gd name="connsiteY8" fmla="*/ 37874 h 40906"/>
                <a:gd name="connsiteX9" fmla="*/ 41559 w 41559"/>
                <a:gd name="connsiteY9" fmla="*/ 3032 h 40906"/>
                <a:gd name="connsiteX10" fmla="*/ 38481 w 41559"/>
                <a:gd name="connsiteY10" fmla="*/ 0 h 40906"/>
                <a:gd name="connsiteX11" fmla="*/ 3078 w 41559"/>
                <a:gd name="connsiteY11" fmla="*/ 0 h 40906"/>
                <a:gd name="connsiteX12" fmla="*/ 0 w 41559"/>
                <a:gd name="connsiteY12" fmla="*/ 3032 h 40906"/>
                <a:gd name="connsiteX13" fmla="*/ 0 w 41559"/>
                <a:gd name="connsiteY13" fmla="*/ 37874 h 40906"/>
                <a:gd name="connsiteX14" fmla="*/ 3078 w 41559"/>
                <a:gd name="connsiteY14" fmla="*/ 40906 h 40906"/>
                <a:gd name="connsiteX15" fmla="*/ 3078 w 41559"/>
                <a:gd name="connsiteY15" fmla="*/ 40906 h 40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40906">
                  <a:moveTo>
                    <a:pt x="6157" y="6064"/>
                  </a:moveTo>
                  <a:lnTo>
                    <a:pt x="35449" y="6064"/>
                  </a:lnTo>
                  <a:lnTo>
                    <a:pt x="35449" y="35262"/>
                  </a:lnTo>
                  <a:lnTo>
                    <a:pt x="6157" y="35262"/>
                  </a:lnTo>
                  <a:lnTo>
                    <a:pt x="6157" y="6064"/>
                  </a:lnTo>
                  <a:lnTo>
                    <a:pt x="6157" y="6064"/>
                  </a:lnTo>
                  <a:close/>
                  <a:moveTo>
                    <a:pt x="3078" y="40906"/>
                  </a:moveTo>
                  <a:lnTo>
                    <a:pt x="38481" y="40906"/>
                  </a:lnTo>
                  <a:cubicBezTo>
                    <a:pt x="40207" y="40906"/>
                    <a:pt x="41559" y="39600"/>
                    <a:pt x="41559" y="37874"/>
                  </a:cubicBezTo>
                  <a:lnTo>
                    <a:pt x="41559" y="3032"/>
                  </a:lnTo>
                  <a:cubicBezTo>
                    <a:pt x="41559" y="1306"/>
                    <a:pt x="40253" y="0"/>
                    <a:pt x="38481" y="0"/>
                  </a:cubicBezTo>
                  <a:lnTo>
                    <a:pt x="3078" y="0"/>
                  </a:lnTo>
                  <a:cubicBezTo>
                    <a:pt x="1353" y="0"/>
                    <a:pt x="0" y="1306"/>
                    <a:pt x="0" y="3032"/>
                  </a:cubicBezTo>
                  <a:lnTo>
                    <a:pt x="0" y="37874"/>
                  </a:lnTo>
                  <a:cubicBezTo>
                    <a:pt x="0" y="39600"/>
                    <a:pt x="1306" y="40906"/>
                    <a:pt x="3078" y="40906"/>
                  </a:cubicBezTo>
                  <a:lnTo>
                    <a:pt x="3078" y="40906"/>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04921C3E-C91B-170A-9DC8-5E8EB76E2069}"/>
                </a:ext>
              </a:extLst>
            </p:cNvPr>
            <p:cNvSpPr/>
            <p:nvPr/>
          </p:nvSpPr>
          <p:spPr>
            <a:xfrm>
              <a:off x="1695512" y="4929748"/>
              <a:ext cx="41559" cy="40906"/>
            </a:xfrm>
            <a:custGeom>
              <a:avLst/>
              <a:gdLst>
                <a:gd name="connsiteX0" fmla="*/ 6157 w 41559"/>
                <a:gd name="connsiteY0" fmla="*/ 6064 h 40906"/>
                <a:gd name="connsiteX1" fmla="*/ 35449 w 41559"/>
                <a:gd name="connsiteY1" fmla="*/ 6064 h 40906"/>
                <a:gd name="connsiteX2" fmla="*/ 35449 w 41559"/>
                <a:gd name="connsiteY2" fmla="*/ 35262 h 40906"/>
                <a:gd name="connsiteX3" fmla="*/ 6157 w 41559"/>
                <a:gd name="connsiteY3" fmla="*/ 35262 h 40906"/>
                <a:gd name="connsiteX4" fmla="*/ 6157 w 41559"/>
                <a:gd name="connsiteY4" fmla="*/ 6064 h 40906"/>
                <a:gd name="connsiteX5" fmla="*/ 6157 w 41559"/>
                <a:gd name="connsiteY5" fmla="*/ 6064 h 40906"/>
                <a:gd name="connsiteX6" fmla="*/ 3078 w 41559"/>
                <a:gd name="connsiteY6" fmla="*/ 40906 h 40906"/>
                <a:gd name="connsiteX7" fmla="*/ 38481 w 41559"/>
                <a:gd name="connsiteY7" fmla="*/ 40906 h 40906"/>
                <a:gd name="connsiteX8" fmla="*/ 41559 w 41559"/>
                <a:gd name="connsiteY8" fmla="*/ 37874 h 40906"/>
                <a:gd name="connsiteX9" fmla="*/ 41559 w 41559"/>
                <a:gd name="connsiteY9" fmla="*/ 3032 h 40906"/>
                <a:gd name="connsiteX10" fmla="*/ 38481 w 41559"/>
                <a:gd name="connsiteY10" fmla="*/ 0 h 40906"/>
                <a:gd name="connsiteX11" fmla="*/ 3078 w 41559"/>
                <a:gd name="connsiteY11" fmla="*/ 0 h 40906"/>
                <a:gd name="connsiteX12" fmla="*/ 0 w 41559"/>
                <a:gd name="connsiteY12" fmla="*/ 3032 h 40906"/>
                <a:gd name="connsiteX13" fmla="*/ 0 w 41559"/>
                <a:gd name="connsiteY13" fmla="*/ 37874 h 40906"/>
                <a:gd name="connsiteX14" fmla="*/ 3078 w 41559"/>
                <a:gd name="connsiteY14" fmla="*/ 40906 h 40906"/>
                <a:gd name="connsiteX15" fmla="*/ 3078 w 41559"/>
                <a:gd name="connsiteY15" fmla="*/ 40906 h 40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40906">
                  <a:moveTo>
                    <a:pt x="6157" y="6064"/>
                  </a:moveTo>
                  <a:lnTo>
                    <a:pt x="35449" y="6064"/>
                  </a:lnTo>
                  <a:lnTo>
                    <a:pt x="35449" y="35262"/>
                  </a:lnTo>
                  <a:lnTo>
                    <a:pt x="6157" y="35262"/>
                  </a:lnTo>
                  <a:lnTo>
                    <a:pt x="6157" y="6064"/>
                  </a:lnTo>
                  <a:lnTo>
                    <a:pt x="6157" y="6064"/>
                  </a:lnTo>
                  <a:close/>
                  <a:moveTo>
                    <a:pt x="3078" y="40906"/>
                  </a:moveTo>
                  <a:lnTo>
                    <a:pt x="38481" y="40906"/>
                  </a:lnTo>
                  <a:cubicBezTo>
                    <a:pt x="40207" y="40906"/>
                    <a:pt x="41559" y="39600"/>
                    <a:pt x="41559" y="37874"/>
                  </a:cubicBezTo>
                  <a:lnTo>
                    <a:pt x="41559" y="3032"/>
                  </a:lnTo>
                  <a:cubicBezTo>
                    <a:pt x="41559" y="1306"/>
                    <a:pt x="40253" y="0"/>
                    <a:pt x="38481" y="0"/>
                  </a:cubicBezTo>
                  <a:lnTo>
                    <a:pt x="3078" y="0"/>
                  </a:lnTo>
                  <a:cubicBezTo>
                    <a:pt x="1353" y="0"/>
                    <a:pt x="0" y="1306"/>
                    <a:pt x="0" y="3032"/>
                  </a:cubicBezTo>
                  <a:lnTo>
                    <a:pt x="0" y="37874"/>
                  </a:lnTo>
                  <a:cubicBezTo>
                    <a:pt x="0" y="39600"/>
                    <a:pt x="1306" y="40906"/>
                    <a:pt x="3078" y="40906"/>
                  </a:cubicBezTo>
                  <a:lnTo>
                    <a:pt x="3078" y="40906"/>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95BB6F6C-1B7C-29AD-4ED6-6471DD0EC9D9}"/>
                </a:ext>
              </a:extLst>
            </p:cNvPr>
            <p:cNvSpPr/>
            <p:nvPr/>
          </p:nvSpPr>
          <p:spPr>
            <a:xfrm>
              <a:off x="1695512" y="5126723"/>
              <a:ext cx="41559" cy="41372"/>
            </a:xfrm>
            <a:custGeom>
              <a:avLst/>
              <a:gdLst>
                <a:gd name="connsiteX0" fmla="*/ 6157 w 41559"/>
                <a:gd name="connsiteY0" fmla="*/ 6064 h 41372"/>
                <a:gd name="connsiteX1" fmla="*/ 35449 w 41559"/>
                <a:gd name="connsiteY1" fmla="*/ 6064 h 41372"/>
                <a:gd name="connsiteX2" fmla="*/ 35449 w 41559"/>
                <a:gd name="connsiteY2" fmla="*/ 35262 h 41372"/>
                <a:gd name="connsiteX3" fmla="*/ 6157 w 41559"/>
                <a:gd name="connsiteY3" fmla="*/ 35262 h 41372"/>
                <a:gd name="connsiteX4" fmla="*/ 6157 w 41559"/>
                <a:gd name="connsiteY4" fmla="*/ 6064 h 41372"/>
                <a:gd name="connsiteX5" fmla="*/ 6157 w 41559"/>
                <a:gd name="connsiteY5" fmla="*/ 6064 h 41372"/>
                <a:gd name="connsiteX6" fmla="*/ 3078 w 41559"/>
                <a:gd name="connsiteY6" fmla="*/ 41373 h 41372"/>
                <a:gd name="connsiteX7" fmla="*/ 38481 w 41559"/>
                <a:gd name="connsiteY7" fmla="*/ 41373 h 41372"/>
                <a:gd name="connsiteX8" fmla="*/ 41559 w 41559"/>
                <a:gd name="connsiteY8" fmla="*/ 38341 h 41372"/>
                <a:gd name="connsiteX9" fmla="*/ 41559 w 41559"/>
                <a:gd name="connsiteY9" fmla="*/ 3032 h 41372"/>
                <a:gd name="connsiteX10" fmla="*/ 38481 w 41559"/>
                <a:gd name="connsiteY10" fmla="*/ 0 h 41372"/>
                <a:gd name="connsiteX11" fmla="*/ 3078 w 41559"/>
                <a:gd name="connsiteY11" fmla="*/ 0 h 41372"/>
                <a:gd name="connsiteX12" fmla="*/ 0 w 41559"/>
                <a:gd name="connsiteY12" fmla="*/ 3032 h 41372"/>
                <a:gd name="connsiteX13" fmla="*/ 0 w 41559"/>
                <a:gd name="connsiteY13" fmla="*/ 38341 h 41372"/>
                <a:gd name="connsiteX14" fmla="*/ 3078 w 41559"/>
                <a:gd name="connsiteY14" fmla="*/ 41373 h 41372"/>
                <a:gd name="connsiteX15" fmla="*/ 3078 w 41559"/>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41372">
                  <a:moveTo>
                    <a:pt x="6157" y="6064"/>
                  </a:moveTo>
                  <a:lnTo>
                    <a:pt x="35449" y="6064"/>
                  </a:lnTo>
                  <a:lnTo>
                    <a:pt x="35449" y="35262"/>
                  </a:lnTo>
                  <a:lnTo>
                    <a:pt x="6157" y="35262"/>
                  </a:lnTo>
                  <a:lnTo>
                    <a:pt x="6157" y="6064"/>
                  </a:lnTo>
                  <a:lnTo>
                    <a:pt x="6157" y="6064"/>
                  </a:lnTo>
                  <a:close/>
                  <a:moveTo>
                    <a:pt x="3078" y="41373"/>
                  </a:moveTo>
                  <a:lnTo>
                    <a:pt x="38481" y="41373"/>
                  </a:lnTo>
                  <a:cubicBezTo>
                    <a:pt x="40207" y="41373"/>
                    <a:pt x="41559" y="40067"/>
                    <a:pt x="41559" y="38341"/>
                  </a:cubicBezTo>
                  <a:lnTo>
                    <a:pt x="41559" y="3032"/>
                  </a:lnTo>
                  <a:cubicBezTo>
                    <a:pt x="41559" y="1306"/>
                    <a:pt x="40253" y="0"/>
                    <a:pt x="38481" y="0"/>
                  </a:cubicBezTo>
                  <a:lnTo>
                    <a:pt x="3078" y="0"/>
                  </a:lnTo>
                  <a:cubicBezTo>
                    <a:pt x="1353" y="0"/>
                    <a:pt x="0" y="1306"/>
                    <a:pt x="0" y="3032"/>
                  </a:cubicBezTo>
                  <a:lnTo>
                    <a:pt x="0" y="38341"/>
                  </a:lnTo>
                  <a:cubicBezTo>
                    <a:pt x="0" y="40067"/>
                    <a:pt x="1306" y="41373"/>
                    <a:pt x="3078" y="41373"/>
                  </a:cubicBezTo>
                  <a:lnTo>
                    <a:pt x="3078"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6" name="Freeform: Shape 105">
              <a:extLst>
                <a:ext uri="{FF2B5EF4-FFF2-40B4-BE49-F238E27FC236}">
                  <a16:creationId xmlns:a16="http://schemas.microsoft.com/office/drawing/2014/main" id="{C54CE797-2CBA-FBDF-074D-FA062DB87F20}"/>
                </a:ext>
              </a:extLst>
            </p:cNvPr>
            <p:cNvSpPr/>
            <p:nvPr/>
          </p:nvSpPr>
          <p:spPr>
            <a:xfrm>
              <a:off x="1916228" y="5323698"/>
              <a:ext cx="46363" cy="87549"/>
            </a:xfrm>
            <a:custGeom>
              <a:avLst/>
              <a:gdLst>
                <a:gd name="connsiteX0" fmla="*/ 6157 w 46363"/>
                <a:gd name="connsiteY0" fmla="*/ 6483 h 87549"/>
                <a:gd name="connsiteX1" fmla="*/ 40253 w 46363"/>
                <a:gd name="connsiteY1" fmla="*/ 6483 h 87549"/>
                <a:gd name="connsiteX2" fmla="*/ 40253 w 46363"/>
                <a:gd name="connsiteY2" fmla="*/ 81859 h 87549"/>
                <a:gd name="connsiteX3" fmla="*/ 6157 w 46363"/>
                <a:gd name="connsiteY3" fmla="*/ 81859 h 87549"/>
                <a:gd name="connsiteX4" fmla="*/ 6157 w 46363"/>
                <a:gd name="connsiteY4" fmla="*/ 6483 h 87549"/>
                <a:gd name="connsiteX5" fmla="*/ 6157 w 46363"/>
                <a:gd name="connsiteY5" fmla="*/ 6483 h 87549"/>
                <a:gd name="connsiteX6" fmla="*/ 3078 w 46363"/>
                <a:gd name="connsiteY6" fmla="*/ 87550 h 87549"/>
                <a:gd name="connsiteX7" fmla="*/ 43285 w 46363"/>
                <a:gd name="connsiteY7" fmla="*/ 87550 h 87549"/>
                <a:gd name="connsiteX8" fmla="*/ 46364 w 46363"/>
                <a:gd name="connsiteY8" fmla="*/ 84518 h 87549"/>
                <a:gd name="connsiteX9" fmla="*/ 46364 w 46363"/>
                <a:gd name="connsiteY9" fmla="*/ 3032 h 87549"/>
                <a:gd name="connsiteX10" fmla="*/ 43285 w 46363"/>
                <a:gd name="connsiteY10" fmla="*/ 0 h 87549"/>
                <a:gd name="connsiteX11" fmla="*/ 3078 w 46363"/>
                <a:gd name="connsiteY11" fmla="*/ 0 h 87549"/>
                <a:gd name="connsiteX12" fmla="*/ 0 w 46363"/>
                <a:gd name="connsiteY12" fmla="*/ 3032 h 87549"/>
                <a:gd name="connsiteX13" fmla="*/ 0 w 46363"/>
                <a:gd name="connsiteY13" fmla="*/ 84518 h 87549"/>
                <a:gd name="connsiteX14" fmla="*/ 3078 w 46363"/>
                <a:gd name="connsiteY14" fmla="*/ 87550 h 87549"/>
                <a:gd name="connsiteX15" fmla="*/ 3078 w 46363"/>
                <a:gd name="connsiteY15" fmla="*/ 87550 h 8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363" h="87549">
                  <a:moveTo>
                    <a:pt x="6157" y="6483"/>
                  </a:moveTo>
                  <a:lnTo>
                    <a:pt x="40253" y="6483"/>
                  </a:lnTo>
                  <a:lnTo>
                    <a:pt x="40253" y="81859"/>
                  </a:lnTo>
                  <a:lnTo>
                    <a:pt x="6157" y="81859"/>
                  </a:lnTo>
                  <a:lnTo>
                    <a:pt x="6157" y="6483"/>
                  </a:lnTo>
                  <a:lnTo>
                    <a:pt x="6157" y="6483"/>
                  </a:lnTo>
                  <a:close/>
                  <a:moveTo>
                    <a:pt x="3078" y="87550"/>
                  </a:moveTo>
                  <a:lnTo>
                    <a:pt x="43285" y="87550"/>
                  </a:lnTo>
                  <a:cubicBezTo>
                    <a:pt x="45011" y="87550"/>
                    <a:pt x="46364" y="86244"/>
                    <a:pt x="46364" y="84518"/>
                  </a:cubicBezTo>
                  <a:lnTo>
                    <a:pt x="46364" y="3032"/>
                  </a:lnTo>
                  <a:cubicBezTo>
                    <a:pt x="46364" y="1306"/>
                    <a:pt x="45058" y="0"/>
                    <a:pt x="43285" y="0"/>
                  </a:cubicBezTo>
                  <a:lnTo>
                    <a:pt x="3078" y="0"/>
                  </a:lnTo>
                  <a:cubicBezTo>
                    <a:pt x="1353" y="0"/>
                    <a:pt x="0" y="1306"/>
                    <a:pt x="0" y="3032"/>
                  </a:cubicBezTo>
                  <a:lnTo>
                    <a:pt x="0" y="84518"/>
                  </a:lnTo>
                  <a:cubicBezTo>
                    <a:pt x="0" y="86244"/>
                    <a:pt x="1306" y="87550"/>
                    <a:pt x="3078" y="87550"/>
                  </a:cubicBezTo>
                  <a:lnTo>
                    <a:pt x="3078" y="87550"/>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FE3A41BB-6959-19E8-7E87-A4522B99EF30}"/>
                </a:ext>
              </a:extLst>
            </p:cNvPr>
            <p:cNvSpPr/>
            <p:nvPr/>
          </p:nvSpPr>
          <p:spPr>
            <a:xfrm>
              <a:off x="1529461" y="5323698"/>
              <a:ext cx="50281" cy="87549"/>
            </a:xfrm>
            <a:custGeom>
              <a:avLst/>
              <a:gdLst>
                <a:gd name="connsiteX0" fmla="*/ 6577 w 50281"/>
                <a:gd name="connsiteY0" fmla="*/ 6483 h 87549"/>
                <a:gd name="connsiteX1" fmla="*/ 44171 w 50281"/>
                <a:gd name="connsiteY1" fmla="*/ 6483 h 87549"/>
                <a:gd name="connsiteX2" fmla="*/ 44171 w 50281"/>
                <a:gd name="connsiteY2" fmla="*/ 81859 h 87549"/>
                <a:gd name="connsiteX3" fmla="*/ 6577 w 50281"/>
                <a:gd name="connsiteY3" fmla="*/ 81859 h 87549"/>
                <a:gd name="connsiteX4" fmla="*/ 6577 w 50281"/>
                <a:gd name="connsiteY4" fmla="*/ 6483 h 87549"/>
                <a:gd name="connsiteX5" fmla="*/ 6577 w 50281"/>
                <a:gd name="connsiteY5" fmla="*/ 6483 h 87549"/>
                <a:gd name="connsiteX6" fmla="*/ 3078 w 50281"/>
                <a:gd name="connsiteY6" fmla="*/ 87550 h 87549"/>
                <a:gd name="connsiteX7" fmla="*/ 47203 w 50281"/>
                <a:gd name="connsiteY7" fmla="*/ 87550 h 87549"/>
                <a:gd name="connsiteX8" fmla="*/ 50282 w 50281"/>
                <a:gd name="connsiteY8" fmla="*/ 84518 h 87549"/>
                <a:gd name="connsiteX9" fmla="*/ 50282 w 50281"/>
                <a:gd name="connsiteY9" fmla="*/ 3032 h 87549"/>
                <a:gd name="connsiteX10" fmla="*/ 47203 w 50281"/>
                <a:gd name="connsiteY10" fmla="*/ 0 h 87549"/>
                <a:gd name="connsiteX11" fmla="*/ 3078 w 50281"/>
                <a:gd name="connsiteY11" fmla="*/ 0 h 87549"/>
                <a:gd name="connsiteX12" fmla="*/ 0 w 50281"/>
                <a:gd name="connsiteY12" fmla="*/ 3032 h 87549"/>
                <a:gd name="connsiteX13" fmla="*/ 0 w 50281"/>
                <a:gd name="connsiteY13" fmla="*/ 84518 h 87549"/>
                <a:gd name="connsiteX14" fmla="*/ 3078 w 50281"/>
                <a:gd name="connsiteY14" fmla="*/ 87550 h 87549"/>
                <a:gd name="connsiteX15" fmla="*/ 3078 w 50281"/>
                <a:gd name="connsiteY15" fmla="*/ 87550 h 8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281" h="87549">
                  <a:moveTo>
                    <a:pt x="6577" y="6483"/>
                  </a:moveTo>
                  <a:lnTo>
                    <a:pt x="44171" y="6483"/>
                  </a:lnTo>
                  <a:lnTo>
                    <a:pt x="44171" y="81859"/>
                  </a:lnTo>
                  <a:lnTo>
                    <a:pt x="6577" y="81859"/>
                  </a:lnTo>
                  <a:lnTo>
                    <a:pt x="6577" y="6483"/>
                  </a:lnTo>
                  <a:lnTo>
                    <a:pt x="6577" y="6483"/>
                  </a:lnTo>
                  <a:close/>
                  <a:moveTo>
                    <a:pt x="3078" y="87550"/>
                  </a:moveTo>
                  <a:lnTo>
                    <a:pt x="47203" y="87550"/>
                  </a:lnTo>
                  <a:cubicBezTo>
                    <a:pt x="48929" y="87550"/>
                    <a:pt x="50282" y="86244"/>
                    <a:pt x="50282" y="84518"/>
                  </a:cubicBezTo>
                  <a:lnTo>
                    <a:pt x="50282" y="3032"/>
                  </a:lnTo>
                  <a:cubicBezTo>
                    <a:pt x="50282" y="1306"/>
                    <a:pt x="48976" y="0"/>
                    <a:pt x="47203" y="0"/>
                  </a:cubicBezTo>
                  <a:lnTo>
                    <a:pt x="3078" y="0"/>
                  </a:lnTo>
                  <a:cubicBezTo>
                    <a:pt x="1353" y="0"/>
                    <a:pt x="0" y="1306"/>
                    <a:pt x="0" y="3032"/>
                  </a:cubicBezTo>
                  <a:lnTo>
                    <a:pt x="0" y="84518"/>
                  </a:lnTo>
                  <a:cubicBezTo>
                    <a:pt x="0" y="86244"/>
                    <a:pt x="1306" y="87550"/>
                    <a:pt x="3078" y="87550"/>
                  </a:cubicBezTo>
                  <a:lnTo>
                    <a:pt x="3078" y="87550"/>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8" name="Freeform: Shape 107">
              <a:extLst>
                <a:ext uri="{FF2B5EF4-FFF2-40B4-BE49-F238E27FC236}">
                  <a16:creationId xmlns:a16="http://schemas.microsoft.com/office/drawing/2014/main" id="{1A6F0A29-0E56-AC8B-C01F-C9CB5473E42A}"/>
                </a:ext>
              </a:extLst>
            </p:cNvPr>
            <p:cNvSpPr/>
            <p:nvPr/>
          </p:nvSpPr>
          <p:spPr>
            <a:xfrm>
              <a:off x="1451240" y="5205130"/>
              <a:ext cx="46363" cy="82372"/>
            </a:xfrm>
            <a:custGeom>
              <a:avLst/>
              <a:gdLst>
                <a:gd name="connsiteX0" fmla="*/ 5690 w 46363"/>
                <a:gd name="connsiteY0" fmla="*/ 5224 h 82372"/>
                <a:gd name="connsiteX1" fmla="*/ 39787 w 46363"/>
                <a:gd name="connsiteY1" fmla="*/ 5224 h 82372"/>
                <a:gd name="connsiteX2" fmla="*/ 39787 w 46363"/>
                <a:gd name="connsiteY2" fmla="*/ 76682 h 82372"/>
                <a:gd name="connsiteX3" fmla="*/ 5690 w 46363"/>
                <a:gd name="connsiteY3" fmla="*/ 76682 h 82372"/>
                <a:gd name="connsiteX4" fmla="*/ 5690 w 46363"/>
                <a:gd name="connsiteY4" fmla="*/ 5224 h 82372"/>
                <a:gd name="connsiteX5" fmla="*/ 5690 w 46363"/>
                <a:gd name="connsiteY5" fmla="*/ 5224 h 82372"/>
                <a:gd name="connsiteX6" fmla="*/ 3078 w 46363"/>
                <a:gd name="connsiteY6" fmla="*/ 82372 h 82372"/>
                <a:gd name="connsiteX7" fmla="*/ 43285 w 46363"/>
                <a:gd name="connsiteY7" fmla="*/ 82372 h 82372"/>
                <a:gd name="connsiteX8" fmla="*/ 46364 w 46363"/>
                <a:gd name="connsiteY8" fmla="*/ 79760 h 82372"/>
                <a:gd name="connsiteX9" fmla="*/ 46364 w 46363"/>
                <a:gd name="connsiteY9" fmla="*/ 2612 h 82372"/>
                <a:gd name="connsiteX10" fmla="*/ 43285 w 46363"/>
                <a:gd name="connsiteY10" fmla="*/ 0 h 82372"/>
                <a:gd name="connsiteX11" fmla="*/ 3078 w 46363"/>
                <a:gd name="connsiteY11" fmla="*/ 0 h 82372"/>
                <a:gd name="connsiteX12" fmla="*/ 0 w 46363"/>
                <a:gd name="connsiteY12" fmla="*/ 2612 h 82372"/>
                <a:gd name="connsiteX13" fmla="*/ 0 w 46363"/>
                <a:gd name="connsiteY13" fmla="*/ 79760 h 82372"/>
                <a:gd name="connsiteX14" fmla="*/ 3078 w 46363"/>
                <a:gd name="connsiteY14" fmla="*/ 82372 h 82372"/>
                <a:gd name="connsiteX15" fmla="*/ 3078 w 46363"/>
                <a:gd name="connsiteY15" fmla="*/ 82372 h 82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363" h="82372">
                  <a:moveTo>
                    <a:pt x="5690" y="5224"/>
                  </a:moveTo>
                  <a:lnTo>
                    <a:pt x="39787" y="5224"/>
                  </a:lnTo>
                  <a:lnTo>
                    <a:pt x="39787" y="76682"/>
                  </a:lnTo>
                  <a:lnTo>
                    <a:pt x="5690" y="76682"/>
                  </a:lnTo>
                  <a:lnTo>
                    <a:pt x="5690" y="5224"/>
                  </a:lnTo>
                  <a:lnTo>
                    <a:pt x="5690" y="5224"/>
                  </a:lnTo>
                  <a:close/>
                  <a:moveTo>
                    <a:pt x="3078" y="82372"/>
                  </a:moveTo>
                  <a:lnTo>
                    <a:pt x="43285" y="82372"/>
                  </a:lnTo>
                  <a:cubicBezTo>
                    <a:pt x="45011" y="82372"/>
                    <a:pt x="46364" y="81066"/>
                    <a:pt x="46364" y="79760"/>
                  </a:cubicBezTo>
                  <a:lnTo>
                    <a:pt x="46364" y="2612"/>
                  </a:lnTo>
                  <a:cubicBezTo>
                    <a:pt x="46364" y="886"/>
                    <a:pt x="45058" y="0"/>
                    <a:pt x="43285" y="0"/>
                  </a:cubicBezTo>
                  <a:lnTo>
                    <a:pt x="3078" y="0"/>
                  </a:lnTo>
                  <a:cubicBezTo>
                    <a:pt x="1353" y="0"/>
                    <a:pt x="0" y="1306"/>
                    <a:pt x="0" y="2612"/>
                  </a:cubicBezTo>
                  <a:lnTo>
                    <a:pt x="0" y="79760"/>
                  </a:lnTo>
                  <a:cubicBezTo>
                    <a:pt x="0" y="81066"/>
                    <a:pt x="1306" y="82372"/>
                    <a:pt x="3078" y="82372"/>
                  </a:cubicBezTo>
                  <a:lnTo>
                    <a:pt x="3078" y="82372"/>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9" name="Freeform: Shape 108">
              <a:extLst>
                <a:ext uri="{FF2B5EF4-FFF2-40B4-BE49-F238E27FC236}">
                  <a16:creationId xmlns:a16="http://schemas.microsoft.com/office/drawing/2014/main" id="{141D562B-FA13-56EA-A042-FF1A4B082D8F}"/>
                </a:ext>
              </a:extLst>
            </p:cNvPr>
            <p:cNvSpPr/>
            <p:nvPr/>
          </p:nvSpPr>
          <p:spPr>
            <a:xfrm>
              <a:off x="1451240" y="5080546"/>
              <a:ext cx="46363" cy="87549"/>
            </a:xfrm>
            <a:custGeom>
              <a:avLst/>
              <a:gdLst>
                <a:gd name="connsiteX0" fmla="*/ 5690 w 46363"/>
                <a:gd name="connsiteY0" fmla="*/ 6483 h 87549"/>
                <a:gd name="connsiteX1" fmla="*/ 39787 w 46363"/>
                <a:gd name="connsiteY1" fmla="*/ 6483 h 87549"/>
                <a:gd name="connsiteX2" fmla="*/ 39787 w 46363"/>
                <a:gd name="connsiteY2" fmla="*/ 81859 h 87549"/>
                <a:gd name="connsiteX3" fmla="*/ 5690 w 46363"/>
                <a:gd name="connsiteY3" fmla="*/ 81859 h 87549"/>
                <a:gd name="connsiteX4" fmla="*/ 5690 w 46363"/>
                <a:gd name="connsiteY4" fmla="*/ 6483 h 87549"/>
                <a:gd name="connsiteX5" fmla="*/ 5690 w 46363"/>
                <a:gd name="connsiteY5" fmla="*/ 6483 h 87549"/>
                <a:gd name="connsiteX6" fmla="*/ 3078 w 46363"/>
                <a:gd name="connsiteY6" fmla="*/ 87550 h 87549"/>
                <a:gd name="connsiteX7" fmla="*/ 43285 w 46363"/>
                <a:gd name="connsiteY7" fmla="*/ 87550 h 87549"/>
                <a:gd name="connsiteX8" fmla="*/ 46364 w 46363"/>
                <a:gd name="connsiteY8" fmla="*/ 84518 h 87549"/>
                <a:gd name="connsiteX9" fmla="*/ 46364 w 46363"/>
                <a:gd name="connsiteY9" fmla="*/ 3032 h 87549"/>
                <a:gd name="connsiteX10" fmla="*/ 43285 w 46363"/>
                <a:gd name="connsiteY10" fmla="*/ 0 h 87549"/>
                <a:gd name="connsiteX11" fmla="*/ 3078 w 46363"/>
                <a:gd name="connsiteY11" fmla="*/ 0 h 87549"/>
                <a:gd name="connsiteX12" fmla="*/ 0 w 46363"/>
                <a:gd name="connsiteY12" fmla="*/ 3032 h 87549"/>
                <a:gd name="connsiteX13" fmla="*/ 0 w 46363"/>
                <a:gd name="connsiteY13" fmla="*/ 84518 h 87549"/>
                <a:gd name="connsiteX14" fmla="*/ 3078 w 46363"/>
                <a:gd name="connsiteY14" fmla="*/ 87550 h 87549"/>
                <a:gd name="connsiteX15" fmla="*/ 3078 w 46363"/>
                <a:gd name="connsiteY15" fmla="*/ 87550 h 8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363" h="87549">
                  <a:moveTo>
                    <a:pt x="5690" y="6483"/>
                  </a:moveTo>
                  <a:lnTo>
                    <a:pt x="39787" y="6483"/>
                  </a:lnTo>
                  <a:lnTo>
                    <a:pt x="39787" y="81859"/>
                  </a:lnTo>
                  <a:lnTo>
                    <a:pt x="5690" y="81859"/>
                  </a:lnTo>
                  <a:lnTo>
                    <a:pt x="5690" y="6483"/>
                  </a:lnTo>
                  <a:lnTo>
                    <a:pt x="5690" y="6483"/>
                  </a:lnTo>
                  <a:close/>
                  <a:moveTo>
                    <a:pt x="3078" y="87550"/>
                  </a:moveTo>
                  <a:lnTo>
                    <a:pt x="43285" y="87550"/>
                  </a:lnTo>
                  <a:cubicBezTo>
                    <a:pt x="45011" y="87550"/>
                    <a:pt x="46364" y="86244"/>
                    <a:pt x="46364" y="84518"/>
                  </a:cubicBezTo>
                  <a:lnTo>
                    <a:pt x="46364" y="3032"/>
                  </a:lnTo>
                  <a:cubicBezTo>
                    <a:pt x="46364" y="1306"/>
                    <a:pt x="45058" y="0"/>
                    <a:pt x="43285" y="0"/>
                  </a:cubicBezTo>
                  <a:lnTo>
                    <a:pt x="3078" y="0"/>
                  </a:lnTo>
                  <a:cubicBezTo>
                    <a:pt x="1353" y="0"/>
                    <a:pt x="0" y="1306"/>
                    <a:pt x="0" y="3032"/>
                  </a:cubicBezTo>
                  <a:lnTo>
                    <a:pt x="0" y="84518"/>
                  </a:lnTo>
                  <a:cubicBezTo>
                    <a:pt x="0" y="86244"/>
                    <a:pt x="1306" y="87550"/>
                    <a:pt x="3078" y="87550"/>
                  </a:cubicBezTo>
                  <a:lnTo>
                    <a:pt x="3078" y="87550"/>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10" name="Freeform: Shape 109">
              <a:extLst>
                <a:ext uri="{FF2B5EF4-FFF2-40B4-BE49-F238E27FC236}">
                  <a16:creationId xmlns:a16="http://schemas.microsoft.com/office/drawing/2014/main" id="{A596D833-ABA0-E056-92B7-2860DFF894ED}"/>
                </a:ext>
              </a:extLst>
            </p:cNvPr>
            <p:cNvSpPr/>
            <p:nvPr/>
          </p:nvSpPr>
          <p:spPr>
            <a:xfrm>
              <a:off x="1529461" y="5080546"/>
              <a:ext cx="50281" cy="87549"/>
            </a:xfrm>
            <a:custGeom>
              <a:avLst/>
              <a:gdLst>
                <a:gd name="connsiteX0" fmla="*/ 6577 w 50281"/>
                <a:gd name="connsiteY0" fmla="*/ 6483 h 87549"/>
                <a:gd name="connsiteX1" fmla="*/ 44171 w 50281"/>
                <a:gd name="connsiteY1" fmla="*/ 6483 h 87549"/>
                <a:gd name="connsiteX2" fmla="*/ 44171 w 50281"/>
                <a:gd name="connsiteY2" fmla="*/ 81859 h 87549"/>
                <a:gd name="connsiteX3" fmla="*/ 6577 w 50281"/>
                <a:gd name="connsiteY3" fmla="*/ 81859 h 87549"/>
                <a:gd name="connsiteX4" fmla="*/ 6577 w 50281"/>
                <a:gd name="connsiteY4" fmla="*/ 6483 h 87549"/>
                <a:gd name="connsiteX5" fmla="*/ 6577 w 50281"/>
                <a:gd name="connsiteY5" fmla="*/ 6483 h 87549"/>
                <a:gd name="connsiteX6" fmla="*/ 3078 w 50281"/>
                <a:gd name="connsiteY6" fmla="*/ 87550 h 87549"/>
                <a:gd name="connsiteX7" fmla="*/ 47203 w 50281"/>
                <a:gd name="connsiteY7" fmla="*/ 87550 h 87549"/>
                <a:gd name="connsiteX8" fmla="*/ 50282 w 50281"/>
                <a:gd name="connsiteY8" fmla="*/ 84518 h 87549"/>
                <a:gd name="connsiteX9" fmla="*/ 50282 w 50281"/>
                <a:gd name="connsiteY9" fmla="*/ 3032 h 87549"/>
                <a:gd name="connsiteX10" fmla="*/ 47203 w 50281"/>
                <a:gd name="connsiteY10" fmla="*/ 0 h 87549"/>
                <a:gd name="connsiteX11" fmla="*/ 3078 w 50281"/>
                <a:gd name="connsiteY11" fmla="*/ 0 h 87549"/>
                <a:gd name="connsiteX12" fmla="*/ 0 w 50281"/>
                <a:gd name="connsiteY12" fmla="*/ 3032 h 87549"/>
                <a:gd name="connsiteX13" fmla="*/ 0 w 50281"/>
                <a:gd name="connsiteY13" fmla="*/ 84518 h 87549"/>
                <a:gd name="connsiteX14" fmla="*/ 3078 w 50281"/>
                <a:gd name="connsiteY14" fmla="*/ 87550 h 87549"/>
                <a:gd name="connsiteX15" fmla="*/ 3078 w 50281"/>
                <a:gd name="connsiteY15" fmla="*/ 87550 h 8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281" h="87549">
                  <a:moveTo>
                    <a:pt x="6577" y="6483"/>
                  </a:moveTo>
                  <a:lnTo>
                    <a:pt x="44171" y="6483"/>
                  </a:lnTo>
                  <a:lnTo>
                    <a:pt x="44171" y="81859"/>
                  </a:lnTo>
                  <a:lnTo>
                    <a:pt x="6577" y="81859"/>
                  </a:lnTo>
                  <a:lnTo>
                    <a:pt x="6577" y="6483"/>
                  </a:lnTo>
                  <a:lnTo>
                    <a:pt x="6577" y="6483"/>
                  </a:lnTo>
                  <a:close/>
                  <a:moveTo>
                    <a:pt x="3078" y="87550"/>
                  </a:moveTo>
                  <a:lnTo>
                    <a:pt x="47203" y="87550"/>
                  </a:lnTo>
                  <a:cubicBezTo>
                    <a:pt x="48929" y="87550"/>
                    <a:pt x="50282" y="86244"/>
                    <a:pt x="50282" y="84518"/>
                  </a:cubicBezTo>
                  <a:lnTo>
                    <a:pt x="50282" y="3032"/>
                  </a:lnTo>
                  <a:cubicBezTo>
                    <a:pt x="50282" y="1306"/>
                    <a:pt x="48976" y="0"/>
                    <a:pt x="47203" y="0"/>
                  </a:cubicBezTo>
                  <a:lnTo>
                    <a:pt x="3078" y="0"/>
                  </a:lnTo>
                  <a:cubicBezTo>
                    <a:pt x="1353" y="0"/>
                    <a:pt x="0" y="1306"/>
                    <a:pt x="0" y="3032"/>
                  </a:cubicBezTo>
                  <a:lnTo>
                    <a:pt x="0" y="84518"/>
                  </a:lnTo>
                  <a:cubicBezTo>
                    <a:pt x="0" y="86244"/>
                    <a:pt x="1306" y="87550"/>
                    <a:pt x="3078" y="87550"/>
                  </a:cubicBezTo>
                  <a:lnTo>
                    <a:pt x="3078" y="87550"/>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11" name="Freeform: Shape 110">
              <a:extLst>
                <a:ext uri="{FF2B5EF4-FFF2-40B4-BE49-F238E27FC236}">
                  <a16:creationId xmlns:a16="http://schemas.microsoft.com/office/drawing/2014/main" id="{8D469B26-083B-6B12-8BCB-9FED75F907AF}"/>
                </a:ext>
              </a:extLst>
            </p:cNvPr>
            <p:cNvSpPr/>
            <p:nvPr/>
          </p:nvSpPr>
          <p:spPr>
            <a:xfrm>
              <a:off x="1451240" y="4954562"/>
              <a:ext cx="46363" cy="87549"/>
            </a:xfrm>
            <a:custGeom>
              <a:avLst/>
              <a:gdLst>
                <a:gd name="connsiteX0" fmla="*/ 5690 w 46363"/>
                <a:gd name="connsiteY0" fmla="*/ 6064 h 87549"/>
                <a:gd name="connsiteX1" fmla="*/ 39787 w 46363"/>
                <a:gd name="connsiteY1" fmla="*/ 6064 h 87549"/>
                <a:gd name="connsiteX2" fmla="*/ 39787 w 46363"/>
                <a:gd name="connsiteY2" fmla="*/ 81439 h 87549"/>
                <a:gd name="connsiteX3" fmla="*/ 5690 w 46363"/>
                <a:gd name="connsiteY3" fmla="*/ 81439 h 87549"/>
                <a:gd name="connsiteX4" fmla="*/ 5690 w 46363"/>
                <a:gd name="connsiteY4" fmla="*/ 6064 h 87549"/>
                <a:gd name="connsiteX5" fmla="*/ 5690 w 46363"/>
                <a:gd name="connsiteY5" fmla="*/ 6064 h 87549"/>
                <a:gd name="connsiteX6" fmla="*/ 3078 w 46363"/>
                <a:gd name="connsiteY6" fmla="*/ 87550 h 87549"/>
                <a:gd name="connsiteX7" fmla="*/ 43285 w 46363"/>
                <a:gd name="connsiteY7" fmla="*/ 87550 h 87549"/>
                <a:gd name="connsiteX8" fmla="*/ 46364 w 46363"/>
                <a:gd name="connsiteY8" fmla="*/ 84518 h 87549"/>
                <a:gd name="connsiteX9" fmla="*/ 46364 w 46363"/>
                <a:gd name="connsiteY9" fmla="*/ 3032 h 87549"/>
                <a:gd name="connsiteX10" fmla="*/ 43285 w 46363"/>
                <a:gd name="connsiteY10" fmla="*/ 0 h 87549"/>
                <a:gd name="connsiteX11" fmla="*/ 3078 w 46363"/>
                <a:gd name="connsiteY11" fmla="*/ 0 h 87549"/>
                <a:gd name="connsiteX12" fmla="*/ 0 w 46363"/>
                <a:gd name="connsiteY12" fmla="*/ 3032 h 87549"/>
                <a:gd name="connsiteX13" fmla="*/ 0 w 46363"/>
                <a:gd name="connsiteY13" fmla="*/ 84518 h 87549"/>
                <a:gd name="connsiteX14" fmla="*/ 3078 w 46363"/>
                <a:gd name="connsiteY14" fmla="*/ 87550 h 87549"/>
                <a:gd name="connsiteX15" fmla="*/ 3078 w 46363"/>
                <a:gd name="connsiteY15" fmla="*/ 87550 h 8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363" h="87549">
                  <a:moveTo>
                    <a:pt x="5690" y="6064"/>
                  </a:moveTo>
                  <a:lnTo>
                    <a:pt x="39787" y="6064"/>
                  </a:lnTo>
                  <a:lnTo>
                    <a:pt x="39787" y="81439"/>
                  </a:lnTo>
                  <a:lnTo>
                    <a:pt x="5690" y="81439"/>
                  </a:lnTo>
                  <a:lnTo>
                    <a:pt x="5690" y="6064"/>
                  </a:lnTo>
                  <a:lnTo>
                    <a:pt x="5690" y="6064"/>
                  </a:lnTo>
                  <a:close/>
                  <a:moveTo>
                    <a:pt x="3078" y="87550"/>
                  </a:moveTo>
                  <a:lnTo>
                    <a:pt x="43285" y="87550"/>
                  </a:lnTo>
                  <a:cubicBezTo>
                    <a:pt x="45011" y="87550"/>
                    <a:pt x="46364" y="86244"/>
                    <a:pt x="46364" y="84518"/>
                  </a:cubicBezTo>
                  <a:lnTo>
                    <a:pt x="46364" y="3032"/>
                  </a:lnTo>
                  <a:cubicBezTo>
                    <a:pt x="46364" y="1306"/>
                    <a:pt x="45058" y="0"/>
                    <a:pt x="43285" y="0"/>
                  </a:cubicBezTo>
                  <a:lnTo>
                    <a:pt x="3078" y="0"/>
                  </a:lnTo>
                  <a:cubicBezTo>
                    <a:pt x="1353" y="0"/>
                    <a:pt x="0" y="1306"/>
                    <a:pt x="0" y="3032"/>
                  </a:cubicBezTo>
                  <a:lnTo>
                    <a:pt x="0" y="84518"/>
                  </a:lnTo>
                  <a:cubicBezTo>
                    <a:pt x="0" y="85824"/>
                    <a:pt x="1306" y="87550"/>
                    <a:pt x="3078" y="87550"/>
                  </a:cubicBezTo>
                  <a:lnTo>
                    <a:pt x="3078" y="87550"/>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12" name="Freeform: Shape 111">
              <a:extLst>
                <a:ext uri="{FF2B5EF4-FFF2-40B4-BE49-F238E27FC236}">
                  <a16:creationId xmlns:a16="http://schemas.microsoft.com/office/drawing/2014/main" id="{A0A07060-6910-A7D1-DFED-16147EE0FEEF}"/>
                </a:ext>
              </a:extLst>
            </p:cNvPr>
            <p:cNvSpPr/>
            <p:nvPr/>
          </p:nvSpPr>
          <p:spPr>
            <a:xfrm>
              <a:off x="1529461" y="4954562"/>
              <a:ext cx="50281" cy="87549"/>
            </a:xfrm>
            <a:custGeom>
              <a:avLst/>
              <a:gdLst>
                <a:gd name="connsiteX0" fmla="*/ 6577 w 50281"/>
                <a:gd name="connsiteY0" fmla="*/ 6064 h 87549"/>
                <a:gd name="connsiteX1" fmla="*/ 44171 w 50281"/>
                <a:gd name="connsiteY1" fmla="*/ 6064 h 87549"/>
                <a:gd name="connsiteX2" fmla="*/ 44171 w 50281"/>
                <a:gd name="connsiteY2" fmla="*/ 81439 h 87549"/>
                <a:gd name="connsiteX3" fmla="*/ 6577 w 50281"/>
                <a:gd name="connsiteY3" fmla="*/ 81439 h 87549"/>
                <a:gd name="connsiteX4" fmla="*/ 6577 w 50281"/>
                <a:gd name="connsiteY4" fmla="*/ 6064 h 87549"/>
                <a:gd name="connsiteX5" fmla="*/ 6577 w 50281"/>
                <a:gd name="connsiteY5" fmla="*/ 6064 h 87549"/>
                <a:gd name="connsiteX6" fmla="*/ 3078 w 50281"/>
                <a:gd name="connsiteY6" fmla="*/ 87550 h 87549"/>
                <a:gd name="connsiteX7" fmla="*/ 47203 w 50281"/>
                <a:gd name="connsiteY7" fmla="*/ 87550 h 87549"/>
                <a:gd name="connsiteX8" fmla="*/ 50282 w 50281"/>
                <a:gd name="connsiteY8" fmla="*/ 84518 h 87549"/>
                <a:gd name="connsiteX9" fmla="*/ 50282 w 50281"/>
                <a:gd name="connsiteY9" fmla="*/ 3032 h 87549"/>
                <a:gd name="connsiteX10" fmla="*/ 47203 w 50281"/>
                <a:gd name="connsiteY10" fmla="*/ 0 h 87549"/>
                <a:gd name="connsiteX11" fmla="*/ 3078 w 50281"/>
                <a:gd name="connsiteY11" fmla="*/ 0 h 87549"/>
                <a:gd name="connsiteX12" fmla="*/ 0 w 50281"/>
                <a:gd name="connsiteY12" fmla="*/ 3032 h 87549"/>
                <a:gd name="connsiteX13" fmla="*/ 0 w 50281"/>
                <a:gd name="connsiteY13" fmla="*/ 84518 h 87549"/>
                <a:gd name="connsiteX14" fmla="*/ 3078 w 50281"/>
                <a:gd name="connsiteY14" fmla="*/ 87550 h 87549"/>
                <a:gd name="connsiteX15" fmla="*/ 3078 w 50281"/>
                <a:gd name="connsiteY15" fmla="*/ 87550 h 8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281" h="87549">
                  <a:moveTo>
                    <a:pt x="6577" y="6064"/>
                  </a:moveTo>
                  <a:lnTo>
                    <a:pt x="44171" y="6064"/>
                  </a:lnTo>
                  <a:lnTo>
                    <a:pt x="44171" y="81439"/>
                  </a:lnTo>
                  <a:lnTo>
                    <a:pt x="6577" y="81439"/>
                  </a:lnTo>
                  <a:lnTo>
                    <a:pt x="6577" y="6064"/>
                  </a:lnTo>
                  <a:lnTo>
                    <a:pt x="6577" y="6064"/>
                  </a:lnTo>
                  <a:close/>
                  <a:moveTo>
                    <a:pt x="3078" y="87550"/>
                  </a:moveTo>
                  <a:lnTo>
                    <a:pt x="47203" y="87550"/>
                  </a:lnTo>
                  <a:cubicBezTo>
                    <a:pt x="48929" y="87550"/>
                    <a:pt x="50282" y="86244"/>
                    <a:pt x="50282" y="84518"/>
                  </a:cubicBezTo>
                  <a:lnTo>
                    <a:pt x="50282" y="3032"/>
                  </a:lnTo>
                  <a:cubicBezTo>
                    <a:pt x="50282" y="1306"/>
                    <a:pt x="48976" y="0"/>
                    <a:pt x="47203" y="0"/>
                  </a:cubicBezTo>
                  <a:lnTo>
                    <a:pt x="3078" y="0"/>
                  </a:lnTo>
                  <a:cubicBezTo>
                    <a:pt x="1353" y="0"/>
                    <a:pt x="0" y="1306"/>
                    <a:pt x="0" y="3032"/>
                  </a:cubicBezTo>
                  <a:lnTo>
                    <a:pt x="0" y="84518"/>
                  </a:lnTo>
                  <a:cubicBezTo>
                    <a:pt x="0" y="85824"/>
                    <a:pt x="1306" y="87550"/>
                    <a:pt x="3078" y="87550"/>
                  </a:cubicBezTo>
                  <a:lnTo>
                    <a:pt x="3078" y="87550"/>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13" name="Freeform: Shape 112">
              <a:extLst>
                <a:ext uri="{FF2B5EF4-FFF2-40B4-BE49-F238E27FC236}">
                  <a16:creationId xmlns:a16="http://schemas.microsoft.com/office/drawing/2014/main" id="{E7321105-E17A-81ED-BED1-FF74847523FE}"/>
                </a:ext>
              </a:extLst>
            </p:cNvPr>
            <p:cNvSpPr/>
            <p:nvPr/>
          </p:nvSpPr>
          <p:spPr>
            <a:xfrm>
              <a:off x="1529461" y="5205130"/>
              <a:ext cx="50281" cy="82372"/>
            </a:xfrm>
            <a:custGeom>
              <a:avLst/>
              <a:gdLst>
                <a:gd name="connsiteX0" fmla="*/ 6577 w 50281"/>
                <a:gd name="connsiteY0" fmla="*/ 5224 h 82372"/>
                <a:gd name="connsiteX1" fmla="*/ 44171 w 50281"/>
                <a:gd name="connsiteY1" fmla="*/ 5224 h 82372"/>
                <a:gd name="connsiteX2" fmla="*/ 44171 w 50281"/>
                <a:gd name="connsiteY2" fmla="*/ 76682 h 82372"/>
                <a:gd name="connsiteX3" fmla="*/ 6577 w 50281"/>
                <a:gd name="connsiteY3" fmla="*/ 76682 h 82372"/>
                <a:gd name="connsiteX4" fmla="*/ 6577 w 50281"/>
                <a:gd name="connsiteY4" fmla="*/ 5224 h 82372"/>
                <a:gd name="connsiteX5" fmla="*/ 6577 w 50281"/>
                <a:gd name="connsiteY5" fmla="*/ 5224 h 82372"/>
                <a:gd name="connsiteX6" fmla="*/ 3078 w 50281"/>
                <a:gd name="connsiteY6" fmla="*/ 82372 h 82372"/>
                <a:gd name="connsiteX7" fmla="*/ 47203 w 50281"/>
                <a:gd name="connsiteY7" fmla="*/ 82372 h 82372"/>
                <a:gd name="connsiteX8" fmla="*/ 50282 w 50281"/>
                <a:gd name="connsiteY8" fmla="*/ 79760 h 82372"/>
                <a:gd name="connsiteX9" fmla="*/ 50282 w 50281"/>
                <a:gd name="connsiteY9" fmla="*/ 2612 h 82372"/>
                <a:gd name="connsiteX10" fmla="*/ 47203 w 50281"/>
                <a:gd name="connsiteY10" fmla="*/ 0 h 82372"/>
                <a:gd name="connsiteX11" fmla="*/ 3078 w 50281"/>
                <a:gd name="connsiteY11" fmla="*/ 0 h 82372"/>
                <a:gd name="connsiteX12" fmla="*/ 0 w 50281"/>
                <a:gd name="connsiteY12" fmla="*/ 2612 h 82372"/>
                <a:gd name="connsiteX13" fmla="*/ 0 w 50281"/>
                <a:gd name="connsiteY13" fmla="*/ 79760 h 82372"/>
                <a:gd name="connsiteX14" fmla="*/ 3078 w 50281"/>
                <a:gd name="connsiteY14" fmla="*/ 82372 h 82372"/>
                <a:gd name="connsiteX15" fmla="*/ 3078 w 50281"/>
                <a:gd name="connsiteY15" fmla="*/ 82372 h 82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281" h="82372">
                  <a:moveTo>
                    <a:pt x="6577" y="5224"/>
                  </a:moveTo>
                  <a:lnTo>
                    <a:pt x="44171" y="5224"/>
                  </a:lnTo>
                  <a:lnTo>
                    <a:pt x="44171" y="76682"/>
                  </a:lnTo>
                  <a:lnTo>
                    <a:pt x="6577" y="76682"/>
                  </a:lnTo>
                  <a:lnTo>
                    <a:pt x="6577" y="5224"/>
                  </a:lnTo>
                  <a:lnTo>
                    <a:pt x="6577" y="5224"/>
                  </a:lnTo>
                  <a:close/>
                  <a:moveTo>
                    <a:pt x="3078" y="82372"/>
                  </a:moveTo>
                  <a:lnTo>
                    <a:pt x="47203" y="82372"/>
                  </a:lnTo>
                  <a:cubicBezTo>
                    <a:pt x="48929" y="82372"/>
                    <a:pt x="50282" y="81066"/>
                    <a:pt x="50282" y="79760"/>
                  </a:cubicBezTo>
                  <a:lnTo>
                    <a:pt x="50282" y="2612"/>
                  </a:lnTo>
                  <a:cubicBezTo>
                    <a:pt x="50282" y="886"/>
                    <a:pt x="48976" y="0"/>
                    <a:pt x="47203" y="0"/>
                  </a:cubicBezTo>
                  <a:lnTo>
                    <a:pt x="3078" y="0"/>
                  </a:lnTo>
                  <a:cubicBezTo>
                    <a:pt x="1353" y="0"/>
                    <a:pt x="0" y="1306"/>
                    <a:pt x="0" y="2612"/>
                  </a:cubicBezTo>
                  <a:lnTo>
                    <a:pt x="0" y="79760"/>
                  </a:lnTo>
                  <a:cubicBezTo>
                    <a:pt x="0" y="81066"/>
                    <a:pt x="1306" y="82372"/>
                    <a:pt x="3078" y="82372"/>
                  </a:cubicBezTo>
                  <a:lnTo>
                    <a:pt x="3078" y="82372"/>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14" name="Freeform: Shape 113">
              <a:extLst>
                <a:ext uri="{FF2B5EF4-FFF2-40B4-BE49-F238E27FC236}">
                  <a16:creationId xmlns:a16="http://schemas.microsoft.com/office/drawing/2014/main" id="{311FEADB-1000-CE20-3718-3F83CD729678}"/>
                </a:ext>
              </a:extLst>
            </p:cNvPr>
            <p:cNvSpPr/>
            <p:nvPr/>
          </p:nvSpPr>
          <p:spPr>
            <a:xfrm>
              <a:off x="1451240" y="5323698"/>
              <a:ext cx="46363" cy="87549"/>
            </a:xfrm>
            <a:custGeom>
              <a:avLst/>
              <a:gdLst>
                <a:gd name="connsiteX0" fmla="*/ 5690 w 46363"/>
                <a:gd name="connsiteY0" fmla="*/ 6483 h 87549"/>
                <a:gd name="connsiteX1" fmla="*/ 39787 w 46363"/>
                <a:gd name="connsiteY1" fmla="*/ 6483 h 87549"/>
                <a:gd name="connsiteX2" fmla="*/ 39787 w 46363"/>
                <a:gd name="connsiteY2" fmla="*/ 81859 h 87549"/>
                <a:gd name="connsiteX3" fmla="*/ 5690 w 46363"/>
                <a:gd name="connsiteY3" fmla="*/ 81859 h 87549"/>
                <a:gd name="connsiteX4" fmla="*/ 5690 w 46363"/>
                <a:gd name="connsiteY4" fmla="*/ 6483 h 87549"/>
                <a:gd name="connsiteX5" fmla="*/ 5690 w 46363"/>
                <a:gd name="connsiteY5" fmla="*/ 6483 h 87549"/>
                <a:gd name="connsiteX6" fmla="*/ 3078 w 46363"/>
                <a:gd name="connsiteY6" fmla="*/ 87550 h 87549"/>
                <a:gd name="connsiteX7" fmla="*/ 43285 w 46363"/>
                <a:gd name="connsiteY7" fmla="*/ 87550 h 87549"/>
                <a:gd name="connsiteX8" fmla="*/ 46364 w 46363"/>
                <a:gd name="connsiteY8" fmla="*/ 84518 h 87549"/>
                <a:gd name="connsiteX9" fmla="*/ 46364 w 46363"/>
                <a:gd name="connsiteY9" fmla="*/ 3032 h 87549"/>
                <a:gd name="connsiteX10" fmla="*/ 43285 w 46363"/>
                <a:gd name="connsiteY10" fmla="*/ 0 h 87549"/>
                <a:gd name="connsiteX11" fmla="*/ 3078 w 46363"/>
                <a:gd name="connsiteY11" fmla="*/ 0 h 87549"/>
                <a:gd name="connsiteX12" fmla="*/ 0 w 46363"/>
                <a:gd name="connsiteY12" fmla="*/ 3032 h 87549"/>
                <a:gd name="connsiteX13" fmla="*/ 0 w 46363"/>
                <a:gd name="connsiteY13" fmla="*/ 84518 h 87549"/>
                <a:gd name="connsiteX14" fmla="*/ 3078 w 46363"/>
                <a:gd name="connsiteY14" fmla="*/ 87550 h 87549"/>
                <a:gd name="connsiteX15" fmla="*/ 3078 w 46363"/>
                <a:gd name="connsiteY15" fmla="*/ 87550 h 8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363" h="87549">
                  <a:moveTo>
                    <a:pt x="5690" y="6483"/>
                  </a:moveTo>
                  <a:lnTo>
                    <a:pt x="39787" y="6483"/>
                  </a:lnTo>
                  <a:lnTo>
                    <a:pt x="39787" y="81859"/>
                  </a:lnTo>
                  <a:lnTo>
                    <a:pt x="5690" y="81859"/>
                  </a:lnTo>
                  <a:lnTo>
                    <a:pt x="5690" y="6483"/>
                  </a:lnTo>
                  <a:lnTo>
                    <a:pt x="5690" y="6483"/>
                  </a:lnTo>
                  <a:close/>
                  <a:moveTo>
                    <a:pt x="3078" y="87550"/>
                  </a:moveTo>
                  <a:lnTo>
                    <a:pt x="43285" y="87550"/>
                  </a:lnTo>
                  <a:cubicBezTo>
                    <a:pt x="45011" y="87550"/>
                    <a:pt x="46364" y="86244"/>
                    <a:pt x="46364" y="84518"/>
                  </a:cubicBezTo>
                  <a:lnTo>
                    <a:pt x="46364" y="3032"/>
                  </a:lnTo>
                  <a:cubicBezTo>
                    <a:pt x="46364" y="1306"/>
                    <a:pt x="45058" y="0"/>
                    <a:pt x="43285" y="0"/>
                  </a:cubicBezTo>
                  <a:lnTo>
                    <a:pt x="3078" y="0"/>
                  </a:lnTo>
                  <a:cubicBezTo>
                    <a:pt x="1353" y="0"/>
                    <a:pt x="0" y="1306"/>
                    <a:pt x="0" y="3032"/>
                  </a:cubicBezTo>
                  <a:lnTo>
                    <a:pt x="0" y="84518"/>
                  </a:lnTo>
                  <a:cubicBezTo>
                    <a:pt x="0" y="86244"/>
                    <a:pt x="1306" y="87550"/>
                    <a:pt x="3078" y="87550"/>
                  </a:cubicBezTo>
                  <a:lnTo>
                    <a:pt x="3078" y="87550"/>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15" name="Freeform: Shape 114">
              <a:extLst>
                <a:ext uri="{FF2B5EF4-FFF2-40B4-BE49-F238E27FC236}">
                  <a16:creationId xmlns:a16="http://schemas.microsoft.com/office/drawing/2014/main" id="{F829B9C2-2C58-B1FD-23A1-B967226F978A}"/>
                </a:ext>
              </a:extLst>
            </p:cNvPr>
            <p:cNvSpPr/>
            <p:nvPr/>
          </p:nvSpPr>
          <p:spPr>
            <a:xfrm>
              <a:off x="1828865" y="4865193"/>
              <a:ext cx="36708" cy="36615"/>
            </a:xfrm>
            <a:custGeom>
              <a:avLst/>
              <a:gdLst>
                <a:gd name="connsiteX0" fmla="*/ 5224 w 36708"/>
                <a:gd name="connsiteY0" fmla="*/ 5690 h 36615"/>
                <a:gd name="connsiteX1" fmla="*/ 31018 w 36708"/>
                <a:gd name="connsiteY1" fmla="*/ 5690 h 36615"/>
                <a:gd name="connsiteX2" fmla="*/ 31018 w 36708"/>
                <a:gd name="connsiteY2" fmla="*/ 31391 h 36615"/>
                <a:gd name="connsiteX3" fmla="*/ 5224 w 36708"/>
                <a:gd name="connsiteY3" fmla="*/ 31391 h 36615"/>
                <a:gd name="connsiteX4" fmla="*/ 5224 w 36708"/>
                <a:gd name="connsiteY4" fmla="*/ 5690 h 36615"/>
                <a:gd name="connsiteX5" fmla="*/ 5224 w 36708"/>
                <a:gd name="connsiteY5" fmla="*/ 5690 h 36615"/>
                <a:gd name="connsiteX6" fmla="*/ 2612 w 36708"/>
                <a:gd name="connsiteY6" fmla="*/ 36615 h 36615"/>
                <a:gd name="connsiteX7" fmla="*/ 34096 w 36708"/>
                <a:gd name="connsiteY7" fmla="*/ 36615 h 36615"/>
                <a:gd name="connsiteX8" fmla="*/ 36708 w 36708"/>
                <a:gd name="connsiteY8" fmla="*/ 34003 h 36615"/>
                <a:gd name="connsiteX9" fmla="*/ 36708 w 36708"/>
                <a:gd name="connsiteY9" fmla="*/ 2612 h 36615"/>
                <a:gd name="connsiteX10" fmla="*/ 34096 w 36708"/>
                <a:gd name="connsiteY10" fmla="*/ 0 h 36615"/>
                <a:gd name="connsiteX11" fmla="*/ 2612 w 36708"/>
                <a:gd name="connsiteY11" fmla="*/ 0 h 36615"/>
                <a:gd name="connsiteX12" fmla="*/ 0 w 36708"/>
                <a:gd name="connsiteY12" fmla="*/ 2612 h 36615"/>
                <a:gd name="connsiteX13" fmla="*/ 0 w 36708"/>
                <a:gd name="connsiteY13" fmla="*/ 34003 h 36615"/>
                <a:gd name="connsiteX14" fmla="*/ 2612 w 36708"/>
                <a:gd name="connsiteY14" fmla="*/ 36615 h 36615"/>
                <a:gd name="connsiteX15" fmla="*/ 2612 w 36708"/>
                <a:gd name="connsiteY15" fmla="*/ 36615 h 3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36615">
                  <a:moveTo>
                    <a:pt x="5224" y="5690"/>
                  </a:moveTo>
                  <a:lnTo>
                    <a:pt x="31018" y="5690"/>
                  </a:lnTo>
                  <a:lnTo>
                    <a:pt x="31018" y="31391"/>
                  </a:lnTo>
                  <a:lnTo>
                    <a:pt x="5224" y="31391"/>
                  </a:lnTo>
                  <a:lnTo>
                    <a:pt x="5224" y="5690"/>
                  </a:lnTo>
                  <a:lnTo>
                    <a:pt x="5224" y="5690"/>
                  </a:lnTo>
                  <a:close/>
                  <a:moveTo>
                    <a:pt x="2612" y="36615"/>
                  </a:moveTo>
                  <a:lnTo>
                    <a:pt x="34096" y="36615"/>
                  </a:lnTo>
                  <a:cubicBezTo>
                    <a:pt x="35402" y="36615"/>
                    <a:pt x="36708" y="35309"/>
                    <a:pt x="36708" y="34003"/>
                  </a:cubicBezTo>
                  <a:lnTo>
                    <a:pt x="36708" y="2612"/>
                  </a:lnTo>
                  <a:cubicBezTo>
                    <a:pt x="36708" y="1306"/>
                    <a:pt x="35402" y="0"/>
                    <a:pt x="34096" y="0"/>
                  </a:cubicBezTo>
                  <a:lnTo>
                    <a:pt x="2612" y="0"/>
                  </a:lnTo>
                  <a:cubicBezTo>
                    <a:pt x="1306" y="0"/>
                    <a:pt x="0" y="1306"/>
                    <a:pt x="0" y="2612"/>
                  </a:cubicBezTo>
                  <a:lnTo>
                    <a:pt x="0" y="34003"/>
                  </a:lnTo>
                  <a:cubicBezTo>
                    <a:pt x="0" y="35309"/>
                    <a:pt x="1306" y="36615"/>
                    <a:pt x="2612" y="36615"/>
                  </a:cubicBezTo>
                  <a:lnTo>
                    <a:pt x="2612" y="36615"/>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16" name="Freeform: Shape 115">
              <a:extLst>
                <a:ext uri="{FF2B5EF4-FFF2-40B4-BE49-F238E27FC236}">
                  <a16:creationId xmlns:a16="http://schemas.microsoft.com/office/drawing/2014/main" id="{33953663-7D63-40C4-CFA8-35CC0E070F9F}"/>
                </a:ext>
              </a:extLst>
            </p:cNvPr>
            <p:cNvSpPr/>
            <p:nvPr/>
          </p:nvSpPr>
          <p:spPr>
            <a:xfrm>
              <a:off x="1828865" y="4796394"/>
              <a:ext cx="36708" cy="41372"/>
            </a:xfrm>
            <a:custGeom>
              <a:avLst/>
              <a:gdLst>
                <a:gd name="connsiteX0" fmla="*/ 5224 w 36708"/>
                <a:gd name="connsiteY0" fmla="*/ 6064 h 41372"/>
                <a:gd name="connsiteX1" fmla="*/ 31018 w 36708"/>
                <a:gd name="connsiteY1" fmla="*/ 6064 h 41372"/>
                <a:gd name="connsiteX2" fmla="*/ 31018 w 36708"/>
                <a:gd name="connsiteY2" fmla="*/ 35262 h 41372"/>
                <a:gd name="connsiteX3" fmla="*/ 5224 w 36708"/>
                <a:gd name="connsiteY3" fmla="*/ 35262 h 41372"/>
                <a:gd name="connsiteX4" fmla="*/ 5224 w 36708"/>
                <a:gd name="connsiteY4" fmla="*/ 6064 h 41372"/>
                <a:gd name="connsiteX5" fmla="*/ 5224 w 36708"/>
                <a:gd name="connsiteY5" fmla="*/ 6064 h 41372"/>
                <a:gd name="connsiteX6" fmla="*/ 2612 w 36708"/>
                <a:gd name="connsiteY6" fmla="*/ 41373 h 41372"/>
                <a:gd name="connsiteX7" fmla="*/ 34096 w 36708"/>
                <a:gd name="connsiteY7" fmla="*/ 41373 h 41372"/>
                <a:gd name="connsiteX8" fmla="*/ 36708 w 36708"/>
                <a:gd name="connsiteY8" fmla="*/ 38341 h 41372"/>
                <a:gd name="connsiteX9" fmla="*/ 36708 w 36708"/>
                <a:gd name="connsiteY9" fmla="*/ 3032 h 41372"/>
                <a:gd name="connsiteX10" fmla="*/ 34096 w 36708"/>
                <a:gd name="connsiteY10" fmla="*/ 0 h 41372"/>
                <a:gd name="connsiteX11" fmla="*/ 2612 w 36708"/>
                <a:gd name="connsiteY11" fmla="*/ 0 h 41372"/>
                <a:gd name="connsiteX12" fmla="*/ 0 w 36708"/>
                <a:gd name="connsiteY12" fmla="*/ 3032 h 41372"/>
                <a:gd name="connsiteX13" fmla="*/ 0 w 36708"/>
                <a:gd name="connsiteY13" fmla="*/ 38341 h 41372"/>
                <a:gd name="connsiteX14" fmla="*/ 2612 w 36708"/>
                <a:gd name="connsiteY14" fmla="*/ 41373 h 41372"/>
                <a:gd name="connsiteX15" fmla="*/ 2612 w 36708"/>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708" h="41372">
                  <a:moveTo>
                    <a:pt x="5224" y="6064"/>
                  </a:moveTo>
                  <a:lnTo>
                    <a:pt x="31018" y="6064"/>
                  </a:lnTo>
                  <a:lnTo>
                    <a:pt x="31018" y="35262"/>
                  </a:lnTo>
                  <a:lnTo>
                    <a:pt x="5224" y="35262"/>
                  </a:lnTo>
                  <a:lnTo>
                    <a:pt x="5224" y="6064"/>
                  </a:lnTo>
                  <a:lnTo>
                    <a:pt x="5224" y="6064"/>
                  </a:lnTo>
                  <a:close/>
                  <a:moveTo>
                    <a:pt x="2612" y="41373"/>
                  </a:moveTo>
                  <a:lnTo>
                    <a:pt x="34096" y="41373"/>
                  </a:lnTo>
                  <a:cubicBezTo>
                    <a:pt x="35402" y="41373"/>
                    <a:pt x="36708" y="40067"/>
                    <a:pt x="36708" y="38341"/>
                  </a:cubicBezTo>
                  <a:lnTo>
                    <a:pt x="36708" y="3032"/>
                  </a:lnTo>
                  <a:cubicBezTo>
                    <a:pt x="36708" y="1306"/>
                    <a:pt x="35402" y="0"/>
                    <a:pt x="34096" y="0"/>
                  </a:cubicBezTo>
                  <a:lnTo>
                    <a:pt x="2612" y="0"/>
                  </a:lnTo>
                  <a:cubicBezTo>
                    <a:pt x="1306" y="0"/>
                    <a:pt x="0" y="1306"/>
                    <a:pt x="0" y="3032"/>
                  </a:cubicBezTo>
                  <a:lnTo>
                    <a:pt x="0" y="38341"/>
                  </a:lnTo>
                  <a:cubicBezTo>
                    <a:pt x="0" y="40067"/>
                    <a:pt x="1306" y="41373"/>
                    <a:pt x="2612" y="41373"/>
                  </a:cubicBezTo>
                  <a:lnTo>
                    <a:pt x="2612"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17" name="Freeform: Shape 116">
              <a:extLst>
                <a:ext uri="{FF2B5EF4-FFF2-40B4-BE49-F238E27FC236}">
                  <a16:creationId xmlns:a16="http://schemas.microsoft.com/office/drawing/2014/main" id="{A03DF6FE-5466-B482-6B5E-995C6DDBA2FB}"/>
                </a:ext>
              </a:extLst>
            </p:cNvPr>
            <p:cNvSpPr/>
            <p:nvPr/>
          </p:nvSpPr>
          <p:spPr>
            <a:xfrm>
              <a:off x="1759740" y="5126723"/>
              <a:ext cx="41559" cy="41372"/>
            </a:xfrm>
            <a:custGeom>
              <a:avLst/>
              <a:gdLst>
                <a:gd name="connsiteX0" fmla="*/ 6157 w 41559"/>
                <a:gd name="connsiteY0" fmla="*/ 6064 h 41372"/>
                <a:gd name="connsiteX1" fmla="*/ 35449 w 41559"/>
                <a:gd name="connsiteY1" fmla="*/ 6064 h 41372"/>
                <a:gd name="connsiteX2" fmla="*/ 35449 w 41559"/>
                <a:gd name="connsiteY2" fmla="*/ 35262 h 41372"/>
                <a:gd name="connsiteX3" fmla="*/ 6157 w 41559"/>
                <a:gd name="connsiteY3" fmla="*/ 35262 h 41372"/>
                <a:gd name="connsiteX4" fmla="*/ 6157 w 41559"/>
                <a:gd name="connsiteY4" fmla="*/ 6064 h 41372"/>
                <a:gd name="connsiteX5" fmla="*/ 6157 w 41559"/>
                <a:gd name="connsiteY5" fmla="*/ 6064 h 41372"/>
                <a:gd name="connsiteX6" fmla="*/ 3078 w 41559"/>
                <a:gd name="connsiteY6" fmla="*/ 41373 h 41372"/>
                <a:gd name="connsiteX7" fmla="*/ 38481 w 41559"/>
                <a:gd name="connsiteY7" fmla="*/ 41373 h 41372"/>
                <a:gd name="connsiteX8" fmla="*/ 41559 w 41559"/>
                <a:gd name="connsiteY8" fmla="*/ 38341 h 41372"/>
                <a:gd name="connsiteX9" fmla="*/ 41559 w 41559"/>
                <a:gd name="connsiteY9" fmla="*/ 3032 h 41372"/>
                <a:gd name="connsiteX10" fmla="*/ 38481 w 41559"/>
                <a:gd name="connsiteY10" fmla="*/ 0 h 41372"/>
                <a:gd name="connsiteX11" fmla="*/ 3078 w 41559"/>
                <a:gd name="connsiteY11" fmla="*/ 0 h 41372"/>
                <a:gd name="connsiteX12" fmla="*/ 0 w 41559"/>
                <a:gd name="connsiteY12" fmla="*/ 3032 h 41372"/>
                <a:gd name="connsiteX13" fmla="*/ 0 w 41559"/>
                <a:gd name="connsiteY13" fmla="*/ 38341 h 41372"/>
                <a:gd name="connsiteX14" fmla="*/ 3078 w 41559"/>
                <a:gd name="connsiteY14" fmla="*/ 41373 h 41372"/>
                <a:gd name="connsiteX15" fmla="*/ 3078 w 41559"/>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41372">
                  <a:moveTo>
                    <a:pt x="6157" y="6064"/>
                  </a:moveTo>
                  <a:lnTo>
                    <a:pt x="35449" y="6064"/>
                  </a:lnTo>
                  <a:lnTo>
                    <a:pt x="35449" y="35262"/>
                  </a:lnTo>
                  <a:lnTo>
                    <a:pt x="6157" y="35262"/>
                  </a:lnTo>
                  <a:lnTo>
                    <a:pt x="6157" y="6064"/>
                  </a:lnTo>
                  <a:lnTo>
                    <a:pt x="6157" y="6064"/>
                  </a:lnTo>
                  <a:close/>
                  <a:moveTo>
                    <a:pt x="3078" y="41373"/>
                  </a:moveTo>
                  <a:lnTo>
                    <a:pt x="38481" y="41373"/>
                  </a:lnTo>
                  <a:cubicBezTo>
                    <a:pt x="40207" y="41373"/>
                    <a:pt x="41559" y="40067"/>
                    <a:pt x="41559" y="38341"/>
                  </a:cubicBezTo>
                  <a:lnTo>
                    <a:pt x="41559" y="3032"/>
                  </a:lnTo>
                  <a:cubicBezTo>
                    <a:pt x="41559" y="1306"/>
                    <a:pt x="40253" y="0"/>
                    <a:pt x="38481" y="0"/>
                  </a:cubicBezTo>
                  <a:lnTo>
                    <a:pt x="3078" y="0"/>
                  </a:lnTo>
                  <a:cubicBezTo>
                    <a:pt x="1353" y="0"/>
                    <a:pt x="0" y="1306"/>
                    <a:pt x="0" y="3032"/>
                  </a:cubicBezTo>
                  <a:lnTo>
                    <a:pt x="0" y="38341"/>
                  </a:lnTo>
                  <a:cubicBezTo>
                    <a:pt x="0" y="40067"/>
                    <a:pt x="1306" y="41373"/>
                    <a:pt x="3078" y="41373"/>
                  </a:cubicBezTo>
                  <a:lnTo>
                    <a:pt x="3078"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18" name="Freeform: Shape 117">
              <a:extLst>
                <a:ext uri="{FF2B5EF4-FFF2-40B4-BE49-F238E27FC236}">
                  <a16:creationId xmlns:a16="http://schemas.microsoft.com/office/drawing/2014/main" id="{2C08B77B-67FA-2431-D3B4-C6B3E1F90265}"/>
                </a:ext>
              </a:extLst>
            </p:cNvPr>
            <p:cNvSpPr/>
            <p:nvPr/>
          </p:nvSpPr>
          <p:spPr>
            <a:xfrm>
              <a:off x="1695512" y="5062635"/>
              <a:ext cx="41559" cy="41372"/>
            </a:xfrm>
            <a:custGeom>
              <a:avLst/>
              <a:gdLst>
                <a:gd name="connsiteX0" fmla="*/ 6157 w 41559"/>
                <a:gd name="connsiteY0" fmla="*/ 6064 h 41372"/>
                <a:gd name="connsiteX1" fmla="*/ 35449 w 41559"/>
                <a:gd name="connsiteY1" fmla="*/ 6064 h 41372"/>
                <a:gd name="connsiteX2" fmla="*/ 35449 w 41559"/>
                <a:gd name="connsiteY2" fmla="*/ 35262 h 41372"/>
                <a:gd name="connsiteX3" fmla="*/ 6157 w 41559"/>
                <a:gd name="connsiteY3" fmla="*/ 35262 h 41372"/>
                <a:gd name="connsiteX4" fmla="*/ 6157 w 41559"/>
                <a:gd name="connsiteY4" fmla="*/ 6064 h 41372"/>
                <a:gd name="connsiteX5" fmla="*/ 6157 w 41559"/>
                <a:gd name="connsiteY5" fmla="*/ 6064 h 41372"/>
                <a:gd name="connsiteX6" fmla="*/ 3078 w 41559"/>
                <a:gd name="connsiteY6" fmla="*/ 41373 h 41372"/>
                <a:gd name="connsiteX7" fmla="*/ 38481 w 41559"/>
                <a:gd name="connsiteY7" fmla="*/ 41373 h 41372"/>
                <a:gd name="connsiteX8" fmla="*/ 41559 w 41559"/>
                <a:gd name="connsiteY8" fmla="*/ 38341 h 41372"/>
                <a:gd name="connsiteX9" fmla="*/ 41559 w 41559"/>
                <a:gd name="connsiteY9" fmla="*/ 3032 h 41372"/>
                <a:gd name="connsiteX10" fmla="*/ 38481 w 41559"/>
                <a:gd name="connsiteY10" fmla="*/ 0 h 41372"/>
                <a:gd name="connsiteX11" fmla="*/ 3078 w 41559"/>
                <a:gd name="connsiteY11" fmla="*/ 0 h 41372"/>
                <a:gd name="connsiteX12" fmla="*/ 0 w 41559"/>
                <a:gd name="connsiteY12" fmla="*/ 3032 h 41372"/>
                <a:gd name="connsiteX13" fmla="*/ 0 w 41559"/>
                <a:gd name="connsiteY13" fmla="*/ 38341 h 41372"/>
                <a:gd name="connsiteX14" fmla="*/ 3078 w 41559"/>
                <a:gd name="connsiteY14" fmla="*/ 41373 h 41372"/>
                <a:gd name="connsiteX15" fmla="*/ 3078 w 41559"/>
                <a:gd name="connsiteY15" fmla="*/ 41373 h 4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41372">
                  <a:moveTo>
                    <a:pt x="6157" y="6064"/>
                  </a:moveTo>
                  <a:lnTo>
                    <a:pt x="35449" y="6064"/>
                  </a:lnTo>
                  <a:lnTo>
                    <a:pt x="35449" y="35262"/>
                  </a:lnTo>
                  <a:lnTo>
                    <a:pt x="6157" y="35262"/>
                  </a:lnTo>
                  <a:lnTo>
                    <a:pt x="6157" y="6064"/>
                  </a:lnTo>
                  <a:lnTo>
                    <a:pt x="6157" y="6064"/>
                  </a:lnTo>
                  <a:close/>
                  <a:moveTo>
                    <a:pt x="3078" y="41373"/>
                  </a:moveTo>
                  <a:lnTo>
                    <a:pt x="38481" y="41373"/>
                  </a:lnTo>
                  <a:cubicBezTo>
                    <a:pt x="40207" y="41373"/>
                    <a:pt x="41559" y="40067"/>
                    <a:pt x="41559" y="38341"/>
                  </a:cubicBezTo>
                  <a:lnTo>
                    <a:pt x="41559" y="3032"/>
                  </a:lnTo>
                  <a:cubicBezTo>
                    <a:pt x="41559" y="1306"/>
                    <a:pt x="40253" y="0"/>
                    <a:pt x="38481" y="0"/>
                  </a:cubicBezTo>
                  <a:lnTo>
                    <a:pt x="3078" y="0"/>
                  </a:lnTo>
                  <a:cubicBezTo>
                    <a:pt x="1353" y="0"/>
                    <a:pt x="0" y="1306"/>
                    <a:pt x="0" y="3032"/>
                  </a:cubicBezTo>
                  <a:lnTo>
                    <a:pt x="0" y="38341"/>
                  </a:lnTo>
                  <a:cubicBezTo>
                    <a:pt x="0" y="40067"/>
                    <a:pt x="1306" y="41373"/>
                    <a:pt x="3078" y="41373"/>
                  </a:cubicBezTo>
                  <a:lnTo>
                    <a:pt x="3078" y="41373"/>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19" name="Freeform: Shape 118">
              <a:extLst>
                <a:ext uri="{FF2B5EF4-FFF2-40B4-BE49-F238E27FC236}">
                  <a16:creationId xmlns:a16="http://schemas.microsoft.com/office/drawing/2014/main" id="{B3E0013E-D336-2416-24F9-BEAD540BD73E}"/>
                </a:ext>
              </a:extLst>
            </p:cNvPr>
            <p:cNvSpPr/>
            <p:nvPr/>
          </p:nvSpPr>
          <p:spPr>
            <a:xfrm>
              <a:off x="1759740" y="4998547"/>
              <a:ext cx="41559" cy="36615"/>
            </a:xfrm>
            <a:custGeom>
              <a:avLst/>
              <a:gdLst>
                <a:gd name="connsiteX0" fmla="*/ 6157 w 41559"/>
                <a:gd name="connsiteY0" fmla="*/ 5224 h 36615"/>
                <a:gd name="connsiteX1" fmla="*/ 35449 w 41559"/>
                <a:gd name="connsiteY1" fmla="*/ 5224 h 36615"/>
                <a:gd name="connsiteX2" fmla="*/ 35449 w 41559"/>
                <a:gd name="connsiteY2" fmla="*/ 30925 h 36615"/>
                <a:gd name="connsiteX3" fmla="*/ 6157 w 41559"/>
                <a:gd name="connsiteY3" fmla="*/ 30925 h 36615"/>
                <a:gd name="connsiteX4" fmla="*/ 6157 w 41559"/>
                <a:gd name="connsiteY4" fmla="*/ 5224 h 36615"/>
                <a:gd name="connsiteX5" fmla="*/ 6157 w 41559"/>
                <a:gd name="connsiteY5" fmla="*/ 5224 h 36615"/>
                <a:gd name="connsiteX6" fmla="*/ 3078 w 41559"/>
                <a:gd name="connsiteY6" fmla="*/ 36615 h 36615"/>
                <a:gd name="connsiteX7" fmla="*/ 38481 w 41559"/>
                <a:gd name="connsiteY7" fmla="*/ 36615 h 36615"/>
                <a:gd name="connsiteX8" fmla="*/ 41559 w 41559"/>
                <a:gd name="connsiteY8" fmla="*/ 34003 h 36615"/>
                <a:gd name="connsiteX9" fmla="*/ 41559 w 41559"/>
                <a:gd name="connsiteY9" fmla="*/ 2612 h 36615"/>
                <a:gd name="connsiteX10" fmla="*/ 38481 w 41559"/>
                <a:gd name="connsiteY10" fmla="*/ 0 h 36615"/>
                <a:gd name="connsiteX11" fmla="*/ 3078 w 41559"/>
                <a:gd name="connsiteY11" fmla="*/ 0 h 36615"/>
                <a:gd name="connsiteX12" fmla="*/ 0 w 41559"/>
                <a:gd name="connsiteY12" fmla="*/ 2612 h 36615"/>
                <a:gd name="connsiteX13" fmla="*/ 0 w 41559"/>
                <a:gd name="connsiteY13" fmla="*/ 34003 h 36615"/>
                <a:gd name="connsiteX14" fmla="*/ 3078 w 41559"/>
                <a:gd name="connsiteY14" fmla="*/ 36615 h 36615"/>
                <a:gd name="connsiteX15" fmla="*/ 3078 w 41559"/>
                <a:gd name="connsiteY15" fmla="*/ 36615 h 36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59" h="36615">
                  <a:moveTo>
                    <a:pt x="6157" y="5224"/>
                  </a:moveTo>
                  <a:lnTo>
                    <a:pt x="35449" y="5224"/>
                  </a:lnTo>
                  <a:lnTo>
                    <a:pt x="35449" y="30925"/>
                  </a:lnTo>
                  <a:lnTo>
                    <a:pt x="6157" y="30925"/>
                  </a:lnTo>
                  <a:lnTo>
                    <a:pt x="6157" y="5224"/>
                  </a:lnTo>
                  <a:lnTo>
                    <a:pt x="6157" y="5224"/>
                  </a:lnTo>
                  <a:close/>
                  <a:moveTo>
                    <a:pt x="3078" y="36615"/>
                  </a:moveTo>
                  <a:lnTo>
                    <a:pt x="38481" y="36615"/>
                  </a:lnTo>
                  <a:cubicBezTo>
                    <a:pt x="40207" y="36615"/>
                    <a:pt x="41559" y="35309"/>
                    <a:pt x="41559" y="34003"/>
                  </a:cubicBezTo>
                  <a:lnTo>
                    <a:pt x="41559" y="2612"/>
                  </a:lnTo>
                  <a:cubicBezTo>
                    <a:pt x="41559" y="1306"/>
                    <a:pt x="40253" y="0"/>
                    <a:pt x="38481" y="0"/>
                  </a:cubicBezTo>
                  <a:lnTo>
                    <a:pt x="3078" y="0"/>
                  </a:lnTo>
                  <a:cubicBezTo>
                    <a:pt x="1353" y="0"/>
                    <a:pt x="0" y="1306"/>
                    <a:pt x="0" y="2612"/>
                  </a:cubicBezTo>
                  <a:lnTo>
                    <a:pt x="0" y="34003"/>
                  </a:lnTo>
                  <a:cubicBezTo>
                    <a:pt x="0" y="35309"/>
                    <a:pt x="1306" y="36615"/>
                    <a:pt x="3078" y="36615"/>
                  </a:cubicBezTo>
                  <a:lnTo>
                    <a:pt x="3078" y="36615"/>
                  </a:lnTo>
                  <a:close/>
                </a:path>
              </a:pathLst>
            </a:custGeom>
            <a:grpFill/>
            <a:ln w="3175" cap="flat">
              <a:solidFill>
                <a:srgbClr val="59595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grpSp>
        <p:nvGrpSpPr>
          <p:cNvPr id="9" name="Group 8">
            <a:extLst>
              <a:ext uri="{FF2B5EF4-FFF2-40B4-BE49-F238E27FC236}">
                <a16:creationId xmlns:a16="http://schemas.microsoft.com/office/drawing/2014/main" id="{60733647-7EFA-1EC0-4C2E-2E8B53172B89}"/>
              </a:ext>
            </a:extLst>
          </p:cNvPr>
          <p:cNvGrpSpPr/>
          <p:nvPr/>
        </p:nvGrpSpPr>
        <p:grpSpPr>
          <a:xfrm>
            <a:off x="5947904" y="2153963"/>
            <a:ext cx="4918450" cy="648127"/>
            <a:chOff x="5927584" y="2153963"/>
            <a:chExt cx="4918450" cy="648127"/>
          </a:xfrm>
        </p:grpSpPr>
        <p:grpSp>
          <p:nvGrpSpPr>
            <p:cNvPr id="26" name="Group 25">
              <a:extLst>
                <a:ext uri="{FF2B5EF4-FFF2-40B4-BE49-F238E27FC236}">
                  <a16:creationId xmlns:a16="http://schemas.microsoft.com/office/drawing/2014/main" id="{7947C9AD-D220-BCE1-25D7-7F3A1BF8C309}"/>
                </a:ext>
              </a:extLst>
            </p:cNvPr>
            <p:cNvGrpSpPr/>
            <p:nvPr/>
          </p:nvGrpSpPr>
          <p:grpSpPr>
            <a:xfrm>
              <a:off x="5927584" y="2153963"/>
              <a:ext cx="4918450" cy="266527"/>
              <a:chOff x="5931342" y="2235689"/>
              <a:chExt cx="4918450" cy="266527"/>
            </a:xfrm>
          </p:grpSpPr>
          <p:grpSp>
            <p:nvGrpSpPr>
              <p:cNvPr id="11" name="Group 10">
                <a:extLst>
                  <a:ext uri="{FF2B5EF4-FFF2-40B4-BE49-F238E27FC236}">
                    <a16:creationId xmlns:a16="http://schemas.microsoft.com/office/drawing/2014/main" id="{71D22F28-5984-EF30-748C-88D9D244245C}"/>
                  </a:ext>
                </a:extLst>
              </p:cNvPr>
              <p:cNvGrpSpPr/>
              <p:nvPr/>
            </p:nvGrpSpPr>
            <p:grpSpPr>
              <a:xfrm>
                <a:off x="6192676" y="2240606"/>
                <a:ext cx="2429946" cy="261610"/>
                <a:chOff x="6192676" y="2240606"/>
                <a:chExt cx="2429946" cy="261610"/>
              </a:xfrm>
            </p:grpSpPr>
            <p:sp>
              <p:nvSpPr>
                <p:cNvPr id="20" name="Rectangle 19">
                  <a:extLst>
                    <a:ext uri="{FF2B5EF4-FFF2-40B4-BE49-F238E27FC236}">
                      <a16:creationId xmlns:a16="http://schemas.microsoft.com/office/drawing/2014/main" id="{B9C749D1-547C-D61F-206F-9BC23064AAA9}"/>
                    </a:ext>
                  </a:extLst>
                </p:cNvPr>
                <p:cNvSpPr/>
                <p:nvPr/>
              </p:nvSpPr>
              <p:spPr>
                <a:xfrm>
                  <a:off x="7621449" y="2263168"/>
                  <a:ext cx="187680" cy="187680"/>
                </a:xfrm>
                <a:prstGeom prst="rect">
                  <a:avLst/>
                </a:pr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C302432C-5466-0CE7-2800-A15ACB013A55}"/>
                    </a:ext>
                  </a:extLst>
                </p:cNvPr>
                <p:cNvSpPr/>
                <p:nvPr/>
              </p:nvSpPr>
              <p:spPr>
                <a:xfrm>
                  <a:off x="6192676" y="2240606"/>
                  <a:ext cx="2429946" cy="26161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Helvetica"/>
                      <a:ea typeface="+mn-ea"/>
                      <a:cs typeface="Helvetica"/>
                    </a:rPr>
                    <a:t>CIO / CTO</a:t>
                  </a:r>
                </a:p>
              </p:txBody>
            </p:sp>
          </p:grpSp>
          <p:grpSp>
            <p:nvGrpSpPr>
              <p:cNvPr id="132" name="Group 131">
                <a:extLst>
                  <a:ext uri="{FF2B5EF4-FFF2-40B4-BE49-F238E27FC236}">
                    <a16:creationId xmlns:a16="http://schemas.microsoft.com/office/drawing/2014/main" id="{2BD31180-8211-4201-3229-7A19E1B5B0E9}"/>
                  </a:ext>
                </a:extLst>
              </p:cNvPr>
              <p:cNvGrpSpPr/>
              <p:nvPr/>
            </p:nvGrpSpPr>
            <p:grpSpPr>
              <a:xfrm>
                <a:off x="5931342" y="2235689"/>
                <a:ext cx="4918450" cy="261610"/>
                <a:chOff x="2187203" y="3087122"/>
                <a:chExt cx="4918450" cy="261610"/>
              </a:xfrm>
            </p:grpSpPr>
            <p:sp>
              <p:nvSpPr>
                <p:cNvPr id="28" name="Rectangle 27">
                  <a:extLst>
                    <a:ext uri="{FF2B5EF4-FFF2-40B4-BE49-F238E27FC236}">
                      <a16:creationId xmlns:a16="http://schemas.microsoft.com/office/drawing/2014/main" id="{3C49581F-DE58-262B-76A9-88E1816A1D6B}"/>
                    </a:ext>
                  </a:extLst>
                </p:cNvPr>
                <p:cNvSpPr/>
                <p:nvPr/>
              </p:nvSpPr>
              <p:spPr>
                <a:xfrm>
                  <a:off x="2187203" y="3114601"/>
                  <a:ext cx="187680" cy="1876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5A5A5">
                        <a:lumMod val="60000"/>
                        <a:lumOff val="40000"/>
                      </a:srgbClr>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F7BF4115-D29C-0BCB-D936-A7D27971AD5D}"/>
                    </a:ext>
                  </a:extLst>
                </p:cNvPr>
                <p:cNvSpPr/>
                <p:nvPr/>
              </p:nvSpPr>
              <p:spPr>
                <a:xfrm>
                  <a:off x="4174350" y="3087122"/>
                  <a:ext cx="2931303" cy="26161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Helvetica"/>
                      <a:ea typeface="+mn-ea"/>
                      <a:cs typeface="Helvetica"/>
                    </a:rPr>
                    <a:t>CDO / Head of Transformation</a:t>
                  </a:r>
                </a:p>
              </p:txBody>
            </p:sp>
          </p:grpSp>
        </p:grpSp>
        <p:sp>
          <p:nvSpPr>
            <p:cNvPr id="2" name="Rectangle 1">
              <a:extLst>
                <a:ext uri="{FF2B5EF4-FFF2-40B4-BE49-F238E27FC236}">
                  <a16:creationId xmlns:a16="http://schemas.microsoft.com/office/drawing/2014/main" id="{0B0B7F85-668A-A27B-E96E-B1F8C9EF653B}"/>
                </a:ext>
              </a:extLst>
            </p:cNvPr>
            <p:cNvSpPr/>
            <p:nvPr/>
          </p:nvSpPr>
          <p:spPr>
            <a:xfrm>
              <a:off x="5927584" y="2577445"/>
              <a:ext cx="187680" cy="1876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5A5A5">
                    <a:lumMod val="60000"/>
                    <a:lumOff val="40000"/>
                  </a:srgbClr>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6EF9F736-62A8-9395-E38E-B5586CC28F63}"/>
                </a:ext>
              </a:extLst>
            </p:cNvPr>
            <p:cNvSpPr/>
            <p:nvPr/>
          </p:nvSpPr>
          <p:spPr>
            <a:xfrm>
              <a:off x="6194907" y="2540480"/>
              <a:ext cx="2076319" cy="26161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Helvetica"/>
                  <a:ea typeface="+mn-ea"/>
                  <a:cs typeface="Helvetica"/>
                </a:rPr>
                <a:t>Chief Architect</a:t>
              </a:r>
            </a:p>
          </p:txBody>
        </p:sp>
      </p:grpSp>
      <p:grpSp>
        <p:nvGrpSpPr>
          <p:cNvPr id="32" name="Group 31">
            <a:extLst>
              <a:ext uri="{FF2B5EF4-FFF2-40B4-BE49-F238E27FC236}">
                <a16:creationId xmlns:a16="http://schemas.microsoft.com/office/drawing/2014/main" id="{052A4FFC-1F2F-DE2C-4D3C-883DE3C2678B}"/>
              </a:ext>
            </a:extLst>
          </p:cNvPr>
          <p:cNvGrpSpPr/>
          <p:nvPr/>
        </p:nvGrpSpPr>
        <p:grpSpPr>
          <a:xfrm>
            <a:off x="680885" y="939250"/>
            <a:ext cx="2168913" cy="1895636"/>
            <a:chOff x="355378" y="1124200"/>
            <a:chExt cx="2168913" cy="1895636"/>
          </a:xfrm>
        </p:grpSpPr>
        <p:sp>
          <p:nvSpPr>
            <p:cNvPr id="33" name="Rectangle 32">
              <a:extLst>
                <a:ext uri="{FF2B5EF4-FFF2-40B4-BE49-F238E27FC236}">
                  <a16:creationId xmlns:a16="http://schemas.microsoft.com/office/drawing/2014/main" id="{6796A41F-A6DA-6787-68C5-407844D99C4D}"/>
                </a:ext>
              </a:extLst>
            </p:cNvPr>
            <p:cNvSpPr/>
            <p:nvPr/>
          </p:nvSpPr>
          <p:spPr>
            <a:xfrm>
              <a:off x="355378" y="1124200"/>
              <a:ext cx="2168913" cy="144655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8800" b="0" i="0" u="none" strike="noStrike" kern="1200" cap="none" spc="0" normalizeH="0" baseline="0" noProof="0" dirty="0">
                  <a:ln>
                    <a:noFill/>
                  </a:ln>
                  <a:solidFill>
                    <a:srgbClr val="E7534F"/>
                  </a:solidFill>
                  <a:effectLst/>
                  <a:uLnTx/>
                  <a:uFillTx/>
                  <a:latin typeface="Helvetica"/>
                  <a:ea typeface="+mn-ea"/>
                  <a:cs typeface="Helvetica"/>
                </a:rPr>
                <a:t>208</a:t>
              </a:r>
            </a:p>
          </p:txBody>
        </p:sp>
        <p:sp>
          <p:nvSpPr>
            <p:cNvPr id="34" name="Rectangle 33">
              <a:extLst>
                <a:ext uri="{FF2B5EF4-FFF2-40B4-BE49-F238E27FC236}">
                  <a16:creationId xmlns:a16="http://schemas.microsoft.com/office/drawing/2014/main" id="{61B5A5CC-D2AA-4D90-1FD2-E803DCB9162C}"/>
                </a:ext>
              </a:extLst>
            </p:cNvPr>
            <p:cNvSpPr/>
            <p:nvPr/>
          </p:nvSpPr>
          <p:spPr>
            <a:xfrm>
              <a:off x="356846" y="2496616"/>
              <a:ext cx="2165979" cy="523220"/>
            </a:xfrm>
            <a:prstGeom prst="rect">
              <a:avLst/>
            </a:prstGeom>
          </p:spPr>
          <p:txBody>
            <a:bodyPr wrap="non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800" b="0" i="0" u="none" strike="noStrike" kern="1200" cap="none" spc="0" normalizeH="0" baseline="0" noProof="0">
                  <a:ln>
                    <a:noFill/>
                  </a:ln>
                  <a:solidFill>
                    <a:srgbClr val="000000"/>
                  </a:solidFill>
                  <a:effectLst/>
                  <a:uLnTx/>
                  <a:uFillTx/>
                  <a:latin typeface="Helvetica"/>
                  <a:ea typeface="+mn-ea"/>
                  <a:cs typeface="Helvetica"/>
                </a:rPr>
                <a:t>respondents</a:t>
              </a:r>
              <a:endParaRPr kumimoji="0" lang="en-AU" sz="2800" b="0" i="0" u="none" strike="noStrike" kern="1200" cap="none" spc="0" normalizeH="0" baseline="0" noProof="0">
                <a:ln>
                  <a:noFill/>
                </a:ln>
                <a:solidFill>
                  <a:srgbClr val="000000"/>
                </a:solidFill>
                <a:effectLst/>
                <a:uLnTx/>
                <a:uFillTx/>
                <a:latin typeface="Helvetica" pitchFamily="2" charset="0"/>
                <a:ea typeface="+mn-ea"/>
                <a:cs typeface="+mn-cs"/>
              </a:endParaRPr>
            </a:p>
          </p:txBody>
        </p:sp>
      </p:grpSp>
    </p:spTree>
    <p:extLst>
      <p:ext uri="{BB962C8B-B14F-4D97-AF65-F5344CB8AC3E}">
        <p14:creationId xmlns:p14="http://schemas.microsoft.com/office/powerpoint/2010/main" val="893978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a:extLst>
              <a:ext uri="{FF2B5EF4-FFF2-40B4-BE49-F238E27FC236}">
                <a16:creationId xmlns:a16="http://schemas.microsoft.com/office/drawing/2014/main" id="{1E3A960A-C979-FCAC-62CA-B155F263DF82}"/>
              </a:ext>
            </a:extLst>
          </p:cNvPr>
          <p:cNvSpPr/>
          <p:nvPr/>
        </p:nvSpPr>
        <p:spPr>
          <a:xfrm>
            <a:off x="-3568" y="0"/>
            <a:ext cx="12191990" cy="1590478"/>
          </a:xfrm>
          <a:prstGeom prst="roundRect">
            <a:avLst>
              <a:gd name="adj" fmla="val 0"/>
            </a:avLst>
          </a:prstGeom>
          <a:solidFill>
            <a:schemeClr val="tx1"/>
          </a:solidFill>
          <a:ln>
            <a:noFill/>
          </a:ln>
          <a:effectLst>
            <a:outerShdw blurRad="317500" dist="38100" dir="5400000" sx="104000" sy="104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bject 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a:latin typeface="Helvetica" panose="020B0604020202020204" pitchFamily="34" charset="0"/>
                <a:cs typeface="Helvetica" panose="020B0604020202020204" pitchFamily="34" charset="0"/>
              </a:rPr>
              <a:t>Additional</a:t>
            </a:r>
            <a:r>
              <a:rPr spc="-20">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resources</a:t>
            </a:r>
            <a:r>
              <a:rPr spc="-15">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you</a:t>
            </a:r>
            <a:r>
              <a:rPr spc="-20">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can</a:t>
            </a:r>
            <a:r>
              <a:rPr spc="-20">
                <a:latin typeface="Helvetica" panose="020B0604020202020204" pitchFamily="34" charset="0"/>
                <a:cs typeface="Helvetica" panose="020B0604020202020204" pitchFamily="34" charset="0"/>
              </a:rPr>
              <a:t> </a:t>
            </a:r>
            <a:r>
              <a:rPr spc="-10">
                <a:latin typeface="Helvetica" panose="020B0604020202020204" pitchFamily="34" charset="0"/>
                <a:cs typeface="Helvetica" panose="020B0604020202020204" pitchFamily="34" charset="0"/>
              </a:rPr>
              <a:t>access</a:t>
            </a:r>
          </a:p>
        </p:txBody>
      </p:sp>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a:lnSpc>
                <a:spcPct val="107100"/>
              </a:lnSpc>
              <a:spcBef>
                <a:spcPts val="100"/>
              </a:spcBef>
            </a:pP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sz="1400" b="1" spc="-8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sz="1400" b="1"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to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Through</a:t>
            </a:r>
            <a:r>
              <a:rPr sz="1200" spc="-5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market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Q&amp;A</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sz="1200">
              <a:solidFill>
                <a:schemeClr val="tx1"/>
              </a:solidFill>
              <a:latin typeface="Helvetica" panose="020B0604020202020204" pitchFamily="34" charset="0"/>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a:lnSpc>
                <a:spcPct val="107100"/>
              </a:lnSpc>
              <a:spcBef>
                <a:spcPts val="100"/>
              </a:spcBef>
            </a:pP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Bespoke</a:t>
            </a:r>
            <a:r>
              <a:rPr sz="1400" b="1" spc="-9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Receive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custom</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cuts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a:lnSpc>
                <a:spcPct val="107100"/>
              </a:lnSpc>
              <a:spcBef>
                <a:spcPts val="100"/>
              </a:spcBef>
            </a:pP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400" b="1"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Leverage</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sz="1200" spc="7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r>
              <a:rPr sz="1200" spc="7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help</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sz="1200">
              <a:solidFill>
                <a:schemeClr val="tx1"/>
              </a:solidFill>
              <a:latin typeface="Helvetica" panose="020B0604020202020204" pitchFamily="34" charset="0"/>
              <a:cs typeface="Helvetica" panose="020B0604020202020204" pitchFamily="34" charset="0"/>
            </a:endParaRPr>
          </a:p>
        </p:txBody>
      </p:sp>
      <p:sp>
        <p:nvSpPr>
          <p:cNvPr id="6" name="object 6"/>
          <p:cNvSpPr txBox="1"/>
          <p:nvPr/>
        </p:nvSpPr>
        <p:spPr>
          <a:xfrm>
            <a:off x="4852250" y="1825582"/>
            <a:ext cx="2148205" cy="1029064"/>
          </a:xfrm>
          <a:prstGeom prst="rect">
            <a:avLst/>
          </a:prstGeom>
        </p:spPr>
        <p:txBody>
          <a:bodyPr vert="horz" wrap="square" lIns="0" tIns="31750" rIns="0" bIns="0" rtlCol="0">
            <a:spAutoFit/>
          </a:bodyPr>
          <a:lstStyle/>
          <a:p>
            <a:pPr marL="12700" marR="5080">
              <a:lnSpc>
                <a:spcPct val="133200"/>
              </a:lnSpc>
              <a:spcBef>
                <a:spcPts val="250"/>
              </a:spcBef>
            </a:pPr>
            <a:r>
              <a:rPr sz="1400" b="1">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Market</a:t>
            </a:r>
            <a:r>
              <a:rPr sz="1400" b="1" spc="-4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a:t>
            </a:r>
            <a:r>
              <a:rPr sz="1400" b="1"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Reports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Access</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library</a:t>
            </a:r>
            <a:r>
              <a:rPr sz="1200" spc="3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fact-</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based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insights,</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deep</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dives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on</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ANZ</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business</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&amp;</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IT</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sz="1200">
              <a:solidFill>
                <a:schemeClr val="tx1"/>
              </a:solidFill>
              <a:latin typeface="Helvetica" panose="020B0604020202020204" pitchFamily="34" charset="0"/>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a:lnSpc>
                <a:spcPct val="107100"/>
              </a:lnSpc>
              <a:spcBef>
                <a:spcPts val="100"/>
              </a:spcBef>
            </a:pP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Premier</a:t>
            </a:r>
            <a:r>
              <a:rPr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Unlock</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our</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network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leading</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sz="1200">
              <a:solidFill>
                <a:schemeClr val="tx1"/>
              </a:solidFill>
              <a:latin typeface="Helvetica" panose="020B0604020202020204" pitchFamily="34" charset="0"/>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a:lnSpc>
                <a:spcPct val="107100"/>
              </a:lnSpc>
              <a:spcBef>
                <a:spcPts val="100"/>
              </a:spcBef>
            </a:pP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sz="1400" b="1"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&amp;</a:t>
            </a:r>
            <a:r>
              <a:rPr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Impact</a:t>
            </a:r>
            <a:r>
              <a:rPr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sz="1400">
              <a:solidFill>
                <a:schemeClr val="tx1"/>
              </a:solidFill>
              <a:latin typeface="Helvetica" panose="020B0604020202020204" pitchFamily="34" charset="0"/>
              <a:cs typeface="Helvetica" panose="020B0604020202020204" pitchFamily="34" charset="0"/>
            </a:endParaRPr>
          </a:p>
          <a:p>
            <a:pPr marL="12700" marR="5080" algn="just">
              <a:lnSpc>
                <a:spcPct val="131700"/>
              </a:lnSpc>
              <a:spcBef>
                <a:spcPts val="175"/>
              </a:spcBef>
            </a:pP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will</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ensure</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team</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most</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sz="1200">
              <a:solidFill>
                <a:schemeClr val="tx1"/>
              </a:solidFill>
              <a:latin typeface="Helvetica" panose="020B0604020202020204" pitchFamily="34" charset="0"/>
              <a:cs typeface="Helvetica" panose="020B0604020202020204" pitchFamily="34" charset="0"/>
            </a:endParaRPr>
          </a:p>
        </p:txBody>
      </p:sp>
      <p:sp>
        <p:nvSpPr>
          <p:cNvPr id="9" name="object 9"/>
          <p:cNvSpPr txBox="1"/>
          <p:nvPr/>
        </p:nvSpPr>
        <p:spPr>
          <a:xfrm>
            <a:off x="945305" y="1900427"/>
            <a:ext cx="2847975" cy="1005205"/>
          </a:xfrm>
          <a:prstGeom prst="rect">
            <a:avLst/>
          </a:prstGeom>
        </p:spPr>
        <p:txBody>
          <a:bodyPr vert="horz" wrap="square" lIns="0" tIns="12700" rIns="0" bIns="0" rtlCol="0">
            <a:spAutoFit/>
          </a:bodyPr>
          <a:lstStyle/>
          <a:p>
            <a:pPr marL="12700" marR="1093470">
              <a:lnSpc>
                <a:spcPct val="107100"/>
              </a:lnSpc>
              <a:spcBef>
                <a:spcPts val="100"/>
              </a:spcBef>
            </a:pPr>
            <a:r>
              <a:rPr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sz="1400" b="1" spc="-3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400" b="1" spc="-2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a:t>
            </a:r>
            <a:r>
              <a:rPr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Studies</a:t>
            </a:r>
            <a:r>
              <a:rPr sz="1400" b="1" spc="-3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&amp;</a:t>
            </a:r>
            <a:r>
              <a:rPr sz="1400" b="1"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sz="1200"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the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sz="1200" spc="5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projects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sz="1200">
              <a:solidFill>
                <a:schemeClr val="tx1"/>
              </a:solidFill>
              <a:latin typeface="Helvetica" panose="020B0604020202020204" pitchFamily="34" charset="0"/>
              <a:cs typeface="Helvetica" panose="020B0604020202020204" pitchFamily="34" charset="0"/>
            </a:endParaRPr>
          </a:p>
        </p:txBody>
      </p:sp>
      <p:sp>
        <p:nvSpPr>
          <p:cNvPr id="10" name="object 10"/>
          <p:cNvSpPr txBox="1"/>
          <p:nvPr/>
        </p:nvSpPr>
        <p:spPr>
          <a:xfrm>
            <a:off x="945305" y="3543300"/>
            <a:ext cx="2774950" cy="993140"/>
          </a:xfrm>
          <a:prstGeom prst="rect">
            <a:avLst/>
          </a:prstGeom>
        </p:spPr>
        <p:txBody>
          <a:bodyPr vert="horz" wrap="square" lIns="0" tIns="12700" rIns="0" bIns="0" rtlCol="0">
            <a:spAutoFit/>
          </a:bodyPr>
          <a:lstStyle/>
          <a:p>
            <a:pPr marL="12700" marR="1464310">
              <a:lnSpc>
                <a:spcPct val="107100"/>
              </a:lnSpc>
              <a:spcBef>
                <a:spcPts val="100"/>
              </a:spcBef>
            </a:pPr>
            <a:r>
              <a:rPr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r>
              <a:rPr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&amp;</a:t>
            </a:r>
            <a:r>
              <a:rPr sz="1400" b="1"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Elevate</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your</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cases</a:t>
            </a:r>
            <a:r>
              <a:rPr sz="1200"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market</a:t>
            </a:r>
            <a:r>
              <a:rPr sz="1200" spc="3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and</a:t>
            </a:r>
            <a:r>
              <a:rPr sz="1200" spc="3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industry</a:t>
            </a:r>
            <a:r>
              <a:rPr sz="1200" spc="2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a:lnSpc>
                <a:spcPct val="107100"/>
              </a:lnSpc>
              <a:spcBef>
                <a:spcPts val="100"/>
              </a:spcBef>
            </a:pPr>
            <a:r>
              <a:rPr sz="1400" b="1">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Industry</a:t>
            </a:r>
            <a:r>
              <a:rPr sz="1400" b="1" spc="-4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sz="1200" spc="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or read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1-page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sz="1200" spc="-1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from</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our</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Edge</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sz="1200">
              <a:solidFill>
                <a:schemeClr val="tx1"/>
              </a:solidFill>
              <a:latin typeface="Helvetica" panose="020B0604020202020204" pitchFamily="34" charset="0"/>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a:lnSpc>
                <a:spcPct val="100000"/>
              </a:lnSpc>
              <a:spcBef>
                <a:spcPts val="100"/>
              </a:spcBef>
            </a:pPr>
            <a:r>
              <a:rPr sz="950" i="1" spc="-25">
                <a:solidFill>
                  <a:srgbClr val="3B3838"/>
                </a:solidFill>
                <a:latin typeface="Arial"/>
                <a:cs typeface="Arial"/>
              </a:rPr>
              <a:t>*Inclusions</a:t>
            </a:r>
            <a:r>
              <a:rPr sz="950" i="1" spc="-5">
                <a:solidFill>
                  <a:srgbClr val="3B3838"/>
                </a:solidFill>
                <a:latin typeface="Arial"/>
                <a:cs typeface="Arial"/>
              </a:rPr>
              <a:t> </a:t>
            </a:r>
            <a:r>
              <a:rPr sz="950" i="1" spc="-40">
                <a:solidFill>
                  <a:srgbClr val="3B3838"/>
                </a:solidFill>
                <a:latin typeface="Arial"/>
                <a:cs typeface="Arial"/>
              </a:rPr>
              <a:t>may</a:t>
            </a:r>
            <a:r>
              <a:rPr sz="950" i="1" spc="-5">
                <a:solidFill>
                  <a:srgbClr val="3B3838"/>
                </a:solidFill>
                <a:latin typeface="Arial"/>
                <a:cs typeface="Arial"/>
              </a:rPr>
              <a:t> </a:t>
            </a:r>
            <a:r>
              <a:rPr sz="950" i="1" spc="-25">
                <a:solidFill>
                  <a:srgbClr val="3B3838"/>
                </a:solidFill>
                <a:latin typeface="Arial"/>
                <a:cs typeface="Arial"/>
              </a:rPr>
              <a:t>vary</a:t>
            </a:r>
            <a:r>
              <a:rPr sz="950" i="1" spc="-5">
                <a:solidFill>
                  <a:srgbClr val="3B3838"/>
                </a:solidFill>
                <a:latin typeface="Arial"/>
                <a:cs typeface="Arial"/>
              </a:rPr>
              <a:t> </a:t>
            </a:r>
            <a:r>
              <a:rPr sz="950" i="1" spc="-10">
                <a:solidFill>
                  <a:srgbClr val="3B3838"/>
                </a:solidFill>
                <a:latin typeface="Arial"/>
                <a:cs typeface="Arial"/>
              </a:rPr>
              <a:t>depending</a:t>
            </a:r>
            <a:r>
              <a:rPr sz="950" i="1" spc="-5">
                <a:solidFill>
                  <a:srgbClr val="3B3838"/>
                </a:solidFill>
                <a:latin typeface="Arial"/>
                <a:cs typeface="Arial"/>
              </a:rPr>
              <a:t> </a:t>
            </a:r>
            <a:r>
              <a:rPr sz="950" i="1" spc="-20">
                <a:solidFill>
                  <a:srgbClr val="3B3838"/>
                </a:solidFill>
                <a:latin typeface="Arial"/>
                <a:cs typeface="Arial"/>
              </a:rPr>
              <a:t>on</a:t>
            </a:r>
            <a:r>
              <a:rPr sz="950" i="1">
                <a:solidFill>
                  <a:srgbClr val="3B3838"/>
                </a:solidFill>
                <a:latin typeface="Arial"/>
                <a:cs typeface="Arial"/>
              </a:rPr>
              <a:t> </a:t>
            </a:r>
            <a:r>
              <a:rPr sz="950" i="1" spc="-20">
                <a:solidFill>
                  <a:srgbClr val="3B3838"/>
                </a:solidFill>
                <a:latin typeface="Arial"/>
                <a:cs typeface="Arial"/>
              </a:rPr>
              <a:t>subscription</a:t>
            </a:r>
            <a:r>
              <a:rPr sz="950" i="1" spc="-5">
                <a:solidFill>
                  <a:srgbClr val="3B3838"/>
                </a:solidFill>
                <a:latin typeface="Arial"/>
                <a:cs typeface="Arial"/>
              </a:rPr>
              <a:t> </a:t>
            </a:r>
            <a:r>
              <a:rPr sz="950" i="1" spc="-10">
                <a:solidFill>
                  <a:srgbClr val="3B3838"/>
                </a:solidFill>
                <a:latin typeface="Arial"/>
                <a:cs typeface="Arial"/>
              </a:rPr>
              <a:t>level.</a:t>
            </a:r>
            <a:endParaRPr sz="950">
              <a:latin typeface="Arial"/>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indent="20955">
              <a:lnSpc>
                <a:spcPct val="137400"/>
              </a:lnSpc>
              <a:spcBef>
                <a:spcPts val="95"/>
              </a:spcBef>
            </a:pPr>
            <a:r>
              <a:rPr sz="1150">
                <a:solidFill>
                  <a:srgbClr val="FFFFFF"/>
                </a:solidFill>
                <a:latin typeface="Helvetica" panose="020B0604020202020204" pitchFamily="34" charset="0"/>
                <a:cs typeface="Helvetica" panose="020B0604020202020204" pitchFamily="34" charset="0"/>
              </a:rPr>
              <a:t>Members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ADAPT’s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Research</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&amp;</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Advisory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platform</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have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access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entire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suite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market</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leading</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content,</a:t>
            </a:r>
            <a:r>
              <a:rPr sz="1150" spc="150">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insights </a:t>
            </a:r>
            <a:r>
              <a:rPr sz="1150">
                <a:solidFill>
                  <a:srgbClr val="FFFFFF"/>
                </a:solidFill>
                <a:latin typeface="Helvetica" panose="020B0604020202020204" pitchFamily="34" charset="0"/>
                <a:cs typeface="Helvetica" panose="020B0604020202020204" pitchFamily="34" charset="0"/>
              </a:rPr>
              <a:t>and</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resources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a:t>
            </a:r>
            <a:r>
              <a:rPr sz="1150" spc="13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execute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role.</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For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assistance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contact</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Account</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Manager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the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45">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section.</a:t>
            </a:r>
            <a:endParaRPr sz="115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42585258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06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show early trends, it's important to recognise that this does not guarantee future respondents will reflect the same trends. For instance, while 100% of respondents in a sample of 10 might invest in AI, it would be unrealistic to assume this pattern will hold as the sample size grows. However, if the sample size increases to 20, it is unlikely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622999" y="1799634"/>
            <a:ext cx="4222513" cy="427495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This document outlines </a:t>
            </a:r>
            <a:r>
              <a:rPr lang="en-US" sz="1200" b="1">
                <a:solidFill>
                  <a:prstClr val="black"/>
                </a:solidFill>
                <a:latin typeface="Helvetica"/>
                <a:cs typeface="Helvetica"/>
              </a:rPr>
              <a:t>percentage allocations </a:t>
            </a:r>
            <a:br>
              <a:rPr lang="en-US" sz="1200" b="1">
                <a:solidFill>
                  <a:prstClr val="black"/>
                </a:solidFill>
                <a:latin typeface="Helvetica"/>
                <a:cs typeface="Helvetica"/>
              </a:rPr>
            </a:br>
            <a:r>
              <a:rPr lang="en-US" sz="1200" b="1">
                <a:solidFill>
                  <a:prstClr val="black"/>
                </a:solidFill>
                <a:latin typeface="Helvetica"/>
                <a:cs typeface="Helvetica"/>
              </a:rPr>
              <a:t>of IT budgets for</a:t>
            </a:r>
            <a:r>
              <a:rPr kumimoji="0" lang="en-US" sz="1200" b="1" i="0" u="none" strike="noStrike" kern="1200" cap="none" spc="0" normalizeH="0" baseline="0" noProof="0">
                <a:ln>
                  <a:noFill/>
                </a:ln>
                <a:solidFill>
                  <a:prstClr val="black"/>
                </a:solidFill>
                <a:effectLst/>
                <a:uLnTx/>
                <a:uFillTx/>
                <a:latin typeface="Helvetica"/>
                <a:ea typeface="+mn-ea"/>
                <a:cs typeface="Helvetica"/>
              </a:rPr>
              <a:t> Chief Information Officers (CIOs).</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The demographic breakdown of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a:ln>
                  <a:noFill/>
                </a:ln>
                <a:solidFill>
                  <a:prstClr val="black"/>
                </a:solidFill>
                <a:effectLst/>
                <a:uLnTx/>
                <a:uFillTx/>
                <a:latin typeface="Helvetica"/>
                <a:ea typeface="+mn-ea"/>
                <a:cs typeface="Helvetica"/>
              </a:rPr>
              <a:t>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is </a:t>
            </a:r>
            <a:r>
              <a:rPr lang="en-US" sz="1200">
                <a:solidFill>
                  <a:prstClr val="black"/>
                </a:solidFill>
                <a:latin typeface="Helvetica"/>
                <a:cs typeface="Helvetica"/>
              </a:rPr>
              <a:t>as</a:t>
            </a:r>
            <a:r>
              <a:rPr kumimoji="0" lang="en-US" sz="1200" b="0" i="0" u="none" strike="noStrike" kern="1200" cap="none" spc="0" normalizeH="0" baseline="0" noProof="0">
                <a:ln>
                  <a:noFill/>
                </a:ln>
                <a:solidFill>
                  <a:prstClr val="black"/>
                </a:solidFill>
                <a:effectLst/>
                <a:uLnTx/>
                <a:uFillTx/>
                <a:latin typeface="Helvetica"/>
                <a:ea typeface="+mn-ea"/>
                <a:cs typeface="Helvetica"/>
              </a:rPr>
              <a:t> follows:</a:t>
            </a:r>
            <a:endParaRPr kumimoji="0" lang="en-US"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SMB (&lt;= 500 employees)</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Mid-sized organisations (501 to 2,500 employees)</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Enterprise organisations (2,501 to 10,000 employees)</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Large </a:t>
            </a:r>
            <a:r>
              <a:rPr kumimoji="0" lang="en-AU" sz="1200" b="0" i="0" u="none" strike="noStrike" kern="1200" cap="none" spc="0" normalizeH="0" baseline="0" noProof="0">
                <a:ln>
                  <a:noFill/>
                </a:ln>
                <a:solidFill>
                  <a:prstClr val="black"/>
                </a:solidFill>
                <a:effectLst/>
                <a:uLnTx/>
                <a:uFillTx/>
                <a:latin typeface="Helvetica"/>
                <a:ea typeface="+mn-ea"/>
                <a:cs typeface="Helvetica"/>
              </a:rPr>
              <a:t>e</a:t>
            </a:r>
            <a:r>
              <a:rPr kumimoji="0" lang="en-GB" sz="1200" b="0" i="0" u="none" strike="noStrike" kern="1200" cap="none" spc="0" normalizeH="0" baseline="0" noProof="0">
                <a:ln>
                  <a:noFill/>
                </a:ln>
                <a:solidFill>
                  <a:prstClr val="black"/>
                </a:solidFill>
                <a:effectLst/>
                <a:uLnTx/>
                <a:uFillTx/>
                <a:latin typeface="Helvetica"/>
                <a:ea typeface="+mn-ea"/>
                <a:cs typeface="Helvetica"/>
              </a:rPr>
              <a:t>nterprise organisations (&gt; 10,000)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br>
              <a:rPr kumimoji="0" lang="en-GB" sz="1200" b="0" i="0" u="none" strike="noStrike" kern="1200" cap="none" spc="0" normalizeH="0" baseline="0" noProof="0">
                <a:ln>
                  <a:noFill/>
                </a:ln>
                <a:solidFill>
                  <a:prstClr val="black"/>
                </a:solidFill>
                <a:effectLst/>
                <a:uLnTx/>
                <a:uFillTx/>
                <a:latin typeface="Helvetica"/>
                <a:ea typeface="+mn-ea"/>
                <a:cs typeface="Helvetica"/>
              </a:rPr>
            </a:br>
            <a:r>
              <a:rPr kumimoji="0" lang="en-GB" sz="1200" b="0" i="0" u="none" strike="noStrike" kern="1200" cap="none" spc="0" normalizeH="0" baseline="0" noProof="0">
                <a:ln>
                  <a:noFill/>
                </a:ln>
                <a:solidFill>
                  <a:prstClr val="black"/>
                </a:solidFill>
                <a:effectLst/>
                <a:uLnTx/>
                <a:uFillTx/>
                <a:latin typeface="Helvetica"/>
                <a:ea typeface="+mn-ea"/>
                <a:cs typeface="Helvetica"/>
              </a:rPr>
              <a:t>The statistics shown in this report cover:</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IT budget allocation</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Investment priorities</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64310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Document description</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CIO demographic budget breakdown</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5046679" y="316053"/>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5449014" y="1117373"/>
            <a:ext cx="6096000" cy="41210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IT budget allocation​</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i="0" u="none" strike="noStrike" kern="1200" cap="none" spc="0" normalizeH="0" baseline="0" noProof="0">
                <a:ln>
                  <a:noFill/>
                </a:ln>
                <a:solidFill>
                  <a:prstClr val="black"/>
                </a:solidFill>
                <a:effectLst/>
                <a:uLnTx/>
                <a:uFillTx/>
                <a:latin typeface="Helvetica"/>
                <a:ea typeface="+mn-ea"/>
                <a:cs typeface="Helvetica"/>
              </a:rPr>
              <a:t>Respondents were asked how their budget is allocated across different areas. These broad categories provide insight into general trends in IT budget spending.</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i="0" u="none" strike="noStrike" kern="1200" cap="none" spc="0" normalizeH="0" baseline="0" noProof="0">
                <a:ln>
                  <a:noFill/>
                </a:ln>
                <a:solidFill>
                  <a:prstClr val="black"/>
                </a:solidFill>
                <a:effectLst/>
                <a:uLnTx/>
                <a:uFillTx/>
                <a:latin typeface="Helvetica"/>
                <a:ea typeface="+mn-ea"/>
                <a:cs typeface="Helvetica"/>
              </a:rPr>
              <a:t>The </a:t>
            </a:r>
            <a:r>
              <a:rPr lang="en-US" sz="1200">
                <a:solidFill>
                  <a:prstClr val="black"/>
                </a:solidFill>
                <a:latin typeface="Helvetica"/>
                <a:cs typeface="Helvetica"/>
              </a:rPr>
              <a:t>b</a:t>
            </a:r>
            <a:r>
              <a:rPr kumimoji="0" lang="en-US" sz="1200" i="0" u="none" strike="noStrike" kern="1200" cap="none" spc="0" normalizeH="0" baseline="0" noProof="0">
                <a:ln>
                  <a:noFill/>
                </a:ln>
                <a:solidFill>
                  <a:prstClr val="black"/>
                </a:solidFill>
                <a:effectLst/>
                <a:uLnTx/>
                <a:uFillTx/>
                <a:latin typeface="Helvetica"/>
                <a:ea typeface="+mn-ea"/>
                <a:cs typeface="Helvetica"/>
              </a:rPr>
              <a:t>udget allocations add up to 100%.</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i="0" u="none" strike="noStrike" kern="1200" cap="none" spc="0" normalizeH="0" baseline="0" noProof="0">
                <a:ln>
                  <a:noFill/>
                </a:ln>
                <a:solidFill>
                  <a:prstClr val="black"/>
                </a:solidFill>
                <a:effectLst/>
                <a:uLnTx/>
                <a:uFillTx/>
                <a:latin typeface="Helvetica"/>
                <a:ea typeface="+mn-ea"/>
                <a:cs typeface="Helvetica"/>
              </a:rPr>
              <a:t>Budgets should be viewed as the average spend, not what an organisation </a:t>
            </a:r>
            <a:br>
              <a:rPr kumimoji="0" lang="en-US" sz="1200" i="0" u="none" strike="noStrike" kern="1200" cap="none" spc="0" normalizeH="0" baseline="0" noProof="0">
                <a:ln>
                  <a:noFill/>
                </a:ln>
                <a:solidFill>
                  <a:prstClr val="black"/>
                </a:solidFill>
                <a:effectLst/>
                <a:uLnTx/>
                <a:uFillTx/>
                <a:latin typeface="Helvetica"/>
                <a:ea typeface="+mn-ea"/>
                <a:cs typeface="Helvetica"/>
              </a:rPr>
            </a:br>
            <a:r>
              <a:rPr kumimoji="0" lang="en-US" sz="1200" i="0" u="none" strike="noStrike" kern="1200" cap="none" spc="0" normalizeH="0" baseline="0" noProof="0">
                <a:ln>
                  <a:noFill/>
                </a:ln>
                <a:solidFill>
                  <a:prstClr val="black"/>
                </a:solidFill>
                <a:effectLst/>
                <a:uLnTx/>
                <a:uFillTx/>
                <a:latin typeface="Helvetica"/>
                <a:ea typeface="+mn-ea"/>
                <a:cs typeface="Helvetica"/>
              </a:rPr>
              <a:t>should spend. They are a benchmarking guideline only.</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br>
              <a:rPr kumimoji="0" lang="en-US" sz="1200" b="1" i="0" u="none" strike="noStrike" kern="1200" cap="none" spc="0" normalizeH="0" baseline="0" noProof="0">
                <a:ln>
                  <a:noFill/>
                </a:ln>
                <a:solidFill>
                  <a:prstClr val="black"/>
                </a:solidFill>
                <a:effectLst/>
                <a:uLnTx/>
                <a:uFillTx/>
                <a:latin typeface="Helvetica"/>
                <a:ea typeface="+mn-ea"/>
                <a:cs typeface="Helvetica"/>
              </a:rPr>
            </a:br>
            <a:r>
              <a:rPr kumimoji="0" lang="en-US" sz="1200" b="1" i="0" u="none" strike="noStrike" kern="1200" cap="none" spc="0" normalizeH="0" baseline="0" noProof="0">
                <a:ln>
                  <a:noFill/>
                </a:ln>
                <a:solidFill>
                  <a:prstClr val="black"/>
                </a:solidFill>
                <a:effectLst/>
                <a:uLnTx/>
                <a:uFillTx/>
                <a:latin typeface="Helvetica"/>
                <a:ea typeface="+mn-ea"/>
                <a:cs typeface="Helvetica"/>
              </a:rPr>
              <a:t>Investment priorities​</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i="0" u="none" strike="noStrike" kern="1200" cap="none" spc="0" normalizeH="0" baseline="0" noProof="0">
                <a:ln>
                  <a:noFill/>
                </a:ln>
                <a:solidFill>
                  <a:prstClr val="black"/>
                </a:solidFill>
                <a:effectLst/>
                <a:uLnTx/>
                <a:uFillTx/>
                <a:latin typeface="Helvetica"/>
                <a:ea typeface="+mn-ea"/>
                <a:cs typeface="Helvetica"/>
              </a:rPr>
              <a:t>Investment priorities are indicated by respondents' intentions to spend </a:t>
            </a:r>
            <a:br>
              <a:rPr kumimoji="0" lang="en-US" sz="1200" i="0" u="none" strike="noStrike" kern="1200" cap="none" spc="0" normalizeH="0" baseline="0" noProof="0">
                <a:ln>
                  <a:noFill/>
                </a:ln>
                <a:solidFill>
                  <a:prstClr val="black"/>
                </a:solidFill>
                <a:effectLst/>
                <a:uLnTx/>
                <a:uFillTx/>
                <a:latin typeface="Helvetica"/>
                <a:ea typeface="+mn-ea"/>
                <a:cs typeface="Helvetica"/>
              </a:rPr>
            </a:br>
            <a:r>
              <a:rPr kumimoji="0" lang="en-US" sz="1200" i="0" u="none" strike="noStrike" kern="1200" cap="none" spc="0" normalizeH="0" baseline="0" noProof="0">
                <a:ln>
                  <a:noFill/>
                </a:ln>
                <a:solidFill>
                  <a:prstClr val="black"/>
                </a:solidFill>
                <a:effectLst/>
                <a:uLnTx/>
                <a:uFillTx/>
                <a:latin typeface="Helvetica"/>
                <a:ea typeface="+mn-ea"/>
                <a:cs typeface="Helvetica"/>
              </a:rPr>
              <a:t>in a given area over the next year.</a:t>
            </a:r>
            <a:endParaRPr lang="en-US" sz="120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i="0" u="none" strike="noStrike" kern="1200" cap="none" spc="0" normalizeH="0" baseline="0" noProof="0">
                <a:ln>
                  <a:noFill/>
                </a:ln>
                <a:solidFill>
                  <a:prstClr val="black"/>
                </a:solidFill>
                <a:effectLst/>
                <a:uLnTx/>
                <a:uFillTx/>
                <a:latin typeface="Helvetica"/>
                <a:ea typeface="+mn-ea"/>
                <a:cs typeface="Helvetica"/>
              </a:rPr>
              <a:t>There are approximately 83 line items of investment priorities. The investment priority statistics represent the top 10 investments by proportion of spending </a:t>
            </a:r>
            <a:br>
              <a:rPr kumimoji="0" lang="en-US" sz="1200" i="0" u="none" strike="noStrike" kern="1200" cap="none" spc="0" normalizeH="0" baseline="0" noProof="0">
                <a:ln>
                  <a:noFill/>
                </a:ln>
                <a:solidFill>
                  <a:prstClr val="black"/>
                </a:solidFill>
                <a:effectLst/>
                <a:uLnTx/>
                <a:uFillTx/>
                <a:latin typeface="Helvetica"/>
                <a:ea typeface="+mn-ea"/>
                <a:cs typeface="Helvetica"/>
              </a:rPr>
            </a:br>
            <a:r>
              <a:rPr kumimoji="0" lang="en-US" sz="1200" i="0" u="none" strike="noStrike" kern="1200" cap="none" spc="0" normalizeH="0" baseline="0" noProof="0">
                <a:ln>
                  <a:noFill/>
                </a:ln>
                <a:solidFill>
                  <a:prstClr val="black"/>
                </a:solidFill>
                <a:effectLst/>
                <a:uLnTx/>
                <a:uFillTx/>
                <a:latin typeface="Helvetica"/>
                <a:ea typeface="+mn-ea"/>
                <a:cs typeface="Helvetica"/>
              </a:rPr>
              <a:t>in the next year</a:t>
            </a:r>
            <a:r>
              <a:rPr lang="en-US" sz="1200">
                <a:solidFill>
                  <a:prstClr val="black"/>
                </a:solidFill>
                <a:latin typeface="Helvetic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806042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467584-67DF-E8E1-B853-189D62B9A57F}"/>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EE47218-51D5-1172-449D-D95EE59BCD7E}"/>
              </a:ext>
            </a:extLst>
          </p:cNvPr>
          <p:cNvSpPr/>
          <p:nvPr/>
        </p:nvSpPr>
        <p:spPr>
          <a:xfrm>
            <a:off x="1010110" y="2527476"/>
            <a:ext cx="7635739"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00000"/>
                </a:solidFill>
                <a:effectLst/>
                <a:uLnTx/>
                <a:uFillTx/>
                <a:latin typeface="Helvetica"/>
                <a:ea typeface="+mn-ea"/>
                <a:cs typeface="Helvetica"/>
              </a:rPr>
              <a:t>IT budgets</a:t>
            </a:r>
          </a:p>
        </p:txBody>
      </p:sp>
    </p:spTree>
    <p:extLst>
      <p:ext uri="{BB962C8B-B14F-4D97-AF65-F5344CB8AC3E}">
        <p14:creationId xmlns:p14="http://schemas.microsoft.com/office/powerpoint/2010/main" val="3592027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0AD02B76-3B36-7BC6-B48A-013C916E1927}"/>
              </a:ext>
            </a:extLst>
          </p:cNvPr>
          <p:cNvGraphicFramePr>
            <a:graphicFrameLocks/>
          </p:cNvGraphicFramePr>
          <p:nvPr>
            <p:extLst>
              <p:ext uri="{D42A27DB-BD31-4B8C-83A1-F6EECF244321}">
                <p14:modId xmlns:p14="http://schemas.microsoft.com/office/powerpoint/2010/main" val="2900836216"/>
              </p:ext>
            </p:extLst>
          </p:nvPr>
        </p:nvGraphicFramePr>
        <p:xfrm>
          <a:off x="0" y="1156542"/>
          <a:ext cx="11279286" cy="4912242"/>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385F06E7-A0D6-7640-A949-9F5684B06424}"/>
              </a:ext>
            </a:extLst>
          </p:cNvPr>
          <p:cNvSpPr txBox="1"/>
          <p:nvPr/>
        </p:nvSpPr>
        <p:spPr>
          <a:xfrm>
            <a:off x="4473147" y="6574766"/>
            <a:ext cx="7718854" cy="27699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FFFFFF">
                    <a:lumMod val="50000"/>
                  </a:srgbClr>
                </a:solidFill>
                <a:effectLst/>
                <a:uLnTx/>
                <a:uFillTx/>
                <a:latin typeface="Helvetica" pitchFamily="2" charset="0"/>
                <a:ea typeface="+mn-ea"/>
                <a:cs typeface="+mn-cs"/>
              </a:rPr>
              <a:t>Source: ADAPT CIO Edge Surveys in Feb 2025  Sample size: </a:t>
            </a:r>
            <a:r>
              <a:rPr lang="en-US" sz="1200" i="1" dirty="0">
                <a:solidFill>
                  <a:srgbClr val="FFFFFF">
                    <a:lumMod val="50000"/>
                  </a:srgbClr>
                </a:solidFill>
                <a:latin typeface="Helvetica" pitchFamily="2" charset="0"/>
              </a:rPr>
              <a:t>147</a:t>
            </a:r>
            <a:r>
              <a:rPr kumimoji="0" lang="en-US" sz="1200" b="0" i="1" u="none" strike="noStrike" kern="1200" cap="none" spc="0" normalizeH="0" baseline="0" noProof="0" dirty="0">
                <a:ln>
                  <a:noFill/>
                </a:ln>
                <a:solidFill>
                  <a:srgbClr val="FFFFFF">
                    <a:lumMod val="50000"/>
                  </a:srgbClr>
                </a:solidFill>
                <a:effectLst/>
                <a:uLnTx/>
                <a:uFillTx/>
                <a:latin typeface="Helvetica" pitchFamily="2" charset="0"/>
                <a:ea typeface="+mn-ea"/>
                <a:cs typeface="+mn-cs"/>
              </a:rPr>
              <a:t> Australian CIOs</a:t>
            </a:r>
          </a:p>
        </p:txBody>
      </p:sp>
      <p:sp>
        <p:nvSpPr>
          <p:cNvPr id="4" name="Rectangle 3">
            <a:extLst>
              <a:ext uri="{FF2B5EF4-FFF2-40B4-BE49-F238E27FC236}">
                <a16:creationId xmlns:a16="http://schemas.microsoft.com/office/drawing/2014/main" id="{28025585-0BD4-85EC-5FA8-9F2324AD2331}"/>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50" normalizeH="0" baseline="0" noProof="0">
                <a:ln>
                  <a:noFill/>
                </a:ln>
                <a:effectLst/>
                <a:uLnTx/>
                <a:uFillTx/>
                <a:latin typeface="Helvetica"/>
                <a:ea typeface="+mn-ea"/>
                <a:cs typeface="Helvetica"/>
              </a:rPr>
              <a:t>IT budget allocation by </a:t>
            </a:r>
            <a:r>
              <a:rPr kumimoji="0" lang="en-US" sz="2400" b="1" i="0" u="none" strike="noStrike" kern="1200" cap="none" spc="-50" normalizeH="0" baseline="0" noProof="0" err="1">
                <a:ln>
                  <a:noFill/>
                </a:ln>
                <a:effectLst/>
                <a:uLnTx/>
                <a:uFillTx/>
                <a:latin typeface="Helvetica"/>
                <a:ea typeface="+mn-ea"/>
                <a:cs typeface="Helvetica"/>
              </a:rPr>
              <a:t>organisation</a:t>
            </a:r>
            <a:r>
              <a:rPr kumimoji="0" lang="en-US" sz="2400" b="1" i="0" u="none" strike="noStrike" kern="1200" cap="none" spc="-50" normalizeH="0" baseline="0" noProof="0">
                <a:ln>
                  <a:noFill/>
                </a:ln>
                <a:effectLst/>
                <a:uLnTx/>
                <a:uFillTx/>
                <a:latin typeface="Helvetica"/>
                <a:ea typeface="+mn-ea"/>
                <a:cs typeface="Helvetica"/>
              </a:rPr>
              <a:t> size in 2024</a:t>
            </a:r>
          </a:p>
        </p:txBody>
      </p:sp>
      <p:grpSp>
        <p:nvGrpSpPr>
          <p:cNvPr id="3" name="Group 2">
            <a:extLst>
              <a:ext uri="{FF2B5EF4-FFF2-40B4-BE49-F238E27FC236}">
                <a16:creationId xmlns:a16="http://schemas.microsoft.com/office/drawing/2014/main" id="{425A6A3E-0F0A-FBA2-9A60-7216C83BBD15}"/>
              </a:ext>
            </a:extLst>
          </p:cNvPr>
          <p:cNvGrpSpPr/>
          <p:nvPr/>
        </p:nvGrpSpPr>
        <p:grpSpPr>
          <a:xfrm>
            <a:off x="2051929" y="826440"/>
            <a:ext cx="8088142" cy="3986394"/>
            <a:chOff x="2051188" y="1028698"/>
            <a:chExt cx="8088142" cy="3986394"/>
          </a:xfrm>
        </p:grpSpPr>
        <p:sp>
          <p:nvSpPr>
            <p:cNvPr id="15" name="Freeform 5">
              <a:extLst>
                <a:ext uri="{FF2B5EF4-FFF2-40B4-BE49-F238E27FC236}">
                  <a16:creationId xmlns:a16="http://schemas.microsoft.com/office/drawing/2014/main" id="{A6F04AA6-C4A4-8B70-1D44-281760C0D501}"/>
                </a:ext>
              </a:extLst>
            </p:cNvPr>
            <p:cNvSpPr>
              <a:spLocks noEditPoints="1"/>
            </p:cNvSpPr>
            <p:nvPr/>
          </p:nvSpPr>
          <p:spPr bwMode="auto">
            <a:xfrm>
              <a:off x="2051188" y="4713469"/>
              <a:ext cx="166928" cy="301623"/>
            </a:xfrm>
            <a:custGeom>
              <a:avLst/>
              <a:gdLst>
                <a:gd name="T0" fmla="*/ 960 w 964"/>
                <a:gd name="T1" fmla="*/ 376 h 1742"/>
                <a:gd name="T2" fmla="*/ 9 w 964"/>
                <a:gd name="T3" fmla="*/ 0 h 1742"/>
                <a:gd name="T4" fmla="*/ 3 w 964"/>
                <a:gd name="T5" fmla="*/ 1 h 1742"/>
                <a:gd name="T6" fmla="*/ 0 w 964"/>
                <a:gd name="T7" fmla="*/ 7 h 1742"/>
                <a:gd name="T8" fmla="*/ 0 w 964"/>
                <a:gd name="T9" fmla="*/ 1735 h 1742"/>
                <a:gd name="T10" fmla="*/ 6 w 964"/>
                <a:gd name="T11" fmla="*/ 1742 h 1742"/>
                <a:gd name="T12" fmla="*/ 957 w 964"/>
                <a:gd name="T13" fmla="*/ 1742 h 1742"/>
                <a:gd name="T14" fmla="*/ 964 w 964"/>
                <a:gd name="T15" fmla="*/ 1735 h 1742"/>
                <a:gd name="T16" fmla="*/ 964 w 964"/>
                <a:gd name="T17" fmla="*/ 382 h 1742"/>
                <a:gd name="T18" fmla="*/ 960 w 964"/>
                <a:gd name="T19" fmla="*/ 376 h 1742"/>
                <a:gd name="T20" fmla="*/ 252 w 964"/>
                <a:gd name="T21" fmla="*/ 932 h 1742"/>
                <a:gd name="T22" fmla="*/ 252 w 964"/>
                <a:gd name="T23" fmla="*/ 741 h 1742"/>
                <a:gd name="T24" fmla="*/ 439 w 964"/>
                <a:gd name="T25" fmla="*/ 741 h 1742"/>
                <a:gd name="T26" fmla="*/ 439 w 964"/>
                <a:gd name="T27" fmla="*/ 932 h 1742"/>
                <a:gd name="T28" fmla="*/ 252 w 964"/>
                <a:gd name="T29" fmla="*/ 932 h 1742"/>
                <a:gd name="T30" fmla="*/ 439 w 964"/>
                <a:gd name="T31" fmla="*/ 1294 h 1742"/>
                <a:gd name="T32" fmla="*/ 439 w 964"/>
                <a:gd name="T33" fmla="*/ 1486 h 1742"/>
                <a:gd name="T34" fmla="*/ 252 w 964"/>
                <a:gd name="T35" fmla="*/ 1486 h 1742"/>
                <a:gd name="T36" fmla="*/ 252 w 964"/>
                <a:gd name="T37" fmla="*/ 1294 h 1742"/>
                <a:gd name="T38" fmla="*/ 439 w 964"/>
                <a:gd name="T39" fmla="*/ 1294 h 1742"/>
                <a:gd name="T40" fmla="*/ 252 w 964"/>
                <a:gd name="T41" fmla="*/ 1017 h 1742"/>
                <a:gd name="T42" fmla="*/ 439 w 964"/>
                <a:gd name="T43" fmla="*/ 1017 h 1742"/>
                <a:gd name="T44" fmla="*/ 439 w 964"/>
                <a:gd name="T45" fmla="*/ 1209 h 1742"/>
                <a:gd name="T46" fmla="*/ 252 w 964"/>
                <a:gd name="T47" fmla="*/ 1209 h 1742"/>
                <a:gd name="T48" fmla="*/ 252 w 964"/>
                <a:gd name="T49" fmla="*/ 1017 h 1742"/>
                <a:gd name="T50" fmla="*/ 524 w 964"/>
                <a:gd name="T51" fmla="*/ 932 h 1742"/>
                <a:gd name="T52" fmla="*/ 524 w 964"/>
                <a:gd name="T53" fmla="*/ 741 h 1742"/>
                <a:gd name="T54" fmla="*/ 711 w 964"/>
                <a:gd name="T55" fmla="*/ 741 h 1742"/>
                <a:gd name="T56" fmla="*/ 711 w 964"/>
                <a:gd name="T57" fmla="*/ 932 h 1742"/>
                <a:gd name="T58" fmla="*/ 524 w 964"/>
                <a:gd name="T59" fmla="*/ 932 h 1742"/>
                <a:gd name="T60" fmla="*/ 711 w 964"/>
                <a:gd name="T61" fmla="*/ 1294 h 1742"/>
                <a:gd name="T62" fmla="*/ 711 w 964"/>
                <a:gd name="T63" fmla="*/ 1486 h 1742"/>
                <a:gd name="T64" fmla="*/ 524 w 964"/>
                <a:gd name="T65" fmla="*/ 1486 h 1742"/>
                <a:gd name="T66" fmla="*/ 524 w 964"/>
                <a:gd name="T67" fmla="*/ 1294 h 1742"/>
                <a:gd name="T68" fmla="*/ 711 w 964"/>
                <a:gd name="T69" fmla="*/ 1294 h 1742"/>
                <a:gd name="T70" fmla="*/ 524 w 964"/>
                <a:gd name="T71" fmla="*/ 1017 h 1742"/>
                <a:gd name="T72" fmla="*/ 711 w 964"/>
                <a:gd name="T73" fmla="*/ 1017 h 1742"/>
                <a:gd name="T74" fmla="*/ 711 w 964"/>
                <a:gd name="T75" fmla="*/ 1209 h 1742"/>
                <a:gd name="T76" fmla="*/ 524 w 964"/>
                <a:gd name="T77" fmla="*/ 1209 h 1742"/>
                <a:gd name="T78" fmla="*/ 524 w 964"/>
                <a:gd name="T79" fmla="*/ 1017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64" h="1742">
                  <a:moveTo>
                    <a:pt x="960" y="376"/>
                  </a:moveTo>
                  <a:cubicBezTo>
                    <a:pt x="9" y="0"/>
                    <a:pt x="9" y="0"/>
                    <a:pt x="9" y="0"/>
                  </a:cubicBezTo>
                  <a:cubicBezTo>
                    <a:pt x="7" y="0"/>
                    <a:pt x="5" y="0"/>
                    <a:pt x="3" y="1"/>
                  </a:cubicBezTo>
                  <a:cubicBezTo>
                    <a:pt x="1" y="2"/>
                    <a:pt x="0" y="5"/>
                    <a:pt x="0" y="7"/>
                  </a:cubicBezTo>
                  <a:cubicBezTo>
                    <a:pt x="0" y="1735"/>
                    <a:pt x="0" y="1735"/>
                    <a:pt x="0" y="1735"/>
                  </a:cubicBezTo>
                  <a:cubicBezTo>
                    <a:pt x="0" y="1739"/>
                    <a:pt x="3" y="1742"/>
                    <a:pt x="6" y="1742"/>
                  </a:cubicBezTo>
                  <a:cubicBezTo>
                    <a:pt x="957" y="1742"/>
                    <a:pt x="957" y="1742"/>
                    <a:pt x="957" y="1742"/>
                  </a:cubicBezTo>
                  <a:cubicBezTo>
                    <a:pt x="961" y="1742"/>
                    <a:pt x="964" y="1739"/>
                    <a:pt x="964" y="1735"/>
                  </a:cubicBezTo>
                  <a:cubicBezTo>
                    <a:pt x="964" y="382"/>
                    <a:pt x="964" y="382"/>
                    <a:pt x="964" y="382"/>
                  </a:cubicBezTo>
                  <a:cubicBezTo>
                    <a:pt x="964" y="379"/>
                    <a:pt x="962" y="377"/>
                    <a:pt x="960" y="376"/>
                  </a:cubicBezTo>
                  <a:close/>
                  <a:moveTo>
                    <a:pt x="252" y="932"/>
                  </a:moveTo>
                  <a:cubicBezTo>
                    <a:pt x="252" y="741"/>
                    <a:pt x="252" y="741"/>
                    <a:pt x="252" y="741"/>
                  </a:cubicBezTo>
                  <a:cubicBezTo>
                    <a:pt x="439" y="741"/>
                    <a:pt x="439" y="741"/>
                    <a:pt x="439" y="741"/>
                  </a:cubicBezTo>
                  <a:cubicBezTo>
                    <a:pt x="439" y="932"/>
                    <a:pt x="439" y="932"/>
                    <a:pt x="439" y="932"/>
                  </a:cubicBezTo>
                  <a:lnTo>
                    <a:pt x="252" y="932"/>
                  </a:lnTo>
                  <a:close/>
                  <a:moveTo>
                    <a:pt x="439" y="1294"/>
                  </a:moveTo>
                  <a:cubicBezTo>
                    <a:pt x="439" y="1486"/>
                    <a:pt x="439" y="1486"/>
                    <a:pt x="439" y="1486"/>
                  </a:cubicBezTo>
                  <a:cubicBezTo>
                    <a:pt x="252" y="1486"/>
                    <a:pt x="252" y="1486"/>
                    <a:pt x="252" y="1486"/>
                  </a:cubicBezTo>
                  <a:cubicBezTo>
                    <a:pt x="252" y="1294"/>
                    <a:pt x="252" y="1294"/>
                    <a:pt x="252" y="1294"/>
                  </a:cubicBezTo>
                  <a:lnTo>
                    <a:pt x="439" y="1294"/>
                  </a:lnTo>
                  <a:close/>
                  <a:moveTo>
                    <a:pt x="252" y="1017"/>
                  </a:moveTo>
                  <a:cubicBezTo>
                    <a:pt x="439" y="1017"/>
                    <a:pt x="439" y="1017"/>
                    <a:pt x="439" y="1017"/>
                  </a:cubicBezTo>
                  <a:cubicBezTo>
                    <a:pt x="439" y="1209"/>
                    <a:pt x="439" y="1209"/>
                    <a:pt x="439" y="1209"/>
                  </a:cubicBezTo>
                  <a:cubicBezTo>
                    <a:pt x="252" y="1209"/>
                    <a:pt x="252" y="1209"/>
                    <a:pt x="252" y="1209"/>
                  </a:cubicBezTo>
                  <a:lnTo>
                    <a:pt x="252" y="1017"/>
                  </a:lnTo>
                  <a:close/>
                  <a:moveTo>
                    <a:pt x="524" y="932"/>
                  </a:moveTo>
                  <a:cubicBezTo>
                    <a:pt x="524" y="741"/>
                    <a:pt x="524" y="741"/>
                    <a:pt x="524" y="741"/>
                  </a:cubicBezTo>
                  <a:cubicBezTo>
                    <a:pt x="711" y="741"/>
                    <a:pt x="711" y="741"/>
                    <a:pt x="711" y="741"/>
                  </a:cubicBezTo>
                  <a:cubicBezTo>
                    <a:pt x="711" y="932"/>
                    <a:pt x="711" y="932"/>
                    <a:pt x="711" y="932"/>
                  </a:cubicBezTo>
                  <a:lnTo>
                    <a:pt x="524" y="932"/>
                  </a:lnTo>
                  <a:close/>
                  <a:moveTo>
                    <a:pt x="711" y="1294"/>
                  </a:moveTo>
                  <a:cubicBezTo>
                    <a:pt x="711" y="1486"/>
                    <a:pt x="711" y="1486"/>
                    <a:pt x="711" y="1486"/>
                  </a:cubicBezTo>
                  <a:cubicBezTo>
                    <a:pt x="524" y="1486"/>
                    <a:pt x="524" y="1486"/>
                    <a:pt x="524" y="1486"/>
                  </a:cubicBezTo>
                  <a:cubicBezTo>
                    <a:pt x="524" y="1294"/>
                    <a:pt x="524" y="1294"/>
                    <a:pt x="524" y="1294"/>
                  </a:cubicBezTo>
                  <a:lnTo>
                    <a:pt x="711" y="1294"/>
                  </a:lnTo>
                  <a:close/>
                  <a:moveTo>
                    <a:pt x="524" y="1017"/>
                  </a:moveTo>
                  <a:cubicBezTo>
                    <a:pt x="711" y="1017"/>
                    <a:pt x="711" y="1017"/>
                    <a:pt x="711" y="1017"/>
                  </a:cubicBezTo>
                  <a:cubicBezTo>
                    <a:pt x="711" y="1209"/>
                    <a:pt x="711" y="1209"/>
                    <a:pt x="711" y="1209"/>
                  </a:cubicBezTo>
                  <a:cubicBezTo>
                    <a:pt x="524" y="1209"/>
                    <a:pt x="524" y="1209"/>
                    <a:pt x="524" y="1209"/>
                  </a:cubicBezTo>
                  <a:lnTo>
                    <a:pt x="524" y="1017"/>
                  </a:lnTo>
                  <a:close/>
                </a:path>
              </a:pathLst>
            </a:custGeom>
            <a:solidFill>
              <a:schemeClr val="bg1">
                <a:lumMod val="6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7" name="Freeform 9">
              <a:extLst>
                <a:ext uri="{FF2B5EF4-FFF2-40B4-BE49-F238E27FC236}">
                  <a16:creationId xmlns:a16="http://schemas.microsoft.com/office/drawing/2014/main" id="{614C9124-5ED7-577A-27E2-0CC0DB554321}"/>
                </a:ext>
              </a:extLst>
            </p:cNvPr>
            <p:cNvSpPr>
              <a:spLocks noEditPoints="1"/>
            </p:cNvSpPr>
            <p:nvPr/>
          </p:nvSpPr>
          <p:spPr bwMode="auto">
            <a:xfrm>
              <a:off x="4469771" y="4362552"/>
              <a:ext cx="390291" cy="310910"/>
            </a:xfrm>
            <a:custGeom>
              <a:avLst/>
              <a:gdLst>
                <a:gd name="T0" fmla="*/ 1837 w 1839"/>
                <a:gd name="T1" fmla="*/ 898 h 1465"/>
                <a:gd name="T2" fmla="*/ 1839 w 1839"/>
                <a:gd name="T3" fmla="*/ 834 h 1465"/>
                <a:gd name="T4" fmla="*/ 1032 w 1839"/>
                <a:gd name="T5" fmla="*/ 711 h 1465"/>
                <a:gd name="T6" fmla="*/ 1082 w 1839"/>
                <a:gd name="T7" fmla="*/ 133 h 1465"/>
                <a:gd name="T8" fmla="*/ 1088 w 1839"/>
                <a:gd name="T9" fmla="*/ 124 h 1465"/>
                <a:gd name="T10" fmla="*/ 1032 w 1839"/>
                <a:gd name="T11" fmla="*/ 0 h 1465"/>
                <a:gd name="T12" fmla="*/ 63 w 1839"/>
                <a:gd name="T13" fmla="*/ 4 h 1465"/>
                <a:gd name="T14" fmla="*/ 13 w 1839"/>
                <a:gd name="T15" fmla="*/ 130 h 1465"/>
                <a:gd name="T16" fmla="*/ 68 w 1839"/>
                <a:gd name="T17" fmla="*/ 133 h 1465"/>
                <a:gd name="T18" fmla="*/ 6 w 1839"/>
                <a:gd name="T19" fmla="*/ 1369 h 1465"/>
                <a:gd name="T20" fmla="*/ 0 w 1839"/>
                <a:gd name="T21" fmla="*/ 1459 h 1465"/>
                <a:gd name="T22" fmla="*/ 1832 w 1839"/>
                <a:gd name="T23" fmla="*/ 1465 h 1465"/>
                <a:gd name="T24" fmla="*/ 1839 w 1839"/>
                <a:gd name="T25" fmla="*/ 1459 h 1465"/>
                <a:gd name="T26" fmla="*/ 1833 w 1839"/>
                <a:gd name="T27" fmla="*/ 1369 h 1465"/>
                <a:gd name="T28" fmla="*/ 1770 w 1839"/>
                <a:gd name="T29" fmla="*/ 891 h 1465"/>
                <a:gd name="T30" fmla="*/ 1624 w 1839"/>
                <a:gd name="T31" fmla="*/ 946 h 1465"/>
                <a:gd name="T32" fmla="*/ 1077 w 1839"/>
                <a:gd name="T33" fmla="*/ 1269 h 1465"/>
                <a:gd name="T34" fmla="*/ 1624 w 1839"/>
                <a:gd name="T35" fmla="*/ 946 h 1465"/>
                <a:gd name="T36" fmla="*/ 856 w 1839"/>
                <a:gd name="T37" fmla="*/ 1269 h 1465"/>
                <a:gd name="T38" fmla="*/ 745 w 1839"/>
                <a:gd name="T39" fmla="*/ 1034 h 1465"/>
                <a:gd name="T40" fmla="*/ 745 w 1839"/>
                <a:gd name="T41" fmla="*/ 523 h 1465"/>
                <a:gd name="T42" fmla="*/ 856 w 1839"/>
                <a:gd name="T43" fmla="*/ 287 h 1465"/>
                <a:gd name="T44" fmla="*/ 745 w 1839"/>
                <a:gd name="T45" fmla="*/ 523 h 1465"/>
                <a:gd name="T46" fmla="*/ 745 w 1839"/>
                <a:gd name="T47" fmla="*/ 896 h 1465"/>
                <a:gd name="T48" fmla="*/ 856 w 1839"/>
                <a:gd name="T49" fmla="*/ 660 h 1465"/>
                <a:gd name="T50" fmla="*/ 607 w 1839"/>
                <a:gd name="T51" fmla="*/ 1034 h 1465"/>
                <a:gd name="T52" fmla="*/ 494 w 1839"/>
                <a:gd name="T53" fmla="*/ 1269 h 1465"/>
                <a:gd name="T54" fmla="*/ 607 w 1839"/>
                <a:gd name="T55" fmla="*/ 1034 h 1465"/>
                <a:gd name="T56" fmla="*/ 494 w 1839"/>
                <a:gd name="T57" fmla="*/ 287 h 1465"/>
                <a:gd name="T58" fmla="*/ 607 w 1839"/>
                <a:gd name="T59" fmla="*/ 523 h 1465"/>
                <a:gd name="T60" fmla="*/ 607 w 1839"/>
                <a:gd name="T61" fmla="*/ 896 h 1465"/>
                <a:gd name="T62" fmla="*/ 494 w 1839"/>
                <a:gd name="T63" fmla="*/ 660 h 1465"/>
                <a:gd name="T64" fmla="*/ 607 w 1839"/>
                <a:gd name="T65" fmla="*/ 896 h 1465"/>
                <a:gd name="T66" fmla="*/ 356 w 1839"/>
                <a:gd name="T67" fmla="*/ 1269 h 1465"/>
                <a:gd name="T68" fmla="*/ 245 w 1839"/>
                <a:gd name="T69" fmla="*/ 1034 h 1465"/>
                <a:gd name="T70" fmla="*/ 245 w 1839"/>
                <a:gd name="T71" fmla="*/ 523 h 1465"/>
                <a:gd name="T72" fmla="*/ 356 w 1839"/>
                <a:gd name="T73" fmla="*/ 287 h 1465"/>
                <a:gd name="T74" fmla="*/ 245 w 1839"/>
                <a:gd name="T75" fmla="*/ 523 h 1465"/>
                <a:gd name="T76" fmla="*/ 245 w 1839"/>
                <a:gd name="T77" fmla="*/ 896 h 1465"/>
                <a:gd name="T78" fmla="*/ 356 w 1839"/>
                <a:gd name="T79" fmla="*/ 660 h 1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39" h="1465">
                  <a:moveTo>
                    <a:pt x="1832" y="900"/>
                  </a:moveTo>
                  <a:cubicBezTo>
                    <a:pt x="1834" y="900"/>
                    <a:pt x="1836" y="900"/>
                    <a:pt x="1837" y="898"/>
                  </a:cubicBezTo>
                  <a:cubicBezTo>
                    <a:pt x="1838" y="897"/>
                    <a:pt x="1839" y="895"/>
                    <a:pt x="1839" y="893"/>
                  </a:cubicBezTo>
                  <a:cubicBezTo>
                    <a:pt x="1839" y="834"/>
                    <a:pt x="1839" y="834"/>
                    <a:pt x="1839" y="834"/>
                  </a:cubicBezTo>
                  <a:cubicBezTo>
                    <a:pt x="1839" y="830"/>
                    <a:pt x="1837" y="827"/>
                    <a:pt x="1834" y="827"/>
                  </a:cubicBezTo>
                  <a:cubicBezTo>
                    <a:pt x="1032" y="711"/>
                    <a:pt x="1032" y="711"/>
                    <a:pt x="1032" y="711"/>
                  </a:cubicBezTo>
                  <a:cubicBezTo>
                    <a:pt x="1032" y="133"/>
                    <a:pt x="1032" y="133"/>
                    <a:pt x="1032" y="133"/>
                  </a:cubicBezTo>
                  <a:cubicBezTo>
                    <a:pt x="1082" y="133"/>
                    <a:pt x="1082" y="133"/>
                    <a:pt x="1082" y="133"/>
                  </a:cubicBezTo>
                  <a:cubicBezTo>
                    <a:pt x="1084" y="133"/>
                    <a:pt x="1087" y="132"/>
                    <a:pt x="1088" y="130"/>
                  </a:cubicBezTo>
                  <a:cubicBezTo>
                    <a:pt x="1089" y="128"/>
                    <a:pt x="1089" y="126"/>
                    <a:pt x="1088" y="124"/>
                  </a:cubicBezTo>
                  <a:cubicBezTo>
                    <a:pt x="1038" y="4"/>
                    <a:pt x="1038" y="4"/>
                    <a:pt x="1038" y="4"/>
                  </a:cubicBezTo>
                  <a:cubicBezTo>
                    <a:pt x="1037" y="2"/>
                    <a:pt x="1034" y="0"/>
                    <a:pt x="1032" y="0"/>
                  </a:cubicBezTo>
                  <a:cubicBezTo>
                    <a:pt x="69" y="0"/>
                    <a:pt x="69" y="0"/>
                    <a:pt x="69" y="0"/>
                  </a:cubicBezTo>
                  <a:cubicBezTo>
                    <a:pt x="66" y="0"/>
                    <a:pt x="64" y="2"/>
                    <a:pt x="63" y="4"/>
                  </a:cubicBezTo>
                  <a:cubicBezTo>
                    <a:pt x="12" y="124"/>
                    <a:pt x="12" y="124"/>
                    <a:pt x="12" y="124"/>
                  </a:cubicBezTo>
                  <a:cubicBezTo>
                    <a:pt x="12" y="126"/>
                    <a:pt x="12" y="128"/>
                    <a:pt x="13" y="130"/>
                  </a:cubicBezTo>
                  <a:cubicBezTo>
                    <a:pt x="14" y="132"/>
                    <a:pt x="17" y="133"/>
                    <a:pt x="19" y="133"/>
                  </a:cubicBezTo>
                  <a:cubicBezTo>
                    <a:pt x="68" y="133"/>
                    <a:pt x="68" y="133"/>
                    <a:pt x="68" y="133"/>
                  </a:cubicBezTo>
                  <a:cubicBezTo>
                    <a:pt x="68" y="1369"/>
                    <a:pt x="68" y="1369"/>
                    <a:pt x="68" y="1369"/>
                  </a:cubicBezTo>
                  <a:cubicBezTo>
                    <a:pt x="6" y="1369"/>
                    <a:pt x="6" y="1369"/>
                    <a:pt x="6" y="1369"/>
                  </a:cubicBezTo>
                  <a:cubicBezTo>
                    <a:pt x="2" y="1369"/>
                    <a:pt x="0" y="1373"/>
                    <a:pt x="0" y="1376"/>
                  </a:cubicBezTo>
                  <a:cubicBezTo>
                    <a:pt x="0" y="1459"/>
                    <a:pt x="0" y="1459"/>
                    <a:pt x="0" y="1459"/>
                  </a:cubicBezTo>
                  <a:cubicBezTo>
                    <a:pt x="0" y="1462"/>
                    <a:pt x="3" y="1465"/>
                    <a:pt x="6" y="1465"/>
                  </a:cubicBezTo>
                  <a:cubicBezTo>
                    <a:pt x="1832" y="1465"/>
                    <a:pt x="1832" y="1465"/>
                    <a:pt x="1832" y="1465"/>
                  </a:cubicBezTo>
                  <a:cubicBezTo>
                    <a:pt x="1836" y="1465"/>
                    <a:pt x="1839" y="1462"/>
                    <a:pt x="1839" y="1459"/>
                  </a:cubicBezTo>
                  <a:cubicBezTo>
                    <a:pt x="1839" y="1459"/>
                    <a:pt x="1839" y="1459"/>
                    <a:pt x="1839" y="1459"/>
                  </a:cubicBezTo>
                  <a:cubicBezTo>
                    <a:pt x="1839" y="1376"/>
                    <a:pt x="1839" y="1376"/>
                    <a:pt x="1839" y="1376"/>
                  </a:cubicBezTo>
                  <a:cubicBezTo>
                    <a:pt x="1839" y="1372"/>
                    <a:pt x="1836" y="1369"/>
                    <a:pt x="1833" y="1369"/>
                  </a:cubicBezTo>
                  <a:cubicBezTo>
                    <a:pt x="1770" y="1369"/>
                    <a:pt x="1770" y="1369"/>
                    <a:pt x="1770" y="1369"/>
                  </a:cubicBezTo>
                  <a:cubicBezTo>
                    <a:pt x="1770" y="891"/>
                    <a:pt x="1770" y="891"/>
                    <a:pt x="1770" y="891"/>
                  </a:cubicBezTo>
                  <a:lnTo>
                    <a:pt x="1832" y="900"/>
                  </a:lnTo>
                  <a:close/>
                  <a:moveTo>
                    <a:pt x="1624" y="946"/>
                  </a:moveTo>
                  <a:cubicBezTo>
                    <a:pt x="1624" y="1269"/>
                    <a:pt x="1624" y="1269"/>
                    <a:pt x="1624" y="1269"/>
                  </a:cubicBezTo>
                  <a:cubicBezTo>
                    <a:pt x="1077" y="1269"/>
                    <a:pt x="1077" y="1269"/>
                    <a:pt x="1077" y="1269"/>
                  </a:cubicBezTo>
                  <a:cubicBezTo>
                    <a:pt x="1077" y="946"/>
                    <a:pt x="1077" y="946"/>
                    <a:pt x="1077" y="946"/>
                  </a:cubicBezTo>
                  <a:lnTo>
                    <a:pt x="1624" y="946"/>
                  </a:lnTo>
                  <a:close/>
                  <a:moveTo>
                    <a:pt x="856" y="1034"/>
                  </a:moveTo>
                  <a:cubicBezTo>
                    <a:pt x="856" y="1269"/>
                    <a:pt x="856" y="1269"/>
                    <a:pt x="856" y="1269"/>
                  </a:cubicBezTo>
                  <a:cubicBezTo>
                    <a:pt x="745" y="1269"/>
                    <a:pt x="745" y="1269"/>
                    <a:pt x="745" y="1269"/>
                  </a:cubicBezTo>
                  <a:cubicBezTo>
                    <a:pt x="745" y="1034"/>
                    <a:pt x="745" y="1034"/>
                    <a:pt x="745" y="1034"/>
                  </a:cubicBezTo>
                  <a:lnTo>
                    <a:pt x="856" y="1034"/>
                  </a:lnTo>
                  <a:close/>
                  <a:moveTo>
                    <a:pt x="745" y="523"/>
                  </a:moveTo>
                  <a:cubicBezTo>
                    <a:pt x="745" y="287"/>
                    <a:pt x="745" y="287"/>
                    <a:pt x="745" y="287"/>
                  </a:cubicBezTo>
                  <a:cubicBezTo>
                    <a:pt x="856" y="287"/>
                    <a:pt x="856" y="287"/>
                    <a:pt x="856" y="287"/>
                  </a:cubicBezTo>
                  <a:cubicBezTo>
                    <a:pt x="856" y="523"/>
                    <a:pt x="856" y="523"/>
                    <a:pt x="856" y="523"/>
                  </a:cubicBezTo>
                  <a:lnTo>
                    <a:pt x="745" y="523"/>
                  </a:lnTo>
                  <a:close/>
                  <a:moveTo>
                    <a:pt x="856" y="896"/>
                  </a:moveTo>
                  <a:cubicBezTo>
                    <a:pt x="745" y="896"/>
                    <a:pt x="745" y="896"/>
                    <a:pt x="745" y="896"/>
                  </a:cubicBezTo>
                  <a:cubicBezTo>
                    <a:pt x="745" y="660"/>
                    <a:pt x="745" y="660"/>
                    <a:pt x="745" y="660"/>
                  </a:cubicBezTo>
                  <a:cubicBezTo>
                    <a:pt x="856" y="660"/>
                    <a:pt x="856" y="660"/>
                    <a:pt x="856" y="660"/>
                  </a:cubicBezTo>
                  <a:lnTo>
                    <a:pt x="856" y="896"/>
                  </a:lnTo>
                  <a:close/>
                  <a:moveTo>
                    <a:pt x="607" y="1034"/>
                  </a:moveTo>
                  <a:cubicBezTo>
                    <a:pt x="607" y="1269"/>
                    <a:pt x="607" y="1269"/>
                    <a:pt x="607" y="1269"/>
                  </a:cubicBezTo>
                  <a:cubicBezTo>
                    <a:pt x="494" y="1269"/>
                    <a:pt x="494" y="1269"/>
                    <a:pt x="494" y="1269"/>
                  </a:cubicBezTo>
                  <a:cubicBezTo>
                    <a:pt x="494" y="1034"/>
                    <a:pt x="494" y="1034"/>
                    <a:pt x="494" y="1034"/>
                  </a:cubicBezTo>
                  <a:lnTo>
                    <a:pt x="607" y="1034"/>
                  </a:lnTo>
                  <a:close/>
                  <a:moveTo>
                    <a:pt x="494" y="523"/>
                  </a:moveTo>
                  <a:cubicBezTo>
                    <a:pt x="494" y="287"/>
                    <a:pt x="494" y="287"/>
                    <a:pt x="494" y="287"/>
                  </a:cubicBezTo>
                  <a:cubicBezTo>
                    <a:pt x="607" y="287"/>
                    <a:pt x="607" y="287"/>
                    <a:pt x="607" y="287"/>
                  </a:cubicBezTo>
                  <a:cubicBezTo>
                    <a:pt x="607" y="523"/>
                    <a:pt x="607" y="523"/>
                    <a:pt x="607" y="523"/>
                  </a:cubicBezTo>
                  <a:lnTo>
                    <a:pt x="494" y="523"/>
                  </a:lnTo>
                  <a:close/>
                  <a:moveTo>
                    <a:pt x="607" y="896"/>
                  </a:moveTo>
                  <a:cubicBezTo>
                    <a:pt x="494" y="896"/>
                    <a:pt x="494" y="896"/>
                    <a:pt x="494" y="896"/>
                  </a:cubicBezTo>
                  <a:cubicBezTo>
                    <a:pt x="494" y="660"/>
                    <a:pt x="494" y="660"/>
                    <a:pt x="494" y="660"/>
                  </a:cubicBezTo>
                  <a:cubicBezTo>
                    <a:pt x="607" y="660"/>
                    <a:pt x="607" y="660"/>
                    <a:pt x="607" y="660"/>
                  </a:cubicBezTo>
                  <a:lnTo>
                    <a:pt x="607" y="896"/>
                  </a:lnTo>
                  <a:close/>
                  <a:moveTo>
                    <a:pt x="356" y="1034"/>
                  </a:moveTo>
                  <a:cubicBezTo>
                    <a:pt x="356" y="1269"/>
                    <a:pt x="356" y="1269"/>
                    <a:pt x="356" y="1269"/>
                  </a:cubicBezTo>
                  <a:cubicBezTo>
                    <a:pt x="245" y="1269"/>
                    <a:pt x="245" y="1269"/>
                    <a:pt x="245" y="1269"/>
                  </a:cubicBezTo>
                  <a:cubicBezTo>
                    <a:pt x="245" y="1034"/>
                    <a:pt x="245" y="1034"/>
                    <a:pt x="245" y="1034"/>
                  </a:cubicBezTo>
                  <a:lnTo>
                    <a:pt x="356" y="1034"/>
                  </a:lnTo>
                  <a:close/>
                  <a:moveTo>
                    <a:pt x="245" y="523"/>
                  </a:moveTo>
                  <a:cubicBezTo>
                    <a:pt x="245" y="287"/>
                    <a:pt x="245" y="287"/>
                    <a:pt x="245" y="287"/>
                  </a:cubicBezTo>
                  <a:cubicBezTo>
                    <a:pt x="356" y="287"/>
                    <a:pt x="356" y="287"/>
                    <a:pt x="356" y="287"/>
                  </a:cubicBezTo>
                  <a:cubicBezTo>
                    <a:pt x="356" y="523"/>
                    <a:pt x="356" y="523"/>
                    <a:pt x="356" y="523"/>
                  </a:cubicBezTo>
                  <a:lnTo>
                    <a:pt x="245" y="523"/>
                  </a:lnTo>
                  <a:close/>
                  <a:moveTo>
                    <a:pt x="356" y="896"/>
                  </a:moveTo>
                  <a:cubicBezTo>
                    <a:pt x="245" y="896"/>
                    <a:pt x="245" y="896"/>
                    <a:pt x="245" y="896"/>
                  </a:cubicBezTo>
                  <a:cubicBezTo>
                    <a:pt x="245" y="660"/>
                    <a:pt x="245" y="660"/>
                    <a:pt x="245" y="660"/>
                  </a:cubicBezTo>
                  <a:cubicBezTo>
                    <a:pt x="356" y="660"/>
                    <a:pt x="356" y="660"/>
                    <a:pt x="356" y="660"/>
                  </a:cubicBezTo>
                  <a:lnTo>
                    <a:pt x="356" y="896"/>
                  </a:lnTo>
                  <a:close/>
                </a:path>
              </a:pathLst>
            </a:custGeom>
            <a:solidFill>
              <a:schemeClr val="accent2">
                <a:lumMod val="40000"/>
                <a:lumOff val="6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8" name="Freeform 13">
              <a:extLst>
                <a:ext uri="{FF2B5EF4-FFF2-40B4-BE49-F238E27FC236}">
                  <a16:creationId xmlns:a16="http://schemas.microsoft.com/office/drawing/2014/main" id="{3901D7A0-7DD7-7DC3-C142-9827225EB174}"/>
                </a:ext>
              </a:extLst>
            </p:cNvPr>
            <p:cNvSpPr>
              <a:spLocks noEditPoints="1"/>
            </p:cNvSpPr>
            <p:nvPr/>
          </p:nvSpPr>
          <p:spPr bwMode="auto">
            <a:xfrm>
              <a:off x="7138612" y="3590951"/>
              <a:ext cx="391365" cy="421562"/>
            </a:xfrm>
            <a:custGeom>
              <a:avLst/>
              <a:gdLst>
                <a:gd name="T0" fmla="*/ 1261 w 1280"/>
                <a:gd name="T1" fmla="*/ 786 h 1796"/>
                <a:gd name="T2" fmla="*/ 828 w 1280"/>
                <a:gd name="T3" fmla="*/ 148 h 1796"/>
                <a:gd name="T4" fmla="*/ 425 w 1280"/>
                <a:gd name="T5" fmla="*/ 47 h 1796"/>
                <a:gd name="T6" fmla="*/ 77 w 1280"/>
                <a:gd name="T7" fmla="*/ 47 h 1796"/>
                <a:gd name="T8" fmla="*/ 50 w 1280"/>
                <a:gd name="T9" fmla="*/ 148 h 1796"/>
                <a:gd name="T10" fmla="*/ 7 w 1280"/>
                <a:gd name="T11" fmla="*/ 1796 h 1796"/>
                <a:gd name="T12" fmla="*/ 396 w 1280"/>
                <a:gd name="T13" fmla="*/ 1578 h 1796"/>
                <a:gd name="T14" fmla="*/ 333 w 1280"/>
                <a:gd name="T15" fmla="*/ 290 h 1796"/>
                <a:gd name="T16" fmla="*/ 396 w 1280"/>
                <a:gd name="T17" fmla="*/ 441 h 1796"/>
                <a:gd name="T18" fmla="*/ 396 w 1280"/>
                <a:gd name="T19" fmla="*/ 591 h 1796"/>
                <a:gd name="T20" fmla="*/ 396 w 1280"/>
                <a:gd name="T21" fmla="*/ 740 h 1796"/>
                <a:gd name="T22" fmla="*/ 396 w 1280"/>
                <a:gd name="T23" fmla="*/ 891 h 1796"/>
                <a:gd name="T24" fmla="*/ 396 w 1280"/>
                <a:gd name="T25" fmla="*/ 1041 h 1796"/>
                <a:gd name="T26" fmla="*/ 396 w 1280"/>
                <a:gd name="T27" fmla="*/ 1191 h 1796"/>
                <a:gd name="T28" fmla="*/ 396 w 1280"/>
                <a:gd name="T29" fmla="*/ 1342 h 1796"/>
                <a:gd name="T30" fmla="*/ 396 w 1280"/>
                <a:gd name="T31" fmla="*/ 1492 h 1796"/>
                <a:gd name="T32" fmla="*/ 247 w 1280"/>
                <a:gd name="T33" fmla="*/ 1578 h 1796"/>
                <a:gd name="T34" fmla="*/ 184 w 1280"/>
                <a:gd name="T35" fmla="*/ 290 h 1796"/>
                <a:gd name="T36" fmla="*/ 247 w 1280"/>
                <a:gd name="T37" fmla="*/ 441 h 1796"/>
                <a:gd name="T38" fmla="*/ 247 w 1280"/>
                <a:gd name="T39" fmla="*/ 591 h 1796"/>
                <a:gd name="T40" fmla="*/ 247 w 1280"/>
                <a:gd name="T41" fmla="*/ 740 h 1796"/>
                <a:gd name="T42" fmla="*/ 247 w 1280"/>
                <a:gd name="T43" fmla="*/ 891 h 1796"/>
                <a:gd name="T44" fmla="*/ 247 w 1280"/>
                <a:gd name="T45" fmla="*/ 1041 h 1796"/>
                <a:gd name="T46" fmla="*/ 247 w 1280"/>
                <a:gd name="T47" fmla="*/ 1191 h 1796"/>
                <a:gd name="T48" fmla="*/ 247 w 1280"/>
                <a:gd name="T49" fmla="*/ 1342 h 1796"/>
                <a:gd name="T50" fmla="*/ 247 w 1280"/>
                <a:gd name="T51" fmla="*/ 1492 h 1796"/>
                <a:gd name="T52" fmla="*/ 1091 w 1280"/>
                <a:gd name="T53" fmla="*/ 1424 h 1796"/>
                <a:gd name="T54" fmla="*/ 1013 w 1280"/>
                <a:gd name="T55" fmla="*/ 1044 h 1796"/>
                <a:gd name="T56" fmla="*/ 1091 w 1280"/>
                <a:gd name="T57" fmla="*/ 1318 h 1796"/>
                <a:gd name="T58" fmla="*/ 910 w 1280"/>
                <a:gd name="T59" fmla="*/ 1424 h 1796"/>
                <a:gd name="T60" fmla="*/ 832 w 1280"/>
                <a:gd name="T61" fmla="*/ 1044 h 1796"/>
                <a:gd name="T62" fmla="*/ 910 w 1280"/>
                <a:gd name="T63" fmla="*/ 1318 h 1796"/>
                <a:gd name="T64" fmla="*/ 693 w 1280"/>
                <a:gd name="T65" fmla="*/ 1578 h 1796"/>
                <a:gd name="T66" fmla="*/ 630 w 1280"/>
                <a:gd name="T67" fmla="*/ 290 h 1796"/>
                <a:gd name="T68" fmla="*/ 693 w 1280"/>
                <a:gd name="T69" fmla="*/ 441 h 1796"/>
                <a:gd name="T70" fmla="*/ 693 w 1280"/>
                <a:gd name="T71" fmla="*/ 591 h 1796"/>
                <a:gd name="T72" fmla="*/ 693 w 1280"/>
                <a:gd name="T73" fmla="*/ 740 h 1796"/>
                <a:gd name="T74" fmla="*/ 693 w 1280"/>
                <a:gd name="T75" fmla="*/ 891 h 1796"/>
                <a:gd name="T76" fmla="*/ 693 w 1280"/>
                <a:gd name="T77" fmla="*/ 1041 h 1796"/>
                <a:gd name="T78" fmla="*/ 693 w 1280"/>
                <a:gd name="T79" fmla="*/ 1191 h 1796"/>
                <a:gd name="T80" fmla="*/ 693 w 1280"/>
                <a:gd name="T81" fmla="*/ 1342 h 1796"/>
                <a:gd name="T82" fmla="*/ 693 w 1280"/>
                <a:gd name="T83" fmla="*/ 1492 h 1796"/>
                <a:gd name="T84" fmla="*/ 544 w 1280"/>
                <a:gd name="T85" fmla="*/ 1578 h 1796"/>
                <a:gd name="T86" fmla="*/ 482 w 1280"/>
                <a:gd name="T87" fmla="*/ 290 h 1796"/>
                <a:gd name="T88" fmla="*/ 544 w 1280"/>
                <a:gd name="T89" fmla="*/ 441 h 1796"/>
                <a:gd name="T90" fmla="*/ 544 w 1280"/>
                <a:gd name="T91" fmla="*/ 591 h 1796"/>
                <a:gd name="T92" fmla="*/ 544 w 1280"/>
                <a:gd name="T93" fmla="*/ 740 h 1796"/>
                <a:gd name="T94" fmla="*/ 544 w 1280"/>
                <a:gd name="T95" fmla="*/ 891 h 1796"/>
                <a:gd name="T96" fmla="*/ 544 w 1280"/>
                <a:gd name="T97" fmla="*/ 1041 h 1796"/>
                <a:gd name="T98" fmla="*/ 544 w 1280"/>
                <a:gd name="T99" fmla="*/ 1191 h 1796"/>
                <a:gd name="T100" fmla="*/ 544 w 1280"/>
                <a:gd name="T101" fmla="*/ 1342 h 1796"/>
                <a:gd name="T102" fmla="*/ 544 w 1280"/>
                <a:gd name="T103" fmla="*/ 1492 h 17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80" h="1796">
                  <a:moveTo>
                    <a:pt x="1273" y="1722"/>
                  </a:moveTo>
                  <a:cubicBezTo>
                    <a:pt x="1221" y="1722"/>
                    <a:pt x="1221" y="1722"/>
                    <a:pt x="1221" y="1722"/>
                  </a:cubicBezTo>
                  <a:cubicBezTo>
                    <a:pt x="1221" y="789"/>
                    <a:pt x="1221" y="789"/>
                    <a:pt x="1221" y="789"/>
                  </a:cubicBezTo>
                  <a:cubicBezTo>
                    <a:pt x="1255" y="789"/>
                    <a:pt x="1255" y="789"/>
                    <a:pt x="1255" y="789"/>
                  </a:cubicBezTo>
                  <a:cubicBezTo>
                    <a:pt x="1258" y="789"/>
                    <a:pt x="1260" y="788"/>
                    <a:pt x="1261" y="786"/>
                  </a:cubicBezTo>
                  <a:cubicBezTo>
                    <a:pt x="1262" y="784"/>
                    <a:pt x="1262" y="782"/>
                    <a:pt x="1261" y="780"/>
                  </a:cubicBezTo>
                  <a:cubicBezTo>
                    <a:pt x="1225" y="692"/>
                    <a:pt x="1225" y="692"/>
                    <a:pt x="1225" y="692"/>
                  </a:cubicBezTo>
                  <a:cubicBezTo>
                    <a:pt x="1224" y="689"/>
                    <a:pt x="1222" y="688"/>
                    <a:pt x="1219" y="688"/>
                  </a:cubicBezTo>
                  <a:cubicBezTo>
                    <a:pt x="828" y="688"/>
                    <a:pt x="828" y="688"/>
                    <a:pt x="828" y="688"/>
                  </a:cubicBezTo>
                  <a:cubicBezTo>
                    <a:pt x="828" y="148"/>
                    <a:pt x="828" y="148"/>
                    <a:pt x="828" y="148"/>
                  </a:cubicBezTo>
                  <a:cubicBezTo>
                    <a:pt x="871" y="148"/>
                    <a:pt x="871" y="148"/>
                    <a:pt x="871" y="148"/>
                  </a:cubicBezTo>
                  <a:cubicBezTo>
                    <a:pt x="874" y="148"/>
                    <a:pt x="877" y="145"/>
                    <a:pt x="877" y="142"/>
                  </a:cubicBezTo>
                  <a:cubicBezTo>
                    <a:pt x="877" y="54"/>
                    <a:pt x="877" y="54"/>
                    <a:pt x="877" y="54"/>
                  </a:cubicBezTo>
                  <a:cubicBezTo>
                    <a:pt x="877" y="50"/>
                    <a:pt x="875" y="47"/>
                    <a:pt x="871" y="47"/>
                  </a:cubicBezTo>
                  <a:cubicBezTo>
                    <a:pt x="425" y="47"/>
                    <a:pt x="425" y="47"/>
                    <a:pt x="425" y="47"/>
                  </a:cubicBezTo>
                  <a:cubicBezTo>
                    <a:pt x="425" y="7"/>
                    <a:pt x="425" y="7"/>
                    <a:pt x="425" y="7"/>
                  </a:cubicBezTo>
                  <a:cubicBezTo>
                    <a:pt x="425" y="3"/>
                    <a:pt x="422" y="0"/>
                    <a:pt x="418" y="0"/>
                  </a:cubicBezTo>
                  <a:cubicBezTo>
                    <a:pt x="84" y="0"/>
                    <a:pt x="84" y="0"/>
                    <a:pt x="84" y="0"/>
                  </a:cubicBezTo>
                  <a:cubicBezTo>
                    <a:pt x="80" y="0"/>
                    <a:pt x="77" y="3"/>
                    <a:pt x="77" y="7"/>
                  </a:cubicBezTo>
                  <a:cubicBezTo>
                    <a:pt x="77" y="47"/>
                    <a:pt x="77" y="47"/>
                    <a:pt x="77" y="47"/>
                  </a:cubicBezTo>
                  <a:cubicBezTo>
                    <a:pt x="7" y="47"/>
                    <a:pt x="7" y="47"/>
                    <a:pt x="7" y="47"/>
                  </a:cubicBezTo>
                  <a:cubicBezTo>
                    <a:pt x="3" y="47"/>
                    <a:pt x="0" y="50"/>
                    <a:pt x="0" y="54"/>
                  </a:cubicBezTo>
                  <a:cubicBezTo>
                    <a:pt x="0" y="142"/>
                    <a:pt x="0" y="142"/>
                    <a:pt x="0" y="142"/>
                  </a:cubicBezTo>
                  <a:cubicBezTo>
                    <a:pt x="0" y="145"/>
                    <a:pt x="3" y="148"/>
                    <a:pt x="7" y="148"/>
                  </a:cubicBezTo>
                  <a:cubicBezTo>
                    <a:pt x="50" y="148"/>
                    <a:pt x="50" y="148"/>
                    <a:pt x="50" y="148"/>
                  </a:cubicBezTo>
                  <a:cubicBezTo>
                    <a:pt x="50" y="1722"/>
                    <a:pt x="50" y="1722"/>
                    <a:pt x="50" y="1722"/>
                  </a:cubicBezTo>
                  <a:cubicBezTo>
                    <a:pt x="7" y="1722"/>
                    <a:pt x="7" y="1722"/>
                    <a:pt x="7" y="1722"/>
                  </a:cubicBezTo>
                  <a:cubicBezTo>
                    <a:pt x="3" y="1722"/>
                    <a:pt x="0" y="1725"/>
                    <a:pt x="0" y="1729"/>
                  </a:cubicBezTo>
                  <a:cubicBezTo>
                    <a:pt x="0" y="1789"/>
                    <a:pt x="0" y="1789"/>
                    <a:pt x="0" y="1789"/>
                  </a:cubicBezTo>
                  <a:cubicBezTo>
                    <a:pt x="0" y="1793"/>
                    <a:pt x="3" y="1796"/>
                    <a:pt x="7" y="1796"/>
                  </a:cubicBezTo>
                  <a:cubicBezTo>
                    <a:pt x="1273" y="1796"/>
                    <a:pt x="1273" y="1796"/>
                    <a:pt x="1273" y="1796"/>
                  </a:cubicBezTo>
                  <a:cubicBezTo>
                    <a:pt x="1277" y="1796"/>
                    <a:pt x="1280" y="1793"/>
                    <a:pt x="1280" y="1789"/>
                  </a:cubicBezTo>
                  <a:cubicBezTo>
                    <a:pt x="1280" y="1729"/>
                    <a:pt x="1280" y="1729"/>
                    <a:pt x="1280" y="1729"/>
                  </a:cubicBezTo>
                  <a:cubicBezTo>
                    <a:pt x="1280" y="1725"/>
                    <a:pt x="1277" y="1722"/>
                    <a:pt x="1273" y="1722"/>
                  </a:cubicBezTo>
                  <a:close/>
                  <a:moveTo>
                    <a:pt x="396" y="1578"/>
                  </a:moveTo>
                  <a:cubicBezTo>
                    <a:pt x="396" y="1642"/>
                    <a:pt x="396" y="1642"/>
                    <a:pt x="396" y="1642"/>
                  </a:cubicBezTo>
                  <a:cubicBezTo>
                    <a:pt x="333" y="1642"/>
                    <a:pt x="333" y="1642"/>
                    <a:pt x="333" y="1642"/>
                  </a:cubicBezTo>
                  <a:cubicBezTo>
                    <a:pt x="333" y="1578"/>
                    <a:pt x="333" y="1578"/>
                    <a:pt x="333" y="1578"/>
                  </a:cubicBezTo>
                  <a:lnTo>
                    <a:pt x="396" y="1578"/>
                  </a:lnTo>
                  <a:close/>
                  <a:moveTo>
                    <a:pt x="333" y="290"/>
                  </a:moveTo>
                  <a:cubicBezTo>
                    <a:pt x="333" y="226"/>
                    <a:pt x="333" y="226"/>
                    <a:pt x="333" y="226"/>
                  </a:cubicBezTo>
                  <a:cubicBezTo>
                    <a:pt x="396" y="226"/>
                    <a:pt x="396" y="226"/>
                    <a:pt x="396" y="226"/>
                  </a:cubicBezTo>
                  <a:cubicBezTo>
                    <a:pt x="396" y="290"/>
                    <a:pt x="396" y="290"/>
                    <a:pt x="396" y="290"/>
                  </a:cubicBezTo>
                  <a:lnTo>
                    <a:pt x="333" y="290"/>
                  </a:lnTo>
                  <a:close/>
                  <a:moveTo>
                    <a:pt x="396" y="441"/>
                  </a:moveTo>
                  <a:cubicBezTo>
                    <a:pt x="333" y="441"/>
                    <a:pt x="333" y="441"/>
                    <a:pt x="333" y="441"/>
                  </a:cubicBezTo>
                  <a:cubicBezTo>
                    <a:pt x="333" y="377"/>
                    <a:pt x="333" y="377"/>
                    <a:pt x="333" y="377"/>
                  </a:cubicBezTo>
                  <a:cubicBezTo>
                    <a:pt x="396" y="377"/>
                    <a:pt x="396" y="377"/>
                    <a:pt x="396" y="377"/>
                  </a:cubicBezTo>
                  <a:lnTo>
                    <a:pt x="396" y="441"/>
                  </a:lnTo>
                  <a:close/>
                  <a:moveTo>
                    <a:pt x="396" y="591"/>
                  </a:moveTo>
                  <a:cubicBezTo>
                    <a:pt x="333" y="591"/>
                    <a:pt x="333" y="591"/>
                    <a:pt x="333" y="591"/>
                  </a:cubicBezTo>
                  <a:cubicBezTo>
                    <a:pt x="333" y="527"/>
                    <a:pt x="333" y="527"/>
                    <a:pt x="333" y="527"/>
                  </a:cubicBezTo>
                  <a:cubicBezTo>
                    <a:pt x="396" y="527"/>
                    <a:pt x="396" y="527"/>
                    <a:pt x="396" y="527"/>
                  </a:cubicBezTo>
                  <a:lnTo>
                    <a:pt x="396" y="591"/>
                  </a:lnTo>
                  <a:close/>
                  <a:moveTo>
                    <a:pt x="396" y="740"/>
                  </a:moveTo>
                  <a:cubicBezTo>
                    <a:pt x="333" y="740"/>
                    <a:pt x="333" y="740"/>
                    <a:pt x="333" y="740"/>
                  </a:cubicBezTo>
                  <a:cubicBezTo>
                    <a:pt x="333" y="677"/>
                    <a:pt x="333" y="677"/>
                    <a:pt x="333" y="677"/>
                  </a:cubicBezTo>
                  <a:cubicBezTo>
                    <a:pt x="396" y="677"/>
                    <a:pt x="396" y="677"/>
                    <a:pt x="396" y="677"/>
                  </a:cubicBezTo>
                  <a:lnTo>
                    <a:pt x="396" y="740"/>
                  </a:lnTo>
                  <a:close/>
                  <a:moveTo>
                    <a:pt x="396" y="891"/>
                  </a:moveTo>
                  <a:cubicBezTo>
                    <a:pt x="333" y="891"/>
                    <a:pt x="333" y="891"/>
                    <a:pt x="333" y="891"/>
                  </a:cubicBezTo>
                  <a:cubicBezTo>
                    <a:pt x="333" y="827"/>
                    <a:pt x="333" y="827"/>
                    <a:pt x="333" y="827"/>
                  </a:cubicBezTo>
                  <a:cubicBezTo>
                    <a:pt x="396" y="827"/>
                    <a:pt x="396" y="827"/>
                    <a:pt x="396" y="827"/>
                  </a:cubicBezTo>
                  <a:lnTo>
                    <a:pt x="396" y="891"/>
                  </a:lnTo>
                  <a:close/>
                  <a:moveTo>
                    <a:pt x="396" y="1041"/>
                  </a:moveTo>
                  <a:cubicBezTo>
                    <a:pt x="333" y="1041"/>
                    <a:pt x="333" y="1041"/>
                    <a:pt x="333" y="1041"/>
                  </a:cubicBezTo>
                  <a:cubicBezTo>
                    <a:pt x="333" y="978"/>
                    <a:pt x="333" y="978"/>
                    <a:pt x="333" y="978"/>
                  </a:cubicBezTo>
                  <a:cubicBezTo>
                    <a:pt x="396" y="978"/>
                    <a:pt x="396" y="978"/>
                    <a:pt x="396" y="978"/>
                  </a:cubicBezTo>
                  <a:lnTo>
                    <a:pt x="396" y="1041"/>
                  </a:lnTo>
                  <a:close/>
                  <a:moveTo>
                    <a:pt x="396" y="1191"/>
                  </a:moveTo>
                  <a:cubicBezTo>
                    <a:pt x="333" y="1191"/>
                    <a:pt x="333" y="1191"/>
                    <a:pt x="333" y="1191"/>
                  </a:cubicBezTo>
                  <a:cubicBezTo>
                    <a:pt x="333" y="1127"/>
                    <a:pt x="333" y="1127"/>
                    <a:pt x="333" y="1127"/>
                  </a:cubicBezTo>
                  <a:cubicBezTo>
                    <a:pt x="396" y="1127"/>
                    <a:pt x="396" y="1127"/>
                    <a:pt x="396" y="1127"/>
                  </a:cubicBezTo>
                  <a:lnTo>
                    <a:pt x="396" y="1191"/>
                  </a:lnTo>
                  <a:close/>
                  <a:moveTo>
                    <a:pt x="396" y="1342"/>
                  </a:moveTo>
                  <a:cubicBezTo>
                    <a:pt x="333" y="1342"/>
                    <a:pt x="333" y="1342"/>
                    <a:pt x="333" y="1342"/>
                  </a:cubicBezTo>
                  <a:cubicBezTo>
                    <a:pt x="333" y="1278"/>
                    <a:pt x="333" y="1278"/>
                    <a:pt x="333" y="1278"/>
                  </a:cubicBezTo>
                  <a:cubicBezTo>
                    <a:pt x="396" y="1278"/>
                    <a:pt x="396" y="1278"/>
                    <a:pt x="396" y="1278"/>
                  </a:cubicBezTo>
                  <a:lnTo>
                    <a:pt x="396" y="1342"/>
                  </a:lnTo>
                  <a:close/>
                  <a:moveTo>
                    <a:pt x="396" y="1492"/>
                  </a:moveTo>
                  <a:cubicBezTo>
                    <a:pt x="333" y="1492"/>
                    <a:pt x="333" y="1492"/>
                    <a:pt x="333" y="1492"/>
                  </a:cubicBezTo>
                  <a:cubicBezTo>
                    <a:pt x="333" y="1429"/>
                    <a:pt x="333" y="1429"/>
                    <a:pt x="333" y="1429"/>
                  </a:cubicBezTo>
                  <a:cubicBezTo>
                    <a:pt x="396" y="1429"/>
                    <a:pt x="396" y="1429"/>
                    <a:pt x="396" y="1429"/>
                  </a:cubicBezTo>
                  <a:lnTo>
                    <a:pt x="396" y="1492"/>
                  </a:lnTo>
                  <a:close/>
                  <a:moveTo>
                    <a:pt x="247" y="1578"/>
                  </a:moveTo>
                  <a:cubicBezTo>
                    <a:pt x="247" y="1642"/>
                    <a:pt x="247" y="1642"/>
                    <a:pt x="247" y="1642"/>
                  </a:cubicBezTo>
                  <a:cubicBezTo>
                    <a:pt x="184" y="1642"/>
                    <a:pt x="184" y="1642"/>
                    <a:pt x="184" y="1642"/>
                  </a:cubicBezTo>
                  <a:cubicBezTo>
                    <a:pt x="184" y="1578"/>
                    <a:pt x="184" y="1578"/>
                    <a:pt x="184" y="1578"/>
                  </a:cubicBezTo>
                  <a:lnTo>
                    <a:pt x="247" y="1578"/>
                  </a:lnTo>
                  <a:close/>
                  <a:moveTo>
                    <a:pt x="184" y="290"/>
                  </a:moveTo>
                  <a:cubicBezTo>
                    <a:pt x="184" y="226"/>
                    <a:pt x="184" y="226"/>
                    <a:pt x="184" y="226"/>
                  </a:cubicBezTo>
                  <a:cubicBezTo>
                    <a:pt x="247" y="226"/>
                    <a:pt x="247" y="226"/>
                    <a:pt x="247" y="226"/>
                  </a:cubicBezTo>
                  <a:cubicBezTo>
                    <a:pt x="247" y="290"/>
                    <a:pt x="247" y="290"/>
                    <a:pt x="247" y="290"/>
                  </a:cubicBezTo>
                  <a:lnTo>
                    <a:pt x="184" y="290"/>
                  </a:lnTo>
                  <a:close/>
                  <a:moveTo>
                    <a:pt x="247" y="441"/>
                  </a:moveTo>
                  <a:cubicBezTo>
                    <a:pt x="184" y="441"/>
                    <a:pt x="184" y="441"/>
                    <a:pt x="184" y="441"/>
                  </a:cubicBezTo>
                  <a:cubicBezTo>
                    <a:pt x="184" y="377"/>
                    <a:pt x="184" y="377"/>
                    <a:pt x="184" y="377"/>
                  </a:cubicBezTo>
                  <a:cubicBezTo>
                    <a:pt x="247" y="377"/>
                    <a:pt x="247" y="377"/>
                    <a:pt x="247" y="377"/>
                  </a:cubicBezTo>
                  <a:lnTo>
                    <a:pt x="247" y="441"/>
                  </a:lnTo>
                  <a:close/>
                  <a:moveTo>
                    <a:pt x="247" y="591"/>
                  </a:moveTo>
                  <a:cubicBezTo>
                    <a:pt x="184" y="591"/>
                    <a:pt x="184" y="591"/>
                    <a:pt x="184" y="591"/>
                  </a:cubicBezTo>
                  <a:cubicBezTo>
                    <a:pt x="184" y="527"/>
                    <a:pt x="184" y="527"/>
                    <a:pt x="184" y="527"/>
                  </a:cubicBezTo>
                  <a:cubicBezTo>
                    <a:pt x="247" y="527"/>
                    <a:pt x="247" y="527"/>
                    <a:pt x="247" y="527"/>
                  </a:cubicBezTo>
                  <a:lnTo>
                    <a:pt x="247" y="591"/>
                  </a:lnTo>
                  <a:close/>
                  <a:moveTo>
                    <a:pt x="247" y="740"/>
                  </a:moveTo>
                  <a:cubicBezTo>
                    <a:pt x="184" y="740"/>
                    <a:pt x="184" y="740"/>
                    <a:pt x="184" y="740"/>
                  </a:cubicBezTo>
                  <a:cubicBezTo>
                    <a:pt x="184" y="677"/>
                    <a:pt x="184" y="677"/>
                    <a:pt x="184" y="677"/>
                  </a:cubicBezTo>
                  <a:cubicBezTo>
                    <a:pt x="247" y="677"/>
                    <a:pt x="247" y="677"/>
                    <a:pt x="247" y="677"/>
                  </a:cubicBezTo>
                  <a:lnTo>
                    <a:pt x="247" y="740"/>
                  </a:lnTo>
                  <a:close/>
                  <a:moveTo>
                    <a:pt x="247" y="891"/>
                  </a:moveTo>
                  <a:cubicBezTo>
                    <a:pt x="184" y="891"/>
                    <a:pt x="184" y="891"/>
                    <a:pt x="184" y="891"/>
                  </a:cubicBezTo>
                  <a:cubicBezTo>
                    <a:pt x="184" y="827"/>
                    <a:pt x="184" y="827"/>
                    <a:pt x="184" y="827"/>
                  </a:cubicBezTo>
                  <a:cubicBezTo>
                    <a:pt x="247" y="827"/>
                    <a:pt x="247" y="827"/>
                    <a:pt x="247" y="827"/>
                  </a:cubicBezTo>
                  <a:lnTo>
                    <a:pt x="247" y="891"/>
                  </a:lnTo>
                  <a:close/>
                  <a:moveTo>
                    <a:pt x="247" y="1041"/>
                  </a:moveTo>
                  <a:cubicBezTo>
                    <a:pt x="184" y="1041"/>
                    <a:pt x="184" y="1041"/>
                    <a:pt x="184" y="1041"/>
                  </a:cubicBezTo>
                  <a:cubicBezTo>
                    <a:pt x="184" y="978"/>
                    <a:pt x="184" y="978"/>
                    <a:pt x="184" y="978"/>
                  </a:cubicBezTo>
                  <a:cubicBezTo>
                    <a:pt x="247" y="978"/>
                    <a:pt x="247" y="978"/>
                    <a:pt x="247" y="978"/>
                  </a:cubicBezTo>
                  <a:lnTo>
                    <a:pt x="247" y="1041"/>
                  </a:lnTo>
                  <a:close/>
                  <a:moveTo>
                    <a:pt x="247" y="1191"/>
                  </a:moveTo>
                  <a:cubicBezTo>
                    <a:pt x="184" y="1191"/>
                    <a:pt x="184" y="1191"/>
                    <a:pt x="184" y="1191"/>
                  </a:cubicBezTo>
                  <a:cubicBezTo>
                    <a:pt x="184" y="1127"/>
                    <a:pt x="184" y="1127"/>
                    <a:pt x="184" y="1127"/>
                  </a:cubicBezTo>
                  <a:cubicBezTo>
                    <a:pt x="247" y="1127"/>
                    <a:pt x="247" y="1127"/>
                    <a:pt x="247" y="1127"/>
                  </a:cubicBezTo>
                  <a:lnTo>
                    <a:pt x="247" y="1191"/>
                  </a:lnTo>
                  <a:close/>
                  <a:moveTo>
                    <a:pt x="247" y="1342"/>
                  </a:moveTo>
                  <a:cubicBezTo>
                    <a:pt x="184" y="1342"/>
                    <a:pt x="184" y="1342"/>
                    <a:pt x="184" y="1342"/>
                  </a:cubicBezTo>
                  <a:cubicBezTo>
                    <a:pt x="184" y="1278"/>
                    <a:pt x="184" y="1278"/>
                    <a:pt x="184" y="1278"/>
                  </a:cubicBezTo>
                  <a:cubicBezTo>
                    <a:pt x="247" y="1278"/>
                    <a:pt x="247" y="1278"/>
                    <a:pt x="247" y="1278"/>
                  </a:cubicBezTo>
                  <a:lnTo>
                    <a:pt x="247" y="1342"/>
                  </a:lnTo>
                  <a:close/>
                  <a:moveTo>
                    <a:pt x="247" y="1492"/>
                  </a:moveTo>
                  <a:cubicBezTo>
                    <a:pt x="184" y="1492"/>
                    <a:pt x="184" y="1492"/>
                    <a:pt x="184" y="1492"/>
                  </a:cubicBezTo>
                  <a:cubicBezTo>
                    <a:pt x="184" y="1429"/>
                    <a:pt x="184" y="1429"/>
                    <a:pt x="184" y="1429"/>
                  </a:cubicBezTo>
                  <a:cubicBezTo>
                    <a:pt x="247" y="1429"/>
                    <a:pt x="247" y="1429"/>
                    <a:pt x="247" y="1429"/>
                  </a:cubicBezTo>
                  <a:lnTo>
                    <a:pt x="247" y="1492"/>
                  </a:lnTo>
                  <a:close/>
                  <a:moveTo>
                    <a:pt x="1091" y="1424"/>
                  </a:moveTo>
                  <a:cubicBezTo>
                    <a:pt x="1091" y="1593"/>
                    <a:pt x="1091" y="1593"/>
                    <a:pt x="1091" y="1593"/>
                  </a:cubicBezTo>
                  <a:cubicBezTo>
                    <a:pt x="1013" y="1593"/>
                    <a:pt x="1013" y="1593"/>
                    <a:pt x="1013" y="1593"/>
                  </a:cubicBezTo>
                  <a:cubicBezTo>
                    <a:pt x="1013" y="1424"/>
                    <a:pt x="1013" y="1424"/>
                    <a:pt x="1013" y="1424"/>
                  </a:cubicBezTo>
                  <a:lnTo>
                    <a:pt x="1091" y="1424"/>
                  </a:lnTo>
                  <a:close/>
                  <a:moveTo>
                    <a:pt x="1013" y="1044"/>
                  </a:moveTo>
                  <a:cubicBezTo>
                    <a:pt x="1013" y="874"/>
                    <a:pt x="1013" y="874"/>
                    <a:pt x="1013" y="874"/>
                  </a:cubicBezTo>
                  <a:cubicBezTo>
                    <a:pt x="1091" y="874"/>
                    <a:pt x="1091" y="874"/>
                    <a:pt x="1091" y="874"/>
                  </a:cubicBezTo>
                  <a:cubicBezTo>
                    <a:pt x="1091" y="1044"/>
                    <a:pt x="1091" y="1044"/>
                    <a:pt x="1091" y="1044"/>
                  </a:cubicBezTo>
                  <a:lnTo>
                    <a:pt x="1013" y="1044"/>
                  </a:lnTo>
                  <a:close/>
                  <a:moveTo>
                    <a:pt x="1091" y="1318"/>
                  </a:moveTo>
                  <a:cubicBezTo>
                    <a:pt x="1013" y="1318"/>
                    <a:pt x="1013" y="1318"/>
                    <a:pt x="1013" y="1318"/>
                  </a:cubicBezTo>
                  <a:cubicBezTo>
                    <a:pt x="1013" y="1149"/>
                    <a:pt x="1013" y="1149"/>
                    <a:pt x="1013" y="1149"/>
                  </a:cubicBezTo>
                  <a:cubicBezTo>
                    <a:pt x="1091" y="1149"/>
                    <a:pt x="1091" y="1149"/>
                    <a:pt x="1091" y="1149"/>
                  </a:cubicBezTo>
                  <a:lnTo>
                    <a:pt x="1091" y="1318"/>
                  </a:lnTo>
                  <a:close/>
                  <a:moveTo>
                    <a:pt x="910" y="1424"/>
                  </a:moveTo>
                  <a:cubicBezTo>
                    <a:pt x="910" y="1593"/>
                    <a:pt x="910" y="1593"/>
                    <a:pt x="910" y="1593"/>
                  </a:cubicBezTo>
                  <a:cubicBezTo>
                    <a:pt x="832" y="1593"/>
                    <a:pt x="832" y="1593"/>
                    <a:pt x="832" y="1593"/>
                  </a:cubicBezTo>
                  <a:cubicBezTo>
                    <a:pt x="832" y="1424"/>
                    <a:pt x="832" y="1424"/>
                    <a:pt x="832" y="1424"/>
                  </a:cubicBezTo>
                  <a:lnTo>
                    <a:pt x="910" y="1424"/>
                  </a:lnTo>
                  <a:close/>
                  <a:moveTo>
                    <a:pt x="832" y="1044"/>
                  </a:moveTo>
                  <a:cubicBezTo>
                    <a:pt x="832" y="874"/>
                    <a:pt x="832" y="874"/>
                    <a:pt x="832" y="874"/>
                  </a:cubicBezTo>
                  <a:cubicBezTo>
                    <a:pt x="910" y="874"/>
                    <a:pt x="910" y="874"/>
                    <a:pt x="910" y="874"/>
                  </a:cubicBezTo>
                  <a:cubicBezTo>
                    <a:pt x="910" y="1044"/>
                    <a:pt x="910" y="1044"/>
                    <a:pt x="910" y="1044"/>
                  </a:cubicBezTo>
                  <a:lnTo>
                    <a:pt x="832" y="1044"/>
                  </a:lnTo>
                  <a:close/>
                  <a:moveTo>
                    <a:pt x="910" y="1318"/>
                  </a:moveTo>
                  <a:cubicBezTo>
                    <a:pt x="832" y="1318"/>
                    <a:pt x="832" y="1318"/>
                    <a:pt x="832" y="1318"/>
                  </a:cubicBezTo>
                  <a:cubicBezTo>
                    <a:pt x="832" y="1149"/>
                    <a:pt x="832" y="1149"/>
                    <a:pt x="832" y="1149"/>
                  </a:cubicBezTo>
                  <a:cubicBezTo>
                    <a:pt x="910" y="1149"/>
                    <a:pt x="910" y="1149"/>
                    <a:pt x="910" y="1149"/>
                  </a:cubicBezTo>
                  <a:lnTo>
                    <a:pt x="910" y="1318"/>
                  </a:lnTo>
                  <a:close/>
                  <a:moveTo>
                    <a:pt x="693" y="1578"/>
                  </a:moveTo>
                  <a:cubicBezTo>
                    <a:pt x="693" y="1642"/>
                    <a:pt x="693" y="1642"/>
                    <a:pt x="693" y="1642"/>
                  </a:cubicBezTo>
                  <a:cubicBezTo>
                    <a:pt x="630" y="1642"/>
                    <a:pt x="630" y="1642"/>
                    <a:pt x="630" y="1642"/>
                  </a:cubicBezTo>
                  <a:cubicBezTo>
                    <a:pt x="630" y="1578"/>
                    <a:pt x="630" y="1578"/>
                    <a:pt x="630" y="1578"/>
                  </a:cubicBezTo>
                  <a:lnTo>
                    <a:pt x="693" y="1578"/>
                  </a:lnTo>
                  <a:close/>
                  <a:moveTo>
                    <a:pt x="630" y="290"/>
                  </a:moveTo>
                  <a:cubicBezTo>
                    <a:pt x="630" y="226"/>
                    <a:pt x="630" y="226"/>
                    <a:pt x="630" y="226"/>
                  </a:cubicBezTo>
                  <a:cubicBezTo>
                    <a:pt x="693" y="226"/>
                    <a:pt x="693" y="226"/>
                    <a:pt x="693" y="226"/>
                  </a:cubicBezTo>
                  <a:cubicBezTo>
                    <a:pt x="693" y="290"/>
                    <a:pt x="693" y="290"/>
                    <a:pt x="693" y="290"/>
                  </a:cubicBezTo>
                  <a:lnTo>
                    <a:pt x="630" y="290"/>
                  </a:lnTo>
                  <a:close/>
                  <a:moveTo>
                    <a:pt x="693" y="441"/>
                  </a:moveTo>
                  <a:cubicBezTo>
                    <a:pt x="630" y="441"/>
                    <a:pt x="630" y="441"/>
                    <a:pt x="630" y="441"/>
                  </a:cubicBezTo>
                  <a:cubicBezTo>
                    <a:pt x="630" y="377"/>
                    <a:pt x="630" y="377"/>
                    <a:pt x="630" y="377"/>
                  </a:cubicBezTo>
                  <a:cubicBezTo>
                    <a:pt x="693" y="377"/>
                    <a:pt x="693" y="377"/>
                    <a:pt x="693" y="377"/>
                  </a:cubicBezTo>
                  <a:lnTo>
                    <a:pt x="693" y="441"/>
                  </a:lnTo>
                  <a:close/>
                  <a:moveTo>
                    <a:pt x="693" y="591"/>
                  </a:moveTo>
                  <a:cubicBezTo>
                    <a:pt x="630" y="591"/>
                    <a:pt x="630" y="591"/>
                    <a:pt x="630" y="591"/>
                  </a:cubicBezTo>
                  <a:cubicBezTo>
                    <a:pt x="630" y="527"/>
                    <a:pt x="630" y="527"/>
                    <a:pt x="630" y="527"/>
                  </a:cubicBezTo>
                  <a:cubicBezTo>
                    <a:pt x="693" y="527"/>
                    <a:pt x="693" y="527"/>
                    <a:pt x="693" y="527"/>
                  </a:cubicBezTo>
                  <a:lnTo>
                    <a:pt x="693" y="591"/>
                  </a:lnTo>
                  <a:close/>
                  <a:moveTo>
                    <a:pt x="693" y="740"/>
                  </a:moveTo>
                  <a:cubicBezTo>
                    <a:pt x="630" y="740"/>
                    <a:pt x="630" y="740"/>
                    <a:pt x="630" y="740"/>
                  </a:cubicBezTo>
                  <a:cubicBezTo>
                    <a:pt x="630" y="677"/>
                    <a:pt x="630" y="677"/>
                    <a:pt x="630" y="677"/>
                  </a:cubicBezTo>
                  <a:cubicBezTo>
                    <a:pt x="693" y="677"/>
                    <a:pt x="693" y="677"/>
                    <a:pt x="693" y="677"/>
                  </a:cubicBezTo>
                  <a:lnTo>
                    <a:pt x="693" y="740"/>
                  </a:lnTo>
                  <a:close/>
                  <a:moveTo>
                    <a:pt x="693" y="891"/>
                  </a:moveTo>
                  <a:cubicBezTo>
                    <a:pt x="630" y="891"/>
                    <a:pt x="630" y="891"/>
                    <a:pt x="630" y="891"/>
                  </a:cubicBezTo>
                  <a:cubicBezTo>
                    <a:pt x="630" y="827"/>
                    <a:pt x="630" y="827"/>
                    <a:pt x="630" y="827"/>
                  </a:cubicBezTo>
                  <a:cubicBezTo>
                    <a:pt x="693" y="827"/>
                    <a:pt x="693" y="827"/>
                    <a:pt x="693" y="827"/>
                  </a:cubicBezTo>
                  <a:lnTo>
                    <a:pt x="693" y="891"/>
                  </a:lnTo>
                  <a:close/>
                  <a:moveTo>
                    <a:pt x="693" y="1041"/>
                  </a:moveTo>
                  <a:cubicBezTo>
                    <a:pt x="630" y="1041"/>
                    <a:pt x="630" y="1041"/>
                    <a:pt x="630" y="1041"/>
                  </a:cubicBezTo>
                  <a:cubicBezTo>
                    <a:pt x="630" y="978"/>
                    <a:pt x="630" y="978"/>
                    <a:pt x="630" y="978"/>
                  </a:cubicBezTo>
                  <a:cubicBezTo>
                    <a:pt x="693" y="978"/>
                    <a:pt x="693" y="978"/>
                    <a:pt x="693" y="978"/>
                  </a:cubicBezTo>
                  <a:lnTo>
                    <a:pt x="693" y="1041"/>
                  </a:lnTo>
                  <a:close/>
                  <a:moveTo>
                    <a:pt x="693" y="1191"/>
                  </a:moveTo>
                  <a:cubicBezTo>
                    <a:pt x="630" y="1191"/>
                    <a:pt x="630" y="1191"/>
                    <a:pt x="630" y="1191"/>
                  </a:cubicBezTo>
                  <a:cubicBezTo>
                    <a:pt x="630" y="1127"/>
                    <a:pt x="630" y="1127"/>
                    <a:pt x="630" y="1127"/>
                  </a:cubicBezTo>
                  <a:cubicBezTo>
                    <a:pt x="693" y="1127"/>
                    <a:pt x="693" y="1127"/>
                    <a:pt x="693" y="1127"/>
                  </a:cubicBezTo>
                  <a:lnTo>
                    <a:pt x="693" y="1191"/>
                  </a:lnTo>
                  <a:close/>
                  <a:moveTo>
                    <a:pt x="693" y="1342"/>
                  </a:moveTo>
                  <a:cubicBezTo>
                    <a:pt x="630" y="1342"/>
                    <a:pt x="630" y="1342"/>
                    <a:pt x="630" y="1342"/>
                  </a:cubicBezTo>
                  <a:cubicBezTo>
                    <a:pt x="630" y="1278"/>
                    <a:pt x="630" y="1278"/>
                    <a:pt x="630" y="1278"/>
                  </a:cubicBezTo>
                  <a:cubicBezTo>
                    <a:pt x="693" y="1278"/>
                    <a:pt x="693" y="1278"/>
                    <a:pt x="693" y="1278"/>
                  </a:cubicBezTo>
                  <a:lnTo>
                    <a:pt x="693" y="1342"/>
                  </a:lnTo>
                  <a:close/>
                  <a:moveTo>
                    <a:pt x="693" y="1492"/>
                  </a:moveTo>
                  <a:cubicBezTo>
                    <a:pt x="630" y="1492"/>
                    <a:pt x="630" y="1492"/>
                    <a:pt x="630" y="1492"/>
                  </a:cubicBezTo>
                  <a:cubicBezTo>
                    <a:pt x="630" y="1429"/>
                    <a:pt x="630" y="1429"/>
                    <a:pt x="630" y="1429"/>
                  </a:cubicBezTo>
                  <a:cubicBezTo>
                    <a:pt x="693" y="1429"/>
                    <a:pt x="693" y="1429"/>
                    <a:pt x="693" y="1429"/>
                  </a:cubicBezTo>
                  <a:lnTo>
                    <a:pt x="693" y="1492"/>
                  </a:lnTo>
                  <a:close/>
                  <a:moveTo>
                    <a:pt x="544" y="1578"/>
                  </a:moveTo>
                  <a:cubicBezTo>
                    <a:pt x="544" y="1642"/>
                    <a:pt x="544" y="1642"/>
                    <a:pt x="544" y="1642"/>
                  </a:cubicBezTo>
                  <a:cubicBezTo>
                    <a:pt x="482" y="1642"/>
                    <a:pt x="482" y="1642"/>
                    <a:pt x="482" y="1642"/>
                  </a:cubicBezTo>
                  <a:cubicBezTo>
                    <a:pt x="482" y="1578"/>
                    <a:pt x="482" y="1578"/>
                    <a:pt x="482" y="1578"/>
                  </a:cubicBezTo>
                  <a:lnTo>
                    <a:pt x="544" y="1578"/>
                  </a:lnTo>
                  <a:close/>
                  <a:moveTo>
                    <a:pt x="482" y="290"/>
                  </a:moveTo>
                  <a:cubicBezTo>
                    <a:pt x="482" y="226"/>
                    <a:pt x="482" y="226"/>
                    <a:pt x="482" y="226"/>
                  </a:cubicBezTo>
                  <a:cubicBezTo>
                    <a:pt x="544" y="226"/>
                    <a:pt x="544" y="226"/>
                    <a:pt x="544" y="226"/>
                  </a:cubicBezTo>
                  <a:cubicBezTo>
                    <a:pt x="544" y="290"/>
                    <a:pt x="544" y="290"/>
                    <a:pt x="544" y="290"/>
                  </a:cubicBezTo>
                  <a:lnTo>
                    <a:pt x="482" y="290"/>
                  </a:lnTo>
                  <a:close/>
                  <a:moveTo>
                    <a:pt x="544" y="441"/>
                  </a:moveTo>
                  <a:cubicBezTo>
                    <a:pt x="482" y="441"/>
                    <a:pt x="482" y="441"/>
                    <a:pt x="482" y="441"/>
                  </a:cubicBezTo>
                  <a:cubicBezTo>
                    <a:pt x="482" y="377"/>
                    <a:pt x="482" y="377"/>
                    <a:pt x="482" y="377"/>
                  </a:cubicBezTo>
                  <a:cubicBezTo>
                    <a:pt x="544" y="377"/>
                    <a:pt x="544" y="377"/>
                    <a:pt x="544" y="377"/>
                  </a:cubicBezTo>
                  <a:lnTo>
                    <a:pt x="544" y="441"/>
                  </a:lnTo>
                  <a:close/>
                  <a:moveTo>
                    <a:pt x="544" y="591"/>
                  </a:moveTo>
                  <a:cubicBezTo>
                    <a:pt x="482" y="591"/>
                    <a:pt x="482" y="591"/>
                    <a:pt x="482" y="591"/>
                  </a:cubicBezTo>
                  <a:cubicBezTo>
                    <a:pt x="482" y="527"/>
                    <a:pt x="482" y="527"/>
                    <a:pt x="482" y="527"/>
                  </a:cubicBezTo>
                  <a:cubicBezTo>
                    <a:pt x="544" y="527"/>
                    <a:pt x="544" y="527"/>
                    <a:pt x="544" y="527"/>
                  </a:cubicBezTo>
                  <a:lnTo>
                    <a:pt x="544" y="591"/>
                  </a:lnTo>
                  <a:close/>
                  <a:moveTo>
                    <a:pt x="544" y="740"/>
                  </a:moveTo>
                  <a:cubicBezTo>
                    <a:pt x="482" y="740"/>
                    <a:pt x="482" y="740"/>
                    <a:pt x="482" y="740"/>
                  </a:cubicBezTo>
                  <a:cubicBezTo>
                    <a:pt x="482" y="677"/>
                    <a:pt x="482" y="677"/>
                    <a:pt x="482" y="677"/>
                  </a:cubicBezTo>
                  <a:cubicBezTo>
                    <a:pt x="544" y="677"/>
                    <a:pt x="544" y="677"/>
                    <a:pt x="544" y="677"/>
                  </a:cubicBezTo>
                  <a:lnTo>
                    <a:pt x="544" y="740"/>
                  </a:lnTo>
                  <a:close/>
                  <a:moveTo>
                    <a:pt x="544" y="891"/>
                  </a:moveTo>
                  <a:cubicBezTo>
                    <a:pt x="482" y="891"/>
                    <a:pt x="482" y="891"/>
                    <a:pt x="482" y="891"/>
                  </a:cubicBezTo>
                  <a:cubicBezTo>
                    <a:pt x="482" y="827"/>
                    <a:pt x="482" y="827"/>
                    <a:pt x="482" y="827"/>
                  </a:cubicBezTo>
                  <a:cubicBezTo>
                    <a:pt x="544" y="827"/>
                    <a:pt x="544" y="827"/>
                    <a:pt x="544" y="827"/>
                  </a:cubicBezTo>
                  <a:lnTo>
                    <a:pt x="544" y="891"/>
                  </a:lnTo>
                  <a:close/>
                  <a:moveTo>
                    <a:pt x="544" y="1041"/>
                  </a:moveTo>
                  <a:cubicBezTo>
                    <a:pt x="482" y="1041"/>
                    <a:pt x="482" y="1041"/>
                    <a:pt x="482" y="1041"/>
                  </a:cubicBezTo>
                  <a:cubicBezTo>
                    <a:pt x="482" y="978"/>
                    <a:pt x="482" y="978"/>
                    <a:pt x="482" y="978"/>
                  </a:cubicBezTo>
                  <a:cubicBezTo>
                    <a:pt x="544" y="978"/>
                    <a:pt x="544" y="978"/>
                    <a:pt x="544" y="978"/>
                  </a:cubicBezTo>
                  <a:lnTo>
                    <a:pt x="544" y="1041"/>
                  </a:lnTo>
                  <a:close/>
                  <a:moveTo>
                    <a:pt x="544" y="1191"/>
                  </a:moveTo>
                  <a:cubicBezTo>
                    <a:pt x="482" y="1191"/>
                    <a:pt x="482" y="1191"/>
                    <a:pt x="482" y="1191"/>
                  </a:cubicBezTo>
                  <a:cubicBezTo>
                    <a:pt x="482" y="1127"/>
                    <a:pt x="482" y="1127"/>
                    <a:pt x="482" y="1127"/>
                  </a:cubicBezTo>
                  <a:cubicBezTo>
                    <a:pt x="544" y="1127"/>
                    <a:pt x="544" y="1127"/>
                    <a:pt x="544" y="1127"/>
                  </a:cubicBezTo>
                  <a:lnTo>
                    <a:pt x="544" y="1191"/>
                  </a:lnTo>
                  <a:close/>
                  <a:moveTo>
                    <a:pt x="544" y="1342"/>
                  </a:moveTo>
                  <a:cubicBezTo>
                    <a:pt x="482" y="1342"/>
                    <a:pt x="482" y="1342"/>
                    <a:pt x="482" y="1342"/>
                  </a:cubicBezTo>
                  <a:cubicBezTo>
                    <a:pt x="482" y="1278"/>
                    <a:pt x="482" y="1278"/>
                    <a:pt x="482" y="1278"/>
                  </a:cubicBezTo>
                  <a:cubicBezTo>
                    <a:pt x="544" y="1278"/>
                    <a:pt x="544" y="1278"/>
                    <a:pt x="544" y="1278"/>
                  </a:cubicBezTo>
                  <a:lnTo>
                    <a:pt x="544" y="1342"/>
                  </a:lnTo>
                  <a:close/>
                  <a:moveTo>
                    <a:pt x="544" y="1492"/>
                  </a:moveTo>
                  <a:cubicBezTo>
                    <a:pt x="482" y="1492"/>
                    <a:pt x="482" y="1492"/>
                    <a:pt x="482" y="1492"/>
                  </a:cubicBezTo>
                  <a:cubicBezTo>
                    <a:pt x="482" y="1429"/>
                    <a:pt x="482" y="1429"/>
                    <a:pt x="482" y="1429"/>
                  </a:cubicBezTo>
                  <a:cubicBezTo>
                    <a:pt x="544" y="1429"/>
                    <a:pt x="544" y="1429"/>
                    <a:pt x="544" y="1429"/>
                  </a:cubicBezTo>
                  <a:lnTo>
                    <a:pt x="544" y="1492"/>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6" name="Freeform 17">
              <a:extLst>
                <a:ext uri="{FF2B5EF4-FFF2-40B4-BE49-F238E27FC236}">
                  <a16:creationId xmlns:a16="http://schemas.microsoft.com/office/drawing/2014/main" id="{E4080245-15BB-B2E9-A9BA-BEC9ECECC9F0}"/>
                </a:ext>
              </a:extLst>
            </p:cNvPr>
            <p:cNvSpPr>
              <a:spLocks noEditPoints="1"/>
            </p:cNvSpPr>
            <p:nvPr/>
          </p:nvSpPr>
          <p:spPr bwMode="auto">
            <a:xfrm>
              <a:off x="9704792" y="1028698"/>
              <a:ext cx="434538" cy="459409"/>
            </a:xfrm>
            <a:custGeom>
              <a:avLst/>
              <a:gdLst>
                <a:gd name="T0" fmla="*/ 1689 w 1715"/>
                <a:gd name="T1" fmla="*/ 797 h 1813"/>
                <a:gd name="T2" fmla="*/ 1255 w 1715"/>
                <a:gd name="T3" fmla="*/ 695 h 1813"/>
                <a:gd name="T4" fmla="*/ 1299 w 1715"/>
                <a:gd name="T5" fmla="*/ 47 h 1813"/>
                <a:gd name="T6" fmla="*/ 491 w 1715"/>
                <a:gd name="T7" fmla="*/ 7 h 1813"/>
                <a:gd name="T8" fmla="*/ 417 w 1715"/>
                <a:gd name="T9" fmla="*/ 150 h 1813"/>
                <a:gd name="T10" fmla="*/ 19 w 1715"/>
                <a:gd name="T11" fmla="*/ 547 h 1813"/>
                <a:gd name="T12" fmla="*/ 7 w 1715"/>
                <a:gd name="T13" fmla="*/ 1738 h 1813"/>
                <a:gd name="T14" fmla="*/ 1715 w 1715"/>
                <a:gd name="T15" fmla="*/ 1806 h 1813"/>
                <a:gd name="T16" fmla="*/ 1444 w 1715"/>
                <a:gd name="T17" fmla="*/ 1610 h 1813"/>
                <a:gd name="T18" fmla="*/ 1530 w 1715"/>
                <a:gd name="T19" fmla="*/ 879 h 1813"/>
                <a:gd name="T20" fmla="*/ 1444 w 1715"/>
                <a:gd name="T21" fmla="*/ 1162 h 1813"/>
                <a:gd name="T22" fmla="*/ 1263 w 1715"/>
                <a:gd name="T23" fmla="*/ 1610 h 1813"/>
                <a:gd name="T24" fmla="*/ 1341 w 1715"/>
                <a:gd name="T25" fmla="*/ 879 h 1813"/>
                <a:gd name="T26" fmla="*/ 1263 w 1715"/>
                <a:gd name="T27" fmla="*/ 1162 h 1813"/>
                <a:gd name="T28" fmla="*/ 1060 w 1715"/>
                <a:gd name="T29" fmla="*/ 1653 h 1813"/>
                <a:gd name="T30" fmla="*/ 1119 w 1715"/>
                <a:gd name="T31" fmla="*/ 225 h 1813"/>
                <a:gd name="T32" fmla="*/ 1060 w 1715"/>
                <a:gd name="T33" fmla="*/ 382 h 1813"/>
                <a:gd name="T34" fmla="*/ 1060 w 1715"/>
                <a:gd name="T35" fmla="*/ 531 h 1813"/>
                <a:gd name="T36" fmla="*/ 1060 w 1715"/>
                <a:gd name="T37" fmla="*/ 688 h 1813"/>
                <a:gd name="T38" fmla="*/ 1060 w 1715"/>
                <a:gd name="T39" fmla="*/ 837 h 1813"/>
                <a:gd name="T40" fmla="*/ 1060 w 1715"/>
                <a:gd name="T41" fmla="*/ 984 h 1813"/>
                <a:gd name="T42" fmla="*/ 1060 w 1715"/>
                <a:gd name="T43" fmla="*/ 1141 h 1813"/>
                <a:gd name="T44" fmla="*/ 1060 w 1715"/>
                <a:gd name="T45" fmla="*/ 1437 h 1813"/>
                <a:gd name="T46" fmla="*/ 1060 w 1715"/>
                <a:gd name="T47" fmla="*/ 1290 h 1813"/>
                <a:gd name="T48" fmla="*/ 903 w 1715"/>
                <a:gd name="T49" fmla="*/ 1653 h 1813"/>
                <a:gd name="T50" fmla="*/ 970 w 1715"/>
                <a:gd name="T51" fmla="*/ 225 h 1813"/>
                <a:gd name="T52" fmla="*/ 903 w 1715"/>
                <a:gd name="T53" fmla="*/ 382 h 1813"/>
                <a:gd name="T54" fmla="*/ 903 w 1715"/>
                <a:gd name="T55" fmla="*/ 531 h 1813"/>
                <a:gd name="T56" fmla="*/ 903 w 1715"/>
                <a:gd name="T57" fmla="*/ 688 h 1813"/>
                <a:gd name="T58" fmla="*/ 903 w 1715"/>
                <a:gd name="T59" fmla="*/ 837 h 1813"/>
                <a:gd name="T60" fmla="*/ 903 w 1715"/>
                <a:gd name="T61" fmla="*/ 984 h 1813"/>
                <a:gd name="T62" fmla="*/ 903 w 1715"/>
                <a:gd name="T63" fmla="*/ 1141 h 1813"/>
                <a:gd name="T64" fmla="*/ 903 w 1715"/>
                <a:gd name="T65" fmla="*/ 1290 h 1813"/>
                <a:gd name="T66" fmla="*/ 903 w 1715"/>
                <a:gd name="T67" fmla="*/ 1437 h 1813"/>
                <a:gd name="T68" fmla="*/ 755 w 1715"/>
                <a:gd name="T69" fmla="*/ 1653 h 1813"/>
                <a:gd name="T70" fmla="*/ 823 w 1715"/>
                <a:gd name="T71" fmla="*/ 225 h 1813"/>
                <a:gd name="T72" fmla="*/ 755 w 1715"/>
                <a:gd name="T73" fmla="*/ 382 h 1813"/>
                <a:gd name="T74" fmla="*/ 755 w 1715"/>
                <a:gd name="T75" fmla="*/ 531 h 1813"/>
                <a:gd name="T76" fmla="*/ 755 w 1715"/>
                <a:gd name="T77" fmla="*/ 688 h 1813"/>
                <a:gd name="T78" fmla="*/ 755 w 1715"/>
                <a:gd name="T79" fmla="*/ 837 h 1813"/>
                <a:gd name="T80" fmla="*/ 755 w 1715"/>
                <a:gd name="T81" fmla="*/ 984 h 1813"/>
                <a:gd name="T82" fmla="*/ 755 w 1715"/>
                <a:gd name="T83" fmla="*/ 1141 h 1813"/>
                <a:gd name="T84" fmla="*/ 755 w 1715"/>
                <a:gd name="T85" fmla="*/ 1290 h 1813"/>
                <a:gd name="T86" fmla="*/ 755 w 1715"/>
                <a:gd name="T87" fmla="*/ 1437 h 1813"/>
                <a:gd name="T88" fmla="*/ 606 w 1715"/>
                <a:gd name="T89" fmla="*/ 1653 h 1813"/>
                <a:gd name="T90" fmla="*/ 665 w 1715"/>
                <a:gd name="T91" fmla="*/ 225 h 1813"/>
                <a:gd name="T92" fmla="*/ 606 w 1715"/>
                <a:gd name="T93" fmla="*/ 382 h 1813"/>
                <a:gd name="T94" fmla="*/ 606 w 1715"/>
                <a:gd name="T95" fmla="*/ 531 h 1813"/>
                <a:gd name="T96" fmla="*/ 606 w 1715"/>
                <a:gd name="T97" fmla="*/ 688 h 1813"/>
                <a:gd name="T98" fmla="*/ 606 w 1715"/>
                <a:gd name="T99" fmla="*/ 837 h 1813"/>
                <a:gd name="T100" fmla="*/ 606 w 1715"/>
                <a:gd name="T101" fmla="*/ 984 h 1813"/>
                <a:gd name="T102" fmla="*/ 606 w 1715"/>
                <a:gd name="T103" fmla="*/ 1141 h 1813"/>
                <a:gd name="T104" fmla="*/ 606 w 1715"/>
                <a:gd name="T105" fmla="*/ 1437 h 1813"/>
                <a:gd name="T106" fmla="*/ 606 w 1715"/>
                <a:gd name="T107" fmla="*/ 1290 h 1813"/>
                <a:gd name="T108" fmla="*/ 374 w 1715"/>
                <a:gd name="T109" fmla="*/ 1610 h 1813"/>
                <a:gd name="T110" fmla="*/ 461 w 1715"/>
                <a:gd name="T111" fmla="*/ 588 h 1813"/>
                <a:gd name="T112" fmla="*/ 374 w 1715"/>
                <a:gd name="T113" fmla="*/ 879 h 1813"/>
                <a:gd name="T114" fmla="*/ 374 w 1715"/>
                <a:gd name="T115" fmla="*/ 1326 h 1813"/>
                <a:gd name="T116" fmla="*/ 192 w 1715"/>
                <a:gd name="T117" fmla="*/ 1610 h 1813"/>
                <a:gd name="T118" fmla="*/ 271 w 1715"/>
                <a:gd name="T119" fmla="*/ 588 h 1813"/>
                <a:gd name="T120" fmla="*/ 192 w 1715"/>
                <a:gd name="T121" fmla="*/ 879 h 1813"/>
                <a:gd name="T122" fmla="*/ 192 w 1715"/>
                <a:gd name="T123" fmla="*/ 1162 h 1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15" h="1813">
                  <a:moveTo>
                    <a:pt x="1708" y="1738"/>
                  </a:moveTo>
                  <a:cubicBezTo>
                    <a:pt x="1708" y="1738"/>
                    <a:pt x="1708" y="1738"/>
                    <a:pt x="1708" y="1738"/>
                  </a:cubicBezTo>
                  <a:cubicBezTo>
                    <a:pt x="1655" y="1738"/>
                    <a:pt x="1655" y="1738"/>
                    <a:pt x="1655" y="1738"/>
                  </a:cubicBezTo>
                  <a:cubicBezTo>
                    <a:pt x="1655" y="797"/>
                    <a:pt x="1655" y="797"/>
                    <a:pt x="1655" y="797"/>
                  </a:cubicBezTo>
                  <a:cubicBezTo>
                    <a:pt x="1689" y="797"/>
                    <a:pt x="1689" y="797"/>
                    <a:pt x="1689" y="797"/>
                  </a:cubicBezTo>
                  <a:cubicBezTo>
                    <a:pt x="1691" y="797"/>
                    <a:pt x="1693" y="796"/>
                    <a:pt x="1695" y="794"/>
                  </a:cubicBezTo>
                  <a:cubicBezTo>
                    <a:pt x="1696" y="792"/>
                    <a:pt x="1696" y="790"/>
                    <a:pt x="1696" y="788"/>
                  </a:cubicBezTo>
                  <a:cubicBezTo>
                    <a:pt x="1659" y="699"/>
                    <a:pt x="1659" y="699"/>
                    <a:pt x="1659" y="699"/>
                  </a:cubicBezTo>
                  <a:cubicBezTo>
                    <a:pt x="1658" y="696"/>
                    <a:pt x="1656" y="695"/>
                    <a:pt x="1653" y="695"/>
                  </a:cubicBezTo>
                  <a:cubicBezTo>
                    <a:pt x="1255" y="695"/>
                    <a:pt x="1255" y="695"/>
                    <a:pt x="1255" y="695"/>
                  </a:cubicBezTo>
                  <a:cubicBezTo>
                    <a:pt x="1255" y="150"/>
                    <a:pt x="1255" y="150"/>
                    <a:pt x="1255" y="150"/>
                  </a:cubicBezTo>
                  <a:cubicBezTo>
                    <a:pt x="1299" y="150"/>
                    <a:pt x="1299" y="150"/>
                    <a:pt x="1299" y="150"/>
                  </a:cubicBezTo>
                  <a:cubicBezTo>
                    <a:pt x="1303" y="150"/>
                    <a:pt x="1306" y="147"/>
                    <a:pt x="1306" y="143"/>
                  </a:cubicBezTo>
                  <a:cubicBezTo>
                    <a:pt x="1306" y="54"/>
                    <a:pt x="1306" y="54"/>
                    <a:pt x="1306" y="54"/>
                  </a:cubicBezTo>
                  <a:cubicBezTo>
                    <a:pt x="1306" y="50"/>
                    <a:pt x="1303" y="47"/>
                    <a:pt x="1299" y="47"/>
                  </a:cubicBezTo>
                  <a:cubicBezTo>
                    <a:pt x="1225" y="47"/>
                    <a:pt x="1225" y="47"/>
                    <a:pt x="1225" y="47"/>
                  </a:cubicBezTo>
                  <a:cubicBezTo>
                    <a:pt x="1225" y="7"/>
                    <a:pt x="1225" y="7"/>
                    <a:pt x="1225" y="7"/>
                  </a:cubicBezTo>
                  <a:cubicBezTo>
                    <a:pt x="1225" y="3"/>
                    <a:pt x="1222" y="0"/>
                    <a:pt x="1218" y="0"/>
                  </a:cubicBezTo>
                  <a:cubicBezTo>
                    <a:pt x="498" y="0"/>
                    <a:pt x="498" y="0"/>
                    <a:pt x="498" y="0"/>
                  </a:cubicBezTo>
                  <a:cubicBezTo>
                    <a:pt x="494" y="0"/>
                    <a:pt x="491" y="3"/>
                    <a:pt x="491" y="7"/>
                  </a:cubicBezTo>
                  <a:cubicBezTo>
                    <a:pt x="491" y="47"/>
                    <a:pt x="491" y="47"/>
                    <a:pt x="491" y="47"/>
                  </a:cubicBezTo>
                  <a:cubicBezTo>
                    <a:pt x="417" y="47"/>
                    <a:pt x="417" y="47"/>
                    <a:pt x="417" y="47"/>
                  </a:cubicBezTo>
                  <a:cubicBezTo>
                    <a:pt x="413" y="47"/>
                    <a:pt x="410" y="50"/>
                    <a:pt x="410" y="54"/>
                  </a:cubicBezTo>
                  <a:cubicBezTo>
                    <a:pt x="410" y="143"/>
                    <a:pt x="410" y="143"/>
                    <a:pt x="410" y="143"/>
                  </a:cubicBezTo>
                  <a:cubicBezTo>
                    <a:pt x="410" y="147"/>
                    <a:pt x="412" y="150"/>
                    <a:pt x="417" y="150"/>
                  </a:cubicBezTo>
                  <a:cubicBezTo>
                    <a:pt x="461" y="150"/>
                    <a:pt x="461" y="150"/>
                    <a:pt x="461" y="150"/>
                  </a:cubicBezTo>
                  <a:cubicBezTo>
                    <a:pt x="461" y="454"/>
                    <a:pt x="461" y="454"/>
                    <a:pt x="461" y="454"/>
                  </a:cubicBezTo>
                  <a:cubicBezTo>
                    <a:pt x="62" y="454"/>
                    <a:pt x="62" y="454"/>
                    <a:pt x="62" y="454"/>
                  </a:cubicBezTo>
                  <a:cubicBezTo>
                    <a:pt x="59" y="454"/>
                    <a:pt x="57" y="456"/>
                    <a:pt x="56" y="458"/>
                  </a:cubicBezTo>
                  <a:cubicBezTo>
                    <a:pt x="19" y="547"/>
                    <a:pt x="19" y="547"/>
                    <a:pt x="19" y="547"/>
                  </a:cubicBezTo>
                  <a:cubicBezTo>
                    <a:pt x="18" y="549"/>
                    <a:pt x="18" y="551"/>
                    <a:pt x="20" y="553"/>
                  </a:cubicBezTo>
                  <a:cubicBezTo>
                    <a:pt x="21" y="555"/>
                    <a:pt x="23" y="556"/>
                    <a:pt x="26" y="556"/>
                  </a:cubicBezTo>
                  <a:cubicBezTo>
                    <a:pt x="60" y="556"/>
                    <a:pt x="60" y="556"/>
                    <a:pt x="60" y="556"/>
                  </a:cubicBezTo>
                  <a:cubicBezTo>
                    <a:pt x="60" y="1738"/>
                    <a:pt x="60" y="1738"/>
                    <a:pt x="60" y="1738"/>
                  </a:cubicBezTo>
                  <a:cubicBezTo>
                    <a:pt x="7" y="1738"/>
                    <a:pt x="7" y="1738"/>
                    <a:pt x="7" y="1738"/>
                  </a:cubicBezTo>
                  <a:cubicBezTo>
                    <a:pt x="3" y="1738"/>
                    <a:pt x="0" y="1741"/>
                    <a:pt x="0" y="1745"/>
                  </a:cubicBezTo>
                  <a:cubicBezTo>
                    <a:pt x="0" y="1806"/>
                    <a:pt x="0" y="1806"/>
                    <a:pt x="0" y="1806"/>
                  </a:cubicBezTo>
                  <a:cubicBezTo>
                    <a:pt x="0" y="1810"/>
                    <a:pt x="3" y="1813"/>
                    <a:pt x="7" y="1813"/>
                  </a:cubicBezTo>
                  <a:cubicBezTo>
                    <a:pt x="1708" y="1813"/>
                    <a:pt x="1708" y="1813"/>
                    <a:pt x="1708" y="1813"/>
                  </a:cubicBezTo>
                  <a:cubicBezTo>
                    <a:pt x="1712" y="1813"/>
                    <a:pt x="1715" y="1810"/>
                    <a:pt x="1715" y="1806"/>
                  </a:cubicBezTo>
                  <a:cubicBezTo>
                    <a:pt x="1715" y="1745"/>
                    <a:pt x="1715" y="1745"/>
                    <a:pt x="1715" y="1745"/>
                  </a:cubicBezTo>
                  <a:cubicBezTo>
                    <a:pt x="1714" y="1741"/>
                    <a:pt x="1711" y="1738"/>
                    <a:pt x="1708" y="1738"/>
                  </a:cubicBezTo>
                  <a:close/>
                  <a:moveTo>
                    <a:pt x="1530" y="1437"/>
                  </a:moveTo>
                  <a:cubicBezTo>
                    <a:pt x="1530" y="1610"/>
                    <a:pt x="1530" y="1610"/>
                    <a:pt x="1530" y="1610"/>
                  </a:cubicBezTo>
                  <a:cubicBezTo>
                    <a:pt x="1444" y="1610"/>
                    <a:pt x="1444" y="1610"/>
                    <a:pt x="1444" y="1610"/>
                  </a:cubicBezTo>
                  <a:cubicBezTo>
                    <a:pt x="1444" y="1437"/>
                    <a:pt x="1444" y="1437"/>
                    <a:pt x="1444" y="1437"/>
                  </a:cubicBezTo>
                  <a:lnTo>
                    <a:pt x="1530" y="1437"/>
                  </a:lnTo>
                  <a:close/>
                  <a:moveTo>
                    <a:pt x="1444" y="1052"/>
                  </a:moveTo>
                  <a:cubicBezTo>
                    <a:pt x="1444" y="879"/>
                    <a:pt x="1444" y="879"/>
                    <a:pt x="1444" y="879"/>
                  </a:cubicBezTo>
                  <a:cubicBezTo>
                    <a:pt x="1530" y="879"/>
                    <a:pt x="1530" y="879"/>
                    <a:pt x="1530" y="879"/>
                  </a:cubicBezTo>
                  <a:cubicBezTo>
                    <a:pt x="1530" y="1052"/>
                    <a:pt x="1530" y="1052"/>
                    <a:pt x="1530" y="1052"/>
                  </a:cubicBezTo>
                  <a:lnTo>
                    <a:pt x="1444" y="1052"/>
                  </a:lnTo>
                  <a:close/>
                  <a:moveTo>
                    <a:pt x="1530" y="1326"/>
                  </a:moveTo>
                  <a:cubicBezTo>
                    <a:pt x="1444" y="1326"/>
                    <a:pt x="1444" y="1326"/>
                    <a:pt x="1444" y="1326"/>
                  </a:cubicBezTo>
                  <a:cubicBezTo>
                    <a:pt x="1444" y="1162"/>
                    <a:pt x="1444" y="1162"/>
                    <a:pt x="1444" y="1162"/>
                  </a:cubicBezTo>
                  <a:cubicBezTo>
                    <a:pt x="1530" y="1162"/>
                    <a:pt x="1530" y="1162"/>
                    <a:pt x="1530" y="1162"/>
                  </a:cubicBezTo>
                  <a:lnTo>
                    <a:pt x="1530" y="1326"/>
                  </a:lnTo>
                  <a:close/>
                  <a:moveTo>
                    <a:pt x="1341" y="1437"/>
                  </a:moveTo>
                  <a:cubicBezTo>
                    <a:pt x="1341" y="1610"/>
                    <a:pt x="1341" y="1610"/>
                    <a:pt x="1341" y="1610"/>
                  </a:cubicBezTo>
                  <a:cubicBezTo>
                    <a:pt x="1263" y="1610"/>
                    <a:pt x="1263" y="1610"/>
                    <a:pt x="1263" y="1610"/>
                  </a:cubicBezTo>
                  <a:cubicBezTo>
                    <a:pt x="1263" y="1437"/>
                    <a:pt x="1263" y="1437"/>
                    <a:pt x="1263" y="1437"/>
                  </a:cubicBezTo>
                  <a:lnTo>
                    <a:pt x="1341" y="1437"/>
                  </a:lnTo>
                  <a:close/>
                  <a:moveTo>
                    <a:pt x="1263" y="1052"/>
                  </a:moveTo>
                  <a:cubicBezTo>
                    <a:pt x="1263" y="879"/>
                    <a:pt x="1263" y="879"/>
                    <a:pt x="1263" y="879"/>
                  </a:cubicBezTo>
                  <a:cubicBezTo>
                    <a:pt x="1341" y="879"/>
                    <a:pt x="1341" y="879"/>
                    <a:pt x="1341" y="879"/>
                  </a:cubicBezTo>
                  <a:cubicBezTo>
                    <a:pt x="1341" y="1052"/>
                    <a:pt x="1341" y="1052"/>
                    <a:pt x="1341" y="1052"/>
                  </a:cubicBezTo>
                  <a:lnTo>
                    <a:pt x="1263" y="1052"/>
                  </a:lnTo>
                  <a:close/>
                  <a:moveTo>
                    <a:pt x="1341" y="1326"/>
                  </a:moveTo>
                  <a:cubicBezTo>
                    <a:pt x="1263" y="1326"/>
                    <a:pt x="1263" y="1326"/>
                    <a:pt x="1263" y="1326"/>
                  </a:cubicBezTo>
                  <a:cubicBezTo>
                    <a:pt x="1263" y="1162"/>
                    <a:pt x="1263" y="1162"/>
                    <a:pt x="1263" y="1162"/>
                  </a:cubicBezTo>
                  <a:cubicBezTo>
                    <a:pt x="1341" y="1162"/>
                    <a:pt x="1341" y="1162"/>
                    <a:pt x="1341" y="1162"/>
                  </a:cubicBezTo>
                  <a:lnTo>
                    <a:pt x="1341" y="1326"/>
                  </a:lnTo>
                  <a:close/>
                  <a:moveTo>
                    <a:pt x="1119" y="1594"/>
                  </a:moveTo>
                  <a:cubicBezTo>
                    <a:pt x="1119" y="1653"/>
                    <a:pt x="1119" y="1653"/>
                    <a:pt x="1119" y="1653"/>
                  </a:cubicBezTo>
                  <a:cubicBezTo>
                    <a:pt x="1060" y="1653"/>
                    <a:pt x="1060" y="1653"/>
                    <a:pt x="1060" y="1653"/>
                  </a:cubicBezTo>
                  <a:cubicBezTo>
                    <a:pt x="1060" y="1594"/>
                    <a:pt x="1060" y="1594"/>
                    <a:pt x="1060" y="1594"/>
                  </a:cubicBezTo>
                  <a:lnTo>
                    <a:pt x="1119" y="1594"/>
                  </a:lnTo>
                  <a:close/>
                  <a:moveTo>
                    <a:pt x="1060" y="292"/>
                  </a:moveTo>
                  <a:cubicBezTo>
                    <a:pt x="1060" y="225"/>
                    <a:pt x="1060" y="225"/>
                    <a:pt x="1060" y="225"/>
                  </a:cubicBezTo>
                  <a:cubicBezTo>
                    <a:pt x="1119" y="225"/>
                    <a:pt x="1119" y="225"/>
                    <a:pt x="1119" y="225"/>
                  </a:cubicBezTo>
                  <a:cubicBezTo>
                    <a:pt x="1119" y="292"/>
                    <a:pt x="1119" y="292"/>
                    <a:pt x="1119" y="292"/>
                  </a:cubicBezTo>
                  <a:lnTo>
                    <a:pt x="1060" y="292"/>
                  </a:lnTo>
                  <a:close/>
                  <a:moveTo>
                    <a:pt x="1119" y="441"/>
                  </a:moveTo>
                  <a:cubicBezTo>
                    <a:pt x="1060" y="441"/>
                    <a:pt x="1060" y="441"/>
                    <a:pt x="1060" y="441"/>
                  </a:cubicBezTo>
                  <a:cubicBezTo>
                    <a:pt x="1060" y="382"/>
                    <a:pt x="1060" y="382"/>
                    <a:pt x="1060" y="382"/>
                  </a:cubicBezTo>
                  <a:cubicBezTo>
                    <a:pt x="1119" y="382"/>
                    <a:pt x="1119" y="382"/>
                    <a:pt x="1119" y="382"/>
                  </a:cubicBezTo>
                  <a:lnTo>
                    <a:pt x="1119" y="441"/>
                  </a:lnTo>
                  <a:close/>
                  <a:moveTo>
                    <a:pt x="1119" y="599"/>
                  </a:moveTo>
                  <a:cubicBezTo>
                    <a:pt x="1060" y="599"/>
                    <a:pt x="1060" y="599"/>
                    <a:pt x="1060" y="599"/>
                  </a:cubicBezTo>
                  <a:cubicBezTo>
                    <a:pt x="1060" y="531"/>
                    <a:pt x="1060" y="531"/>
                    <a:pt x="1060" y="531"/>
                  </a:cubicBezTo>
                  <a:cubicBezTo>
                    <a:pt x="1119" y="531"/>
                    <a:pt x="1119" y="531"/>
                    <a:pt x="1119" y="531"/>
                  </a:cubicBezTo>
                  <a:lnTo>
                    <a:pt x="1119" y="599"/>
                  </a:lnTo>
                  <a:close/>
                  <a:moveTo>
                    <a:pt x="1119" y="747"/>
                  </a:moveTo>
                  <a:cubicBezTo>
                    <a:pt x="1060" y="747"/>
                    <a:pt x="1060" y="747"/>
                    <a:pt x="1060" y="747"/>
                  </a:cubicBezTo>
                  <a:cubicBezTo>
                    <a:pt x="1060" y="688"/>
                    <a:pt x="1060" y="688"/>
                    <a:pt x="1060" y="688"/>
                  </a:cubicBezTo>
                  <a:cubicBezTo>
                    <a:pt x="1119" y="688"/>
                    <a:pt x="1119" y="688"/>
                    <a:pt x="1119" y="688"/>
                  </a:cubicBezTo>
                  <a:lnTo>
                    <a:pt x="1119" y="747"/>
                  </a:lnTo>
                  <a:close/>
                  <a:moveTo>
                    <a:pt x="1119" y="904"/>
                  </a:moveTo>
                  <a:cubicBezTo>
                    <a:pt x="1060" y="904"/>
                    <a:pt x="1060" y="904"/>
                    <a:pt x="1060" y="904"/>
                  </a:cubicBezTo>
                  <a:cubicBezTo>
                    <a:pt x="1060" y="837"/>
                    <a:pt x="1060" y="837"/>
                    <a:pt x="1060" y="837"/>
                  </a:cubicBezTo>
                  <a:cubicBezTo>
                    <a:pt x="1119" y="837"/>
                    <a:pt x="1119" y="837"/>
                    <a:pt x="1119" y="837"/>
                  </a:cubicBezTo>
                  <a:lnTo>
                    <a:pt x="1119" y="904"/>
                  </a:lnTo>
                  <a:close/>
                  <a:moveTo>
                    <a:pt x="1119" y="1051"/>
                  </a:moveTo>
                  <a:cubicBezTo>
                    <a:pt x="1060" y="1051"/>
                    <a:pt x="1060" y="1051"/>
                    <a:pt x="1060" y="1051"/>
                  </a:cubicBezTo>
                  <a:cubicBezTo>
                    <a:pt x="1060" y="984"/>
                    <a:pt x="1060" y="984"/>
                    <a:pt x="1060" y="984"/>
                  </a:cubicBezTo>
                  <a:cubicBezTo>
                    <a:pt x="1119" y="984"/>
                    <a:pt x="1119" y="984"/>
                    <a:pt x="1119" y="984"/>
                  </a:cubicBezTo>
                  <a:lnTo>
                    <a:pt x="1119" y="1051"/>
                  </a:lnTo>
                  <a:close/>
                  <a:moveTo>
                    <a:pt x="1119" y="1200"/>
                  </a:moveTo>
                  <a:cubicBezTo>
                    <a:pt x="1060" y="1200"/>
                    <a:pt x="1060" y="1200"/>
                    <a:pt x="1060" y="1200"/>
                  </a:cubicBezTo>
                  <a:cubicBezTo>
                    <a:pt x="1060" y="1141"/>
                    <a:pt x="1060" y="1141"/>
                    <a:pt x="1060" y="1141"/>
                  </a:cubicBezTo>
                  <a:cubicBezTo>
                    <a:pt x="1119" y="1141"/>
                    <a:pt x="1119" y="1141"/>
                    <a:pt x="1119" y="1141"/>
                  </a:cubicBezTo>
                  <a:lnTo>
                    <a:pt x="1119" y="1200"/>
                  </a:lnTo>
                  <a:close/>
                  <a:moveTo>
                    <a:pt x="1119" y="1504"/>
                  </a:moveTo>
                  <a:cubicBezTo>
                    <a:pt x="1060" y="1504"/>
                    <a:pt x="1060" y="1504"/>
                    <a:pt x="1060" y="1504"/>
                  </a:cubicBezTo>
                  <a:cubicBezTo>
                    <a:pt x="1060" y="1437"/>
                    <a:pt x="1060" y="1437"/>
                    <a:pt x="1060" y="1437"/>
                  </a:cubicBezTo>
                  <a:cubicBezTo>
                    <a:pt x="1119" y="1437"/>
                    <a:pt x="1119" y="1437"/>
                    <a:pt x="1119" y="1437"/>
                  </a:cubicBezTo>
                  <a:lnTo>
                    <a:pt x="1119" y="1504"/>
                  </a:lnTo>
                  <a:close/>
                  <a:moveTo>
                    <a:pt x="1119" y="1357"/>
                  </a:moveTo>
                  <a:cubicBezTo>
                    <a:pt x="1060" y="1357"/>
                    <a:pt x="1060" y="1357"/>
                    <a:pt x="1060" y="1357"/>
                  </a:cubicBezTo>
                  <a:cubicBezTo>
                    <a:pt x="1060" y="1290"/>
                    <a:pt x="1060" y="1290"/>
                    <a:pt x="1060" y="1290"/>
                  </a:cubicBezTo>
                  <a:cubicBezTo>
                    <a:pt x="1119" y="1290"/>
                    <a:pt x="1119" y="1290"/>
                    <a:pt x="1119" y="1290"/>
                  </a:cubicBezTo>
                  <a:lnTo>
                    <a:pt x="1119" y="1357"/>
                  </a:lnTo>
                  <a:close/>
                  <a:moveTo>
                    <a:pt x="970" y="1594"/>
                  </a:moveTo>
                  <a:cubicBezTo>
                    <a:pt x="970" y="1653"/>
                    <a:pt x="970" y="1653"/>
                    <a:pt x="970" y="1653"/>
                  </a:cubicBezTo>
                  <a:cubicBezTo>
                    <a:pt x="903" y="1653"/>
                    <a:pt x="903" y="1653"/>
                    <a:pt x="903" y="1653"/>
                  </a:cubicBezTo>
                  <a:cubicBezTo>
                    <a:pt x="903" y="1594"/>
                    <a:pt x="903" y="1594"/>
                    <a:pt x="903" y="1594"/>
                  </a:cubicBezTo>
                  <a:lnTo>
                    <a:pt x="970" y="1594"/>
                  </a:lnTo>
                  <a:close/>
                  <a:moveTo>
                    <a:pt x="903" y="292"/>
                  </a:moveTo>
                  <a:cubicBezTo>
                    <a:pt x="903" y="225"/>
                    <a:pt x="903" y="225"/>
                    <a:pt x="903" y="225"/>
                  </a:cubicBezTo>
                  <a:cubicBezTo>
                    <a:pt x="970" y="225"/>
                    <a:pt x="970" y="225"/>
                    <a:pt x="970" y="225"/>
                  </a:cubicBezTo>
                  <a:cubicBezTo>
                    <a:pt x="970" y="292"/>
                    <a:pt x="970" y="292"/>
                    <a:pt x="970" y="292"/>
                  </a:cubicBezTo>
                  <a:lnTo>
                    <a:pt x="903" y="292"/>
                  </a:lnTo>
                  <a:close/>
                  <a:moveTo>
                    <a:pt x="970" y="441"/>
                  </a:moveTo>
                  <a:cubicBezTo>
                    <a:pt x="903" y="441"/>
                    <a:pt x="903" y="441"/>
                    <a:pt x="903" y="441"/>
                  </a:cubicBezTo>
                  <a:cubicBezTo>
                    <a:pt x="903" y="382"/>
                    <a:pt x="903" y="382"/>
                    <a:pt x="903" y="382"/>
                  </a:cubicBezTo>
                  <a:cubicBezTo>
                    <a:pt x="970" y="382"/>
                    <a:pt x="970" y="382"/>
                    <a:pt x="970" y="382"/>
                  </a:cubicBezTo>
                  <a:lnTo>
                    <a:pt x="970" y="441"/>
                  </a:lnTo>
                  <a:close/>
                  <a:moveTo>
                    <a:pt x="970" y="599"/>
                  </a:moveTo>
                  <a:cubicBezTo>
                    <a:pt x="903" y="599"/>
                    <a:pt x="903" y="599"/>
                    <a:pt x="903" y="599"/>
                  </a:cubicBezTo>
                  <a:cubicBezTo>
                    <a:pt x="903" y="531"/>
                    <a:pt x="903" y="531"/>
                    <a:pt x="903" y="531"/>
                  </a:cubicBezTo>
                  <a:cubicBezTo>
                    <a:pt x="970" y="531"/>
                    <a:pt x="970" y="531"/>
                    <a:pt x="970" y="531"/>
                  </a:cubicBezTo>
                  <a:lnTo>
                    <a:pt x="970" y="599"/>
                  </a:lnTo>
                  <a:close/>
                  <a:moveTo>
                    <a:pt x="970" y="747"/>
                  </a:moveTo>
                  <a:cubicBezTo>
                    <a:pt x="903" y="747"/>
                    <a:pt x="903" y="747"/>
                    <a:pt x="903" y="747"/>
                  </a:cubicBezTo>
                  <a:cubicBezTo>
                    <a:pt x="903" y="688"/>
                    <a:pt x="903" y="688"/>
                    <a:pt x="903" y="688"/>
                  </a:cubicBezTo>
                  <a:cubicBezTo>
                    <a:pt x="970" y="688"/>
                    <a:pt x="970" y="688"/>
                    <a:pt x="970" y="688"/>
                  </a:cubicBezTo>
                  <a:lnTo>
                    <a:pt x="970" y="747"/>
                  </a:lnTo>
                  <a:close/>
                  <a:moveTo>
                    <a:pt x="970" y="904"/>
                  </a:moveTo>
                  <a:cubicBezTo>
                    <a:pt x="903" y="904"/>
                    <a:pt x="903" y="904"/>
                    <a:pt x="903" y="904"/>
                  </a:cubicBezTo>
                  <a:cubicBezTo>
                    <a:pt x="903" y="837"/>
                    <a:pt x="903" y="837"/>
                    <a:pt x="903" y="837"/>
                  </a:cubicBezTo>
                  <a:cubicBezTo>
                    <a:pt x="970" y="837"/>
                    <a:pt x="970" y="837"/>
                    <a:pt x="970" y="837"/>
                  </a:cubicBezTo>
                  <a:lnTo>
                    <a:pt x="970" y="904"/>
                  </a:lnTo>
                  <a:close/>
                  <a:moveTo>
                    <a:pt x="970" y="1051"/>
                  </a:moveTo>
                  <a:cubicBezTo>
                    <a:pt x="903" y="1051"/>
                    <a:pt x="903" y="1051"/>
                    <a:pt x="903" y="1051"/>
                  </a:cubicBezTo>
                  <a:cubicBezTo>
                    <a:pt x="903" y="984"/>
                    <a:pt x="903" y="984"/>
                    <a:pt x="903" y="984"/>
                  </a:cubicBezTo>
                  <a:cubicBezTo>
                    <a:pt x="970" y="984"/>
                    <a:pt x="970" y="984"/>
                    <a:pt x="970" y="984"/>
                  </a:cubicBezTo>
                  <a:lnTo>
                    <a:pt x="970" y="1051"/>
                  </a:lnTo>
                  <a:close/>
                  <a:moveTo>
                    <a:pt x="970" y="1200"/>
                  </a:moveTo>
                  <a:cubicBezTo>
                    <a:pt x="903" y="1200"/>
                    <a:pt x="903" y="1200"/>
                    <a:pt x="903" y="1200"/>
                  </a:cubicBezTo>
                  <a:cubicBezTo>
                    <a:pt x="903" y="1141"/>
                    <a:pt x="903" y="1141"/>
                    <a:pt x="903" y="1141"/>
                  </a:cubicBezTo>
                  <a:cubicBezTo>
                    <a:pt x="970" y="1141"/>
                    <a:pt x="970" y="1141"/>
                    <a:pt x="970" y="1141"/>
                  </a:cubicBezTo>
                  <a:lnTo>
                    <a:pt x="970" y="1200"/>
                  </a:lnTo>
                  <a:close/>
                  <a:moveTo>
                    <a:pt x="970" y="1357"/>
                  </a:moveTo>
                  <a:cubicBezTo>
                    <a:pt x="903" y="1357"/>
                    <a:pt x="903" y="1357"/>
                    <a:pt x="903" y="1357"/>
                  </a:cubicBezTo>
                  <a:cubicBezTo>
                    <a:pt x="903" y="1290"/>
                    <a:pt x="903" y="1290"/>
                    <a:pt x="903" y="1290"/>
                  </a:cubicBezTo>
                  <a:cubicBezTo>
                    <a:pt x="970" y="1290"/>
                    <a:pt x="970" y="1290"/>
                    <a:pt x="970" y="1290"/>
                  </a:cubicBezTo>
                  <a:lnTo>
                    <a:pt x="970" y="1357"/>
                  </a:lnTo>
                  <a:close/>
                  <a:moveTo>
                    <a:pt x="970" y="1504"/>
                  </a:moveTo>
                  <a:cubicBezTo>
                    <a:pt x="903" y="1504"/>
                    <a:pt x="903" y="1504"/>
                    <a:pt x="903" y="1504"/>
                  </a:cubicBezTo>
                  <a:cubicBezTo>
                    <a:pt x="903" y="1437"/>
                    <a:pt x="903" y="1437"/>
                    <a:pt x="903" y="1437"/>
                  </a:cubicBezTo>
                  <a:cubicBezTo>
                    <a:pt x="970" y="1437"/>
                    <a:pt x="970" y="1437"/>
                    <a:pt x="970" y="1437"/>
                  </a:cubicBezTo>
                  <a:lnTo>
                    <a:pt x="970" y="1504"/>
                  </a:lnTo>
                  <a:close/>
                  <a:moveTo>
                    <a:pt x="823" y="1594"/>
                  </a:moveTo>
                  <a:cubicBezTo>
                    <a:pt x="823" y="1653"/>
                    <a:pt x="823" y="1653"/>
                    <a:pt x="823" y="1653"/>
                  </a:cubicBezTo>
                  <a:cubicBezTo>
                    <a:pt x="755" y="1653"/>
                    <a:pt x="755" y="1653"/>
                    <a:pt x="755" y="1653"/>
                  </a:cubicBezTo>
                  <a:cubicBezTo>
                    <a:pt x="755" y="1594"/>
                    <a:pt x="755" y="1594"/>
                    <a:pt x="755" y="1594"/>
                  </a:cubicBezTo>
                  <a:lnTo>
                    <a:pt x="823" y="1594"/>
                  </a:lnTo>
                  <a:close/>
                  <a:moveTo>
                    <a:pt x="755" y="292"/>
                  </a:moveTo>
                  <a:cubicBezTo>
                    <a:pt x="755" y="225"/>
                    <a:pt x="755" y="225"/>
                    <a:pt x="755" y="225"/>
                  </a:cubicBezTo>
                  <a:cubicBezTo>
                    <a:pt x="823" y="225"/>
                    <a:pt x="823" y="225"/>
                    <a:pt x="823" y="225"/>
                  </a:cubicBezTo>
                  <a:cubicBezTo>
                    <a:pt x="823" y="292"/>
                    <a:pt x="823" y="292"/>
                    <a:pt x="823" y="292"/>
                  </a:cubicBezTo>
                  <a:lnTo>
                    <a:pt x="755" y="292"/>
                  </a:lnTo>
                  <a:close/>
                  <a:moveTo>
                    <a:pt x="823" y="441"/>
                  </a:moveTo>
                  <a:cubicBezTo>
                    <a:pt x="755" y="441"/>
                    <a:pt x="755" y="441"/>
                    <a:pt x="755" y="441"/>
                  </a:cubicBezTo>
                  <a:cubicBezTo>
                    <a:pt x="755" y="382"/>
                    <a:pt x="755" y="382"/>
                    <a:pt x="755" y="382"/>
                  </a:cubicBezTo>
                  <a:cubicBezTo>
                    <a:pt x="823" y="382"/>
                    <a:pt x="823" y="382"/>
                    <a:pt x="823" y="382"/>
                  </a:cubicBezTo>
                  <a:lnTo>
                    <a:pt x="823" y="441"/>
                  </a:lnTo>
                  <a:close/>
                  <a:moveTo>
                    <a:pt x="823" y="599"/>
                  </a:moveTo>
                  <a:cubicBezTo>
                    <a:pt x="755" y="599"/>
                    <a:pt x="755" y="599"/>
                    <a:pt x="755" y="599"/>
                  </a:cubicBezTo>
                  <a:cubicBezTo>
                    <a:pt x="755" y="531"/>
                    <a:pt x="755" y="531"/>
                    <a:pt x="755" y="531"/>
                  </a:cubicBezTo>
                  <a:cubicBezTo>
                    <a:pt x="823" y="531"/>
                    <a:pt x="823" y="531"/>
                    <a:pt x="823" y="531"/>
                  </a:cubicBezTo>
                  <a:lnTo>
                    <a:pt x="823" y="599"/>
                  </a:lnTo>
                  <a:close/>
                  <a:moveTo>
                    <a:pt x="823" y="747"/>
                  </a:moveTo>
                  <a:cubicBezTo>
                    <a:pt x="755" y="747"/>
                    <a:pt x="755" y="747"/>
                    <a:pt x="755" y="747"/>
                  </a:cubicBezTo>
                  <a:cubicBezTo>
                    <a:pt x="755" y="688"/>
                    <a:pt x="755" y="688"/>
                    <a:pt x="755" y="688"/>
                  </a:cubicBezTo>
                  <a:cubicBezTo>
                    <a:pt x="823" y="688"/>
                    <a:pt x="823" y="688"/>
                    <a:pt x="823" y="688"/>
                  </a:cubicBezTo>
                  <a:lnTo>
                    <a:pt x="823" y="747"/>
                  </a:lnTo>
                  <a:close/>
                  <a:moveTo>
                    <a:pt x="823" y="904"/>
                  </a:moveTo>
                  <a:cubicBezTo>
                    <a:pt x="755" y="904"/>
                    <a:pt x="755" y="904"/>
                    <a:pt x="755" y="904"/>
                  </a:cubicBezTo>
                  <a:cubicBezTo>
                    <a:pt x="755" y="837"/>
                    <a:pt x="755" y="837"/>
                    <a:pt x="755" y="837"/>
                  </a:cubicBezTo>
                  <a:cubicBezTo>
                    <a:pt x="823" y="837"/>
                    <a:pt x="823" y="837"/>
                    <a:pt x="823" y="837"/>
                  </a:cubicBezTo>
                  <a:lnTo>
                    <a:pt x="823" y="904"/>
                  </a:lnTo>
                  <a:close/>
                  <a:moveTo>
                    <a:pt x="823" y="1051"/>
                  </a:moveTo>
                  <a:cubicBezTo>
                    <a:pt x="755" y="1051"/>
                    <a:pt x="755" y="1051"/>
                    <a:pt x="755" y="1051"/>
                  </a:cubicBezTo>
                  <a:cubicBezTo>
                    <a:pt x="755" y="984"/>
                    <a:pt x="755" y="984"/>
                    <a:pt x="755" y="984"/>
                  </a:cubicBezTo>
                  <a:cubicBezTo>
                    <a:pt x="823" y="984"/>
                    <a:pt x="823" y="984"/>
                    <a:pt x="823" y="984"/>
                  </a:cubicBezTo>
                  <a:lnTo>
                    <a:pt x="823" y="1051"/>
                  </a:lnTo>
                  <a:close/>
                  <a:moveTo>
                    <a:pt x="823" y="1200"/>
                  </a:moveTo>
                  <a:cubicBezTo>
                    <a:pt x="755" y="1200"/>
                    <a:pt x="755" y="1200"/>
                    <a:pt x="755" y="1200"/>
                  </a:cubicBezTo>
                  <a:cubicBezTo>
                    <a:pt x="755" y="1141"/>
                    <a:pt x="755" y="1141"/>
                    <a:pt x="755" y="1141"/>
                  </a:cubicBezTo>
                  <a:cubicBezTo>
                    <a:pt x="823" y="1141"/>
                    <a:pt x="823" y="1141"/>
                    <a:pt x="823" y="1141"/>
                  </a:cubicBezTo>
                  <a:lnTo>
                    <a:pt x="823" y="1200"/>
                  </a:lnTo>
                  <a:close/>
                  <a:moveTo>
                    <a:pt x="823" y="1357"/>
                  </a:moveTo>
                  <a:cubicBezTo>
                    <a:pt x="755" y="1357"/>
                    <a:pt x="755" y="1357"/>
                    <a:pt x="755" y="1357"/>
                  </a:cubicBezTo>
                  <a:cubicBezTo>
                    <a:pt x="755" y="1290"/>
                    <a:pt x="755" y="1290"/>
                    <a:pt x="755" y="1290"/>
                  </a:cubicBezTo>
                  <a:cubicBezTo>
                    <a:pt x="823" y="1290"/>
                    <a:pt x="823" y="1290"/>
                    <a:pt x="823" y="1290"/>
                  </a:cubicBezTo>
                  <a:lnTo>
                    <a:pt x="823" y="1357"/>
                  </a:lnTo>
                  <a:close/>
                  <a:moveTo>
                    <a:pt x="823" y="1504"/>
                  </a:moveTo>
                  <a:cubicBezTo>
                    <a:pt x="755" y="1504"/>
                    <a:pt x="755" y="1504"/>
                    <a:pt x="755" y="1504"/>
                  </a:cubicBezTo>
                  <a:cubicBezTo>
                    <a:pt x="755" y="1437"/>
                    <a:pt x="755" y="1437"/>
                    <a:pt x="755" y="1437"/>
                  </a:cubicBezTo>
                  <a:cubicBezTo>
                    <a:pt x="823" y="1437"/>
                    <a:pt x="823" y="1437"/>
                    <a:pt x="823" y="1437"/>
                  </a:cubicBezTo>
                  <a:lnTo>
                    <a:pt x="823" y="1504"/>
                  </a:lnTo>
                  <a:close/>
                  <a:moveTo>
                    <a:pt x="665" y="1594"/>
                  </a:moveTo>
                  <a:cubicBezTo>
                    <a:pt x="665" y="1653"/>
                    <a:pt x="665" y="1653"/>
                    <a:pt x="665" y="1653"/>
                  </a:cubicBezTo>
                  <a:cubicBezTo>
                    <a:pt x="606" y="1653"/>
                    <a:pt x="606" y="1653"/>
                    <a:pt x="606" y="1653"/>
                  </a:cubicBezTo>
                  <a:cubicBezTo>
                    <a:pt x="606" y="1594"/>
                    <a:pt x="606" y="1594"/>
                    <a:pt x="606" y="1594"/>
                  </a:cubicBezTo>
                  <a:lnTo>
                    <a:pt x="665" y="1594"/>
                  </a:lnTo>
                  <a:close/>
                  <a:moveTo>
                    <a:pt x="606" y="292"/>
                  </a:moveTo>
                  <a:cubicBezTo>
                    <a:pt x="606" y="225"/>
                    <a:pt x="606" y="225"/>
                    <a:pt x="606" y="225"/>
                  </a:cubicBezTo>
                  <a:cubicBezTo>
                    <a:pt x="665" y="225"/>
                    <a:pt x="665" y="225"/>
                    <a:pt x="665" y="225"/>
                  </a:cubicBezTo>
                  <a:cubicBezTo>
                    <a:pt x="665" y="292"/>
                    <a:pt x="665" y="292"/>
                    <a:pt x="665" y="292"/>
                  </a:cubicBezTo>
                  <a:lnTo>
                    <a:pt x="606" y="292"/>
                  </a:lnTo>
                  <a:close/>
                  <a:moveTo>
                    <a:pt x="665" y="441"/>
                  </a:moveTo>
                  <a:cubicBezTo>
                    <a:pt x="606" y="441"/>
                    <a:pt x="606" y="441"/>
                    <a:pt x="606" y="441"/>
                  </a:cubicBezTo>
                  <a:cubicBezTo>
                    <a:pt x="606" y="382"/>
                    <a:pt x="606" y="382"/>
                    <a:pt x="606" y="382"/>
                  </a:cubicBezTo>
                  <a:cubicBezTo>
                    <a:pt x="665" y="382"/>
                    <a:pt x="665" y="382"/>
                    <a:pt x="665" y="382"/>
                  </a:cubicBezTo>
                  <a:lnTo>
                    <a:pt x="665" y="441"/>
                  </a:lnTo>
                  <a:close/>
                  <a:moveTo>
                    <a:pt x="665" y="599"/>
                  </a:moveTo>
                  <a:cubicBezTo>
                    <a:pt x="606" y="599"/>
                    <a:pt x="606" y="599"/>
                    <a:pt x="606" y="599"/>
                  </a:cubicBezTo>
                  <a:cubicBezTo>
                    <a:pt x="606" y="531"/>
                    <a:pt x="606" y="531"/>
                    <a:pt x="606" y="531"/>
                  </a:cubicBezTo>
                  <a:cubicBezTo>
                    <a:pt x="665" y="531"/>
                    <a:pt x="665" y="531"/>
                    <a:pt x="665" y="531"/>
                  </a:cubicBezTo>
                  <a:lnTo>
                    <a:pt x="665" y="599"/>
                  </a:lnTo>
                  <a:close/>
                  <a:moveTo>
                    <a:pt x="665" y="747"/>
                  </a:moveTo>
                  <a:cubicBezTo>
                    <a:pt x="606" y="747"/>
                    <a:pt x="606" y="747"/>
                    <a:pt x="606" y="747"/>
                  </a:cubicBezTo>
                  <a:cubicBezTo>
                    <a:pt x="606" y="688"/>
                    <a:pt x="606" y="688"/>
                    <a:pt x="606" y="688"/>
                  </a:cubicBezTo>
                  <a:cubicBezTo>
                    <a:pt x="665" y="688"/>
                    <a:pt x="665" y="688"/>
                    <a:pt x="665" y="688"/>
                  </a:cubicBezTo>
                  <a:lnTo>
                    <a:pt x="665" y="747"/>
                  </a:lnTo>
                  <a:close/>
                  <a:moveTo>
                    <a:pt x="665" y="904"/>
                  </a:moveTo>
                  <a:cubicBezTo>
                    <a:pt x="606" y="904"/>
                    <a:pt x="606" y="904"/>
                    <a:pt x="606" y="904"/>
                  </a:cubicBezTo>
                  <a:cubicBezTo>
                    <a:pt x="606" y="837"/>
                    <a:pt x="606" y="837"/>
                    <a:pt x="606" y="837"/>
                  </a:cubicBezTo>
                  <a:cubicBezTo>
                    <a:pt x="665" y="837"/>
                    <a:pt x="665" y="837"/>
                    <a:pt x="665" y="837"/>
                  </a:cubicBezTo>
                  <a:lnTo>
                    <a:pt x="665" y="904"/>
                  </a:lnTo>
                  <a:close/>
                  <a:moveTo>
                    <a:pt x="665" y="1051"/>
                  </a:moveTo>
                  <a:cubicBezTo>
                    <a:pt x="606" y="1051"/>
                    <a:pt x="606" y="1051"/>
                    <a:pt x="606" y="1051"/>
                  </a:cubicBezTo>
                  <a:cubicBezTo>
                    <a:pt x="606" y="984"/>
                    <a:pt x="606" y="984"/>
                    <a:pt x="606" y="984"/>
                  </a:cubicBezTo>
                  <a:cubicBezTo>
                    <a:pt x="665" y="984"/>
                    <a:pt x="665" y="984"/>
                    <a:pt x="665" y="984"/>
                  </a:cubicBezTo>
                  <a:lnTo>
                    <a:pt x="665" y="1051"/>
                  </a:lnTo>
                  <a:close/>
                  <a:moveTo>
                    <a:pt x="665" y="1200"/>
                  </a:moveTo>
                  <a:cubicBezTo>
                    <a:pt x="606" y="1200"/>
                    <a:pt x="606" y="1200"/>
                    <a:pt x="606" y="1200"/>
                  </a:cubicBezTo>
                  <a:cubicBezTo>
                    <a:pt x="606" y="1141"/>
                    <a:pt x="606" y="1141"/>
                    <a:pt x="606" y="1141"/>
                  </a:cubicBezTo>
                  <a:cubicBezTo>
                    <a:pt x="665" y="1141"/>
                    <a:pt x="665" y="1141"/>
                    <a:pt x="665" y="1141"/>
                  </a:cubicBezTo>
                  <a:lnTo>
                    <a:pt x="665" y="1200"/>
                  </a:lnTo>
                  <a:close/>
                  <a:moveTo>
                    <a:pt x="665" y="1504"/>
                  </a:moveTo>
                  <a:cubicBezTo>
                    <a:pt x="606" y="1504"/>
                    <a:pt x="606" y="1504"/>
                    <a:pt x="606" y="1504"/>
                  </a:cubicBezTo>
                  <a:cubicBezTo>
                    <a:pt x="606" y="1437"/>
                    <a:pt x="606" y="1437"/>
                    <a:pt x="606" y="1437"/>
                  </a:cubicBezTo>
                  <a:cubicBezTo>
                    <a:pt x="665" y="1437"/>
                    <a:pt x="665" y="1437"/>
                    <a:pt x="665" y="1437"/>
                  </a:cubicBezTo>
                  <a:lnTo>
                    <a:pt x="665" y="1504"/>
                  </a:lnTo>
                  <a:close/>
                  <a:moveTo>
                    <a:pt x="665" y="1357"/>
                  </a:moveTo>
                  <a:cubicBezTo>
                    <a:pt x="606" y="1357"/>
                    <a:pt x="606" y="1357"/>
                    <a:pt x="606" y="1357"/>
                  </a:cubicBezTo>
                  <a:cubicBezTo>
                    <a:pt x="606" y="1290"/>
                    <a:pt x="606" y="1290"/>
                    <a:pt x="606" y="1290"/>
                  </a:cubicBezTo>
                  <a:cubicBezTo>
                    <a:pt x="665" y="1290"/>
                    <a:pt x="665" y="1290"/>
                    <a:pt x="665" y="1290"/>
                  </a:cubicBezTo>
                  <a:lnTo>
                    <a:pt x="665" y="1357"/>
                  </a:lnTo>
                  <a:close/>
                  <a:moveTo>
                    <a:pt x="461" y="1437"/>
                  </a:moveTo>
                  <a:cubicBezTo>
                    <a:pt x="461" y="1610"/>
                    <a:pt x="461" y="1610"/>
                    <a:pt x="461" y="1610"/>
                  </a:cubicBezTo>
                  <a:cubicBezTo>
                    <a:pt x="374" y="1610"/>
                    <a:pt x="374" y="1610"/>
                    <a:pt x="374" y="1610"/>
                  </a:cubicBezTo>
                  <a:cubicBezTo>
                    <a:pt x="374" y="1437"/>
                    <a:pt x="374" y="1437"/>
                    <a:pt x="374" y="1437"/>
                  </a:cubicBezTo>
                  <a:lnTo>
                    <a:pt x="461" y="1437"/>
                  </a:lnTo>
                  <a:close/>
                  <a:moveTo>
                    <a:pt x="374" y="762"/>
                  </a:moveTo>
                  <a:cubicBezTo>
                    <a:pt x="374" y="588"/>
                    <a:pt x="374" y="588"/>
                    <a:pt x="374" y="588"/>
                  </a:cubicBezTo>
                  <a:cubicBezTo>
                    <a:pt x="461" y="588"/>
                    <a:pt x="461" y="588"/>
                    <a:pt x="461" y="588"/>
                  </a:cubicBezTo>
                  <a:cubicBezTo>
                    <a:pt x="461" y="762"/>
                    <a:pt x="461" y="762"/>
                    <a:pt x="461" y="762"/>
                  </a:cubicBezTo>
                  <a:lnTo>
                    <a:pt x="374" y="762"/>
                  </a:lnTo>
                  <a:close/>
                  <a:moveTo>
                    <a:pt x="461" y="1052"/>
                  </a:moveTo>
                  <a:cubicBezTo>
                    <a:pt x="374" y="1052"/>
                    <a:pt x="374" y="1052"/>
                    <a:pt x="374" y="1052"/>
                  </a:cubicBezTo>
                  <a:cubicBezTo>
                    <a:pt x="374" y="879"/>
                    <a:pt x="374" y="879"/>
                    <a:pt x="374" y="879"/>
                  </a:cubicBezTo>
                  <a:cubicBezTo>
                    <a:pt x="461" y="879"/>
                    <a:pt x="461" y="879"/>
                    <a:pt x="461" y="879"/>
                  </a:cubicBezTo>
                  <a:lnTo>
                    <a:pt x="461" y="1052"/>
                  </a:lnTo>
                  <a:close/>
                  <a:moveTo>
                    <a:pt x="461" y="1162"/>
                  </a:moveTo>
                  <a:cubicBezTo>
                    <a:pt x="461" y="1326"/>
                    <a:pt x="461" y="1326"/>
                    <a:pt x="461" y="1326"/>
                  </a:cubicBezTo>
                  <a:cubicBezTo>
                    <a:pt x="374" y="1326"/>
                    <a:pt x="374" y="1326"/>
                    <a:pt x="374" y="1326"/>
                  </a:cubicBezTo>
                  <a:cubicBezTo>
                    <a:pt x="374" y="1162"/>
                    <a:pt x="374" y="1162"/>
                    <a:pt x="374" y="1162"/>
                  </a:cubicBezTo>
                  <a:lnTo>
                    <a:pt x="461" y="1162"/>
                  </a:lnTo>
                  <a:close/>
                  <a:moveTo>
                    <a:pt x="271" y="1437"/>
                  </a:moveTo>
                  <a:cubicBezTo>
                    <a:pt x="271" y="1610"/>
                    <a:pt x="271" y="1610"/>
                    <a:pt x="271" y="1610"/>
                  </a:cubicBezTo>
                  <a:cubicBezTo>
                    <a:pt x="192" y="1610"/>
                    <a:pt x="192" y="1610"/>
                    <a:pt x="192" y="1610"/>
                  </a:cubicBezTo>
                  <a:cubicBezTo>
                    <a:pt x="192" y="1437"/>
                    <a:pt x="192" y="1437"/>
                    <a:pt x="192" y="1437"/>
                  </a:cubicBezTo>
                  <a:lnTo>
                    <a:pt x="271" y="1437"/>
                  </a:lnTo>
                  <a:close/>
                  <a:moveTo>
                    <a:pt x="192" y="762"/>
                  </a:moveTo>
                  <a:cubicBezTo>
                    <a:pt x="192" y="588"/>
                    <a:pt x="192" y="588"/>
                    <a:pt x="192" y="588"/>
                  </a:cubicBezTo>
                  <a:cubicBezTo>
                    <a:pt x="271" y="588"/>
                    <a:pt x="271" y="588"/>
                    <a:pt x="271" y="588"/>
                  </a:cubicBezTo>
                  <a:cubicBezTo>
                    <a:pt x="271" y="762"/>
                    <a:pt x="271" y="762"/>
                    <a:pt x="271" y="762"/>
                  </a:cubicBezTo>
                  <a:lnTo>
                    <a:pt x="192" y="762"/>
                  </a:lnTo>
                  <a:close/>
                  <a:moveTo>
                    <a:pt x="271" y="1052"/>
                  </a:moveTo>
                  <a:cubicBezTo>
                    <a:pt x="192" y="1052"/>
                    <a:pt x="192" y="1052"/>
                    <a:pt x="192" y="1052"/>
                  </a:cubicBezTo>
                  <a:cubicBezTo>
                    <a:pt x="192" y="879"/>
                    <a:pt x="192" y="879"/>
                    <a:pt x="192" y="879"/>
                  </a:cubicBezTo>
                  <a:cubicBezTo>
                    <a:pt x="271" y="879"/>
                    <a:pt x="271" y="879"/>
                    <a:pt x="271" y="879"/>
                  </a:cubicBezTo>
                  <a:lnTo>
                    <a:pt x="271" y="1052"/>
                  </a:lnTo>
                  <a:close/>
                  <a:moveTo>
                    <a:pt x="271" y="1326"/>
                  </a:moveTo>
                  <a:cubicBezTo>
                    <a:pt x="192" y="1326"/>
                    <a:pt x="192" y="1326"/>
                    <a:pt x="192" y="1326"/>
                  </a:cubicBezTo>
                  <a:cubicBezTo>
                    <a:pt x="192" y="1162"/>
                    <a:pt x="192" y="1162"/>
                    <a:pt x="192" y="1162"/>
                  </a:cubicBezTo>
                  <a:cubicBezTo>
                    <a:pt x="271" y="1162"/>
                    <a:pt x="271" y="1162"/>
                    <a:pt x="271" y="1162"/>
                  </a:cubicBezTo>
                  <a:lnTo>
                    <a:pt x="271" y="1326"/>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cxnSp>
        <p:nvCxnSpPr>
          <p:cNvPr id="28" name="Straight Connector 27">
            <a:extLst>
              <a:ext uri="{FF2B5EF4-FFF2-40B4-BE49-F238E27FC236}">
                <a16:creationId xmlns:a16="http://schemas.microsoft.com/office/drawing/2014/main" id="{3D23FD27-196E-43F8-895C-F1E08E4F9A37}"/>
              </a:ext>
            </a:extLst>
          </p:cNvPr>
          <p:cNvCxnSpPr/>
          <p:nvPr/>
        </p:nvCxnSpPr>
        <p:spPr>
          <a:xfrm>
            <a:off x="354330" y="6017672"/>
            <a:ext cx="1146429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8337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03E4D997-A565-B1FF-BF45-51870B3540A3}"/>
              </a:ext>
            </a:extLst>
          </p:cNvPr>
          <p:cNvGraphicFramePr>
            <a:graphicFrameLocks/>
          </p:cNvGraphicFramePr>
          <p:nvPr>
            <p:extLst>
              <p:ext uri="{D42A27DB-BD31-4B8C-83A1-F6EECF244321}">
                <p14:modId xmlns:p14="http://schemas.microsoft.com/office/powerpoint/2010/main" val="3797182256"/>
              </p:ext>
            </p:extLst>
          </p:nvPr>
        </p:nvGraphicFramePr>
        <p:xfrm>
          <a:off x="300502" y="899033"/>
          <a:ext cx="10892134" cy="5311762"/>
        </p:xfrm>
        <a:graphic>
          <a:graphicData uri="http://schemas.openxmlformats.org/drawingml/2006/chart">
            <c:chart xmlns:c="http://schemas.openxmlformats.org/drawingml/2006/chart" xmlns:r="http://schemas.openxmlformats.org/officeDocument/2006/relationships" r:id="rId3"/>
          </a:graphicData>
        </a:graphic>
      </p:graphicFrame>
      <p:sp>
        <p:nvSpPr>
          <p:cNvPr id="21" name="Rectangle 20">
            <a:extLst>
              <a:ext uri="{FF2B5EF4-FFF2-40B4-BE49-F238E27FC236}">
                <a16:creationId xmlns:a16="http://schemas.microsoft.com/office/drawing/2014/main" id="{315EB784-3F6E-6442-967A-FF23F0830091}"/>
              </a:ext>
            </a:extLst>
          </p:cNvPr>
          <p:cNvSpPr/>
          <p:nvPr/>
        </p:nvSpPr>
        <p:spPr>
          <a:xfrm>
            <a:off x="233209" y="149927"/>
            <a:ext cx="10072326"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CIO </a:t>
            </a:r>
            <a:r>
              <a:rPr kumimoji="0" lang="en-US" sz="2400" b="1" i="0" u="none" strike="noStrike" kern="1200" cap="none" spc="-30" normalizeH="0" baseline="0" noProof="0">
                <a:ln>
                  <a:noFill/>
                </a:ln>
                <a:solidFill>
                  <a:srgbClr val="000000"/>
                </a:solidFill>
                <a:effectLst/>
                <a:uLnTx/>
                <a:uFillTx/>
                <a:latin typeface="Helvetica" panose="020B0403020202020204" pitchFamily="34" charset="0"/>
                <a:ea typeface="+mn-ea"/>
                <a:cs typeface="+mn-cs"/>
                <a:rtl val="0"/>
              </a:rPr>
              <a:t>budget allocation</a:t>
            </a:r>
          </a:p>
        </p:txBody>
      </p:sp>
      <p:sp>
        <p:nvSpPr>
          <p:cNvPr id="2" name="TextBox 1">
            <a:extLst>
              <a:ext uri="{FF2B5EF4-FFF2-40B4-BE49-F238E27FC236}">
                <a16:creationId xmlns:a16="http://schemas.microsoft.com/office/drawing/2014/main" id="{9BB578EA-379A-33C1-A91D-0ED0389A937E}"/>
              </a:ext>
            </a:extLst>
          </p:cNvPr>
          <p:cNvSpPr txBox="1"/>
          <p:nvPr/>
        </p:nvSpPr>
        <p:spPr>
          <a:xfrm>
            <a:off x="10104261" y="1281327"/>
            <a:ext cx="1018629"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$21.8m</a:t>
            </a:r>
          </a:p>
        </p:txBody>
      </p:sp>
      <p:sp>
        <p:nvSpPr>
          <p:cNvPr id="5" name="TextBox 4">
            <a:extLst>
              <a:ext uri="{FF2B5EF4-FFF2-40B4-BE49-F238E27FC236}">
                <a16:creationId xmlns:a16="http://schemas.microsoft.com/office/drawing/2014/main" id="{9A0FE5EF-2561-8F32-E4C4-DA484C64CFBF}"/>
              </a:ext>
            </a:extLst>
          </p:cNvPr>
          <p:cNvSpPr txBox="1"/>
          <p:nvPr/>
        </p:nvSpPr>
        <p:spPr>
          <a:xfrm>
            <a:off x="9594947" y="2002174"/>
            <a:ext cx="1018629"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$20</a:t>
            </a:r>
            <a:r>
              <a:rPr lang="en-US" sz="1600" b="1" dirty="0">
                <a:solidFill>
                  <a:srgbClr val="FFFFFF"/>
                </a:solidFill>
                <a:latin typeface="Helvetica" panose="020B0403020202020204" pitchFamily="34" charset="0"/>
              </a:rPr>
              <a:t>.0</a:t>
            </a: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m</a:t>
            </a:r>
          </a:p>
        </p:txBody>
      </p:sp>
      <p:sp>
        <p:nvSpPr>
          <p:cNvPr id="8" name="TextBox 7">
            <a:extLst>
              <a:ext uri="{FF2B5EF4-FFF2-40B4-BE49-F238E27FC236}">
                <a16:creationId xmlns:a16="http://schemas.microsoft.com/office/drawing/2014/main" id="{19ED14EE-BCD0-B43F-A221-2424B40F18E0}"/>
              </a:ext>
            </a:extLst>
          </p:cNvPr>
          <p:cNvSpPr txBox="1"/>
          <p:nvPr/>
        </p:nvSpPr>
        <p:spPr>
          <a:xfrm>
            <a:off x="9037666" y="2623399"/>
            <a:ext cx="1018629"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$17.3m</a:t>
            </a:r>
          </a:p>
        </p:txBody>
      </p:sp>
      <p:sp>
        <p:nvSpPr>
          <p:cNvPr id="9" name="TextBox 8">
            <a:extLst>
              <a:ext uri="{FF2B5EF4-FFF2-40B4-BE49-F238E27FC236}">
                <a16:creationId xmlns:a16="http://schemas.microsoft.com/office/drawing/2014/main" id="{8CA0399E-02C4-9AEE-9331-4D75E6D42C96}"/>
              </a:ext>
            </a:extLst>
          </p:cNvPr>
          <p:cNvSpPr txBox="1"/>
          <p:nvPr/>
        </p:nvSpPr>
        <p:spPr>
          <a:xfrm>
            <a:off x="8013317" y="3303679"/>
            <a:ext cx="943949"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a:t>
            </a:r>
            <a:r>
              <a:rPr lang="en-US" sz="1600" b="1" dirty="0">
                <a:solidFill>
                  <a:srgbClr val="FFFFFF"/>
                </a:solidFill>
                <a:latin typeface="Helvetica" panose="020B0403020202020204" pitchFamily="34" charset="0"/>
              </a:rPr>
              <a:t>12.7</a:t>
            </a: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m</a:t>
            </a:r>
          </a:p>
        </p:txBody>
      </p:sp>
      <p:sp>
        <p:nvSpPr>
          <p:cNvPr id="10" name="TextBox 9">
            <a:extLst>
              <a:ext uri="{FF2B5EF4-FFF2-40B4-BE49-F238E27FC236}">
                <a16:creationId xmlns:a16="http://schemas.microsoft.com/office/drawing/2014/main" id="{5FB218A6-D2B1-39BC-16B3-FEE613A7C108}"/>
              </a:ext>
            </a:extLst>
          </p:cNvPr>
          <p:cNvSpPr txBox="1"/>
          <p:nvPr/>
        </p:nvSpPr>
        <p:spPr>
          <a:xfrm>
            <a:off x="7499407" y="4021945"/>
            <a:ext cx="943949"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a:t>
            </a:r>
            <a:r>
              <a:rPr lang="en-US" sz="1600" b="1" dirty="0">
                <a:solidFill>
                  <a:srgbClr val="FFFFFF"/>
                </a:solidFill>
                <a:latin typeface="Helvetica" panose="020B0403020202020204" pitchFamily="34" charset="0"/>
              </a:rPr>
              <a:t>10.9</a:t>
            </a: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m</a:t>
            </a:r>
          </a:p>
        </p:txBody>
      </p:sp>
      <p:sp>
        <p:nvSpPr>
          <p:cNvPr id="11" name="TextBox 10">
            <a:extLst>
              <a:ext uri="{FF2B5EF4-FFF2-40B4-BE49-F238E27FC236}">
                <a16:creationId xmlns:a16="http://schemas.microsoft.com/office/drawing/2014/main" id="{FF32B70C-8CD8-0344-E9DC-C6FA89471CA7}"/>
              </a:ext>
            </a:extLst>
          </p:cNvPr>
          <p:cNvSpPr txBox="1"/>
          <p:nvPr/>
        </p:nvSpPr>
        <p:spPr>
          <a:xfrm>
            <a:off x="6152998" y="4749476"/>
            <a:ext cx="812859"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$5.5m</a:t>
            </a:r>
          </a:p>
        </p:txBody>
      </p:sp>
      <p:sp>
        <p:nvSpPr>
          <p:cNvPr id="12" name="TextBox 11">
            <a:extLst>
              <a:ext uri="{FF2B5EF4-FFF2-40B4-BE49-F238E27FC236}">
                <a16:creationId xmlns:a16="http://schemas.microsoft.com/office/drawing/2014/main" id="{034060BB-97E7-2703-AC3C-C3775D82C02D}"/>
              </a:ext>
            </a:extLst>
          </p:cNvPr>
          <p:cNvSpPr txBox="1"/>
          <p:nvPr/>
        </p:nvSpPr>
        <p:spPr>
          <a:xfrm>
            <a:off x="5340139" y="5408053"/>
            <a:ext cx="812859" cy="338554"/>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a:t>
            </a:r>
            <a:r>
              <a:rPr lang="en-US" sz="1600" b="1" dirty="0">
                <a:solidFill>
                  <a:srgbClr val="FFFFFF"/>
                </a:solidFill>
                <a:latin typeface="Helvetica" panose="020B0403020202020204" pitchFamily="34" charset="0"/>
              </a:rPr>
              <a:t>2.7</a:t>
            </a:r>
            <a:r>
              <a:rPr kumimoji="0" lang="en-US" sz="16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Pr>
              <a:t>m</a:t>
            </a:r>
          </a:p>
        </p:txBody>
      </p:sp>
      <p:sp>
        <p:nvSpPr>
          <p:cNvPr id="13" name="TextBox 12">
            <a:extLst>
              <a:ext uri="{FF2B5EF4-FFF2-40B4-BE49-F238E27FC236}">
                <a16:creationId xmlns:a16="http://schemas.microsoft.com/office/drawing/2014/main" id="{66F2308F-DF07-7DA3-5DF4-DABC2ED288B6}"/>
              </a:ext>
            </a:extLst>
          </p:cNvPr>
          <p:cNvSpPr txBox="1"/>
          <p:nvPr/>
        </p:nvSpPr>
        <p:spPr>
          <a:xfrm>
            <a:off x="4636495" y="6596390"/>
            <a:ext cx="7555505"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7F7F7F"/>
                </a:solidFill>
                <a:effectLst/>
                <a:uLnTx/>
                <a:uFillTx/>
                <a:latin typeface="Helvetica Neue" panose="02000503000000020004" pitchFamily="2"/>
                <a:ea typeface="+mn-ea"/>
                <a:cs typeface="Helvetica Neue" panose="02000503000000020004" pitchFamily="2"/>
              </a:rPr>
              <a:t>Source: ADAPT CIO Edge Surveys in Feb 2025 . Sample size: 147 Australian CIOs</a:t>
            </a:r>
          </a:p>
        </p:txBody>
      </p:sp>
    </p:spTree>
    <p:extLst>
      <p:ext uri="{BB962C8B-B14F-4D97-AF65-F5344CB8AC3E}">
        <p14:creationId xmlns:p14="http://schemas.microsoft.com/office/powerpoint/2010/main" val="3342762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467584-67DF-E8E1-B853-189D62B9A57F}"/>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EE47218-51D5-1172-449D-D95EE59BCD7E}"/>
              </a:ext>
            </a:extLst>
          </p:cNvPr>
          <p:cNvSpPr/>
          <p:nvPr/>
        </p:nvSpPr>
        <p:spPr>
          <a:xfrm>
            <a:off x="1010110" y="2721114"/>
            <a:ext cx="7635739"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00000"/>
                </a:solidFill>
                <a:effectLst/>
                <a:uLnTx/>
                <a:uFillTx/>
                <a:latin typeface="Helvetica"/>
                <a:ea typeface="+mn-ea"/>
                <a:cs typeface="Helvetica"/>
              </a:rPr>
              <a:t>Large enterprise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0" normalizeH="0" baseline="0" noProof="0">
                <a:ln>
                  <a:noFill/>
                </a:ln>
                <a:solidFill>
                  <a:srgbClr val="000000"/>
                </a:solidFill>
                <a:effectLst/>
                <a:uLnTx/>
                <a:uFillTx/>
                <a:latin typeface="Helvetica"/>
                <a:ea typeface="+mn-ea"/>
                <a:cs typeface="Helvetica"/>
              </a:rPr>
              <a:t>(above 10,000 employees)</a:t>
            </a:r>
          </a:p>
        </p:txBody>
      </p:sp>
    </p:spTree>
    <p:extLst>
      <p:ext uri="{BB962C8B-B14F-4D97-AF65-F5344CB8AC3E}">
        <p14:creationId xmlns:p14="http://schemas.microsoft.com/office/powerpoint/2010/main" val="3239170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AF436-F4B0-F5EF-F5E8-26A997630BE7}"/>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83A17FED-9FBC-C03B-044C-0B9567C1BD74}"/>
              </a:ext>
            </a:extLst>
          </p:cNvPr>
          <p:cNvSpPr/>
          <p:nvPr/>
        </p:nvSpPr>
        <p:spPr>
          <a:xfrm>
            <a:off x="860079" y="2987644"/>
            <a:ext cx="235390" cy="1502875"/>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4" name="Rectangle: Rounded Corners 3">
            <a:extLst>
              <a:ext uri="{FF2B5EF4-FFF2-40B4-BE49-F238E27FC236}">
                <a16:creationId xmlns:a16="http://schemas.microsoft.com/office/drawing/2014/main" id="{B9B208B7-ACC4-9F67-BB75-68D11EFC2BF6}"/>
              </a:ext>
            </a:extLst>
          </p:cNvPr>
          <p:cNvSpPr/>
          <p:nvPr/>
        </p:nvSpPr>
        <p:spPr>
          <a:xfrm>
            <a:off x="860079" y="4676175"/>
            <a:ext cx="235390" cy="1181418"/>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graphicFrame>
        <p:nvGraphicFramePr>
          <p:cNvPr id="7" name="Table 4">
            <a:extLst>
              <a:ext uri="{FF2B5EF4-FFF2-40B4-BE49-F238E27FC236}">
                <a16:creationId xmlns:a16="http://schemas.microsoft.com/office/drawing/2014/main" id="{CC81E5C1-76B1-A7EC-A51B-4D8D9D77E802}"/>
              </a:ext>
            </a:extLst>
          </p:cNvPr>
          <p:cNvGraphicFramePr>
            <a:graphicFrameLocks noGrp="1"/>
          </p:cNvGraphicFramePr>
          <p:nvPr>
            <p:extLst>
              <p:ext uri="{D42A27DB-BD31-4B8C-83A1-F6EECF244321}">
                <p14:modId xmlns:p14="http://schemas.microsoft.com/office/powerpoint/2010/main" val="900377320"/>
              </p:ext>
            </p:extLst>
          </p:nvPr>
        </p:nvGraphicFramePr>
        <p:xfrm>
          <a:off x="342899" y="1480134"/>
          <a:ext cx="11506199" cy="4884570"/>
        </p:xfrm>
        <a:graphic>
          <a:graphicData uri="http://schemas.openxmlformats.org/drawingml/2006/table">
            <a:tbl>
              <a:tblPr firstRow="1" bandRow="1">
                <a:tableStyleId>{9D7B26C5-4107-4FEC-AEDC-1716B250A1EF}</a:tableStyleId>
              </a:tblPr>
              <a:tblGrid>
                <a:gridCol w="1275762">
                  <a:extLst>
                    <a:ext uri="{9D8B030D-6E8A-4147-A177-3AD203B41FA5}">
                      <a16:colId xmlns:a16="http://schemas.microsoft.com/office/drawing/2014/main" val="1871170866"/>
                    </a:ext>
                  </a:extLst>
                </a:gridCol>
                <a:gridCol w="4159315">
                  <a:extLst>
                    <a:ext uri="{9D8B030D-6E8A-4147-A177-3AD203B41FA5}">
                      <a16:colId xmlns:a16="http://schemas.microsoft.com/office/drawing/2014/main" val="3912539106"/>
                    </a:ext>
                  </a:extLst>
                </a:gridCol>
                <a:gridCol w="4067960">
                  <a:extLst>
                    <a:ext uri="{9D8B030D-6E8A-4147-A177-3AD203B41FA5}">
                      <a16:colId xmlns:a16="http://schemas.microsoft.com/office/drawing/2014/main" val="18376252"/>
                    </a:ext>
                  </a:extLst>
                </a:gridCol>
                <a:gridCol w="2003162">
                  <a:extLst>
                    <a:ext uri="{9D8B030D-6E8A-4147-A177-3AD203B41FA5}">
                      <a16:colId xmlns:a16="http://schemas.microsoft.com/office/drawing/2014/main" val="4009410984"/>
                    </a:ext>
                  </a:extLst>
                </a:gridCol>
              </a:tblGrid>
              <a:tr h="491245">
                <a:tc>
                  <a:txBody>
                    <a:bodyPr/>
                    <a:lstStyle/>
                    <a:p>
                      <a:pPr algn="ctr"/>
                      <a:r>
                        <a:rPr lang="en-PH" sz="1200" b="1" kern="1200" dirty="0">
                          <a:solidFill>
                            <a:schemeClr val="tx1"/>
                          </a:solidFill>
                          <a:latin typeface="Helvetica"/>
                          <a:ea typeface="+mn-ea"/>
                          <a:cs typeface="Helvetica"/>
                        </a:rPr>
                        <a:t>Rank</a:t>
                      </a:r>
                    </a:p>
                  </a:txBody>
                  <a:tcPr anchor="ct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0" indent="0" algn="l"/>
                      <a:r>
                        <a:rPr lang="en-AU" sz="1200" b="1" kern="1200" dirty="0">
                          <a:solidFill>
                            <a:schemeClr val="tx1"/>
                          </a:solidFill>
                          <a:latin typeface="Helvetica"/>
                          <a:ea typeface="+mn-ea"/>
                          <a:cs typeface="Helvetica"/>
                        </a:rPr>
                        <a:t>Investment item </a:t>
                      </a:r>
                      <a:endParaRPr lang="en-AU" sz="1200" b="1" kern="1200" dirty="0">
                        <a:solidFill>
                          <a:schemeClr val="tx1"/>
                        </a:solidFill>
                        <a:latin typeface="Helvetica" panose="020B0604020202020204" pitchFamily="34" charset="0"/>
                        <a:ea typeface="+mn-ea"/>
                        <a:cs typeface="Helvetica" panose="020B0604020202020204" pitchFamily="34" charset="0"/>
                      </a:endParaRPr>
                    </a:p>
                  </a:txBody>
                  <a:tcPr anchor="ct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a:r>
                        <a:rPr lang="en-AU" sz="1200" b="1" kern="1200" dirty="0">
                          <a:solidFill>
                            <a:schemeClr val="tx1"/>
                          </a:solidFill>
                          <a:latin typeface="Helvetica"/>
                          <a:ea typeface="+mn-ea"/>
                          <a:cs typeface="Helvetica"/>
                        </a:rPr>
                        <a:t>Category</a:t>
                      </a:r>
                    </a:p>
                  </a:txBody>
                  <a:tcPr anchor="ct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AU" sz="1200" b="1" kern="1200" dirty="0">
                          <a:solidFill>
                            <a:schemeClr val="tx1"/>
                          </a:solidFill>
                          <a:latin typeface="Helvetica"/>
                          <a:ea typeface="+mn-ea"/>
                          <a:cs typeface="Helvetica"/>
                        </a:rPr>
                        <a:t>1-year timeframe</a:t>
                      </a:r>
                    </a:p>
                  </a:txBody>
                  <a:tcPr anchor="ct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33950152"/>
                  </a:ext>
                </a:extLst>
              </a:tr>
              <a:tr h="429482">
                <a:tc>
                  <a:txBody>
                    <a:bodyPr/>
                    <a:lstStyle/>
                    <a:p>
                      <a:pPr algn="ctr" fontAlgn="b"/>
                      <a:r>
                        <a:rPr lang="en-PH" sz="1200" b="1" i="0" u="none" strike="noStrike" dirty="0">
                          <a:solidFill>
                            <a:srgbClr val="000000"/>
                          </a:solidFill>
                          <a:effectLst/>
                          <a:latin typeface="Helvetica"/>
                        </a:rPr>
                        <a:t>1</a:t>
                      </a:r>
                    </a:p>
                  </a:txBody>
                  <a:tcPr marL="9525" marR="9525" marT="9525" marB="0" anchor="ctr">
                    <a:lnT w="12700" cap="flat" cmpd="sng" algn="ctr">
                      <a:solidFill>
                        <a:schemeClr val="bg1">
                          <a:lumMod val="65000"/>
                        </a:schemeClr>
                      </a:solidFill>
                      <a:prstDash val="solid"/>
                      <a:round/>
                      <a:headEnd type="none" w="med" len="med"/>
                      <a:tailEnd type="none" w="med" len="med"/>
                    </a:lnT>
                    <a:solidFill>
                      <a:schemeClr val="accent2">
                        <a:alpha val="20000"/>
                      </a:schemeClr>
                    </a:solidFill>
                  </a:tcPr>
                </a:tc>
                <a:tc>
                  <a:txBody>
                    <a:bodyPr/>
                    <a:lstStyle/>
                    <a:p>
                      <a:pPr algn="l" fontAlgn="b"/>
                      <a:r>
                        <a:rPr lang="en-PH" sz="1200" b="0" i="0" u="none" strike="noStrike" dirty="0">
                          <a:solidFill>
                            <a:srgbClr val="000000"/>
                          </a:solidFill>
                          <a:effectLst/>
                          <a:latin typeface="Helvetica" panose="020B0604020202020204" pitchFamily="34" charset="0"/>
                          <a:cs typeface="Helvetica" panose="020B0604020202020204" pitchFamily="34" charset="0"/>
                        </a:rPr>
                        <a:t>Enterprise architecture</a:t>
                      </a:r>
                    </a:p>
                  </a:txBody>
                  <a:tcPr marL="9525" marR="9525" marT="9525" marB="0" anchor="ctr">
                    <a:lnT w="12700" cap="flat" cmpd="sng" algn="ctr">
                      <a:solidFill>
                        <a:schemeClr val="bg1">
                          <a:lumMod val="65000"/>
                        </a:schemeClr>
                      </a:solidFill>
                      <a:prstDash val="solid"/>
                      <a:round/>
                      <a:headEnd type="none" w="med" len="med"/>
                      <a:tailEnd type="none" w="med" len="med"/>
                    </a:lnT>
                    <a:solidFill>
                      <a:schemeClr val="accent2">
                        <a:alpha val="20000"/>
                      </a:schemeClr>
                    </a:solidFill>
                  </a:tcPr>
                </a:tc>
                <a:tc>
                  <a:txBody>
                    <a:bodyPr/>
                    <a:lstStyle/>
                    <a:p>
                      <a:pPr algn="l" fontAlgn="b"/>
                      <a:r>
                        <a:rPr lang="en-PH" sz="1200" b="0" i="0" u="none" strike="noStrike" dirty="0">
                          <a:solidFill>
                            <a:srgbClr val="000000"/>
                          </a:solidFill>
                          <a:effectLst/>
                          <a:latin typeface="Helvetica" panose="020B0604020202020204" pitchFamily="34" charset="0"/>
                          <a:cs typeface="Helvetica" panose="020B0604020202020204" pitchFamily="34" charset="0"/>
                        </a:rPr>
                        <a:t>Architecture, integration and APIs </a:t>
                      </a:r>
                    </a:p>
                  </a:txBody>
                  <a:tcPr marL="9525" marR="9525" marT="9525" marB="0" anchor="ctr">
                    <a:lnT w="12700" cap="flat" cmpd="sng" algn="ctr">
                      <a:solidFill>
                        <a:schemeClr val="bg1">
                          <a:lumMod val="65000"/>
                        </a:schemeClr>
                      </a:solidFill>
                      <a:prstDash val="solid"/>
                      <a:round/>
                      <a:headEnd type="none" w="med" len="med"/>
                      <a:tailEnd type="none" w="med" len="med"/>
                    </a:lnT>
                    <a:solidFill>
                      <a:schemeClr val="accent2">
                        <a:alpha val="20000"/>
                      </a:schemeClr>
                    </a:solidFill>
                  </a:tcPr>
                </a:tc>
                <a:tc>
                  <a:txBody>
                    <a:bodyPr/>
                    <a:lstStyle/>
                    <a:p>
                      <a:pPr algn="ctr" fontAlgn="b"/>
                      <a:r>
                        <a:rPr lang="en-PH" sz="1200" b="0" i="0" u="none" strike="noStrike" dirty="0">
                          <a:solidFill>
                            <a:srgbClr val="000000"/>
                          </a:solidFill>
                          <a:effectLst/>
                          <a:latin typeface="Helvetica" panose="020B0604020202020204" pitchFamily="34" charset="0"/>
                          <a:cs typeface="Helvetica" panose="020B0604020202020204" pitchFamily="34" charset="0"/>
                        </a:rPr>
                        <a:t>77%</a:t>
                      </a:r>
                    </a:p>
                  </a:txBody>
                  <a:tcPr marL="9525" marR="9525" marT="9525" marB="0" anchor="ctr">
                    <a:lnT w="12700" cap="flat" cmpd="sng" algn="ctr">
                      <a:solidFill>
                        <a:schemeClr val="bg1">
                          <a:lumMod val="65000"/>
                        </a:schemeClr>
                      </a:solidFill>
                      <a:prstDash val="solid"/>
                      <a:round/>
                      <a:headEnd type="none" w="med" len="med"/>
                      <a:tailEnd type="none" w="med" len="med"/>
                    </a:lnT>
                    <a:solidFill>
                      <a:schemeClr val="accent2">
                        <a:alpha val="20000"/>
                      </a:schemeClr>
                    </a:solidFill>
                  </a:tcPr>
                </a:tc>
                <a:extLst>
                  <a:ext uri="{0D108BD9-81ED-4DB2-BD59-A6C34878D82A}">
                    <a16:rowId xmlns:a16="http://schemas.microsoft.com/office/drawing/2014/main" val="2003780457"/>
                  </a:ext>
                </a:extLst>
              </a:tr>
              <a:tr h="449183">
                <a:tc>
                  <a:txBody>
                    <a:bodyPr/>
                    <a:lstStyle/>
                    <a:p>
                      <a:pPr algn="ctr" fontAlgn="b"/>
                      <a:r>
                        <a:rPr lang="en-PH" sz="1200" b="1" i="0" u="none" strike="noStrike" dirty="0">
                          <a:solidFill>
                            <a:srgbClr val="000000"/>
                          </a:solidFill>
                          <a:effectLst/>
                          <a:latin typeface="Helvetica"/>
                        </a:rPr>
                        <a:t>2</a:t>
                      </a:r>
                    </a:p>
                  </a:txBody>
                  <a:tcPr marL="9525" marR="9525" marT="9525" marB="0" anchor="ctr"/>
                </a:tc>
                <a:tc>
                  <a:txBody>
                    <a:bodyPr/>
                    <a:lstStyle/>
                    <a:p>
                      <a:pPr algn="l" fontAlgn="b"/>
                      <a:r>
                        <a:rPr lang="en-PH" sz="1200" b="0" i="0" u="none" strike="noStrike" dirty="0">
                          <a:solidFill>
                            <a:srgbClr val="000000"/>
                          </a:solidFill>
                          <a:effectLst/>
                          <a:latin typeface="Helvetica" panose="020B0604020202020204" pitchFamily="34" charset="0"/>
                          <a:cs typeface="Helvetica" panose="020B0604020202020204" pitchFamily="34" charset="0"/>
                        </a:rPr>
                        <a:t>Generative AI</a:t>
                      </a:r>
                    </a:p>
                  </a:txBody>
                  <a:tcPr marL="9525" marR="9525" marT="9525" marB="0" anchor="ctr"/>
                </a:tc>
                <a:tc>
                  <a:txBody>
                    <a:bodyPr/>
                    <a:lstStyle/>
                    <a:p>
                      <a:pPr algn="l" fontAlgn="b"/>
                      <a:r>
                        <a:rPr lang="en-PH" sz="1200" b="0" i="0" u="none" strike="noStrike" dirty="0">
                          <a:solidFill>
                            <a:srgbClr val="000000"/>
                          </a:solidFill>
                          <a:effectLst/>
                          <a:latin typeface="Helvetica"/>
                          <a:cs typeface="Helvetica"/>
                        </a:rPr>
                        <a:t>AI, analytics and intelligence </a:t>
                      </a:r>
                    </a:p>
                  </a:txBody>
                  <a:tcPr marL="9525" marR="9525" marT="9525" marB="0" anchor="ctr"/>
                </a:tc>
                <a:tc>
                  <a:txBody>
                    <a:bodyPr/>
                    <a:lstStyle/>
                    <a:p>
                      <a:pPr algn="ctr" fontAlgn="b"/>
                      <a:r>
                        <a:rPr lang="en-PH" sz="1200" b="0" i="0" u="none" strike="noStrike" dirty="0">
                          <a:solidFill>
                            <a:srgbClr val="000000"/>
                          </a:solidFill>
                          <a:effectLst/>
                          <a:latin typeface="Helvetica" panose="020B0604020202020204" pitchFamily="34" charset="0"/>
                          <a:cs typeface="Helvetica" panose="020B0604020202020204" pitchFamily="34" charset="0"/>
                        </a:rPr>
                        <a:t>75%</a:t>
                      </a:r>
                    </a:p>
                  </a:txBody>
                  <a:tcPr marL="9525" marR="9525" marT="9525" marB="0" anchor="ctr"/>
                </a:tc>
                <a:extLst>
                  <a:ext uri="{0D108BD9-81ED-4DB2-BD59-A6C34878D82A}">
                    <a16:rowId xmlns:a16="http://schemas.microsoft.com/office/drawing/2014/main" val="1107040207"/>
                  </a:ext>
                </a:extLst>
              </a:tr>
              <a:tr h="449183">
                <a:tc>
                  <a:txBody>
                    <a:bodyPr/>
                    <a:lstStyle/>
                    <a:p>
                      <a:pPr algn="ctr" fontAlgn="b"/>
                      <a:r>
                        <a:rPr lang="en-PH" sz="1200" b="1" i="0" u="none" strike="noStrike" dirty="0">
                          <a:solidFill>
                            <a:srgbClr val="000000"/>
                          </a:solidFill>
                          <a:effectLst/>
                          <a:latin typeface="Helvetica"/>
                        </a:rPr>
                        <a:t>3</a:t>
                      </a:r>
                    </a:p>
                  </a:txBody>
                  <a:tcPr marL="9525" marR="9525" marT="9525" marB="0" anchor="ctr">
                    <a:solidFill>
                      <a:schemeClr val="accent2">
                        <a:alpha val="20000"/>
                      </a:schemeClr>
                    </a:solidFill>
                  </a:tcPr>
                </a:tc>
                <a:tc>
                  <a:txBody>
                    <a:bodyPr/>
                    <a:lstStyle/>
                    <a:p>
                      <a:pPr algn="l" fontAlgn="b"/>
                      <a:r>
                        <a:rPr lang="en-US" sz="1200" b="0" i="0" u="none" strike="noStrike" dirty="0">
                          <a:solidFill>
                            <a:srgbClr val="000000"/>
                          </a:solidFill>
                          <a:effectLst/>
                          <a:latin typeface="Helvetica"/>
                          <a:cs typeface="Helvetica"/>
                        </a:rPr>
                        <a:t>AI agents (digital assistants that execute roles or tasks)</a:t>
                      </a:r>
                    </a:p>
                  </a:txBody>
                  <a:tcPr marL="9525" marR="9525" marT="9525" marB="0" anchor="ctr">
                    <a:solidFill>
                      <a:schemeClr val="accent2">
                        <a:alpha val="20000"/>
                      </a:schemeClr>
                    </a:solidFill>
                  </a:tcPr>
                </a:tc>
                <a:tc>
                  <a:txBody>
                    <a:bodyPr/>
                    <a:lstStyle/>
                    <a:p>
                      <a:pPr algn="l" fontAlgn="b"/>
                      <a:r>
                        <a:rPr lang="en-PH" sz="1200" b="0" i="0" u="none" strike="noStrike" dirty="0">
                          <a:solidFill>
                            <a:srgbClr val="000000"/>
                          </a:solidFill>
                          <a:effectLst/>
                          <a:latin typeface="Helvetica"/>
                          <a:cs typeface="Helvetica"/>
                        </a:rPr>
                        <a:t>AI, analytics and intelligence </a:t>
                      </a:r>
                    </a:p>
                  </a:txBody>
                  <a:tcPr marL="9525" marR="9525" marT="9525" marB="0" anchor="ctr">
                    <a:solidFill>
                      <a:schemeClr val="accent2">
                        <a:alpha val="20000"/>
                      </a:schemeClr>
                    </a:solidFill>
                  </a:tcPr>
                </a:tc>
                <a:tc>
                  <a:txBody>
                    <a:bodyPr/>
                    <a:lstStyle/>
                    <a:p>
                      <a:pPr algn="ctr" fontAlgn="b"/>
                      <a:r>
                        <a:rPr lang="en-PH" sz="1200" b="0" i="0" u="none" strike="noStrike" dirty="0">
                          <a:solidFill>
                            <a:srgbClr val="000000"/>
                          </a:solidFill>
                          <a:effectLst/>
                          <a:latin typeface="Helvetica" panose="020B0604020202020204" pitchFamily="34" charset="0"/>
                          <a:cs typeface="Helvetica" panose="020B0604020202020204" pitchFamily="34" charset="0"/>
                        </a:rPr>
                        <a:t>68%</a:t>
                      </a:r>
                    </a:p>
                  </a:txBody>
                  <a:tcPr marL="9525" marR="9525" marT="9525" marB="0" anchor="ctr">
                    <a:solidFill>
                      <a:schemeClr val="accent2">
                        <a:alpha val="20000"/>
                      </a:schemeClr>
                    </a:solidFill>
                  </a:tcPr>
                </a:tc>
                <a:extLst>
                  <a:ext uri="{0D108BD9-81ED-4DB2-BD59-A6C34878D82A}">
                    <a16:rowId xmlns:a16="http://schemas.microsoft.com/office/drawing/2014/main" val="2424240293"/>
                  </a:ext>
                </a:extLst>
              </a:tr>
              <a:tr h="429482">
                <a:tc>
                  <a:txBody>
                    <a:bodyPr/>
                    <a:lstStyle/>
                    <a:p>
                      <a:pPr algn="ctr" fontAlgn="b"/>
                      <a:r>
                        <a:rPr lang="en-PH" sz="1200" b="1" i="0" u="none" strike="noStrike" dirty="0">
                          <a:solidFill>
                            <a:srgbClr val="000000"/>
                          </a:solidFill>
                          <a:effectLst/>
                          <a:latin typeface="Helvetica" pitchFamily="2" charset="0"/>
                        </a:rPr>
                        <a:t>3</a:t>
                      </a:r>
                    </a:p>
                  </a:txBody>
                  <a:tcPr marL="9525" marR="9525" marT="9525" marB="0" anchor="ctr"/>
                </a:tc>
                <a:tc>
                  <a:txBody>
                    <a:bodyPr/>
                    <a:lstStyle/>
                    <a:p>
                      <a:pPr algn="l" fontAlgn="b"/>
                      <a:r>
                        <a:rPr lang="en-PH" sz="1200" b="0" i="0" u="none" strike="noStrike" dirty="0">
                          <a:solidFill>
                            <a:srgbClr val="000000"/>
                          </a:solidFill>
                          <a:effectLst/>
                          <a:latin typeface="Helvetica"/>
                          <a:cs typeface="Helvetica"/>
                        </a:rPr>
                        <a:t>Application integration</a:t>
                      </a:r>
                    </a:p>
                  </a:txBody>
                  <a:tcPr marL="9525" marR="9525" marT="9525" marB="0" anchor="ctr"/>
                </a:tc>
                <a:tc>
                  <a:txBody>
                    <a:bodyPr/>
                    <a:lstStyle/>
                    <a:p>
                      <a:pPr algn="l" fontAlgn="b"/>
                      <a:r>
                        <a:rPr lang="en-PH" sz="1200" b="0" i="0" u="none" strike="noStrike" dirty="0">
                          <a:solidFill>
                            <a:srgbClr val="000000"/>
                          </a:solidFill>
                          <a:effectLst/>
                          <a:latin typeface="Helvetica"/>
                          <a:cs typeface="Helvetica"/>
                        </a:rPr>
                        <a:t>Architecture, integration and APIs </a:t>
                      </a:r>
                    </a:p>
                  </a:txBody>
                  <a:tcPr marL="9525" marR="9525" marT="9525" marB="0" anchor="ctr"/>
                </a:tc>
                <a:tc>
                  <a:txBody>
                    <a:bodyPr/>
                    <a:lstStyle/>
                    <a:p>
                      <a:pPr algn="ctr" fontAlgn="b"/>
                      <a:r>
                        <a:rPr lang="en-PH" sz="1200" b="0" i="0" u="none" strike="noStrike" dirty="0">
                          <a:solidFill>
                            <a:srgbClr val="000000"/>
                          </a:solidFill>
                          <a:effectLst/>
                          <a:latin typeface="Helvetica" panose="020B0604020202020204" pitchFamily="34" charset="0"/>
                          <a:cs typeface="Helvetica" panose="020B0604020202020204" pitchFamily="34" charset="0"/>
                        </a:rPr>
                        <a:t>68%</a:t>
                      </a:r>
                    </a:p>
                  </a:txBody>
                  <a:tcPr marL="9525" marR="9525" marT="9525" marB="0" anchor="ctr"/>
                </a:tc>
                <a:extLst>
                  <a:ext uri="{0D108BD9-81ED-4DB2-BD59-A6C34878D82A}">
                    <a16:rowId xmlns:a16="http://schemas.microsoft.com/office/drawing/2014/main" val="178264237"/>
                  </a:ext>
                </a:extLst>
              </a:tr>
              <a:tr h="429482">
                <a:tc>
                  <a:txBody>
                    <a:bodyPr/>
                    <a:lstStyle/>
                    <a:p>
                      <a:pPr algn="ctr" fontAlgn="b"/>
                      <a:r>
                        <a:rPr lang="en-PH" sz="1200" b="1" i="0" u="none" strike="noStrike" dirty="0">
                          <a:solidFill>
                            <a:srgbClr val="000000"/>
                          </a:solidFill>
                          <a:effectLst/>
                          <a:latin typeface="Helvetica" pitchFamily="2" charset="0"/>
                        </a:rPr>
                        <a:t>3</a:t>
                      </a:r>
                    </a:p>
                  </a:txBody>
                  <a:tcPr marL="9525" marR="9525" marT="9525" marB="0" anchor="ctr">
                    <a:solidFill>
                      <a:schemeClr val="accent2">
                        <a:alpha val="20000"/>
                      </a:schemeClr>
                    </a:solidFill>
                  </a:tcPr>
                </a:tc>
                <a:tc>
                  <a:txBody>
                    <a:bodyPr/>
                    <a:lstStyle/>
                    <a:p>
                      <a:pPr algn="l" fontAlgn="b"/>
                      <a:r>
                        <a:rPr lang="en-US" sz="1200" b="0" i="0" u="none" strike="noStrike" dirty="0">
                          <a:solidFill>
                            <a:srgbClr val="000000"/>
                          </a:solidFill>
                          <a:effectLst/>
                          <a:latin typeface="Helvetica"/>
                          <a:cs typeface="Helvetica"/>
                        </a:rPr>
                        <a:t>Cyber security skills, awareness and engagement</a:t>
                      </a:r>
                    </a:p>
                  </a:txBody>
                  <a:tcPr marL="9525" marR="9525" marT="9525" marB="0" anchor="ctr">
                    <a:solidFill>
                      <a:schemeClr val="accent2">
                        <a:alpha val="20000"/>
                      </a:schemeClr>
                    </a:solidFill>
                  </a:tcPr>
                </a:tc>
                <a:tc>
                  <a:txBody>
                    <a:bodyPr/>
                    <a:lstStyle/>
                    <a:p>
                      <a:pPr algn="l" fontAlgn="b"/>
                      <a:r>
                        <a:rPr lang="en-PH" sz="1200" b="0" i="0" u="none" strike="noStrike" dirty="0">
                          <a:solidFill>
                            <a:srgbClr val="000000"/>
                          </a:solidFill>
                          <a:effectLst/>
                          <a:latin typeface="Helvetica"/>
                          <a:cs typeface="Helvetica"/>
                        </a:rPr>
                        <a:t>Skills, culture and change </a:t>
                      </a:r>
                    </a:p>
                  </a:txBody>
                  <a:tcPr marL="9525" marR="9525" marT="9525" marB="0" anchor="ctr">
                    <a:solidFill>
                      <a:schemeClr val="accent2">
                        <a:alpha val="20000"/>
                      </a:schemeClr>
                    </a:solidFill>
                  </a:tcPr>
                </a:tc>
                <a:tc>
                  <a:txBody>
                    <a:bodyPr/>
                    <a:lstStyle/>
                    <a:p>
                      <a:pPr algn="ctr" fontAlgn="b"/>
                      <a:r>
                        <a:rPr lang="en-PH" sz="1200" b="0" i="0" u="none" strike="noStrike" dirty="0">
                          <a:solidFill>
                            <a:srgbClr val="000000"/>
                          </a:solidFill>
                          <a:effectLst/>
                          <a:latin typeface="Helvetica"/>
                          <a:cs typeface="Helvetica"/>
                        </a:rPr>
                        <a:t>68%</a:t>
                      </a:r>
                    </a:p>
                  </a:txBody>
                  <a:tcPr marL="9525" marR="9525" marT="9525" marB="0" anchor="ctr">
                    <a:solidFill>
                      <a:schemeClr val="accent2">
                        <a:alpha val="20000"/>
                      </a:schemeClr>
                    </a:solidFill>
                  </a:tcPr>
                </a:tc>
                <a:extLst>
                  <a:ext uri="{0D108BD9-81ED-4DB2-BD59-A6C34878D82A}">
                    <a16:rowId xmlns:a16="http://schemas.microsoft.com/office/drawing/2014/main" val="2721756023"/>
                  </a:ext>
                </a:extLst>
              </a:tr>
              <a:tr h="449183">
                <a:tc>
                  <a:txBody>
                    <a:bodyPr/>
                    <a:lstStyle/>
                    <a:p>
                      <a:pPr algn="ctr" fontAlgn="b"/>
                      <a:r>
                        <a:rPr lang="en-PH" sz="1200" b="1" i="0" u="none" strike="noStrike" dirty="0">
                          <a:solidFill>
                            <a:srgbClr val="000000"/>
                          </a:solidFill>
                          <a:effectLst/>
                          <a:latin typeface="Helvetica" pitchFamily="2" charset="0"/>
                        </a:rPr>
                        <a:t>3</a:t>
                      </a:r>
                    </a:p>
                  </a:txBody>
                  <a:tcPr marL="9525" marR="9525" marT="9525" marB="0" anchor="ctr"/>
                </a:tc>
                <a:tc>
                  <a:txBody>
                    <a:bodyPr/>
                    <a:lstStyle/>
                    <a:p>
                      <a:pPr algn="l" fontAlgn="b"/>
                      <a:r>
                        <a:rPr lang="en-US" sz="1200" b="0" i="0" u="none" strike="noStrike" dirty="0">
                          <a:solidFill>
                            <a:srgbClr val="000000"/>
                          </a:solidFill>
                          <a:effectLst/>
                          <a:latin typeface="Helvetica"/>
                          <a:cs typeface="Helvetica"/>
                        </a:rPr>
                        <a:t>Data literacy, skills and culture</a:t>
                      </a:r>
                    </a:p>
                  </a:txBody>
                  <a:tcPr marL="9525" marR="9525" marT="9525" marB="0" anchor="ctr"/>
                </a:tc>
                <a:tc>
                  <a:txBody>
                    <a:bodyPr/>
                    <a:lstStyle/>
                    <a:p>
                      <a:pPr algn="l" fontAlgn="b"/>
                      <a:r>
                        <a:rPr lang="en-PH" sz="1200" b="0" i="0" u="none" strike="noStrike" dirty="0">
                          <a:solidFill>
                            <a:srgbClr val="000000"/>
                          </a:solidFill>
                          <a:effectLst/>
                          <a:latin typeface="Helvetica"/>
                          <a:cs typeface="Helvetica"/>
                        </a:rPr>
                        <a:t>Skills, culture and change </a:t>
                      </a:r>
                    </a:p>
                  </a:txBody>
                  <a:tcPr marL="9525" marR="9525" marT="9525" marB="0" anchor="ctr"/>
                </a:tc>
                <a:tc>
                  <a:txBody>
                    <a:bodyPr/>
                    <a:lstStyle/>
                    <a:p>
                      <a:pPr algn="ctr" fontAlgn="b"/>
                      <a:r>
                        <a:rPr lang="en-PH" sz="1200" b="0" i="0" u="none" strike="noStrike" dirty="0">
                          <a:solidFill>
                            <a:srgbClr val="000000"/>
                          </a:solidFill>
                          <a:effectLst/>
                          <a:latin typeface="Helvetica" panose="020B0604020202020204" pitchFamily="34" charset="0"/>
                          <a:cs typeface="Helvetica" panose="020B0604020202020204" pitchFamily="34" charset="0"/>
                        </a:rPr>
                        <a:t>68%</a:t>
                      </a:r>
                    </a:p>
                  </a:txBody>
                  <a:tcPr marL="9525" marR="9525" marT="9525" marB="0" anchor="ctr"/>
                </a:tc>
                <a:extLst>
                  <a:ext uri="{0D108BD9-81ED-4DB2-BD59-A6C34878D82A}">
                    <a16:rowId xmlns:a16="http://schemas.microsoft.com/office/drawing/2014/main" val="299746351"/>
                  </a:ext>
                </a:extLst>
              </a:tr>
              <a:tr h="449183">
                <a:tc>
                  <a:txBody>
                    <a:bodyPr/>
                    <a:lstStyle/>
                    <a:p>
                      <a:pPr algn="ctr" fontAlgn="b"/>
                      <a:r>
                        <a:rPr lang="en-PH" sz="1200" b="1" i="0" u="none" strike="noStrike" dirty="0">
                          <a:solidFill>
                            <a:srgbClr val="000000"/>
                          </a:solidFill>
                          <a:effectLst/>
                          <a:latin typeface="Helvetica" pitchFamily="2" charset="0"/>
                        </a:rPr>
                        <a:t>7</a:t>
                      </a:r>
                    </a:p>
                  </a:txBody>
                  <a:tcPr marL="9525" marR="9525" marT="9525" marB="0" anchor="ctr">
                    <a:solidFill>
                      <a:schemeClr val="accent2">
                        <a:alpha val="20000"/>
                      </a:schemeClr>
                    </a:solidFill>
                  </a:tcPr>
                </a:tc>
                <a:tc>
                  <a:txBody>
                    <a:bodyPr/>
                    <a:lstStyle/>
                    <a:p>
                      <a:pPr algn="l" fontAlgn="b"/>
                      <a:r>
                        <a:rPr lang="en-PH" sz="1200" b="0" i="0" u="none" strike="noStrike" dirty="0" err="1">
                          <a:solidFill>
                            <a:srgbClr val="000000"/>
                          </a:solidFill>
                          <a:effectLst/>
                          <a:latin typeface="Helvetica"/>
                          <a:cs typeface="Helvetica"/>
                        </a:rPr>
                        <a:t>Organisational</a:t>
                      </a:r>
                      <a:r>
                        <a:rPr lang="en-PH" sz="1200" b="0" i="0" u="none" strike="noStrike" dirty="0">
                          <a:solidFill>
                            <a:srgbClr val="000000"/>
                          </a:solidFill>
                          <a:effectLst/>
                          <a:latin typeface="Helvetica"/>
                          <a:cs typeface="Helvetica"/>
                        </a:rPr>
                        <a:t> change management – design and implementation</a:t>
                      </a:r>
                    </a:p>
                  </a:txBody>
                  <a:tcPr marL="9525" marR="9525" marT="9525" marB="0" anchor="ctr">
                    <a:solidFill>
                      <a:schemeClr val="accent2">
                        <a:alpha val="20000"/>
                      </a:schemeClr>
                    </a:solidFill>
                  </a:tcPr>
                </a:tc>
                <a:tc>
                  <a:txBody>
                    <a:bodyPr/>
                    <a:lstStyle/>
                    <a:p>
                      <a:pPr algn="l" fontAlgn="b"/>
                      <a:r>
                        <a:rPr lang="en-PH" sz="1200" b="0" i="0" u="none" strike="noStrike" dirty="0">
                          <a:solidFill>
                            <a:srgbClr val="000000"/>
                          </a:solidFill>
                          <a:effectLst/>
                          <a:latin typeface="Helvetica"/>
                          <a:cs typeface="Helvetica"/>
                        </a:rPr>
                        <a:t>Skills, culture and change </a:t>
                      </a:r>
                    </a:p>
                  </a:txBody>
                  <a:tcPr marL="9525" marR="9525" marT="9525" marB="0" anchor="ctr">
                    <a:solidFill>
                      <a:schemeClr val="accent2">
                        <a:alpha val="20000"/>
                      </a:schemeClr>
                    </a:solidFill>
                  </a:tcPr>
                </a:tc>
                <a:tc>
                  <a:txBody>
                    <a:bodyPr/>
                    <a:lstStyle/>
                    <a:p>
                      <a:pPr algn="ctr" fontAlgn="b"/>
                      <a:r>
                        <a:rPr lang="en-PH" sz="1200" b="0" i="0" u="none" strike="noStrike" dirty="0">
                          <a:solidFill>
                            <a:srgbClr val="000000"/>
                          </a:solidFill>
                          <a:effectLst/>
                          <a:latin typeface="Helvetica"/>
                          <a:cs typeface="Helvetica"/>
                        </a:rPr>
                        <a:t>66%</a:t>
                      </a:r>
                    </a:p>
                  </a:txBody>
                  <a:tcPr marL="9525" marR="9525" marT="9525" marB="0" anchor="ctr">
                    <a:solidFill>
                      <a:schemeClr val="accent2">
                        <a:alpha val="20000"/>
                      </a:schemeClr>
                    </a:solidFill>
                  </a:tcPr>
                </a:tc>
                <a:extLst>
                  <a:ext uri="{0D108BD9-81ED-4DB2-BD59-A6C34878D82A}">
                    <a16:rowId xmlns:a16="http://schemas.microsoft.com/office/drawing/2014/main" val="558245858"/>
                  </a:ext>
                </a:extLst>
              </a:tr>
              <a:tr h="429482">
                <a:tc>
                  <a:txBody>
                    <a:bodyPr/>
                    <a:lstStyle/>
                    <a:p>
                      <a:pPr algn="ctr" fontAlgn="b"/>
                      <a:r>
                        <a:rPr lang="en-PH" sz="1200" b="1" i="0" u="none" strike="noStrike" dirty="0">
                          <a:solidFill>
                            <a:srgbClr val="000000"/>
                          </a:solidFill>
                          <a:effectLst/>
                          <a:latin typeface="Helvetica" pitchFamily="2" charset="0"/>
                        </a:rPr>
                        <a:t>7</a:t>
                      </a:r>
                    </a:p>
                  </a:txBody>
                  <a:tcPr marL="9525" marR="9525" marT="9525" marB="0" anchor="ctr"/>
                </a:tc>
                <a:tc>
                  <a:txBody>
                    <a:bodyPr/>
                    <a:lstStyle/>
                    <a:p>
                      <a:pPr algn="l" fontAlgn="b"/>
                      <a:r>
                        <a:rPr lang="en-PH" sz="1200" b="0" i="0" u="none" strike="noStrike" dirty="0">
                          <a:solidFill>
                            <a:srgbClr val="000000"/>
                          </a:solidFill>
                          <a:effectLst/>
                          <a:latin typeface="Helvetica"/>
                          <a:cs typeface="Helvetica"/>
                        </a:rPr>
                        <a:t>Data </a:t>
                      </a:r>
                      <a:r>
                        <a:rPr lang="en-PH" sz="1200" b="0" i="0" u="none" strike="noStrike" dirty="0" err="1">
                          <a:solidFill>
                            <a:srgbClr val="000000"/>
                          </a:solidFill>
                          <a:effectLst/>
                          <a:latin typeface="Helvetica"/>
                          <a:cs typeface="Helvetica"/>
                        </a:rPr>
                        <a:t>visualisation</a:t>
                      </a:r>
                    </a:p>
                  </a:txBody>
                  <a:tcPr marL="9525" marR="9525" marT="9525" marB="0" anchor="ctr"/>
                </a:tc>
                <a:tc>
                  <a:txBody>
                    <a:bodyPr/>
                    <a:lstStyle/>
                    <a:p>
                      <a:pPr algn="l" fontAlgn="b"/>
                      <a:r>
                        <a:rPr lang="en-PH" sz="1200" b="0" i="0" u="none" strike="noStrike" dirty="0">
                          <a:solidFill>
                            <a:srgbClr val="000000"/>
                          </a:solidFill>
                          <a:effectLst/>
                          <a:latin typeface="Helvetica"/>
                          <a:cs typeface="Helvetica"/>
                        </a:rPr>
                        <a:t>AI, analytics and intelligence </a:t>
                      </a:r>
                    </a:p>
                  </a:txBody>
                  <a:tcPr marL="9525" marR="9525" marT="9525" marB="0" anchor="ctr"/>
                </a:tc>
                <a:tc>
                  <a:txBody>
                    <a:bodyPr/>
                    <a:lstStyle/>
                    <a:p>
                      <a:pPr algn="ctr" fontAlgn="b"/>
                      <a:r>
                        <a:rPr lang="en-PH" sz="1200" b="0" i="0" u="none" strike="noStrike" dirty="0">
                          <a:solidFill>
                            <a:srgbClr val="000000"/>
                          </a:solidFill>
                          <a:effectLst/>
                          <a:latin typeface="Helvetica" panose="020B0604020202020204" pitchFamily="34" charset="0"/>
                          <a:cs typeface="Helvetica" panose="020B0604020202020204" pitchFamily="34" charset="0"/>
                        </a:rPr>
                        <a:t>66%</a:t>
                      </a:r>
                    </a:p>
                  </a:txBody>
                  <a:tcPr marL="9525" marR="9525" marT="9525" marB="0" anchor="ctr"/>
                </a:tc>
                <a:extLst>
                  <a:ext uri="{0D108BD9-81ED-4DB2-BD59-A6C34878D82A}">
                    <a16:rowId xmlns:a16="http://schemas.microsoft.com/office/drawing/2014/main" val="1513177576"/>
                  </a:ext>
                </a:extLst>
              </a:tr>
              <a:tr h="449183">
                <a:tc>
                  <a:txBody>
                    <a:bodyPr/>
                    <a:lstStyle/>
                    <a:p>
                      <a:pPr algn="ctr" fontAlgn="b"/>
                      <a:r>
                        <a:rPr lang="en-PH" sz="1200" b="1" i="0" u="none" strike="noStrike" dirty="0">
                          <a:solidFill>
                            <a:srgbClr val="000000"/>
                          </a:solidFill>
                          <a:effectLst/>
                          <a:latin typeface="Helvetica" pitchFamily="2" charset="0"/>
                        </a:rPr>
                        <a:t>7</a:t>
                      </a:r>
                    </a:p>
                  </a:txBody>
                  <a:tcPr marL="9525" marR="9525" marT="9525" marB="0" anchor="ctr">
                    <a:solidFill>
                      <a:schemeClr val="accent2">
                        <a:alpha val="20000"/>
                      </a:schemeClr>
                    </a:solidFill>
                  </a:tcPr>
                </a:tc>
                <a:tc>
                  <a:txBody>
                    <a:bodyPr/>
                    <a:lstStyle/>
                    <a:p>
                      <a:pPr algn="l" fontAlgn="b"/>
                      <a:r>
                        <a:rPr lang="en-US" sz="1200" b="0" i="0" u="none" strike="noStrike" dirty="0">
                          <a:solidFill>
                            <a:srgbClr val="000000"/>
                          </a:solidFill>
                          <a:effectLst/>
                          <a:latin typeface="Helvetica"/>
                          <a:cs typeface="Helvetica"/>
                        </a:rPr>
                        <a:t>Digital fitness, capabilities and culture</a:t>
                      </a:r>
                    </a:p>
                  </a:txBody>
                  <a:tcPr marL="9525" marR="9525" marT="9525" marB="0" anchor="ctr">
                    <a:solidFill>
                      <a:schemeClr val="accent2">
                        <a:alpha val="20000"/>
                      </a:schemeClr>
                    </a:solidFill>
                  </a:tcPr>
                </a:tc>
                <a:tc>
                  <a:txBody>
                    <a:bodyPr/>
                    <a:lstStyle/>
                    <a:p>
                      <a:pPr algn="l" fontAlgn="b"/>
                      <a:r>
                        <a:rPr lang="en-PH" sz="1200" b="0" i="0" u="none" strike="noStrike" dirty="0">
                          <a:solidFill>
                            <a:srgbClr val="000000"/>
                          </a:solidFill>
                          <a:effectLst/>
                          <a:latin typeface="Helvetica"/>
                          <a:cs typeface="Helvetica"/>
                        </a:rPr>
                        <a:t>Skills, culture and change </a:t>
                      </a:r>
                    </a:p>
                  </a:txBody>
                  <a:tcPr marL="9525" marR="9525" marT="9525" marB="0" anchor="ctr">
                    <a:solidFill>
                      <a:schemeClr val="accent2">
                        <a:alpha val="20000"/>
                      </a:schemeClr>
                    </a:solidFill>
                  </a:tcPr>
                </a:tc>
                <a:tc>
                  <a:txBody>
                    <a:bodyPr/>
                    <a:lstStyle/>
                    <a:p>
                      <a:pPr algn="ctr" fontAlgn="b"/>
                      <a:r>
                        <a:rPr lang="en-PH" sz="1200" b="0" i="0" u="none" strike="noStrike" dirty="0">
                          <a:solidFill>
                            <a:srgbClr val="000000"/>
                          </a:solidFill>
                          <a:effectLst/>
                          <a:latin typeface="Helvetica" panose="020B0604020202020204" pitchFamily="34" charset="0"/>
                          <a:cs typeface="Helvetica" panose="020B0604020202020204" pitchFamily="34" charset="0"/>
                        </a:rPr>
                        <a:t>66%</a:t>
                      </a:r>
                    </a:p>
                  </a:txBody>
                  <a:tcPr marL="9525" marR="9525" marT="9525" marB="0" anchor="ctr">
                    <a:solidFill>
                      <a:schemeClr val="accent2">
                        <a:alpha val="20000"/>
                      </a:schemeClr>
                    </a:solidFill>
                  </a:tcPr>
                </a:tc>
                <a:extLst>
                  <a:ext uri="{0D108BD9-81ED-4DB2-BD59-A6C34878D82A}">
                    <a16:rowId xmlns:a16="http://schemas.microsoft.com/office/drawing/2014/main" val="3290870818"/>
                  </a:ext>
                </a:extLst>
              </a:tr>
              <a:tr h="429482">
                <a:tc>
                  <a:txBody>
                    <a:bodyPr/>
                    <a:lstStyle/>
                    <a:p>
                      <a:pPr algn="ctr" fontAlgn="b"/>
                      <a:r>
                        <a:rPr lang="en-PH" sz="1200" b="1" i="0" u="none" strike="noStrike" dirty="0">
                          <a:solidFill>
                            <a:srgbClr val="000000"/>
                          </a:solidFill>
                          <a:effectLst/>
                          <a:latin typeface="Helvetica"/>
                        </a:rPr>
                        <a:t>10</a:t>
                      </a:r>
                    </a:p>
                  </a:txBody>
                  <a:tcPr marL="9525" marR="9525" marT="9525" marB="0" anchor="ctr">
                    <a:solidFill>
                      <a:srgbClr val="FFFFFF"/>
                    </a:solidFill>
                  </a:tcPr>
                </a:tc>
                <a:tc>
                  <a:txBody>
                    <a:bodyPr/>
                    <a:lstStyle/>
                    <a:p>
                      <a:pPr algn="l" fontAlgn="b"/>
                      <a:r>
                        <a:rPr lang="en-PH" sz="1200" b="0" i="0" u="none" strike="noStrike" dirty="0">
                          <a:solidFill>
                            <a:srgbClr val="000000"/>
                          </a:solidFill>
                          <a:effectLst/>
                          <a:latin typeface="Helvetica" panose="020B0604020202020204" pitchFamily="34" charset="0"/>
                          <a:cs typeface="Helvetica" panose="020B0604020202020204" pitchFamily="34" charset="0"/>
                        </a:rPr>
                        <a:t>API management</a:t>
                      </a:r>
                    </a:p>
                  </a:txBody>
                  <a:tcPr marL="9525" marR="9525" marT="9525" marB="0" anchor="ctr">
                    <a:solidFill>
                      <a:srgbClr val="FFFFFF"/>
                    </a:solidFill>
                  </a:tcPr>
                </a:tc>
                <a:tc>
                  <a:txBody>
                    <a:bodyPr/>
                    <a:lstStyle/>
                    <a:p>
                      <a:pPr algn="l" fontAlgn="b"/>
                      <a:r>
                        <a:rPr lang="en-PH" sz="1200" b="0" i="0" u="none" strike="noStrike" dirty="0">
                          <a:solidFill>
                            <a:srgbClr val="000000"/>
                          </a:solidFill>
                          <a:effectLst/>
                          <a:latin typeface="Helvetica" panose="020B0604020202020204" pitchFamily="34" charset="0"/>
                          <a:cs typeface="Helvetica" panose="020B0604020202020204" pitchFamily="34" charset="0"/>
                        </a:rPr>
                        <a:t>Architecture, integration and APIs </a:t>
                      </a:r>
                    </a:p>
                  </a:txBody>
                  <a:tcPr marL="9525" marR="9525" marT="9525" marB="0" anchor="ctr">
                    <a:solidFill>
                      <a:srgbClr val="FFFFFF"/>
                    </a:solidFill>
                  </a:tcPr>
                </a:tc>
                <a:tc>
                  <a:txBody>
                    <a:bodyPr/>
                    <a:lstStyle/>
                    <a:p>
                      <a:pPr algn="ctr" fontAlgn="b"/>
                      <a:r>
                        <a:rPr lang="en-PH" sz="1200" b="0" i="0" u="none" strike="noStrike" dirty="0">
                          <a:solidFill>
                            <a:srgbClr val="000000"/>
                          </a:solidFill>
                          <a:effectLst/>
                          <a:latin typeface="Helvetica" panose="020B0604020202020204" pitchFamily="34" charset="0"/>
                          <a:cs typeface="Helvetica" panose="020B0604020202020204" pitchFamily="34" charset="0"/>
                        </a:rPr>
                        <a:t>64%</a:t>
                      </a:r>
                    </a:p>
                  </a:txBody>
                  <a:tcPr marL="9525" marR="9525" marT="9525" marB="0" anchor="ctr">
                    <a:solidFill>
                      <a:srgbClr val="FFFFFF"/>
                    </a:solidFill>
                  </a:tcPr>
                </a:tc>
                <a:extLst>
                  <a:ext uri="{0D108BD9-81ED-4DB2-BD59-A6C34878D82A}">
                    <a16:rowId xmlns:a16="http://schemas.microsoft.com/office/drawing/2014/main" val="2548677127"/>
                  </a:ext>
                </a:extLst>
              </a:tr>
            </a:tbl>
          </a:graphicData>
        </a:graphic>
      </p:graphicFrame>
      <p:sp>
        <p:nvSpPr>
          <p:cNvPr id="21" name="Rectangle 20">
            <a:extLst>
              <a:ext uri="{FF2B5EF4-FFF2-40B4-BE49-F238E27FC236}">
                <a16:creationId xmlns:a16="http://schemas.microsoft.com/office/drawing/2014/main" id="{BDEA2268-E60D-6C88-E45F-E7A286924956}"/>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cs typeface="Helvetica"/>
              </a:rPr>
              <a:t>Percentage investing in the next 12 months</a:t>
            </a:r>
          </a:p>
        </p:txBody>
      </p:sp>
      <p:sp>
        <p:nvSpPr>
          <p:cNvPr id="6" name="Rounded Rectangle 24">
            <a:extLst>
              <a:ext uri="{FF2B5EF4-FFF2-40B4-BE49-F238E27FC236}">
                <a16:creationId xmlns:a16="http://schemas.microsoft.com/office/drawing/2014/main" id="{E2F1A6BA-1923-F14A-8327-2F23879892BE}"/>
              </a:ext>
            </a:extLst>
          </p:cNvPr>
          <p:cNvSpPr/>
          <p:nvPr/>
        </p:nvSpPr>
        <p:spPr>
          <a:xfrm>
            <a:off x="342898" y="931638"/>
            <a:ext cx="11506201" cy="561376"/>
          </a:xfrm>
          <a:prstGeom prst="roundRect">
            <a:avLst>
              <a:gd name="adj" fmla="val 7386"/>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fontAlgn="b">
              <a:defRPr/>
            </a:pPr>
            <a:r>
              <a:rPr kumimoji="0" lang="en-US" sz="1800" b="1" i="0" u="none" strike="noStrike" kern="1200" cap="none" spc="0" normalizeH="0" baseline="0" noProof="0" dirty="0">
                <a:ln>
                  <a:noFill/>
                </a:ln>
                <a:solidFill>
                  <a:srgbClr val="FFFFFF"/>
                </a:solidFill>
                <a:effectLst/>
                <a:uLnTx/>
                <a:uFillTx/>
                <a:latin typeface="Helvetica"/>
                <a:ea typeface="+mn-ea"/>
                <a:cs typeface="Helvetica"/>
              </a:rPr>
              <a:t>Large </a:t>
            </a:r>
            <a:r>
              <a:rPr lang="en-US" b="1" dirty="0">
                <a:solidFill>
                  <a:srgbClr val="FFFFFF"/>
                </a:solidFill>
                <a:latin typeface="Helvetica"/>
                <a:cs typeface="Helvetica"/>
              </a:rPr>
              <a:t>enterprise </a:t>
            </a:r>
            <a:r>
              <a:rPr lang="en-US" b="1" dirty="0" err="1">
                <a:solidFill>
                  <a:srgbClr val="FFFFFF"/>
                </a:solidFill>
                <a:latin typeface="Helvetica"/>
                <a:cs typeface="Helvetica"/>
              </a:rPr>
              <a:t>organisations</a:t>
            </a:r>
            <a:r>
              <a:rPr kumimoji="0" lang="en-US" sz="1800" b="1" i="0" u="none" strike="noStrike" kern="1200" cap="none" spc="0" normalizeH="0" baseline="0" noProof="0" dirty="0">
                <a:ln>
                  <a:noFill/>
                </a:ln>
                <a:solidFill>
                  <a:srgbClr val="FFFFFF"/>
                </a:solidFill>
                <a:effectLst/>
                <a:uLnTx/>
                <a:uFillTx/>
                <a:latin typeface="Helvetica"/>
                <a:ea typeface="+mn-ea"/>
                <a:cs typeface="Helvetica"/>
              </a:rPr>
              <a:t> (above 10,000 employees)</a:t>
            </a:r>
          </a:p>
        </p:txBody>
      </p:sp>
      <p:sp>
        <p:nvSpPr>
          <p:cNvPr id="2" name="TextBox 1">
            <a:extLst>
              <a:ext uri="{FF2B5EF4-FFF2-40B4-BE49-F238E27FC236}">
                <a16:creationId xmlns:a16="http://schemas.microsoft.com/office/drawing/2014/main" id="{E45448A5-09F9-F242-5013-C36F9A727B38}"/>
              </a:ext>
            </a:extLst>
          </p:cNvPr>
          <p:cNvSpPr txBox="1"/>
          <p:nvPr/>
        </p:nvSpPr>
        <p:spPr>
          <a:xfrm>
            <a:off x="4636495" y="6596390"/>
            <a:ext cx="7555505"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7F7F7F"/>
                </a:solidFill>
                <a:effectLst/>
                <a:uLnTx/>
                <a:uFillTx/>
                <a:latin typeface="Helvetica Neue" panose="02000503000000020004" pitchFamily="2"/>
                <a:ea typeface="+mn-ea"/>
                <a:cs typeface="Helvetica Neue" panose="02000503000000020004" pitchFamily="2"/>
              </a:rPr>
              <a:t>Source: ADAPT CIO Edge Survey in Feb2025 Sample size: </a:t>
            </a:r>
            <a:r>
              <a:rPr lang="en-US" sz="1100" i="1" dirty="0">
                <a:solidFill>
                  <a:srgbClr val="7F7F7F"/>
                </a:solidFill>
                <a:latin typeface="Helvetica Neue" panose="02000503000000020004" pitchFamily="2"/>
                <a:cs typeface="Helvetica Neue" panose="02000503000000020004" pitchFamily="2"/>
              </a:rPr>
              <a:t>208</a:t>
            </a:r>
            <a:r>
              <a:rPr kumimoji="0" lang="en-US" sz="1100" b="0" i="1" u="none" strike="noStrike" kern="1200" cap="none" spc="0" normalizeH="0" baseline="0" noProof="0" dirty="0">
                <a:ln>
                  <a:noFill/>
                </a:ln>
                <a:solidFill>
                  <a:srgbClr val="7F7F7F"/>
                </a:solidFill>
                <a:effectLst/>
                <a:uLnTx/>
                <a:uFillTx/>
                <a:latin typeface="Helvetica Neue" panose="02000503000000020004" pitchFamily="2"/>
                <a:ea typeface="+mn-ea"/>
                <a:cs typeface="Helvetica Neue" panose="02000503000000020004" pitchFamily="2"/>
              </a:rPr>
              <a:t> Australian CIOs, 44 Large enterprise</a:t>
            </a:r>
          </a:p>
        </p:txBody>
      </p:sp>
    </p:spTree>
    <p:extLst>
      <p:ext uri="{BB962C8B-B14F-4D97-AF65-F5344CB8AC3E}">
        <p14:creationId xmlns:p14="http://schemas.microsoft.com/office/powerpoint/2010/main" val="339275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2_office theme">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5_Office Theme">
  <a:themeElements>
    <a:clrScheme name="Custom 2">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Black">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b548529-d317-4b85-942f-248fe0d44d93">
      <UserInfo>
        <DisplayName/>
        <AccountId xsi:nil="true"/>
        <AccountType/>
      </UserInfo>
    </SharedWithUsers>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1" ma:contentTypeDescription="Create a new document." ma:contentTypeScope="" ma:versionID="1e8c820584e3827860043d09c3ad47ed">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87737a2fdc7c5c43cd9aebeddcf0f08a"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B7A3CD6-1C79-475B-A66D-6990A631EA1F}">
  <ds:schemaRefs>
    <ds:schemaRef ds:uri="http://schemas.microsoft.com/office/2006/documentManagement/types"/>
    <ds:schemaRef ds:uri="http://purl.org/dc/terms/"/>
    <ds:schemaRef ds:uri="http://schemas.microsoft.com/office/infopath/2007/PartnerControls"/>
    <ds:schemaRef ds:uri="http://schemas.microsoft.com/office/2006/metadata/properties"/>
    <ds:schemaRef ds:uri="http://www.w3.org/XML/1998/namespace"/>
    <ds:schemaRef ds:uri="http://schemas.openxmlformats.org/package/2006/metadata/core-properties"/>
    <ds:schemaRef ds:uri="6b548529-d317-4b85-942f-248fe0d44d93"/>
    <ds:schemaRef ds:uri="507dee17-6aae-496b-8a1e-0f1e47f95f1a"/>
    <ds:schemaRef ds:uri="http://purl.org/dc/dcmitype/"/>
    <ds:schemaRef ds:uri="http://purl.org/dc/elements/1.1/"/>
  </ds:schemaRefs>
</ds:datastoreItem>
</file>

<file path=customXml/itemProps2.xml><?xml version="1.0" encoding="utf-8"?>
<ds:datastoreItem xmlns:ds="http://schemas.openxmlformats.org/officeDocument/2006/customXml" ds:itemID="{C175D882-C93A-4A91-8CB3-195D216EE36E}">
  <ds:schemaRefs>
    <ds:schemaRef ds:uri="http://schemas.microsoft.com/sharepoint/v3/contenttype/forms"/>
  </ds:schemaRefs>
</ds:datastoreItem>
</file>

<file path=customXml/itemProps3.xml><?xml version="1.0" encoding="utf-8"?>
<ds:datastoreItem xmlns:ds="http://schemas.openxmlformats.org/officeDocument/2006/customXml" ds:itemID="{DAE15C74-9C27-4B8A-85D8-477E0D67C120}">
  <ds:schemaRefs>
    <ds:schemaRef ds:uri="http://schemas.microsoft.com/office/2006/metadata/contentType"/>
    <ds:schemaRef ds:uri="http://schemas.microsoft.com/office/2006/metadata/properties/metaAttributes"/>
    <ds:schemaRef ds:uri="http://www.w3.org/2000/xmlns/"/>
    <ds:schemaRef ds:uri="http://www.w3.org/2001/XMLSchema"/>
    <ds:schemaRef ds:uri="6b548529-d317-4b85-942f-248fe0d44d93"/>
    <ds:schemaRef ds:uri="507dee17-6aae-496b-8a1e-0f1e47f95f1a"/>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a0f027e4-a701-4a83-ae24-810f60db4cf3}" enabled="0" method="" siteId="{a0f027e4-a701-4a83-ae24-810f60db4cf3}" removed="1"/>
</clbl:labelList>
</file>

<file path=docProps/app.xml><?xml version="1.0" encoding="utf-8"?>
<Properties xmlns="http://schemas.openxmlformats.org/officeDocument/2006/extended-properties" xmlns:vt="http://schemas.openxmlformats.org/officeDocument/2006/docPropsVTypes">
  <Template>office theme</Template>
  <TotalTime>399</TotalTime>
  <Words>2155</Words>
  <Application>Microsoft Macintosh PowerPoint</Application>
  <PresentationFormat>Widescreen</PresentationFormat>
  <Paragraphs>352</Paragraphs>
  <Slides>22</Slides>
  <Notes>19</Notes>
  <HiddenSlides>0</HiddenSlides>
  <MMClips>0</MMClips>
  <ScaleCrop>false</ScaleCrop>
  <HeadingPairs>
    <vt:vector size="6" baseType="variant">
      <vt:variant>
        <vt:lpstr>Fonts Used</vt:lpstr>
      </vt:variant>
      <vt:variant>
        <vt:i4>8</vt:i4>
      </vt:variant>
      <vt:variant>
        <vt:lpstr>Theme</vt:lpstr>
      </vt:variant>
      <vt:variant>
        <vt:i4>9</vt:i4>
      </vt:variant>
      <vt:variant>
        <vt:lpstr>Slide Titles</vt:lpstr>
      </vt:variant>
      <vt:variant>
        <vt:i4>22</vt:i4>
      </vt:variant>
    </vt:vector>
  </HeadingPairs>
  <TitlesOfParts>
    <vt:vector size="39" baseType="lpstr">
      <vt:lpstr>Aptos</vt:lpstr>
      <vt:lpstr>Arial</vt:lpstr>
      <vt:lpstr>Calibri</vt:lpstr>
      <vt:lpstr>Calibri Light</vt:lpstr>
      <vt:lpstr>Helvetica</vt:lpstr>
      <vt:lpstr>Helvetica  </vt:lpstr>
      <vt:lpstr>Helvetica Light</vt:lpstr>
      <vt:lpstr>Helvetica Neue</vt:lpstr>
      <vt:lpstr>2_office theme</vt:lpstr>
      <vt:lpstr>5_Office Theme</vt:lpstr>
      <vt:lpstr>Custom Design</vt:lpstr>
      <vt:lpstr>Title White</vt:lpstr>
      <vt:lpstr>4_Office Theme</vt:lpstr>
      <vt:lpstr>Black</vt:lpstr>
      <vt:lpstr>Office Theme</vt:lpstr>
      <vt:lpstr>Title White</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resources you can access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Nathan Paul Bustamante</dc:creator>
  <cp:lastModifiedBy>Agape Aluning</cp:lastModifiedBy>
  <cp:revision>15</cp:revision>
  <dcterms:created xsi:type="dcterms:W3CDTF">2024-05-07T06:41:39Z</dcterms:created>
  <dcterms:modified xsi:type="dcterms:W3CDTF">2025-03-26T07:25:40Z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ies>
</file>