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7.xml" ContentType="application/vnd.openxmlformats-officedocument.theme+xml"/>
  <Override PartName="/ppt/slideLayouts/slideLayout27.xml" ContentType="application/vnd.openxmlformats-officedocument.presentationml.slideLayout+xml"/>
  <Override PartName="/ppt/theme/theme8.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9.xml" ContentType="application/vnd.openxmlformats-officedocument.theme+xml"/>
  <Override PartName="/ppt/slideLayouts/slideLayout3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75" r:id="rId5"/>
    <p:sldMasterId id="2147483685" r:id="rId6"/>
    <p:sldMasterId id="2147483687" r:id="rId7"/>
    <p:sldMasterId id="2147483693" r:id="rId8"/>
    <p:sldMasterId id="2147483695" r:id="rId9"/>
    <p:sldMasterId id="2147483699" r:id="rId10"/>
    <p:sldMasterId id="2147483648" r:id="rId11"/>
    <p:sldMasterId id="2147483712" r:id="rId12"/>
    <p:sldMasterId id="2147483994" r:id="rId13"/>
  </p:sldMasterIdLst>
  <p:notesMasterIdLst>
    <p:notesMasterId r:id="rId40"/>
  </p:notesMasterIdLst>
  <p:sldIdLst>
    <p:sldId id="2147376415" r:id="rId14"/>
    <p:sldId id="2147376399" r:id="rId15"/>
    <p:sldId id="2147376950" r:id="rId16"/>
    <p:sldId id="2147377156" r:id="rId17"/>
    <p:sldId id="2147376951" r:id="rId18"/>
    <p:sldId id="2147376962" r:id="rId19"/>
    <p:sldId id="2147376956" r:id="rId20"/>
    <p:sldId id="2147377152" r:id="rId21"/>
    <p:sldId id="2147376498" r:id="rId22"/>
    <p:sldId id="2147376942" r:id="rId23"/>
    <p:sldId id="2147376955" r:id="rId24"/>
    <p:sldId id="2147376419" r:id="rId25"/>
    <p:sldId id="2147376952" r:id="rId26"/>
    <p:sldId id="2147376960" r:id="rId27"/>
    <p:sldId id="2147376954" r:id="rId28"/>
    <p:sldId id="2147376980" r:id="rId29"/>
    <p:sldId id="2147376981" r:id="rId30"/>
    <p:sldId id="2147376982" r:id="rId31"/>
    <p:sldId id="2147376959" r:id="rId32"/>
    <p:sldId id="2147376961" r:id="rId33"/>
    <p:sldId id="2147376420" r:id="rId34"/>
    <p:sldId id="2147376937" r:id="rId35"/>
    <p:sldId id="2147376943" r:id="rId36"/>
    <p:sldId id="2147376360" r:id="rId37"/>
    <p:sldId id="2147376963" r:id="rId38"/>
    <p:sldId id="214737635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1CBB6C4-7635-4878-981F-0A429D4E5442}">
          <p14:sldIdLst>
            <p14:sldId id="2147376415"/>
            <p14:sldId id="2147376399"/>
            <p14:sldId id="2147376950"/>
            <p14:sldId id="2147377156"/>
            <p14:sldId id="2147376951"/>
            <p14:sldId id="2147376962"/>
            <p14:sldId id="2147376956"/>
            <p14:sldId id="2147377152"/>
            <p14:sldId id="2147376498"/>
            <p14:sldId id="2147376942"/>
            <p14:sldId id="2147376955"/>
            <p14:sldId id="2147376419"/>
            <p14:sldId id="2147376952"/>
            <p14:sldId id="2147376960"/>
            <p14:sldId id="2147376954"/>
            <p14:sldId id="2147376980"/>
            <p14:sldId id="2147376981"/>
            <p14:sldId id="2147376982"/>
            <p14:sldId id="2147376959"/>
            <p14:sldId id="2147376961"/>
            <p14:sldId id="2147376420"/>
            <p14:sldId id="2147376937"/>
            <p14:sldId id="2147376943"/>
            <p14:sldId id="2147376360"/>
            <p14:sldId id="2147376963"/>
            <p14:sldId id="214737635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FO" userId="S::francis.olivier@adapt.com.au::3631bac9-3f1b-472b-abd4-c5b32c1291ad" providerId="AD"/>
  <p188:author id="{C5C98335-5274-C2F2-B0E7-DE1851193EF8}" name="Maricris Santilles" initials="MS" userId="S::Maricris.Santilles@adapt.com.au::a0881820-a8b1-46c1-848b-0691394eb3dc" providerId="AD"/>
  <p188:author id="{25D60E8F-3DB1-0003-431D-544A202B8747}" name="Joey Meynink" initials="JM" userId="S::Joey.Meynink@adapt.com.au::0ead0471-7558-405f-9664-306bc0d51699" providerId="AD"/>
  <p188:author id="{F7D5FB91-EB2D-5B2D-3D63-9493A5115B83}" name="Honey Mari Gay" initials="HG" userId="S::Honey.Gay@adapt.com.au::0a0b5314-a49b-40b7-81a9-6a081b853566" providerId="AD"/>
  <p188:author id="{AE9A7C9B-0FD2-1F50-0869-2B6D21F3ABAC}" name="Agape Aluning" initials="" userId="S::agape.aluning@adapt.com.au::8d80ea2b-261e-4952-b004-08c505725d1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71841B-0B5E-D716-7426-D6C62A339191}" v="1" dt="2025-04-09T22:08:32.086"/>
    <p1510:client id="{55C23720-52E6-4FF3-A02C-1587BB4316E4}" v="19" dt="2025-04-09T23:23:43.490"/>
    <p1510:client id="{D63ACA38-5696-4200-8A8B-D84E8171A1D6}" v="1" dt="2025-04-09T21:59:02.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microsoft.com/office/2018/10/relationships/authors" Target="authors.xml"/><Relationship Id="rId20" Type="http://schemas.openxmlformats.org/officeDocument/2006/relationships/slide" Target="slides/slide7.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FAD6C-68A3-41C4-8DEC-14C20CD8A6EE}" type="datetimeFigureOut">
              <a:rPr lang="en-PH" smtClean="0"/>
              <a:t>4/11/25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9DA0F-1A41-47DE-895D-DD532D5DC788}" type="slidenum">
              <a:rPr lang="en-PH" smtClean="0"/>
              <a:t>‹#›</a:t>
            </a:fld>
            <a:endParaRPr lang="en-PH"/>
          </a:p>
        </p:txBody>
      </p:sp>
    </p:spTree>
    <p:extLst>
      <p:ext uri="{BB962C8B-B14F-4D97-AF65-F5344CB8AC3E}">
        <p14:creationId xmlns:p14="http://schemas.microsoft.com/office/powerpoint/2010/main" val="91431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Font typeface="+mj-lt"/>
              <a:buNone/>
            </a:pPr>
            <a:endParaRPr lang="en-AU"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Helvetica Neue" panose="02000503000000020004" pitchFamily="2"/>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Helvetica Neue" panose="02000503000000020004" pitchFamily="2"/>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71AA-4169-F300-F185-D0F89E80A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357EF-2E32-04B3-9527-B1FA4F993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11955-BDEE-6070-5245-20226D327E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046ACB81-7403-02E0-EB55-C8E4DE354A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9128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5636B-68CE-D890-A052-C224E67FE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37BB00-6147-D877-614A-D3B29E8EC2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9F34C-2687-C87E-346A-F8C054C579E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4ADA9DEB-E3BF-0D84-5F29-4CD34B471E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7201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CED77-9F32-1AC3-17CC-8C4245F35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376F4-8BF7-9510-BB31-C16D34A53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FFDC2-6E3F-DBAE-2DBE-CAB0F9CBA98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F7E479B8-FABE-C354-91F1-8C50439A19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8405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C5591-CB23-9C25-3564-6C6955276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4D944-87E4-EBCC-9C93-352E66300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DEFD9-3505-CD21-1225-C73912F1BAC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F2CAAD0C-4691-8706-EE57-FDF6FA157F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043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7BF61-8057-DBCB-EE2F-E5CC1175E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DDB76-6D13-D5A7-8B20-B30BF4B3CA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0F76AD-54A9-A85E-9244-02B1BA5C09E6}"/>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98888ED3-FF78-B2B3-720C-256760205D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39957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AA232-9D3F-40C7-6549-1474B51E9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2828A-BE69-AD35-7004-3C5902EDD3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28699-E40F-E07F-43AC-2AAE0D552D93}"/>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825708D-503B-65C7-BB93-396B541028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1198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019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9418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1021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2691C-7487-7053-14DE-8300F9260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2A4EB1-E396-5879-1074-9F5800405B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8D4032-146C-3ECE-B76B-6FD70B6DAD96}"/>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AB069316-1BE3-BD8D-2673-04D77FF283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1558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CD53D-F0F9-4886-4634-753C4F3ED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B5F53-355D-52B7-87A5-5E1F92A47E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0098D6-92D0-52B1-B9AA-1615CE5F9644}"/>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BE7400B7-0C89-D0F0-36BB-FEA0555987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474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15A49-BB78-013F-F5A5-9E457A5CCD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9B776-D5B1-DA0C-065A-96731CBA6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598D00-FC79-4B66-712A-00CAF57AA7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E482F238-AA3E-9A6D-F0B6-865E9C80BA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8799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AC3CD-454D-716C-2BB9-876C9A30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05745-E134-706C-3CC1-398F76F75D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F54D7-7565-6F59-F05E-8011E3418D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599CC876-E3DE-045E-CDC4-D7C5A92BF2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7791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1268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72739-4B18-8381-B1D6-A3607EA9D9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791162-21ED-3D87-531F-BC907FEB9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C778E-1CF4-16F6-AABB-022EFF474E01}"/>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CC819DCC-6EEF-4D32-F075-5C5973C91A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311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5868880"/>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334312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29799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39819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876360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84964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188621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481328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94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77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219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3848339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32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3731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2440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973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8483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6832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2100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4/11/25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5021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18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87506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690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0044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14597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52333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57659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37829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900738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0.xml"/><Relationship Id="rId1"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4.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27.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9084324"/>
      </p:ext>
    </p:extLst>
  </p:cSld>
  <p:clrMap bg1="lt1" tx1="dk1" bg2="lt2" tx2="dk2" accent1="accent1" accent2="accent2" accent3="accent3" accent4="accent4" accent5="accent5" accent6="accent6" hlink="hlink" folHlink="folHlink"/>
  <p:sldLayoutIdLst>
    <p:sldLayoutId id="2147483673" r:id="rId1"/>
    <p:sldLayoutId id="2147483674"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185230040"/>
      </p:ext>
    </p:extLst>
  </p:cSld>
  <p:clrMap bg1="lt1" tx1="dk1" bg2="lt2" tx2="dk2" accent1="accent1" accent2="accent2" accent3="accent3" accent4="accent4" accent5="accent5" accent6="accent6" hlink="hlink" folHlink="folHlink"/>
  <p:sldLayoutIdLst>
    <p:sldLayoutId id="214748399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6280270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91" r:id="rId9"/>
    <p:sldLayoutId id="2147483684" r:id="rId10"/>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4/11/25</a:t>
            </a:fld>
            <a:endParaRPr lang="en-US"/>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a:p>
        </p:txBody>
      </p:sp>
    </p:spTree>
    <p:extLst>
      <p:ext uri="{BB962C8B-B14F-4D97-AF65-F5344CB8AC3E}">
        <p14:creationId xmlns:p14="http://schemas.microsoft.com/office/powerpoint/2010/main" val="3655254690"/>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4/11/25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189535363"/>
      </p:ext>
    </p:extLst>
  </p:cSld>
  <p:clrMap bg1="lt1" tx1="dk1" bg2="lt2" tx2="dk2" accent1="accent1" accent2="accent2" accent3="accent3" accent4="accent4" accent5="accent5" accent6="accent6" hlink="hlink" folHlink="folHlink"/>
  <p:sldLayoutIdLst>
    <p:sldLayoutId id="2147483688" r:id="rId1"/>
    <p:sldLayoutId id="21474836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902E6B-BC2D-C34D-A79E-67277E6BFC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2F152CB-FFAB-9B47-A998-9DB53808EF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9B034C4-6C59-1449-9880-86572AF2C1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96DD6-562B-5C4A-8359-64C5942DB8AC}" type="datetimeFigureOut">
              <a:rPr lang="en-US" smtClean="0"/>
              <a:t>4/11/25</a:t>
            </a:fld>
            <a:endParaRPr lang="en-US"/>
          </a:p>
        </p:txBody>
      </p:sp>
      <p:sp>
        <p:nvSpPr>
          <p:cNvPr id="5" name="Footer Placeholder 4">
            <a:extLst>
              <a:ext uri="{FF2B5EF4-FFF2-40B4-BE49-F238E27FC236}">
                <a16:creationId xmlns:a16="http://schemas.microsoft.com/office/drawing/2014/main" id="{0561B323-675D-3541-96A4-C33DB4A717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B50F0E-9686-B84B-A9BE-93E129BEC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A61F1-CF47-C748-AB4B-CD3294508500}" type="slidenum">
              <a:rPr lang="en-US" smtClean="0"/>
              <a:t>‹#›</a:t>
            </a:fld>
            <a:endParaRPr lang="en-US"/>
          </a:p>
        </p:txBody>
      </p:sp>
    </p:spTree>
    <p:extLst>
      <p:ext uri="{BB962C8B-B14F-4D97-AF65-F5344CB8AC3E}">
        <p14:creationId xmlns:p14="http://schemas.microsoft.com/office/powerpoint/2010/main" val="1992588307"/>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19943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9"/>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01195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8" r:id="rId3"/>
    <p:sldLayoutId id="2147483709" r:id="rId4"/>
    <p:sldLayoutId id="2147483710" r:id="rId5"/>
    <p:sldLayoutId id="2147483711" r:id="rId6"/>
    <p:sldLayoutId id="2147483702"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4/11/25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823716683"/>
      </p:ext>
    </p:extLst>
  </p:cSld>
  <p:clrMap bg1="lt1" tx1="dk1" bg2="lt2" tx2="dk2" accent1="accent1" accent2="accent2" accent3="accent3" accent4="accent4" accent5="accent5" accent6="accent6" hlink="hlink" folHlink="folHlink"/>
  <p:sldLayoutIdLst>
    <p:sldLayoutId id="2147483714"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svg"/></Relationships>
</file>

<file path=ppt/slides/_rels/slide10.xml.rels><?xml version="1.0" encoding="UTF-8" standalone="yes"?>
<Relationships xmlns="http://schemas.openxmlformats.org/package/2006/relationships"><Relationship Id="rId3" Type="http://schemas.openxmlformats.org/officeDocument/2006/relationships/hyperlink" Target="https://research.adapt.com.au/security/risk-management/community-interviews/driving-digital-transformation-and-security-with-a-product-mindse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23.emf"/></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24.emf"/></Relationships>
</file>

<file path=ppt/slides/_rels/slide14.xml.rels><?xml version="1.0" encoding="UTF-8" standalone="yes"?>
<Relationships xmlns="http://schemas.openxmlformats.org/package/2006/relationships"><Relationship Id="rId8" Type="http://schemas.openxmlformats.org/officeDocument/2006/relationships/hyperlink" Target="https://www.insurancenews.com.au/daily/suncorp-outlines-560-million-digital-spend" TargetMode="External"/><Relationship Id="rId3" Type="http://schemas.openxmlformats.org/officeDocument/2006/relationships/hyperlink" Target="https://research.adapt.com.au/people/human-experience/best-practices/five-best-practices-for-the-future-of-work" TargetMode="External"/><Relationship Id="rId7" Type="http://schemas.openxmlformats.org/officeDocument/2006/relationships/hyperlink" Target="https://www.afr.com/companies/financial-services/cba-prepares-for-ai-to-transform-banking-with-dozens-of-uses-20241126-p5kth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hyperlink" Target="https://research.adapt.com.au/digital-transformation/execution-delivery/best-practices/how-to-drive-process-excellence-when-simplifying-compliance" TargetMode="External"/><Relationship Id="rId4" Type="http://schemas.openxmlformats.org/officeDocument/2006/relationships/hyperlink" Target="https://research.adapt.com.au/applications/app-development-devops/expert-presentations/scalability-and-collaboration-transforming-processes-with-digital-integration" TargetMode="External"/><Relationship Id="rId9" Type="http://schemas.openxmlformats.org/officeDocument/2006/relationships/hyperlink" Target="https://www.itnews.com.au/news/telstra-reins-in-it-operations-to-get-cost-out-target-back-on-track-60517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hyperlink" Target="https://research.adapt.com.au/filter-types/market-trend-reports" TargetMode="External"/><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hyperlink" Target="mailto:success@adapt.com.au" TargetMode="External"/><Relationship Id="rId16" Type="http://schemas.openxmlformats.org/officeDocument/2006/relationships/image" Target="../media/image41.png"/><Relationship Id="rId1" Type="http://schemas.openxmlformats.org/officeDocument/2006/relationships/slideLayout" Target="../slideLayouts/slideLayout27.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6.png"/><Relationship Id="rId5" Type="http://schemas.openxmlformats.org/officeDocument/2006/relationships/hyperlink" Target="https://research.adapt.com.au/data-insights/" TargetMode="External"/><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4.png"/><Relationship Id="rId14" Type="http://schemas.openxmlformats.org/officeDocument/2006/relationships/image" Target="../media/image3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1.emf"/></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 name="Round Single Corner Rectangle 24">
            <a:extLst>
              <a:ext uri="{FF2B5EF4-FFF2-40B4-BE49-F238E27FC236}">
                <a16:creationId xmlns:a16="http://schemas.microsoft.com/office/drawing/2014/main" id="{8505842D-CC24-BF0B-4E16-B84F01010298}"/>
              </a:ext>
            </a:extLst>
          </p:cNvPr>
          <p:cNvSpPr/>
          <p:nvPr/>
        </p:nvSpPr>
        <p:spPr>
          <a:xfrm flipH="1">
            <a:off x="2815139" y="2128595"/>
            <a:ext cx="1865121" cy="2471737"/>
          </a:xfrm>
          <a:prstGeom prst="round1Rect">
            <a:avLst>
              <a:gd name="adj" fmla="val 19818"/>
            </a:avLst>
          </a:prstGeom>
          <a:noFill/>
          <a:ln w="9525">
            <a:solidFill>
              <a:srgbClr val="E753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person smiling at camera&#10;&#10;AI-generated content may be incorrect.">
            <a:extLst>
              <a:ext uri="{FF2B5EF4-FFF2-40B4-BE49-F238E27FC236}">
                <a16:creationId xmlns:a16="http://schemas.microsoft.com/office/drawing/2014/main" id="{D37529B8-6C7B-5E52-9B62-5022536ED9E0}"/>
              </a:ext>
            </a:extLst>
          </p:cNvPr>
          <p:cNvPicPr>
            <a:picLocks noChangeAspect="1"/>
          </p:cNvPicPr>
          <p:nvPr/>
        </p:nvPicPr>
        <p:blipFill>
          <a:blip r:embed="rId3">
            <a:extLst>
              <a:ext uri="{28A0092B-C50C-407E-A947-70E740481C1C}">
                <a14:useLocalDpi xmlns:a14="http://schemas.microsoft.com/office/drawing/2010/main" val="0"/>
              </a:ext>
            </a:extLst>
          </a:blip>
          <a:srcRect l="19692" t="3563" r="15440" b="20866"/>
          <a:stretch/>
        </p:blipFill>
        <p:spPr>
          <a:xfrm>
            <a:off x="2967077" y="2245140"/>
            <a:ext cx="1865120" cy="2471737"/>
          </a:xfrm>
          <a:prstGeom prst="round2DiagRect">
            <a:avLst>
              <a:gd name="adj1" fmla="val 16667"/>
              <a:gd name="adj2" fmla="val 0"/>
            </a:avLst>
          </a:prstGeom>
          <a:ln w="3175" cap="sq">
            <a:noFill/>
            <a:miter lim="800000"/>
          </a:ln>
          <a:effectLst/>
        </p:spPr>
      </p:pic>
      <p:grpSp>
        <p:nvGrpSpPr>
          <p:cNvPr id="26" name="Group 25">
            <a:extLst>
              <a:ext uri="{FF2B5EF4-FFF2-40B4-BE49-F238E27FC236}">
                <a16:creationId xmlns:a16="http://schemas.microsoft.com/office/drawing/2014/main" id="{FE67999F-E478-3471-05E2-89A8682074DB}"/>
              </a:ext>
            </a:extLst>
          </p:cNvPr>
          <p:cNvGrpSpPr/>
          <p:nvPr/>
        </p:nvGrpSpPr>
        <p:grpSpPr>
          <a:xfrm>
            <a:off x="419706" y="2128595"/>
            <a:ext cx="2005559" cy="2588282"/>
            <a:chOff x="318631" y="1965867"/>
            <a:chExt cx="2231753" cy="2880197"/>
          </a:xfrm>
        </p:grpSpPr>
        <p:sp>
          <p:nvSpPr>
            <p:cNvPr id="5" name="Round Single Corner Rectangle 24">
              <a:extLst>
                <a:ext uri="{FF2B5EF4-FFF2-40B4-BE49-F238E27FC236}">
                  <a16:creationId xmlns:a16="http://schemas.microsoft.com/office/drawing/2014/main" id="{DACE6149-46B6-7CE0-E426-738F2E8B599C}"/>
                </a:ext>
              </a:extLst>
            </p:cNvPr>
            <p:cNvSpPr/>
            <p:nvPr/>
          </p:nvSpPr>
          <p:spPr>
            <a:xfrm flipH="1">
              <a:off x="318631" y="1965867"/>
              <a:ext cx="2075476" cy="2750508"/>
            </a:xfrm>
            <a:prstGeom prst="round1Rect">
              <a:avLst>
                <a:gd name="adj" fmla="val 19818"/>
              </a:avLst>
            </a:prstGeom>
            <a:noFill/>
            <a:ln w="9525">
              <a:solidFill>
                <a:srgbClr val="E753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1596973-5C6B-C760-D549-F3C7EA11A23E}"/>
                </a:ext>
              </a:extLst>
            </p:cNvPr>
            <p:cNvPicPr>
              <a:picLocks noChangeAspect="1"/>
            </p:cNvPicPr>
            <p:nvPr/>
          </p:nvPicPr>
          <p:blipFill rotWithShape="1">
            <a:blip r:embed="rId4"/>
            <a:srcRect l="16500" t="4618" r="20650" b="20203"/>
            <a:stretch/>
          </p:blipFill>
          <p:spPr>
            <a:xfrm>
              <a:off x="474908" y="2095556"/>
              <a:ext cx="2075476" cy="2750508"/>
            </a:xfrm>
            <a:prstGeom prst="round2DiagRect">
              <a:avLst>
                <a:gd name="adj1" fmla="val 16667"/>
                <a:gd name="adj2" fmla="val 0"/>
              </a:avLst>
            </a:prstGeom>
            <a:ln w="3175" cap="sq">
              <a:noFill/>
              <a:miter lim="800000"/>
            </a:ln>
            <a:effectLst/>
          </p:spPr>
        </p:pic>
      </p:grpSp>
      <p:sp>
        <p:nvSpPr>
          <p:cNvPr id="2" name="TextBox 1">
            <a:extLst>
              <a:ext uri="{FF2B5EF4-FFF2-40B4-BE49-F238E27FC236}">
                <a16:creationId xmlns:a16="http://schemas.microsoft.com/office/drawing/2014/main" id="{DCC89118-D0C1-65E5-5970-DC15924F61BC}"/>
              </a:ext>
            </a:extLst>
          </p:cNvPr>
          <p:cNvSpPr txBox="1"/>
          <p:nvPr/>
        </p:nvSpPr>
        <p:spPr>
          <a:xfrm>
            <a:off x="5266873" y="2245140"/>
            <a:ext cx="6606496" cy="112338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1" i="0" u="none" strike="noStrike" kern="1200" cap="none" spc="0" normalizeH="0" baseline="0" noProof="0">
                <a:ln>
                  <a:noFill/>
                </a:ln>
                <a:solidFill>
                  <a:srgbClr val="E7534F"/>
                </a:solidFill>
                <a:effectLst/>
                <a:uLnTx/>
                <a:uFillTx/>
                <a:latin typeface="Helvetica"/>
                <a:cs typeface="Helvetica"/>
              </a:rPr>
              <a:t>ADAPT TECHNOLOGY TRENDS</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sz="900" b="0" i="0" u="none" strike="noStrike" kern="1200" cap="none" spc="-150" normalizeH="0" baseline="0" noProof="0">
                <a:ln>
                  <a:noFill/>
                </a:ln>
                <a:effectLst/>
                <a:uLnTx/>
                <a:uFillTx/>
                <a:latin typeface="Helvetica Neue" panose="02000503000000020004" pitchFamily="2"/>
                <a:cs typeface="Helvetica Neue" panose="02000503000000020004" pitchFamily="2"/>
              </a:rPr>
            </a:br>
            <a:r>
              <a:rPr kumimoji="0" lang="en-PH" sz="4200" b="1" i="0" u="none" strike="noStrike" kern="1200" cap="none" spc="0" normalizeH="0" baseline="0" noProof="0">
                <a:ln>
                  <a:noFill/>
                </a:ln>
                <a:solidFill>
                  <a:prstClr val="white"/>
                </a:solidFill>
                <a:effectLst/>
                <a:uLnTx/>
                <a:uFillTx/>
                <a:latin typeface="Helvetica"/>
                <a:cs typeface="Helvetica"/>
              </a:rPr>
              <a:t>Process </a:t>
            </a:r>
            <a:r>
              <a:rPr lang="en-PH" sz="4200" b="1" spc="0">
                <a:solidFill>
                  <a:prstClr val="white"/>
                </a:solidFill>
                <a:latin typeface="Helvetica"/>
                <a:cs typeface="Helvetica"/>
              </a:rPr>
              <a:t>Simplification</a:t>
            </a:r>
            <a:endParaRPr kumimoji="0" lang="en-AU" sz="4200" b="1"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pic>
        <p:nvPicPr>
          <p:cNvPr id="4" name="Picture 5" descr="A picture containing logo&#10;&#10;Description automatically generated">
            <a:extLst>
              <a:ext uri="{FF2B5EF4-FFF2-40B4-BE49-F238E27FC236}">
                <a16:creationId xmlns:a16="http://schemas.microsoft.com/office/drawing/2014/main" id="{89D108BE-A716-50BA-B632-AA220EAA2DFE}"/>
              </a:ext>
            </a:extLst>
          </p:cNvPr>
          <p:cNvPicPr>
            <a:picLocks noChangeAspect="1"/>
          </p:cNvPicPr>
          <p:nvPr/>
        </p:nvPicPr>
        <p:blipFill>
          <a:blip r:embed="rId5"/>
          <a:stretch>
            <a:fillRect/>
          </a:stretch>
        </p:blipFill>
        <p:spPr>
          <a:xfrm>
            <a:off x="10699312" y="384188"/>
            <a:ext cx="1204823" cy="289589"/>
          </a:xfrm>
          <a:prstGeom prst="rect">
            <a:avLst/>
          </a:prstGeom>
        </p:spPr>
      </p:pic>
      <p:pic>
        <p:nvPicPr>
          <p:cNvPr id="6" name="Graphic 5">
            <a:extLst>
              <a:ext uri="{FF2B5EF4-FFF2-40B4-BE49-F238E27FC236}">
                <a16:creationId xmlns:a16="http://schemas.microsoft.com/office/drawing/2014/main" id="{9BD24284-C3EA-DFCD-B4D0-9993233944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643200" flipH="1">
            <a:off x="-734242" y="5021618"/>
            <a:ext cx="2223315" cy="2127246"/>
          </a:xfrm>
          <a:prstGeom prst="rect">
            <a:avLst/>
          </a:prstGeom>
        </p:spPr>
      </p:pic>
      <p:pic>
        <p:nvPicPr>
          <p:cNvPr id="7" name="Graphic 6">
            <a:extLst>
              <a:ext uri="{FF2B5EF4-FFF2-40B4-BE49-F238E27FC236}">
                <a16:creationId xmlns:a16="http://schemas.microsoft.com/office/drawing/2014/main" id="{C9AD54BD-BAF1-A258-B238-2B77C5290F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321280" flipH="1">
            <a:off x="10426805" y="4638583"/>
            <a:ext cx="2194607" cy="2699642"/>
          </a:xfrm>
          <a:prstGeom prst="rect">
            <a:avLst/>
          </a:prstGeom>
        </p:spPr>
      </p:pic>
      <p:grpSp>
        <p:nvGrpSpPr>
          <p:cNvPr id="15" name="Group 14">
            <a:extLst>
              <a:ext uri="{FF2B5EF4-FFF2-40B4-BE49-F238E27FC236}">
                <a16:creationId xmlns:a16="http://schemas.microsoft.com/office/drawing/2014/main" id="{CA426BCD-8FD8-B4C3-869D-18476D644DF0}"/>
              </a:ext>
            </a:extLst>
          </p:cNvPr>
          <p:cNvGrpSpPr/>
          <p:nvPr/>
        </p:nvGrpSpPr>
        <p:grpSpPr>
          <a:xfrm>
            <a:off x="5354233" y="3555736"/>
            <a:ext cx="5608407" cy="1044596"/>
            <a:chOff x="5354233" y="3675490"/>
            <a:chExt cx="5608407" cy="1044596"/>
          </a:xfrm>
        </p:grpSpPr>
        <p:sp>
          <p:nvSpPr>
            <p:cNvPr id="9" name="Round Single Corner Rectangle 8">
              <a:extLst>
                <a:ext uri="{FF2B5EF4-FFF2-40B4-BE49-F238E27FC236}">
                  <a16:creationId xmlns:a16="http://schemas.microsoft.com/office/drawing/2014/main" id="{3457C8BD-65CC-2917-70D7-1671349B9860}"/>
                </a:ext>
              </a:extLst>
            </p:cNvPr>
            <p:cNvSpPr/>
            <p:nvPr/>
          </p:nvSpPr>
          <p:spPr>
            <a:xfrm flipV="1">
              <a:off x="5359500" y="3675490"/>
              <a:ext cx="5603140" cy="461663"/>
            </a:xfrm>
            <a:prstGeom prst="round1Rect">
              <a:avLst>
                <a:gd name="adj" fmla="val 50000"/>
              </a:avLst>
            </a:prstGeom>
            <a:solidFill>
              <a:srgbClr val="E7534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Helvetica Neue" panose="02000503000000020004" pitchFamily="2"/>
                <a:ea typeface="+mn-ea"/>
                <a:cs typeface="+mn-cs"/>
              </a:endParaRPr>
            </a:p>
          </p:txBody>
        </p:sp>
        <p:sp>
          <p:nvSpPr>
            <p:cNvPr id="10" name="Rectangle 9">
              <a:extLst>
                <a:ext uri="{FF2B5EF4-FFF2-40B4-BE49-F238E27FC236}">
                  <a16:creationId xmlns:a16="http://schemas.microsoft.com/office/drawing/2014/main" id="{F7DD0473-AC53-10BC-9FF9-FDC0AA6F4B89}"/>
                </a:ext>
              </a:extLst>
            </p:cNvPr>
            <p:cNvSpPr/>
            <p:nvPr/>
          </p:nvSpPr>
          <p:spPr>
            <a:xfrm>
              <a:off x="5359502" y="3675498"/>
              <a:ext cx="1774828" cy="46166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Helvetica Neue" panose="02000503000000020004" pitchFamily="2"/>
                <a:ea typeface="+mn-ea"/>
                <a:cs typeface="+mn-cs"/>
              </a:endParaRPr>
            </a:p>
          </p:txBody>
        </p:sp>
        <p:sp>
          <p:nvSpPr>
            <p:cNvPr id="11" name="TextBox 10">
              <a:extLst>
                <a:ext uri="{FF2B5EF4-FFF2-40B4-BE49-F238E27FC236}">
                  <a16:creationId xmlns:a16="http://schemas.microsoft.com/office/drawing/2014/main" id="{38885B1A-9D46-AD2B-80A5-52678A166B2A}"/>
                </a:ext>
              </a:extLst>
            </p:cNvPr>
            <p:cNvSpPr txBox="1"/>
            <p:nvPr/>
          </p:nvSpPr>
          <p:spPr>
            <a:xfrm>
              <a:off x="5420394" y="3730643"/>
              <a:ext cx="1636043" cy="338553"/>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1" i="0" u="none" strike="noStrike" kern="1200" cap="none" spc="0" normalizeH="0" baseline="0" noProof="0">
                  <a:ln>
                    <a:noFill/>
                  </a:ln>
                  <a:solidFill>
                    <a:srgbClr val="E7534F"/>
                  </a:solidFill>
                  <a:effectLst/>
                  <a:uLnTx/>
                  <a:uFillTx/>
                  <a:latin typeface="Helvetica Neue" panose="02000503000000020004" pitchFamily="2"/>
                  <a:ea typeface="+mn-ea"/>
                  <a:cs typeface="+mn-cs"/>
                </a:rPr>
                <a:t>Gabby Fredkin</a:t>
              </a:r>
            </a:p>
          </p:txBody>
        </p:sp>
        <p:sp>
          <p:nvSpPr>
            <p:cNvPr id="12" name="TextBox 11">
              <a:extLst>
                <a:ext uri="{FF2B5EF4-FFF2-40B4-BE49-F238E27FC236}">
                  <a16:creationId xmlns:a16="http://schemas.microsoft.com/office/drawing/2014/main" id="{4F603E5C-1C2C-B7BC-24FC-7C83627B26F3}"/>
                </a:ext>
              </a:extLst>
            </p:cNvPr>
            <p:cNvSpPr txBox="1"/>
            <p:nvPr/>
          </p:nvSpPr>
          <p:spPr>
            <a:xfrm>
              <a:off x="7197676" y="3730642"/>
              <a:ext cx="3747739" cy="33855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0" i="0" u="none" strike="noStrike" kern="1200" cap="none" spc="0" normalizeH="0" baseline="0" noProof="0">
                  <a:ln>
                    <a:noFill/>
                  </a:ln>
                  <a:solidFill>
                    <a:prstClr val="white"/>
                  </a:solidFill>
                  <a:effectLst/>
                  <a:uLnTx/>
                  <a:uFillTx/>
                  <a:latin typeface="Helvetica Neue" panose="02000503000000020004" pitchFamily="2"/>
                  <a:ea typeface="+mn-ea"/>
                  <a:cs typeface="+mn-cs"/>
                </a:rPr>
                <a:t>Head of Data and Analytics at </a:t>
              </a:r>
              <a:r>
                <a:rPr kumimoji="0" lang="en-PH" sz="1600" b="1" i="0" u="none" strike="noStrike" kern="1200" cap="none" spc="0" normalizeH="0" baseline="0" noProof="0">
                  <a:ln>
                    <a:noFill/>
                  </a:ln>
                  <a:solidFill>
                    <a:prstClr val="white"/>
                  </a:solidFill>
                  <a:effectLst/>
                  <a:uLnTx/>
                  <a:uFillTx/>
                  <a:latin typeface="Helvetica Neue" panose="02000503000000020004" pitchFamily="2"/>
                  <a:ea typeface="+mn-ea"/>
                  <a:cs typeface="+mn-cs"/>
                </a:rPr>
                <a:t>ADAPT</a:t>
              </a:r>
              <a:endParaRPr kumimoji="0" lang="en-GB" sz="3200" b="1" i="0" u="none" strike="noStrike" kern="1200" cap="none" spc="0" normalizeH="0" baseline="0" noProof="0">
                <a:ln>
                  <a:noFill/>
                </a:ln>
                <a:solidFill>
                  <a:prstClr val="white"/>
                </a:solidFill>
                <a:effectLst/>
                <a:uLnTx/>
                <a:uFillTx/>
                <a:latin typeface="Helvetica Neue" panose="02000503000000020004" pitchFamily="2"/>
                <a:ea typeface="+mn-ea"/>
                <a:cs typeface="Helvetica Neue" panose="02000503000000020004" pitchFamily="2"/>
              </a:endParaRPr>
            </a:p>
          </p:txBody>
        </p:sp>
        <p:sp>
          <p:nvSpPr>
            <p:cNvPr id="19" name="Round Single Corner Rectangle 8">
              <a:extLst>
                <a:ext uri="{FF2B5EF4-FFF2-40B4-BE49-F238E27FC236}">
                  <a16:creationId xmlns:a16="http://schemas.microsoft.com/office/drawing/2014/main" id="{29CEB549-55D6-E412-9CE4-1E31C1C2C18E}"/>
                </a:ext>
              </a:extLst>
            </p:cNvPr>
            <p:cNvSpPr/>
            <p:nvPr/>
          </p:nvSpPr>
          <p:spPr>
            <a:xfrm flipV="1">
              <a:off x="5354233" y="4258418"/>
              <a:ext cx="5603140" cy="461663"/>
            </a:xfrm>
            <a:prstGeom prst="round1Rect">
              <a:avLst>
                <a:gd name="adj" fmla="val 50000"/>
              </a:avLst>
            </a:prstGeom>
            <a:solidFill>
              <a:srgbClr val="E7534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Helvetica Neue" panose="02000503000000020004" pitchFamily="2"/>
                <a:ea typeface="+mn-ea"/>
                <a:cs typeface="+mn-cs"/>
              </a:endParaRPr>
            </a:p>
          </p:txBody>
        </p:sp>
        <p:sp>
          <p:nvSpPr>
            <p:cNvPr id="20" name="Rectangle 19">
              <a:extLst>
                <a:ext uri="{FF2B5EF4-FFF2-40B4-BE49-F238E27FC236}">
                  <a16:creationId xmlns:a16="http://schemas.microsoft.com/office/drawing/2014/main" id="{7870C745-DD6C-1F6A-F72E-A7AEFCAA32AC}"/>
                </a:ext>
              </a:extLst>
            </p:cNvPr>
            <p:cNvSpPr/>
            <p:nvPr/>
          </p:nvSpPr>
          <p:spPr>
            <a:xfrm>
              <a:off x="5354235" y="4258426"/>
              <a:ext cx="1780095" cy="46166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Helvetica Neue" panose="02000503000000020004" pitchFamily="2"/>
                <a:ea typeface="+mn-ea"/>
                <a:cs typeface="+mn-cs"/>
              </a:endParaRPr>
            </a:p>
          </p:txBody>
        </p:sp>
        <p:sp>
          <p:nvSpPr>
            <p:cNvPr id="21" name="TextBox 20">
              <a:extLst>
                <a:ext uri="{FF2B5EF4-FFF2-40B4-BE49-F238E27FC236}">
                  <a16:creationId xmlns:a16="http://schemas.microsoft.com/office/drawing/2014/main" id="{8F41CEA6-B5F7-166C-2080-0F64E613B5FC}"/>
                </a:ext>
              </a:extLst>
            </p:cNvPr>
            <p:cNvSpPr txBox="1"/>
            <p:nvPr/>
          </p:nvSpPr>
          <p:spPr>
            <a:xfrm>
              <a:off x="5432712" y="4321265"/>
              <a:ext cx="1636043" cy="323165"/>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500" b="1" i="0" u="none" strike="noStrike" kern="1200" cap="none" spc="0" normalizeH="0" baseline="0" noProof="0">
                  <a:ln>
                    <a:noFill/>
                  </a:ln>
                  <a:solidFill>
                    <a:srgbClr val="E7534F"/>
                  </a:solidFill>
                  <a:effectLst/>
                  <a:uLnTx/>
                  <a:uFillTx/>
                  <a:latin typeface="Helvetica Neue" panose="02000503000000020004" pitchFamily="2"/>
                  <a:ea typeface="+mn-ea"/>
                  <a:cs typeface="+mn-cs"/>
                </a:rPr>
                <a:t>Honey Mari Gay</a:t>
              </a:r>
            </a:p>
          </p:txBody>
        </p:sp>
        <p:sp>
          <p:nvSpPr>
            <p:cNvPr id="22" name="TextBox 21">
              <a:extLst>
                <a:ext uri="{FF2B5EF4-FFF2-40B4-BE49-F238E27FC236}">
                  <a16:creationId xmlns:a16="http://schemas.microsoft.com/office/drawing/2014/main" id="{A99516C5-C825-EFEC-7B91-56521497E214}"/>
                </a:ext>
              </a:extLst>
            </p:cNvPr>
            <p:cNvSpPr txBox="1"/>
            <p:nvPr/>
          </p:nvSpPr>
          <p:spPr>
            <a:xfrm>
              <a:off x="7192409" y="4313570"/>
              <a:ext cx="3747739" cy="33855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0" i="0" u="none" strike="noStrike" kern="1200" cap="none" spc="0" normalizeH="0" baseline="0" noProof="0">
                  <a:ln>
                    <a:noFill/>
                  </a:ln>
                  <a:solidFill>
                    <a:prstClr val="white"/>
                  </a:solidFill>
                  <a:effectLst/>
                  <a:uLnTx/>
                  <a:uFillTx/>
                  <a:latin typeface="Helvetica Neue" panose="02000503000000020004" pitchFamily="2"/>
                  <a:ea typeface="+mn-ea"/>
                  <a:cs typeface="+mn-cs"/>
                </a:rPr>
                <a:t>Junior Data Analyst at </a:t>
              </a:r>
              <a:r>
                <a:rPr kumimoji="0" lang="en-PH" sz="1600" b="1" i="0" u="none" strike="noStrike" kern="1200" cap="none" spc="0" normalizeH="0" baseline="0" noProof="0">
                  <a:ln>
                    <a:noFill/>
                  </a:ln>
                  <a:solidFill>
                    <a:prstClr val="white"/>
                  </a:solidFill>
                  <a:effectLst/>
                  <a:uLnTx/>
                  <a:uFillTx/>
                  <a:latin typeface="Helvetica Neue" panose="02000503000000020004" pitchFamily="2"/>
                  <a:ea typeface="+mn-ea"/>
                  <a:cs typeface="+mn-cs"/>
                </a:rPr>
                <a:t>ADAPT</a:t>
              </a:r>
              <a:endParaRPr kumimoji="0" lang="en-GB" sz="3200" b="1" i="0" u="none" strike="noStrike" kern="1200" cap="none" spc="0" normalizeH="0" baseline="0" noProof="0">
                <a:ln>
                  <a:noFill/>
                </a:ln>
                <a:solidFill>
                  <a:prstClr val="white"/>
                </a:solidFill>
                <a:effectLst/>
                <a:uLnTx/>
                <a:uFillTx/>
                <a:latin typeface="Helvetica Neue" panose="02000503000000020004" pitchFamily="2"/>
                <a:ea typeface="+mn-ea"/>
                <a:cs typeface="Helvetica Neue" panose="02000503000000020004" pitchFamily="2"/>
              </a:endParaRPr>
            </a:p>
          </p:txBody>
        </p:sp>
      </p:grpSp>
    </p:spTree>
    <p:extLst>
      <p:ext uri="{BB962C8B-B14F-4D97-AF65-F5344CB8AC3E}">
        <p14:creationId xmlns:p14="http://schemas.microsoft.com/office/powerpoint/2010/main" val="408652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468300" y="2071385"/>
            <a:ext cx="3771237" cy="4274696"/>
          </a:xfrm>
          <a:prstGeom prst="rect">
            <a:avLst/>
          </a:prstGeom>
          <a:noFill/>
        </p:spPr>
        <p:txBody>
          <a:bodyPr wrap="square" lIns="91440" tIns="45720" rIns="91440" bIns="45720" rtlCol="0" anchor="t">
            <a:spAutoFit/>
          </a:bodyPr>
          <a:lstStyle/>
          <a:p>
            <a:pPr>
              <a:lnSpc>
                <a:spcPct val="150000"/>
              </a:lnSpc>
              <a:spcAft>
                <a:spcPts val="600"/>
              </a:spcAft>
            </a:pPr>
            <a:r>
              <a:rPr lang="en-AU" sz="1200" dirty="0">
                <a:latin typeface="Helvetica"/>
                <a:ea typeface="Calibri"/>
                <a:cs typeface="Times New Roman"/>
              </a:rPr>
              <a:t>ADAPT defines:</a:t>
            </a:r>
          </a:p>
          <a:p>
            <a:pPr marL="182245" lvl="1" indent="-182245">
              <a:lnSpc>
                <a:spcPct val="150000"/>
              </a:lnSpc>
              <a:spcAft>
                <a:spcPts val="600"/>
              </a:spcAft>
              <a:buClr>
                <a:srgbClr val="E8534F"/>
              </a:buClr>
              <a:buFont typeface="Arial" panose="020B0604020202020204" pitchFamily="34" charset="0"/>
              <a:buChar char="•"/>
            </a:pPr>
            <a:r>
              <a:rPr lang="en-AU" sz="1200" b="1" dirty="0">
                <a:latin typeface="Helvetica"/>
                <a:ea typeface="Calibri"/>
                <a:cs typeface="Times New Roman"/>
              </a:rPr>
              <a:t>Digital savviness </a:t>
            </a:r>
            <a:r>
              <a:rPr lang="en-AU" sz="1200" dirty="0">
                <a:latin typeface="Helvetica"/>
                <a:ea typeface="Calibri"/>
                <a:cs typeface="Times New Roman"/>
              </a:rPr>
              <a:t>as the </a:t>
            </a:r>
            <a:r>
              <a:rPr lang="en-AU" sz="1200" i="1" dirty="0">
                <a:latin typeface="Helvetica"/>
                <a:ea typeface="Calibri"/>
                <a:cs typeface="Times New Roman"/>
              </a:rPr>
              <a:t>“</a:t>
            </a:r>
            <a:r>
              <a:rPr lang="en-US" sz="1200" i="1" dirty="0">
                <a:latin typeface="Helvetica"/>
                <a:ea typeface="Calibri"/>
                <a:cs typeface="Times New Roman"/>
              </a:rPr>
              <a:t>ability of executives and the Board to sustain advantage through digital strategy and enablement.”</a:t>
            </a:r>
          </a:p>
          <a:p>
            <a:pPr marL="182245" lvl="1" indent="-182245">
              <a:lnSpc>
                <a:spcPct val="150000"/>
              </a:lnSpc>
              <a:spcAft>
                <a:spcPts val="1200"/>
              </a:spcAft>
              <a:buClr>
                <a:srgbClr val="E8534F"/>
              </a:buClr>
              <a:buFont typeface="Arial" panose="020B0604020202020204" pitchFamily="34" charset="0"/>
              <a:buChar char="•"/>
            </a:pPr>
            <a:r>
              <a:rPr lang="en-US" sz="1200" b="1" dirty="0">
                <a:latin typeface="Helvetica"/>
                <a:ea typeface="Calibri"/>
                <a:cs typeface="Times New Roman"/>
              </a:rPr>
              <a:t>Digital fitness</a:t>
            </a:r>
            <a:r>
              <a:rPr lang="en-US" sz="1200" dirty="0">
                <a:latin typeface="Helvetica"/>
                <a:ea typeface="Calibri"/>
                <a:cs typeface="Times New Roman"/>
              </a:rPr>
              <a:t> as the “</a:t>
            </a:r>
            <a:r>
              <a:rPr lang="en-US" sz="1200" i="1" dirty="0">
                <a:latin typeface="Helvetica"/>
                <a:ea typeface="Calibri"/>
                <a:cs typeface="Times New Roman"/>
              </a:rPr>
              <a:t>capability of employees to rapidly learn new digital tools and use data to productively execute in their role.”</a:t>
            </a:r>
            <a:endParaRPr lang="en-US" sz="1200" b="1"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ADAPT finds that </a:t>
            </a:r>
            <a:r>
              <a:rPr kumimoji="0" lang="en-US" sz="1200" b="1"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t>
            </a:r>
            <a:r>
              <a:rPr lang="en-US" sz="1200" b="1" dirty="0">
                <a:solidFill>
                  <a:prstClr val="black"/>
                </a:solidFill>
                <a:latin typeface="Helvetica"/>
                <a:cs typeface="Helvetica"/>
              </a:rPr>
              <a:t>who</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are effective in process simplification have higher degrees of: </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executive digital savviness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employee digital fitness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executives’ recognition of technology’s importance to business outcomes</a:t>
            </a:r>
            <a:r>
              <a:rPr lang="en-US" sz="1200" dirty="0">
                <a:solidFill>
                  <a:prstClr val="black"/>
                </a:solidFill>
                <a:latin typeface="Helvetic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468300" y="710380"/>
            <a:ext cx="4129258" cy="1138774"/>
            <a:chOff x="819810" y="1621037"/>
            <a:chExt cx="4129259" cy="1138774"/>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a:cs typeface="Helvetica"/>
                </a:rPr>
                <a:t>Digital </a:t>
              </a:r>
              <a:r>
                <a:rPr lang="en-US" sz="2400" b="1" spc="-50">
                  <a:solidFill>
                    <a:srgbClr val="000000"/>
                  </a:solidFill>
                  <a:latin typeface="Helvetica"/>
                  <a:cs typeface="Helvetica"/>
                </a:rPr>
                <a:t>skills</a:t>
              </a:r>
              <a:r>
                <a:rPr kumimoji="0" lang="en-US" sz="2400" b="1" i="0" u="none" strike="noStrike" kern="1200" cap="none" spc="-50" normalizeH="0" baseline="0" noProof="0">
                  <a:ln>
                    <a:noFill/>
                  </a:ln>
                  <a:solidFill>
                    <a:srgbClr val="000000"/>
                  </a:solidFill>
                  <a:effectLst/>
                  <a:uLnTx/>
                  <a:uFillTx/>
                  <a:latin typeface="Helvetica"/>
                  <a:cs typeface="Helvetica"/>
                </a:rPr>
                <a:t> and </a:t>
              </a:r>
              <a:r>
                <a:rPr lang="en-US" sz="2400" b="1" spc="-50">
                  <a:solidFill>
                    <a:srgbClr val="000000"/>
                  </a:solidFill>
                  <a:latin typeface="Helvetica"/>
                  <a:cs typeface="Helvetica"/>
                </a:rPr>
                <a:t>mindsets</a:t>
              </a:r>
              <a:endParaRPr kumimoji="0" lang="en-US" sz="2400" b="1" i="0" u="none" strike="noStrike" kern="1200" cap="none" spc="-50" normalizeH="0" baseline="0" noProof="0">
                <a:ln>
                  <a:noFill/>
                </a:ln>
                <a:solidFill>
                  <a:srgbClr val="000000"/>
                </a:solidFill>
                <a:effectLst/>
                <a:uLnTx/>
                <a:uFillTx/>
                <a:latin typeface="Helvetica"/>
                <a:cs typeface="Helvetica"/>
              </a:endParaRP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a:t>
              </a:r>
              <a:r>
                <a:rPr lang="en-US" sz="1400" b="1">
                  <a:solidFill>
                    <a:srgbClr val="E7534F"/>
                  </a:solidFill>
                  <a:latin typeface="Helvetica"/>
                  <a:ea typeface="Calibri" panose="020F0502020204030204"/>
                  <a:cs typeface="Helvetica"/>
                </a:rPr>
                <a:t>Trends</a:t>
              </a: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 Process simplification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16278"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687513" y="218363"/>
            <a:ext cx="7200000" cy="63367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dirty="0">
                <a:solidFill>
                  <a:prstClr val="black"/>
                </a:solidFill>
                <a:latin typeface="Helvetica"/>
                <a:cs typeface="Helvetica"/>
              </a:rPr>
              <a:t>Promoting digital skills and mindsets in a digital era</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An </a:t>
            </a:r>
            <a:r>
              <a:rPr kumimoji="0" lang="en-US" sz="1200" i="0" u="none" strike="noStrike" kern="1200" cap="none" spc="0" normalizeH="0" baseline="0" noProof="0" dirty="0">
                <a:ln>
                  <a:noFill/>
                </a:ln>
                <a:solidFill>
                  <a:srgbClr val="E7534F"/>
                </a:solidFill>
                <a:effectLst/>
                <a:uLnTx/>
                <a:uFillTx/>
                <a:latin typeface="Helvetica"/>
                <a:ea typeface="+mn-ea"/>
                <a:cs typeface="Helvetica"/>
                <a:hlinkClick r:id="rId3">
                  <a:extLst>
                    <a:ext uri="{A12FA001-AC4F-418D-AE19-62706E023703}">
                      <ahyp:hlinkClr xmlns:ahyp="http://schemas.microsoft.com/office/drawing/2018/hyperlinkcolor" val="tx"/>
                    </a:ext>
                  </a:extLst>
                </a:hlinkClick>
              </a:rPr>
              <a:t>ADAPT Community Interview</a:t>
            </a:r>
            <a:r>
              <a:rPr kumimoji="0" lang="en-US" sz="1200" i="0" u="none" strike="noStrike" kern="1200" cap="none" spc="0" normalizeH="0" baseline="0" noProof="0" dirty="0">
                <a:ln>
                  <a:noFill/>
                </a:ln>
                <a:solidFill>
                  <a:prstClr val="black"/>
                </a:solidFill>
                <a:effectLst/>
                <a:uLnTx/>
                <a:uFillTx/>
                <a:latin typeface="Helvetica"/>
                <a:ea typeface="+mn-ea"/>
                <a:cs typeface="Helvetica"/>
              </a:rPr>
              <a:t> (Nov 2024), </a:t>
            </a:r>
            <a:r>
              <a:rPr lang="en-US" sz="1200" dirty="0">
                <a:solidFill>
                  <a:prstClr val="black"/>
                </a:solidFill>
                <a:latin typeface="Helvetica"/>
                <a:cs typeface="Helvetica"/>
              </a:rPr>
              <a:t>discusses</a:t>
            </a:r>
            <a:r>
              <a:rPr kumimoji="0" lang="en-US" sz="1200" i="0" u="none" strike="noStrike" kern="1200" cap="none" spc="0" normalizeH="0" baseline="0" noProof="0" dirty="0">
                <a:ln>
                  <a:noFill/>
                </a:ln>
                <a:solidFill>
                  <a:prstClr val="black"/>
                </a:solidFill>
                <a:effectLst/>
                <a:uLnTx/>
                <a:uFillTx/>
                <a:latin typeface="Helvetica"/>
                <a:ea typeface="+mn-ea"/>
                <a:cs typeface="Helvetica"/>
              </a:rPr>
              <a:t> the importance of fostering an entrepreneurial mindset supported by strong leadership, culture and risk management.</a:t>
            </a:r>
            <a:endParaRPr lang="en-US" sz="120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This mindset empowers employees to innovate within their </a:t>
            </a:r>
            <a:r>
              <a:rPr kumimoji="0" lang="en-US" sz="120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i="0" u="none" strike="noStrike" kern="1200" cap="none" spc="0" normalizeH="0" baseline="0" noProof="0" dirty="0">
                <a:ln>
                  <a:noFill/>
                </a:ln>
                <a:solidFill>
                  <a:prstClr val="black"/>
                </a:solidFill>
                <a:effectLst/>
                <a:uLnTx/>
                <a:uFillTx/>
                <a:latin typeface="Helvetica"/>
                <a:ea typeface="+mn-ea"/>
                <a:cs typeface="Helvetica"/>
              </a:rPr>
              <a:t>, helps them stay competitive, and promotes customer-centric thinking in a fast-paced digital world. </a:t>
            </a:r>
          </a:p>
          <a:p>
            <a:pPr marR="0" lvl="0" algn="l" defTabSz="914400" rtl="0" eaLnBrk="1" fontAlgn="auto" latinLnBrk="0" hangingPunct="1">
              <a:lnSpc>
                <a:spcPct val="150000"/>
              </a:lnSpc>
              <a:spcBef>
                <a:spcPts val="0"/>
              </a:spcBef>
              <a:spcAft>
                <a:spcPts val="1200"/>
              </a:spcAft>
              <a:buClr>
                <a:srgbClr val="E7534F"/>
              </a:buClr>
              <a:buSzTx/>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The following key points describe how digital skills and mindsets enable better process simplification.</a:t>
            </a:r>
            <a:endParaRPr lang="en-US" sz="120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Driving digital savviness of executives</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Executives with higher degrees of digital savviness tend to drive a digital-first mindset. They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recognise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the importance of digital solutions and align their development with future market needs.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with highly digitally savvy executives often promote cohesive digital progress by fostering a culture of innovation that drives employees to embrace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modernisation</a:t>
            </a:r>
            <a:r>
              <a:rPr lang="en-US" sz="1200" dirty="0">
                <a:solidFill>
                  <a:prstClr val="black"/>
                </a:solidFill>
                <a:latin typeface="Helvetica"/>
                <a:cs typeface="Helvetica"/>
              </a:rPr>
              <a:t> and simplification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R="0" lvl="0" algn="l" defTabSz="914400" rtl="0" eaLnBrk="1" fontAlgn="auto" latinLnBrk="0" hangingPunct="1">
              <a:lnSpc>
                <a:spcPct val="150000"/>
              </a:lnSpc>
              <a:spcBef>
                <a:spcPts val="0"/>
              </a:spcBef>
              <a:buClr>
                <a:srgbClr val="E7534F"/>
              </a:buClr>
              <a:buSzTx/>
              <a:tabLst/>
              <a:defRPr/>
            </a:pPr>
            <a:r>
              <a:rPr lang="en-US" sz="1200" b="1" dirty="0">
                <a:solidFill>
                  <a:prstClr val="black"/>
                </a:solidFill>
                <a:latin typeface="Helvetica"/>
                <a:cs typeface="Helvetica"/>
              </a:rPr>
              <a:t>Empowering employees to become digitally fit</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Employees with strong digital skills adopt AI and digital tools more quickly, helping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minimise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friction and resistance when integrating and simplifying processes.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Highly digitally fit employees also reduce reliance on IT support, allowing executives to focus on broader strategic goals and process simplification rather than addressing digital skills gaps.</a:t>
            </a:r>
            <a:endParaRPr lang="en-US" sz="1200" b="0" i="0" u="none" strike="noStrike" kern="1200" cap="none" spc="0" normalizeH="0" baseline="0" noProof="0" dirty="0">
              <a:ln>
                <a:noFill/>
              </a:ln>
              <a:solidFill>
                <a:prstClr val="black"/>
              </a:solidFill>
              <a:effectLst/>
              <a:uLnTx/>
              <a:uFillTx/>
              <a:latin typeface="Helvetica"/>
              <a:cs typeface="Helvetica"/>
            </a:endParaRPr>
          </a:p>
          <a:p>
            <a:pPr marR="0" lvl="0" algn="l" defTabSz="914400" rtl="0" eaLnBrk="1" fontAlgn="auto" latinLnBrk="0" hangingPunct="1">
              <a:lnSpc>
                <a:spcPct val="150000"/>
              </a:lnSpc>
              <a:spcBef>
                <a:spcPts val="0"/>
              </a:spcBef>
              <a:buClr>
                <a:srgbClr val="E7534F"/>
              </a:buClr>
              <a:buSzTx/>
              <a:tabLst/>
              <a:defRPr/>
            </a:pPr>
            <a:r>
              <a:rPr lang="en-US" sz="1200" b="1" dirty="0">
                <a:solidFill>
                  <a:prstClr val="black"/>
                </a:solidFill>
                <a:latin typeface="Helvetica"/>
                <a:cs typeface="Helvetica"/>
              </a:rPr>
              <a:t>Promoting the importance of tech to business outcomes among executives</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Executives with a strong understanding of technology leverage advanced analytics and AI for automation and data-driven decision-making. With robust governance, they can establish </a:t>
            </a:r>
            <a:r>
              <a:rPr lang="en-US" sz="1200" dirty="0" err="1">
                <a:solidFill>
                  <a:prstClr val="black"/>
                </a:solidFill>
                <a:latin typeface="Helvetica"/>
                <a:cs typeface="Helvetica"/>
              </a:rPr>
              <a:t>standardised</a:t>
            </a:r>
            <a:r>
              <a:rPr lang="en-US" sz="1200" dirty="0">
                <a:solidFill>
                  <a:prstClr val="black"/>
                </a:solidFill>
                <a:latin typeface="Helvetica"/>
                <a:cs typeface="Helvetica"/>
              </a:rPr>
              <a:t> processes for simplification while embedding security from the start. This approach enhances </a:t>
            </a:r>
            <a:r>
              <a:rPr lang="en-US" sz="1200" dirty="0" err="1">
                <a:solidFill>
                  <a:prstClr val="black"/>
                </a:solidFill>
                <a:latin typeface="Helvetica"/>
                <a:cs typeface="Helvetica"/>
              </a:rPr>
              <a:t>organisational</a:t>
            </a:r>
            <a:r>
              <a:rPr lang="en-US" sz="1200" dirty="0">
                <a:solidFill>
                  <a:prstClr val="black"/>
                </a:solidFill>
                <a:latin typeface="Helvetica"/>
                <a:cs typeface="Helvetica"/>
              </a:rPr>
              <a:t> efficiency in process simplification while ensuring digital resilience. </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41733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a:extLst>
            <a:ext uri="{FF2B5EF4-FFF2-40B4-BE49-F238E27FC236}">
              <a16:creationId xmlns:a16="http://schemas.microsoft.com/office/drawing/2014/main" id="{161BC6FD-94EF-7039-CA53-26D5C70741FE}"/>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1A6BAD4-EA55-F9BC-AAA1-6FE922B64E77}"/>
              </a:ext>
            </a:extLst>
          </p:cNvPr>
          <p:cNvSpPr/>
          <p:nvPr/>
        </p:nvSpPr>
        <p:spPr>
          <a:xfrm>
            <a:off x="700393" y="2449756"/>
            <a:ext cx="9104007" cy="193899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a:solidFill>
                  <a:srgbClr val="000000"/>
                </a:solidFill>
                <a:latin typeface="Helvetica"/>
                <a:cs typeface="Helvetica"/>
              </a:rPr>
              <a:t>New ways of working,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a:ln>
                  <a:noFill/>
                </a:ln>
                <a:solidFill>
                  <a:srgbClr val="000000"/>
                </a:solidFill>
                <a:effectLst/>
                <a:uLnTx/>
                <a:uFillTx/>
                <a:latin typeface="Helvetica"/>
                <a:ea typeface="+mn-ea"/>
                <a:cs typeface="Helvetica"/>
              </a:rPr>
              <a:t>better insights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a:solidFill>
                  <a:srgbClr val="000000"/>
                </a:solidFill>
                <a:latin typeface="Helvetica"/>
                <a:cs typeface="Helvetica"/>
              </a:rPr>
              <a:t>lower costs</a:t>
            </a:r>
            <a:endParaRPr kumimoji="0" lang="en-PH" sz="4000" b="1" i="0" u="none" strike="noStrike" kern="1200" cap="none" spc="0" normalizeH="0" baseline="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0D81DA1D-0614-860E-C2B9-798580A40F31}"/>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E846FC5B-67AF-9944-E34C-24BF38F790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F39BC528-C9E5-E6A2-9B76-052884F9E4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203315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E6361-B848-2731-8391-CE5FFE40026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BAB78A43-4987-2D20-808F-A08C8B77041F}"/>
              </a:ext>
            </a:extLst>
          </p:cNvPr>
          <p:cNvSpPr txBox="1"/>
          <p:nvPr/>
        </p:nvSpPr>
        <p:spPr>
          <a:xfrm>
            <a:off x="4473147" y="6574766"/>
            <a:ext cx="7718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Edge Survey in Feb 2025. Sample size: 186 Australian CIOs</a:t>
            </a:r>
          </a:p>
        </p:txBody>
      </p:sp>
      <p:pic>
        <p:nvPicPr>
          <p:cNvPr id="8" name="Picture 7" descr="A picture containing logo&#10;&#10;Description automatically generated">
            <a:extLst>
              <a:ext uri="{FF2B5EF4-FFF2-40B4-BE49-F238E27FC236}">
                <a16:creationId xmlns:a16="http://schemas.microsoft.com/office/drawing/2014/main" id="{64335357-B698-A4C3-96B7-7066A524EC66}"/>
              </a:ext>
            </a:extLst>
          </p:cNvPr>
          <p:cNvPicPr>
            <a:picLocks noChangeAspect="1"/>
          </p:cNvPicPr>
          <p:nvPr/>
        </p:nvPicPr>
        <p:blipFill>
          <a:blip r:embed="rId3"/>
          <a:stretch>
            <a:fillRect/>
          </a:stretch>
        </p:blipFill>
        <p:spPr>
          <a:xfrm>
            <a:off x="10963223" y="244358"/>
            <a:ext cx="910019" cy="221316"/>
          </a:xfrm>
          <a:prstGeom prst="rect">
            <a:avLst/>
          </a:prstGeom>
        </p:spPr>
      </p:pic>
      <p:sp>
        <p:nvSpPr>
          <p:cNvPr id="3" name="Rectangle 2">
            <a:extLst>
              <a:ext uri="{FF2B5EF4-FFF2-40B4-BE49-F238E27FC236}">
                <a16:creationId xmlns:a16="http://schemas.microsoft.com/office/drawing/2014/main" id="{DFF51C18-1E5B-4CD4-E2FF-74CEEE90125C}"/>
              </a:ext>
            </a:extLst>
          </p:cNvPr>
          <p:cNvSpPr/>
          <p:nvPr/>
        </p:nvSpPr>
        <p:spPr>
          <a:xfrm>
            <a:off x="233209" y="149927"/>
            <a:ext cx="1073001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Process simplification as it relates to IT business delivery</a:t>
            </a:r>
          </a:p>
        </p:txBody>
      </p:sp>
      <p:pic>
        <p:nvPicPr>
          <p:cNvPr id="4" name="Picture 3">
            <a:extLst>
              <a:ext uri="{FF2B5EF4-FFF2-40B4-BE49-F238E27FC236}">
                <a16:creationId xmlns:a16="http://schemas.microsoft.com/office/drawing/2014/main" id="{23D0964D-ACDB-03E6-3C3E-9763B7AAD915}"/>
              </a:ext>
            </a:extLst>
          </p:cNvPr>
          <p:cNvPicPr>
            <a:picLocks noChangeAspect="1"/>
          </p:cNvPicPr>
          <p:nvPr/>
        </p:nvPicPr>
        <p:blipFill>
          <a:blip r:embed="rId4"/>
          <a:stretch>
            <a:fillRect/>
          </a:stretch>
        </p:blipFill>
        <p:spPr>
          <a:xfrm>
            <a:off x="233209" y="883205"/>
            <a:ext cx="11640033" cy="5565866"/>
          </a:xfrm>
          <a:prstGeom prst="rect">
            <a:avLst/>
          </a:prstGeom>
        </p:spPr>
      </p:pic>
    </p:spTree>
    <p:extLst>
      <p:ext uri="{BB962C8B-B14F-4D97-AF65-F5344CB8AC3E}">
        <p14:creationId xmlns:p14="http://schemas.microsoft.com/office/powerpoint/2010/main" val="326374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55B23-F17A-A1B2-17B1-49ABFF0A4D0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63134CC-F509-85E6-7E5C-9EF395A03DD1}"/>
              </a:ext>
            </a:extLst>
          </p:cNvPr>
          <p:cNvSpPr txBox="1"/>
          <p:nvPr/>
        </p:nvSpPr>
        <p:spPr>
          <a:xfrm>
            <a:off x="4473147" y="6574766"/>
            <a:ext cx="7718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Edge Survey in Feb 2025. Sample size: 186 Australian CIOs</a:t>
            </a:r>
          </a:p>
        </p:txBody>
      </p:sp>
      <p:pic>
        <p:nvPicPr>
          <p:cNvPr id="8" name="Picture 7" descr="A picture containing logo&#10;&#10;Description automatically generated">
            <a:extLst>
              <a:ext uri="{FF2B5EF4-FFF2-40B4-BE49-F238E27FC236}">
                <a16:creationId xmlns:a16="http://schemas.microsoft.com/office/drawing/2014/main" id="{65C6B692-D288-B394-A6AA-B13F67E3DA65}"/>
              </a:ext>
            </a:extLst>
          </p:cNvPr>
          <p:cNvPicPr>
            <a:picLocks noChangeAspect="1"/>
          </p:cNvPicPr>
          <p:nvPr/>
        </p:nvPicPr>
        <p:blipFill>
          <a:blip r:embed="rId3"/>
          <a:stretch>
            <a:fillRect/>
          </a:stretch>
        </p:blipFill>
        <p:spPr>
          <a:xfrm>
            <a:off x="10963223" y="244358"/>
            <a:ext cx="910019" cy="221316"/>
          </a:xfrm>
          <a:prstGeom prst="rect">
            <a:avLst/>
          </a:prstGeom>
        </p:spPr>
      </p:pic>
      <p:sp>
        <p:nvSpPr>
          <p:cNvPr id="3" name="Rectangle 2">
            <a:extLst>
              <a:ext uri="{FF2B5EF4-FFF2-40B4-BE49-F238E27FC236}">
                <a16:creationId xmlns:a16="http://schemas.microsoft.com/office/drawing/2014/main" id="{CC9B0A8B-6EF0-255E-26F6-8F7484BCC27F}"/>
              </a:ext>
            </a:extLst>
          </p:cNvPr>
          <p:cNvSpPr/>
          <p:nvPr/>
        </p:nvSpPr>
        <p:spPr>
          <a:xfrm>
            <a:off x="233209" y="170573"/>
            <a:ext cx="10730014" cy="43088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cs typeface="Helvetica"/>
              </a:rPr>
              <a:t>Process simplification as it relates to </a:t>
            </a:r>
            <a:r>
              <a:rPr lang="en-US" sz="2200" b="1">
                <a:solidFill>
                  <a:srgbClr val="000000"/>
                </a:solidFill>
                <a:latin typeface="Helvetica"/>
                <a:cs typeface="Helvetica"/>
              </a:rPr>
              <a:t>course</a:t>
            </a:r>
            <a:r>
              <a:rPr kumimoji="0" lang="en-US" sz="2200" b="1" i="0" u="none" strike="noStrike" kern="1200" cap="none" spc="0" normalizeH="0" baseline="0" noProof="0">
                <a:ln>
                  <a:noFill/>
                </a:ln>
                <a:solidFill>
                  <a:srgbClr val="000000"/>
                </a:solidFill>
                <a:effectLst/>
                <a:uLnTx/>
                <a:uFillTx/>
                <a:latin typeface="Helvetica"/>
                <a:cs typeface="Helvetica"/>
              </a:rPr>
              <a:t> correcting based on insights</a:t>
            </a:r>
          </a:p>
        </p:txBody>
      </p:sp>
      <p:pic>
        <p:nvPicPr>
          <p:cNvPr id="9" name="Picture 8">
            <a:extLst>
              <a:ext uri="{FF2B5EF4-FFF2-40B4-BE49-F238E27FC236}">
                <a16:creationId xmlns:a16="http://schemas.microsoft.com/office/drawing/2014/main" id="{9BE5A2EF-8956-19F8-62E5-86CE2FCE0047}"/>
              </a:ext>
            </a:extLst>
          </p:cNvPr>
          <p:cNvPicPr>
            <a:picLocks noChangeAspect="1"/>
          </p:cNvPicPr>
          <p:nvPr/>
        </p:nvPicPr>
        <p:blipFill>
          <a:blip r:embed="rId4"/>
          <a:stretch>
            <a:fillRect/>
          </a:stretch>
        </p:blipFill>
        <p:spPr>
          <a:xfrm>
            <a:off x="233209" y="1175075"/>
            <a:ext cx="11506846" cy="5179970"/>
          </a:xfrm>
          <a:prstGeom prst="rect">
            <a:avLst/>
          </a:prstGeom>
        </p:spPr>
      </p:pic>
    </p:spTree>
    <p:extLst>
      <p:ext uri="{BB962C8B-B14F-4D97-AF65-F5344CB8AC3E}">
        <p14:creationId xmlns:p14="http://schemas.microsoft.com/office/powerpoint/2010/main" val="336338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7BB4-00D1-5AA7-BCBD-BBBC85BA9ED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51B4954-3516-42D2-769D-C91DAF0FD1D5}"/>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A037E2D-1F20-6FE1-3749-354E828740C4}"/>
              </a:ext>
            </a:extLst>
          </p:cNvPr>
          <p:cNvSpPr txBox="1"/>
          <p:nvPr/>
        </p:nvSpPr>
        <p:spPr>
          <a:xfrm>
            <a:off x="468299" y="3359194"/>
            <a:ext cx="3771237" cy="20328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 finds that organisations effective in process simplification are also better at: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developing and scaling new ways of working</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using insights for course correcting</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using</a:t>
            </a:r>
            <a:r>
              <a:rPr kumimoji="0" lang="en-US" sz="1200" b="0" i="0" u="none" strike="noStrike" kern="1200" cap="none" spc="0" normalizeH="0" baseline="0" noProof="0">
                <a:ln>
                  <a:noFill/>
                </a:ln>
                <a:solidFill>
                  <a:prstClr val="black"/>
                </a:solidFill>
                <a:effectLst/>
                <a:uLnTx/>
                <a:uFillTx/>
                <a:latin typeface="Helvetica"/>
                <a:ea typeface="+mn-ea"/>
                <a:cs typeface="Helvetica"/>
              </a:rPr>
              <a:t> technology to continually reduce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costs for the business.</a:t>
            </a:r>
            <a:endParaRPr lang="en-US">
              <a:solidFill>
                <a:prstClr val="black"/>
              </a:solidFill>
            </a:endParaRPr>
          </a:p>
        </p:txBody>
      </p:sp>
      <p:grpSp>
        <p:nvGrpSpPr>
          <p:cNvPr id="2" name="Group 1">
            <a:extLst>
              <a:ext uri="{FF2B5EF4-FFF2-40B4-BE49-F238E27FC236}">
                <a16:creationId xmlns:a16="http://schemas.microsoft.com/office/drawing/2014/main" id="{BB858D1A-7C00-982D-EB70-D4F07C80E702}"/>
              </a:ext>
            </a:extLst>
          </p:cNvPr>
          <p:cNvGrpSpPr/>
          <p:nvPr/>
        </p:nvGrpSpPr>
        <p:grpSpPr>
          <a:xfrm>
            <a:off x="468300" y="1466518"/>
            <a:ext cx="4129258" cy="1508106"/>
            <a:chOff x="819810" y="1621037"/>
            <a:chExt cx="4129259" cy="1508106"/>
          </a:xfrm>
        </p:grpSpPr>
        <p:sp>
          <p:nvSpPr>
            <p:cNvPr id="3" name="Rectangle 2">
              <a:extLst>
                <a:ext uri="{FF2B5EF4-FFF2-40B4-BE49-F238E27FC236}">
                  <a16:creationId xmlns:a16="http://schemas.microsoft.com/office/drawing/2014/main" id="{7615F9F5-192F-8CB6-3ABC-1B848B0FFCCE}"/>
                </a:ext>
              </a:extLst>
            </p:cNvPr>
            <p:cNvSpPr/>
            <p:nvPr/>
          </p:nvSpPr>
          <p:spPr>
            <a:xfrm>
              <a:off x="819811" y="1928814"/>
              <a:ext cx="3771235"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srgbClr val="000000"/>
                  </a:solidFill>
                  <a:latin typeface="Helvetica" panose="020B0403020202020204" pitchFamily="34" charset="0"/>
                </a:rPr>
                <a:t>New ways of working,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panose="020B0403020202020204" pitchFamily="34" charset="0"/>
                  <a:ea typeface="+mn-ea"/>
                  <a:cs typeface="+mn-cs"/>
                </a:rPr>
                <a:t>better insights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srgbClr val="000000"/>
                  </a:solidFill>
                  <a:latin typeface="Helvetica" panose="020B0403020202020204" pitchFamily="34" charset="0"/>
                </a:rPr>
                <a:t>lower costs</a:t>
              </a:r>
              <a:endParaRPr kumimoji="0" lang="en-US" sz="2400" b="1" i="0" u="none" strike="noStrike" kern="1200" cap="none" spc="-50" normalizeH="0" baseline="0" noProof="0">
                <a:ln>
                  <a:noFill/>
                </a:ln>
                <a:solidFill>
                  <a:srgbClr val="000000"/>
                </a:solidFill>
                <a:effectLst/>
                <a:uLnTx/>
                <a:uFillTx/>
                <a:latin typeface="Helvetica" panose="020B0403020202020204" pitchFamily="34" charset="0"/>
                <a:ea typeface="+mn-ea"/>
                <a:cs typeface="+mn-cs"/>
              </a:endParaRPr>
            </a:p>
          </p:txBody>
        </p:sp>
        <p:sp>
          <p:nvSpPr>
            <p:cNvPr id="6" name="Rectangle 5">
              <a:extLst>
                <a:ext uri="{FF2B5EF4-FFF2-40B4-BE49-F238E27FC236}">
                  <a16:creationId xmlns:a16="http://schemas.microsoft.com/office/drawing/2014/main" id="{12DD3F94-7626-7CCD-860F-B9EC6327F763}"/>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a:t>
              </a:r>
              <a:r>
                <a:rPr lang="en-US" sz="1400" b="1">
                  <a:solidFill>
                    <a:srgbClr val="E7534F"/>
                  </a:solidFill>
                  <a:latin typeface="Helvetica"/>
                  <a:ea typeface="Calibri" panose="020F0502020204030204"/>
                  <a:cs typeface="Helvetica"/>
                </a:rPr>
                <a:t>Trends</a:t>
              </a: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 Process simplification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162F24A0-FC3C-6D97-23F6-02F74DE0B75D}"/>
              </a:ext>
            </a:extLst>
          </p:cNvPr>
          <p:cNvCxnSpPr>
            <a:cxnSpLocks/>
          </p:cNvCxnSpPr>
          <p:nvPr/>
        </p:nvCxnSpPr>
        <p:spPr>
          <a:xfrm flipV="1">
            <a:off x="4516278"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BD5A5F5-9E3C-2690-0944-80CEC33A5FEA}"/>
              </a:ext>
            </a:extLst>
          </p:cNvPr>
          <p:cNvSpPr txBox="1"/>
          <p:nvPr/>
        </p:nvSpPr>
        <p:spPr>
          <a:xfrm>
            <a:off x="4772359" y="366907"/>
            <a:ext cx="7200000" cy="618291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dirty="0">
                <a:solidFill>
                  <a:prstClr val="black"/>
                </a:solidFill>
                <a:latin typeface="Helvetica"/>
                <a:cs typeface="Helvetica"/>
              </a:rPr>
              <a:t>Developing new ways of working</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New ways of working </a:t>
            </a:r>
            <a:r>
              <a:rPr lang="en-US" sz="1200" dirty="0">
                <a:solidFill>
                  <a:prstClr val="black"/>
                </a:solidFill>
                <a:latin typeface="Helvetica"/>
                <a:cs typeface="Helvetica"/>
              </a:rPr>
              <a:t>are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crucial in process simplification by supporting agile and flexible work models. </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suggests a greater need to </a:t>
            </a:r>
            <a:r>
              <a:rPr lang="en-US" sz="1200" dirty="0">
                <a:solidFill>
                  <a:prstClr val="black"/>
                </a:solidFill>
                <a:latin typeface="Helvetica"/>
                <a:cs typeface="Helvetica"/>
              </a:rPr>
              <a:t>enhance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digital skills and </a:t>
            </a:r>
            <a:r>
              <a:rPr lang="en-US" sz="1200" dirty="0">
                <a:solidFill>
                  <a:prstClr val="black"/>
                </a:solidFill>
                <a:latin typeface="Helvetica"/>
                <a:cs typeface="Helvetica"/>
              </a:rPr>
              <a:t>increase tech awareness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lang="en-US" sz="1200" dirty="0">
                <a:solidFill>
                  <a:prstClr val="black"/>
                </a:solidFill>
                <a:latin typeface="Helvetica"/>
                <a:cs typeface="Helvetica"/>
              </a:rPr>
              <a:t>Some practical actions for future work are detailed in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an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3">
                  <a:extLst>
                    <a:ext uri="{A12FA001-AC4F-418D-AE19-62706E023703}">
                      <ahyp:hlinkClr xmlns:ahyp="http://schemas.microsoft.com/office/drawing/2018/hyperlinkcolor" val="tx"/>
                    </a:ext>
                  </a:extLst>
                </a:hlinkClick>
              </a:rPr>
              <a:t>ADAPT Best Practices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report (Jan 2022).</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Developing new ways of working also requires effective use of insights for course-correcting. ADAPT finds that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that course-correct are 4.7x more effective at new ways of working.</a:t>
            </a:r>
            <a:endParaRPr lang="en-US" sz="1200" b="0" i="0" u="none" strike="noStrike" kern="1200" cap="none" spc="0" normalizeH="0" baseline="0" noProof="0" dirty="0">
              <a:ln>
                <a:noFill/>
              </a:ln>
              <a:solidFill>
                <a:prstClr val="black"/>
              </a:solidFill>
              <a:effectLst/>
              <a:uLnTx/>
              <a:uFillTx/>
              <a:latin typeface="Helvetica"/>
              <a:cs typeface="Helvetica"/>
            </a:endParaRPr>
          </a:p>
          <a:p>
            <a:pPr marR="0" lvl="0" algn="l" defTabSz="914400" rtl="0" eaLnBrk="1" fontAlgn="auto" latinLnBrk="0" hangingPunct="1">
              <a:lnSpc>
                <a:spcPct val="150000"/>
              </a:lnSpc>
              <a:spcBef>
                <a:spcPts val="0"/>
              </a:spcBef>
              <a:buClr>
                <a:srgbClr val="E7534F"/>
              </a:buClr>
              <a:buSzTx/>
              <a:tabLst/>
              <a:defRPr/>
            </a:pPr>
            <a:r>
              <a:rPr lang="en-US" sz="1200" b="1" dirty="0">
                <a:solidFill>
                  <a:prstClr val="black"/>
                </a:solidFill>
                <a:latin typeface="Helvetica"/>
                <a:cs typeface="Helvetica"/>
              </a:rPr>
              <a:t>Leveraging insights to course correct</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An </a:t>
            </a:r>
            <a:r>
              <a:rPr lang="en-US" sz="1200" dirty="0">
                <a:solidFill>
                  <a:srgbClr val="E7534F"/>
                </a:solidFill>
                <a:latin typeface="Helvetica"/>
                <a:cs typeface="Helvetica"/>
                <a:hlinkClick r:id="rId4">
                  <a:extLst>
                    <a:ext uri="{A12FA001-AC4F-418D-AE19-62706E023703}">
                      <ahyp:hlinkClr xmlns:ahyp="http://schemas.microsoft.com/office/drawing/2018/hyperlinkcolor" val="tx"/>
                    </a:ext>
                  </a:extLst>
                </a:hlinkClick>
              </a:rPr>
              <a:t>ADAPT Expert Presentation</a:t>
            </a:r>
            <a:r>
              <a:rPr lang="en-US" sz="1200" dirty="0">
                <a:solidFill>
                  <a:prstClr val="black"/>
                </a:solidFill>
                <a:latin typeface="Helvetica"/>
                <a:cs typeface="Helvetica"/>
              </a:rPr>
              <a:t> (Jun 2023) </a:t>
            </a:r>
            <a:r>
              <a:rPr lang="en-US" sz="1200" dirty="0" err="1">
                <a:solidFill>
                  <a:prstClr val="black"/>
                </a:solidFill>
                <a:latin typeface="Helvetica"/>
                <a:cs typeface="Helvetica"/>
              </a:rPr>
              <a:t>emphasises</a:t>
            </a:r>
            <a:r>
              <a:rPr lang="en-US" sz="1200" dirty="0">
                <a:solidFill>
                  <a:prstClr val="black"/>
                </a:solidFill>
                <a:latin typeface="Helvetica"/>
                <a:cs typeface="Helvetica"/>
              </a:rPr>
              <a:t> that to become data-driven means the decision-making process is guided by data. Data insights reveal inefficiencies and redundancies in processes, helping CIOs </a:t>
            </a:r>
            <a:r>
              <a:rPr lang="en-US" sz="1200" dirty="0" err="1">
                <a:solidFill>
                  <a:prstClr val="black"/>
                </a:solidFill>
                <a:latin typeface="Helvetica"/>
                <a:cs typeface="Helvetica"/>
              </a:rPr>
              <a:t>prioritise</a:t>
            </a:r>
            <a:r>
              <a:rPr lang="en-US" sz="1200" dirty="0">
                <a:solidFill>
                  <a:prstClr val="black"/>
                </a:solidFill>
                <a:latin typeface="Helvetica"/>
                <a:cs typeface="Helvetica"/>
              </a:rPr>
              <a:t> areas for simplification. Additionally, continuous course correction ensures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stay compliant with regulatory changes </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For further insights relating to driving process excellence when simplifying compliance, refer to an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5">
                  <a:extLst>
                    <a:ext uri="{A12FA001-AC4F-418D-AE19-62706E023703}">
                      <ahyp:hlinkClr xmlns:ahyp="http://schemas.microsoft.com/office/drawing/2018/hyperlinkcolor" val="tx"/>
                    </a:ext>
                  </a:extLst>
                </a:hlinkClick>
              </a:rPr>
              <a:t>ADAPT Best Practices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report (Sep 2024).</a:t>
            </a:r>
            <a:endParaRPr lang="en-US" sz="1200" b="0" i="0" u="none" strike="noStrike" kern="1200" cap="none" spc="0" normalizeH="0" baseline="0" noProof="0" dirty="0">
              <a:ln>
                <a:noFill/>
              </a:ln>
              <a:solidFill>
                <a:prstClr val="black"/>
              </a:solidFill>
              <a:effectLst/>
              <a:uLnTx/>
              <a:uFillTx/>
              <a:latin typeface="Helvetica"/>
              <a:cs typeface="Helvetica"/>
            </a:endParaRPr>
          </a:p>
          <a:p>
            <a:pPr marR="0" lvl="0" algn="l" defTabSz="914400" rtl="0" eaLnBrk="1" fontAlgn="auto" latinLnBrk="0" hangingPunct="1">
              <a:lnSpc>
                <a:spcPct val="150000"/>
              </a:lnSpc>
              <a:spcBef>
                <a:spcPts val="0"/>
              </a:spcBef>
              <a:buClr>
                <a:srgbClr val="E7534F"/>
              </a:buClr>
              <a:buSzTx/>
              <a:tabLst/>
              <a:defRPr/>
            </a:pPr>
            <a:r>
              <a:rPr lang="en-US" sz="1200" b="1" dirty="0">
                <a:solidFill>
                  <a:prstClr val="black"/>
                </a:solidFill>
                <a:latin typeface="Helvetica"/>
                <a:cs typeface="Helvetica"/>
              </a:rPr>
              <a:t>Using technology to reduce business costs</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While aiming for cost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optimisation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(#3 goal), CIOs must ensure they are simplifying processes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(#1 goal) to lower operational costs. Additionally, ADAPT finds that adopting new ways of working helps reduce costs through technology—and vice versa, as cost reductions can drive the adoption of innovative work practices (see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6" action="ppaction://hlinksldjump">
                  <a:extLst>
                    <a:ext uri="{A12FA001-AC4F-418D-AE19-62706E023703}">
                      <ahyp:hlinkClr xmlns:ahyp="http://schemas.microsoft.com/office/drawing/2018/hyperlinkcolor" val="tx"/>
                    </a:ext>
                  </a:extLst>
                </a:hlinkClick>
              </a:rPr>
              <a:t>slide #5</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Some Australian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use tech to cut costs and simplify processes for better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experiences. For example,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7">
                  <a:extLst>
                    <a:ext uri="{A12FA001-AC4F-418D-AE19-62706E023703}">
                      <ahyp:hlinkClr xmlns:ahyp="http://schemas.microsoft.com/office/drawing/2018/hyperlinkcolor" val="tx"/>
                    </a:ext>
                  </a:extLst>
                </a:hlinkClick>
              </a:rPr>
              <a:t>Commonwealth Bank of Australia</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8">
                  <a:extLst>
                    <a:ext uri="{A12FA001-AC4F-418D-AE19-62706E023703}">
                      <ahyp:hlinkClr xmlns:ahyp="http://schemas.microsoft.com/office/drawing/2018/hyperlinkcolor" val="tx"/>
                    </a:ext>
                  </a:extLst>
                </a:hlinkClick>
              </a:rPr>
              <a:t>Suncorp Group</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and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9">
                  <a:extLst>
                    <a:ext uri="{A12FA001-AC4F-418D-AE19-62706E023703}">
                      <ahyp:hlinkClr xmlns:ahyp="http://schemas.microsoft.com/office/drawing/2018/hyperlinkcolor" val="tx"/>
                    </a:ext>
                  </a:extLst>
                </a:hlinkClick>
              </a:rPr>
              <a:t>Telstra</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739304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a:extLst>
            <a:ext uri="{FF2B5EF4-FFF2-40B4-BE49-F238E27FC236}">
              <a16:creationId xmlns:a16="http://schemas.microsoft.com/office/drawing/2014/main" id="{F5D351A9-826C-61EA-0EDE-1CA7222DA12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F010C29-6B0F-333E-369A-E8223242FD53}"/>
              </a:ext>
            </a:extLst>
          </p:cNvPr>
          <p:cNvSpPr/>
          <p:nvPr/>
        </p:nvSpPr>
        <p:spPr>
          <a:xfrm>
            <a:off x="700393" y="2449756"/>
            <a:ext cx="8035045" cy="70788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a:ln>
                  <a:noFill/>
                </a:ln>
                <a:solidFill>
                  <a:srgbClr val="000000"/>
                </a:solidFill>
                <a:effectLst/>
                <a:uLnTx/>
                <a:uFillTx/>
                <a:latin typeface="Helvetica"/>
                <a:ea typeface="+mn-ea"/>
                <a:cs typeface="Helvetica"/>
              </a:rPr>
              <a:t>Process simplification matrix</a:t>
            </a:r>
            <a:endParaRPr kumimoji="0" lang="en-PH" sz="4000" b="1" i="0" u="none" strike="noStrike" kern="1200" cap="none" spc="0" normalizeH="0" baseline="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D9737C2B-1A33-46CC-3FCF-5EAC3454A313}"/>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02DAF061-2494-DACD-A3CF-126756E404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651AC76E-D310-EFA1-F1E6-34C1284A6B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262626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6AE90-1A55-B928-A573-E248999C201B}"/>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316B40E3-0364-B5D1-4276-ECE489C53804}"/>
              </a:ext>
            </a:extLst>
          </p:cNvPr>
          <p:cNvSpPr/>
          <p:nvPr/>
        </p:nvSpPr>
        <p:spPr>
          <a:xfrm>
            <a:off x="231669" y="178154"/>
            <a:ext cx="11641573"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rgbClr val="000000"/>
                </a:solidFill>
                <a:latin typeface="Helvetica"/>
                <a:cs typeface="Helvetica"/>
              </a:rPr>
              <a:t>Process simplification w</a:t>
            </a:r>
            <a:r>
              <a:rPr kumimoji="0" lang="en-US" sz="2000" b="1" i="0" u="none" strike="noStrike" kern="1200" cap="none" spc="0" normalizeH="0" baseline="0" noProof="0">
                <a:ln>
                  <a:noFill/>
                </a:ln>
                <a:solidFill>
                  <a:srgbClr val="000000"/>
                </a:solidFill>
                <a:effectLst/>
                <a:uLnTx/>
                <a:uFillTx/>
                <a:latin typeface="Helvetica"/>
                <a:ea typeface="+mn-ea"/>
                <a:cs typeface="Helvetica"/>
              </a:rPr>
              <a:t>hen developing new ways of working is neutral</a:t>
            </a:r>
          </a:p>
        </p:txBody>
      </p:sp>
      <p:sp>
        <p:nvSpPr>
          <p:cNvPr id="2" name="TextBox 1">
            <a:extLst>
              <a:ext uri="{FF2B5EF4-FFF2-40B4-BE49-F238E27FC236}">
                <a16:creationId xmlns:a16="http://schemas.microsoft.com/office/drawing/2014/main" id="{A5401E53-F6AF-B4A2-A6EE-D855FF4E9D0F}"/>
              </a:ext>
            </a:extLst>
          </p:cNvPr>
          <p:cNvSpPr txBox="1"/>
          <p:nvPr/>
        </p:nvSpPr>
        <p:spPr>
          <a:xfrm>
            <a:off x="3083170" y="6535881"/>
            <a:ext cx="904646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Edge Surveys in Aug 2024 and Feb 2025. Sample size: 282 Australian CIOs</a:t>
            </a:r>
          </a:p>
        </p:txBody>
      </p:sp>
      <p:pic>
        <p:nvPicPr>
          <p:cNvPr id="4" name="Picture 3">
            <a:extLst>
              <a:ext uri="{FF2B5EF4-FFF2-40B4-BE49-F238E27FC236}">
                <a16:creationId xmlns:a16="http://schemas.microsoft.com/office/drawing/2014/main" id="{DFA5FB7D-BAE7-DEEC-7CC0-14143E91D400}"/>
              </a:ext>
            </a:extLst>
          </p:cNvPr>
          <p:cNvPicPr>
            <a:picLocks noChangeAspect="1"/>
          </p:cNvPicPr>
          <p:nvPr/>
        </p:nvPicPr>
        <p:blipFill>
          <a:blip r:embed="rId2"/>
          <a:stretch>
            <a:fillRect/>
          </a:stretch>
        </p:blipFill>
        <p:spPr>
          <a:xfrm>
            <a:off x="349469" y="925958"/>
            <a:ext cx="11523773" cy="5609923"/>
          </a:xfrm>
          <a:prstGeom prst="rect">
            <a:avLst/>
          </a:prstGeom>
        </p:spPr>
      </p:pic>
    </p:spTree>
    <p:extLst>
      <p:ext uri="{BB962C8B-B14F-4D97-AF65-F5344CB8AC3E}">
        <p14:creationId xmlns:p14="http://schemas.microsoft.com/office/powerpoint/2010/main" val="3978468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96431-143D-3C18-7A6F-8F314CB0B483}"/>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C9D6EF0D-375D-F380-F5F3-0FF2DB22EE3C}"/>
              </a:ext>
            </a:extLst>
          </p:cNvPr>
          <p:cNvSpPr/>
          <p:nvPr/>
        </p:nvSpPr>
        <p:spPr>
          <a:xfrm>
            <a:off x="260697" y="192666"/>
            <a:ext cx="11641573" cy="35394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a:solidFill>
                  <a:srgbClr val="000000"/>
                </a:solidFill>
                <a:latin typeface="Helvetica"/>
                <a:cs typeface="Helvetica"/>
              </a:rPr>
              <a:t>Process simplification w</a:t>
            </a:r>
            <a:r>
              <a:rPr kumimoji="0" lang="en-US" sz="1700" b="1" i="0" u="none" strike="noStrike" kern="1200" cap="none" spc="0" normalizeH="0" baseline="0" noProof="0">
                <a:ln>
                  <a:noFill/>
                </a:ln>
                <a:solidFill>
                  <a:srgbClr val="000000"/>
                </a:solidFill>
                <a:effectLst/>
                <a:uLnTx/>
                <a:uFillTx/>
                <a:latin typeface="Helvetica"/>
                <a:ea typeface="+mn-ea"/>
                <a:cs typeface="Helvetica"/>
              </a:rPr>
              <a:t>hen </a:t>
            </a:r>
            <a:r>
              <a:rPr kumimoji="0" lang="en-PH" sz="1700" b="1" i="0" u="none" strike="noStrike" kern="1200" cap="none" spc="0" normalizeH="0" baseline="0" noProof="0">
                <a:ln>
                  <a:noFill/>
                </a:ln>
                <a:solidFill>
                  <a:srgbClr val="000000"/>
                </a:solidFill>
                <a:effectLst/>
                <a:uLnTx/>
                <a:uFillTx/>
                <a:latin typeface="Helvetica" panose="020B0403020202020204"/>
                <a:ea typeface="Calibri" panose="020F0502020204030204" pitchFamily="34" charset="0"/>
                <a:cs typeface="Helvetica" panose="020B0403020202020204"/>
              </a:rPr>
              <a:t>enhancing collaboration across </a:t>
            </a:r>
            <a:r>
              <a:rPr kumimoji="0" lang="en-PH" sz="1700" b="1" i="0" u="none" strike="noStrike" kern="1200" cap="none" spc="0" normalizeH="0" baseline="0" noProof="0" err="1">
                <a:ln>
                  <a:noFill/>
                </a:ln>
                <a:solidFill>
                  <a:srgbClr val="000000"/>
                </a:solidFill>
                <a:effectLst/>
                <a:uLnTx/>
                <a:uFillTx/>
                <a:latin typeface="Helvetica" panose="020B0403020202020204"/>
                <a:ea typeface="Calibri" panose="020F0502020204030204" pitchFamily="34" charset="0"/>
                <a:cs typeface="Helvetica" panose="020B0403020202020204"/>
              </a:rPr>
              <a:t>organisational</a:t>
            </a:r>
            <a:r>
              <a:rPr kumimoji="0" lang="en-PH" sz="1700" b="1" i="0" u="none" strike="noStrike" kern="1200" cap="none" spc="0" normalizeH="0" baseline="0" noProof="0">
                <a:ln>
                  <a:noFill/>
                </a:ln>
                <a:solidFill>
                  <a:srgbClr val="000000"/>
                </a:solidFill>
                <a:effectLst/>
                <a:uLnTx/>
                <a:uFillTx/>
                <a:latin typeface="Helvetica" panose="020B0403020202020204"/>
                <a:ea typeface="Calibri" panose="020F0502020204030204" pitchFamily="34" charset="0"/>
                <a:cs typeface="Helvetica" panose="020B0403020202020204"/>
              </a:rPr>
              <a:t> departments</a:t>
            </a:r>
            <a:r>
              <a:rPr kumimoji="0" lang="en-US" sz="1700" b="1" i="0" u="none" strike="noStrike" kern="1200" cap="none" spc="0" normalizeH="0" baseline="0" noProof="0">
                <a:ln>
                  <a:noFill/>
                </a:ln>
                <a:solidFill>
                  <a:srgbClr val="000000"/>
                </a:solidFill>
                <a:effectLst/>
                <a:uLnTx/>
                <a:uFillTx/>
                <a:latin typeface="Helvetica"/>
                <a:ea typeface="+mn-ea"/>
                <a:cs typeface="Helvetica"/>
              </a:rPr>
              <a:t> is neutral</a:t>
            </a:r>
          </a:p>
        </p:txBody>
      </p:sp>
      <p:sp>
        <p:nvSpPr>
          <p:cNvPr id="2" name="TextBox 1">
            <a:extLst>
              <a:ext uri="{FF2B5EF4-FFF2-40B4-BE49-F238E27FC236}">
                <a16:creationId xmlns:a16="http://schemas.microsoft.com/office/drawing/2014/main" id="{7C76AF74-6C82-9D43-C69D-0B25E96D722B}"/>
              </a:ext>
            </a:extLst>
          </p:cNvPr>
          <p:cNvSpPr txBox="1"/>
          <p:nvPr/>
        </p:nvSpPr>
        <p:spPr>
          <a:xfrm>
            <a:off x="3083170" y="6535881"/>
            <a:ext cx="904646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Edge Surveys in Aug 2024 and Feb 2025. Sample size: 282 Australian CIOs</a:t>
            </a:r>
          </a:p>
        </p:txBody>
      </p:sp>
      <p:pic>
        <p:nvPicPr>
          <p:cNvPr id="3" name="Picture 2">
            <a:extLst>
              <a:ext uri="{FF2B5EF4-FFF2-40B4-BE49-F238E27FC236}">
                <a16:creationId xmlns:a16="http://schemas.microsoft.com/office/drawing/2014/main" id="{3E7A4274-440E-7E60-965D-7A8273EFB5BA}"/>
              </a:ext>
            </a:extLst>
          </p:cNvPr>
          <p:cNvPicPr>
            <a:picLocks noChangeAspect="1"/>
          </p:cNvPicPr>
          <p:nvPr/>
        </p:nvPicPr>
        <p:blipFill>
          <a:blip r:embed="rId2"/>
          <a:stretch>
            <a:fillRect/>
          </a:stretch>
        </p:blipFill>
        <p:spPr>
          <a:xfrm>
            <a:off x="275214" y="868611"/>
            <a:ext cx="11641572" cy="5667270"/>
          </a:xfrm>
          <a:prstGeom prst="rect">
            <a:avLst/>
          </a:prstGeom>
        </p:spPr>
      </p:pic>
    </p:spTree>
    <p:extLst>
      <p:ext uri="{BB962C8B-B14F-4D97-AF65-F5344CB8AC3E}">
        <p14:creationId xmlns:p14="http://schemas.microsoft.com/office/powerpoint/2010/main" val="2703502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C443D-B61A-F0F8-61DD-FF45662D8A9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AF2005F-C847-0A39-CDBF-94FE39EBDDE8}"/>
              </a:ext>
            </a:extLst>
          </p:cNvPr>
          <p:cNvSpPr txBox="1"/>
          <p:nvPr/>
        </p:nvSpPr>
        <p:spPr>
          <a:xfrm>
            <a:off x="3083170" y="6535881"/>
            <a:ext cx="904646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Edge Surveys in Aug 2024 and Feb 2025. Sample size: 282 Australian CIOs</a:t>
            </a:r>
          </a:p>
        </p:txBody>
      </p:sp>
      <p:sp>
        <p:nvSpPr>
          <p:cNvPr id="25" name="Rectangle 24">
            <a:extLst>
              <a:ext uri="{FF2B5EF4-FFF2-40B4-BE49-F238E27FC236}">
                <a16:creationId xmlns:a16="http://schemas.microsoft.com/office/drawing/2014/main" id="{5B1E7EF1-B5DF-2154-323E-E55D1D018AE8}"/>
              </a:ext>
            </a:extLst>
          </p:cNvPr>
          <p:cNvSpPr/>
          <p:nvPr/>
        </p:nvSpPr>
        <p:spPr>
          <a:xfrm>
            <a:off x="260697" y="181780"/>
            <a:ext cx="11641573" cy="35394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a:solidFill>
                  <a:srgbClr val="000000"/>
                </a:solidFill>
                <a:latin typeface="Helvetica"/>
                <a:cs typeface="Helvetica"/>
              </a:rPr>
              <a:t>Process simplification when improving visibility across internal and external value chains is neutral</a:t>
            </a:r>
          </a:p>
        </p:txBody>
      </p:sp>
      <p:pic>
        <p:nvPicPr>
          <p:cNvPr id="3" name="Picture 2">
            <a:extLst>
              <a:ext uri="{FF2B5EF4-FFF2-40B4-BE49-F238E27FC236}">
                <a16:creationId xmlns:a16="http://schemas.microsoft.com/office/drawing/2014/main" id="{CD14CFA5-2B88-CCC0-8736-34E52125740E}"/>
              </a:ext>
            </a:extLst>
          </p:cNvPr>
          <p:cNvPicPr>
            <a:picLocks noChangeAspect="1"/>
          </p:cNvPicPr>
          <p:nvPr/>
        </p:nvPicPr>
        <p:blipFill>
          <a:blip r:embed="rId2"/>
          <a:stretch>
            <a:fillRect/>
          </a:stretch>
        </p:blipFill>
        <p:spPr>
          <a:xfrm>
            <a:off x="260697" y="936367"/>
            <a:ext cx="11790672" cy="5739853"/>
          </a:xfrm>
          <a:prstGeom prst="rect">
            <a:avLst/>
          </a:prstGeom>
        </p:spPr>
      </p:pic>
    </p:spTree>
    <p:extLst>
      <p:ext uri="{BB962C8B-B14F-4D97-AF65-F5344CB8AC3E}">
        <p14:creationId xmlns:p14="http://schemas.microsoft.com/office/powerpoint/2010/main" val="2816906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BF82B-AA46-86A5-931A-1A4A01AED27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9769B40-2493-E91B-F4D9-D2AE60AC4E34}"/>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0D860CE-D456-38CB-7AFE-D70E3563DAD2}"/>
                  </a:ext>
                </a:extLst>
              </p:cNvPr>
              <p:cNvSpPr txBox="1"/>
              <p:nvPr/>
            </p:nvSpPr>
            <p:spPr>
              <a:xfrm>
                <a:off x="468301" y="2317570"/>
                <a:ext cx="3873176" cy="387792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lang="en-US" sz="1100" b="1">
                    <a:solidFill>
                      <a:prstClr val="black"/>
                    </a:solidFill>
                    <a:latin typeface="Helvetica"/>
                    <a:cs typeface="Helvetica"/>
                  </a:rPr>
                  <a:t>ADAPT develops 3×3 and 2×2 matrices for process simplification, illustrating the relationship between two independent variables while keeping the third constant.</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The percentage values of the matrices come from computing the probabilities based on the logistic regression model for process simplification, </a:t>
                </a:r>
                <a14:m>
                  <m:oMath xmlns:m="http://schemas.openxmlformats.org/officeDocument/2006/math">
                    <m:r>
                      <a:rPr lang="en-PH" sz="1100" i="1" smtClean="0">
                        <a:latin typeface="Cambria Math" panose="02040503050406030204" pitchFamily="18" charset="0"/>
                      </a:rPr>
                      <m:t>𝑃</m:t>
                    </m:r>
                    <m:d>
                      <m:dPr>
                        <m:ctrlPr>
                          <a:rPr lang="en-PH" sz="1100" i="1">
                            <a:solidFill>
                              <a:srgbClr val="836967"/>
                            </a:solidFill>
                            <a:latin typeface="Cambria Math" panose="02040503050406030204" pitchFamily="18" charset="0"/>
                          </a:rPr>
                        </m:ctrlPr>
                      </m:dPr>
                      <m:e>
                        <m:r>
                          <a:rPr lang="en-PH" sz="1100" i="1">
                            <a:latin typeface="Cambria Math" panose="02040503050406030204" pitchFamily="18" charset="0"/>
                          </a:rPr>
                          <m:t>𝑌</m:t>
                        </m:r>
                      </m:e>
                    </m:d>
                    <m:r>
                      <a:rPr lang="en-PH" sz="1100" i="0">
                        <a:latin typeface="Cambria Math" panose="02040503050406030204" pitchFamily="18" charset="0"/>
                      </a:rPr>
                      <m:t>=</m:t>
                    </m:r>
                    <m:f>
                      <m:fPr>
                        <m:ctrlPr>
                          <a:rPr lang="en-PH" sz="1100" i="1">
                            <a:solidFill>
                              <a:srgbClr val="836967"/>
                            </a:solidFill>
                            <a:latin typeface="Cambria Math" panose="02040503050406030204" pitchFamily="18" charset="0"/>
                          </a:rPr>
                        </m:ctrlPr>
                      </m:fPr>
                      <m:num>
                        <m:r>
                          <a:rPr lang="en-PH" sz="1100" i="0">
                            <a:latin typeface="Cambria Math" panose="02040503050406030204" pitchFamily="18" charset="0"/>
                          </a:rPr>
                          <m:t>1</m:t>
                        </m:r>
                      </m:num>
                      <m:den>
                        <m:r>
                          <a:rPr lang="en-PH" sz="1100" i="0">
                            <a:latin typeface="Cambria Math" panose="02040503050406030204" pitchFamily="18" charset="0"/>
                          </a:rPr>
                          <m:t>1+</m:t>
                        </m:r>
                        <m:r>
                          <a:rPr lang="en-PH" sz="1100" b="0" i="1" smtClean="0">
                            <a:latin typeface="Cambria Math" panose="02040503050406030204" pitchFamily="18" charset="0"/>
                          </a:rPr>
                          <m:t> </m:t>
                        </m:r>
                        <m:sSup>
                          <m:sSupPr>
                            <m:ctrlPr>
                              <a:rPr lang="en-PH" sz="1100" b="0" i="1" smtClean="0">
                                <a:latin typeface="Cambria Math" panose="02040503050406030204" pitchFamily="18" charset="0"/>
                              </a:rPr>
                            </m:ctrlPr>
                          </m:sSupPr>
                          <m:e>
                            <m:r>
                              <a:rPr lang="en-PH" sz="1100" b="0" i="1" smtClean="0">
                                <a:latin typeface="Cambria Math" panose="02040503050406030204" pitchFamily="18" charset="0"/>
                              </a:rPr>
                              <m:t>𝑒</m:t>
                            </m:r>
                          </m:e>
                          <m:sup>
                            <m:r>
                              <a:rPr lang="en-PH" sz="1100" b="0" i="1" smtClean="0">
                                <a:latin typeface="Cambria Math" panose="02040503050406030204" pitchFamily="18" charset="0"/>
                              </a:rPr>
                              <m:t>−(−7.3+0.5</m:t>
                            </m:r>
                            <m:sSub>
                              <m:sSubPr>
                                <m:ctrlPr>
                                  <a:rPr lang="en-PH" sz="1100" b="0" i="1" smtClean="0">
                                    <a:latin typeface="Cambria Math" panose="02040503050406030204" pitchFamily="18" charset="0"/>
                                  </a:rPr>
                                </m:ctrlPr>
                              </m:sSubPr>
                              <m:e>
                                <m:r>
                                  <a:rPr lang="en-PH" sz="1100" b="0" i="1" smtClean="0">
                                    <a:latin typeface="Cambria Math" panose="02040503050406030204" pitchFamily="18" charset="0"/>
                                  </a:rPr>
                                  <m:t>𝑋</m:t>
                                </m:r>
                              </m:e>
                              <m:sub>
                                <m:r>
                                  <a:rPr lang="en-PH" sz="1100" b="0" i="1" smtClean="0">
                                    <a:latin typeface="Cambria Math" panose="02040503050406030204" pitchFamily="18" charset="0"/>
                                  </a:rPr>
                                  <m:t>1</m:t>
                                </m:r>
                              </m:sub>
                            </m:sSub>
                            <m:r>
                              <a:rPr lang="en-PH" sz="1100" b="0" i="1" smtClean="0">
                                <a:latin typeface="Cambria Math" panose="02040503050406030204" pitchFamily="18" charset="0"/>
                              </a:rPr>
                              <m:t>+0.9</m:t>
                            </m:r>
                            <m:sSub>
                              <m:sSubPr>
                                <m:ctrlPr>
                                  <a:rPr lang="en-PH" sz="1100" b="0" i="1" smtClean="0">
                                    <a:latin typeface="Cambria Math" panose="02040503050406030204" pitchFamily="18" charset="0"/>
                                  </a:rPr>
                                </m:ctrlPr>
                              </m:sSubPr>
                              <m:e>
                                <m:r>
                                  <a:rPr lang="en-PH" sz="1100" b="0" i="1" smtClean="0">
                                    <a:latin typeface="Cambria Math" panose="02040503050406030204" pitchFamily="18" charset="0"/>
                                  </a:rPr>
                                  <m:t>𝑋</m:t>
                                </m:r>
                              </m:e>
                              <m:sub>
                                <m:r>
                                  <a:rPr lang="en-PH" sz="1100" b="0" i="1" smtClean="0">
                                    <a:latin typeface="Cambria Math" panose="02040503050406030204" pitchFamily="18" charset="0"/>
                                  </a:rPr>
                                  <m:t>2</m:t>
                                </m:r>
                              </m:sub>
                            </m:sSub>
                            <m:r>
                              <a:rPr lang="en-PH" sz="1100" b="0" i="1" smtClean="0">
                                <a:latin typeface="Cambria Math" panose="02040503050406030204" pitchFamily="18" charset="0"/>
                              </a:rPr>
                              <m:t>+0.7</m:t>
                            </m:r>
                            <m:sSub>
                              <m:sSubPr>
                                <m:ctrlPr>
                                  <a:rPr lang="en-PH" sz="1100" b="0" i="1" smtClean="0">
                                    <a:latin typeface="Cambria Math" panose="02040503050406030204" pitchFamily="18" charset="0"/>
                                  </a:rPr>
                                </m:ctrlPr>
                              </m:sSubPr>
                              <m:e>
                                <m:r>
                                  <a:rPr lang="en-PH" sz="1100" b="0" i="1" smtClean="0">
                                    <a:latin typeface="Cambria Math" panose="02040503050406030204" pitchFamily="18" charset="0"/>
                                  </a:rPr>
                                  <m:t>𝑋</m:t>
                                </m:r>
                              </m:e>
                              <m:sub>
                                <m:r>
                                  <a:rPr lang="en-PH" sz="1100" b="0" i="1" smtClean="0">
                                    <a:latin typeface="Cambria Math" panose="02040503050406030204" pitchFamily="18" charset="0"/>
                                  </a:rPr>
                                  <m:t>3</m:t>
                                </m:r>
                              </m:sub>
                            </m:sSub>
                            <m:r>
                              <a:rPr lang="en-PH" sz="1100" b="0" i="1" smtClean="0">
                                <a:latin typeface="Cambria Math" panose="02040503050406030204" pitchFamily="18" charset="0"/>
                              </a:rPr>
                              <m:t>)</m:t>
                            </m:r>
                          </m:sup>
                        </m:sSup>
                      </m:den>
                    </m:f>
                    <m:r>
                      <a:rPr lang="en-PH" sz="1100" b="0" i="0" smtClean="0">
                        <a:latin typeface="Cambria Math" panose="02040503050406030204" pitchFamily="18" charset="0"/>
                      </a:rPr>
                      <m:t> </m:t>
                    </m:r>
                  </m:oMath>
                </a14:m>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kumimoji="0" lang="en-US" sz="1100" b="0" i="0" u="none" strike="noStrike" kern="1200" cap="none" spc="0" normalizeH="0" baseline="0" noProof="0">
                    <a:ln>
                      <a:noFill/>
                    </a:ln>
                    <a:solidFill>
                      <a:prstClr val="black"/>
                    </a:solidFill>
                    <a:effectLst/>
                    <a:uLnTx/>
                    <a:uFillTx/>
                    <a:latin typeface="Helvetica"/>
                    <a:cs typeface="Helvetica"/>
                  </a:rPr>
                  <a:t>where X</a:t>
                </a:r>
                <a:r>
                  <a:rPr kumimoji="0" lang="en-US" sz="1100" b="0" i="0" u="none" strike="noStrike" kern="1200" cap="none" spc="0" normalizeH="0" baseline="-25000" noProof="0">
                    <a:ln>
                      <a:noFill/>
                    </a:ln>
                    <a:solidFill>
                      <a:prstClr val="black"/>
                    </a:solidFill>
                    <a:effectLst/>
                    <a:uLnTx/>
                    <a:uFillTx/>
                    <a:latin typeface="Helvetica"/>
                    <a:cs typeface="Helvetica"/>
                  </a:rPr>
                  <a:t>1</a:t>
                </a:r>
                <a:r>
                  <a:rPr kumimoji="0" lang="en-US" sz="1100" b="0" i="0" u="none" strike="noStrike" kern="1200" cap="none" spc="0" normalizeH="0" baseline="0" noProof="0">
                    <a:ln>
                      <a:noFill/>
                    </a:ln>
                    <a:solidFill>
                      <a:prstClr val="black"/>
                    </a:solidFill>
                    <a:effectLst/>
                    <a:uLnTx/>
                    <a:uFillTx/>
                    <a:latin typeface="Helvetica"/>
                    <a:cs typeface="Helvetica"/>
                  </a:rPr>
                  <a:t>,</a:t>
                </a:r>
                <a:r>
                  <a:rPr kumimoji="0" lang="en-US" sz="1100" b="0" i="0" u="none" strike="noStrike" kern="1200" cap="none" spc="0" normalizeH="0" noProof="0">
                    <a:ln>
                      <a:noFill/>
                    </a:ln>
                    <a:solidFill>
                      <a:prstClr val="black"/>
                    </a:solidFill>
                    <a:effectLst/>
                    <a:uLnTx/>
                    <a:uFillTx/>
                    <a:latin typeface="Helvetica"/>
                    <a:cs typeface="Helvetica"/>
                  </a:rPr>
                  <a:t> X</a:t>
                </a:r>
                <a:r>
                  <a:rPr kumimoji="0" lang="en-US" sz="1100" b="0" i="0" u="none" strike="noStrike" kern="1200" cap="none" spc="0" normalizeH="0" baseline="-25000" noProof="0">
                    <a:ln>
                      <a:noFill/>
                    </a:ln>
                    <a:solidFill>
                      <a:prstClr val="black"/>
                    </a:solidFill>
                    <a:effectLst/>
                    <a:uLnTx/>
                    <a:uFillTx/>
                    <a:latin typeface="Helvetica"/>
                    <a:cs typeface="Helvetica"/>
                  </a:rPr>
                  <a:t>2</a:t>
                </a:r>
                <a:r>
                  <a:rPr kumimoji="0" lang="en-US" sz="1100" b="0" i="0" u="none" strike="noStrike" kern="1200" cap="none" spc="0" normalizeH="0" noProof="0">
                    <a:ln>
                      <a:noFill/>
                    </a:ln>
                    <a:solidFill>
                      <a:prstClr val="black"/>
                    </a:solidFill>
                    <a:effectLst/>
                    <a:uLnTx/>
                    <a:uFillTx/>
                    <a:latin typeface="Helvetica"/>
                    <a:cs typeface="Helvetica"/>
                  </a:rPr>
                  <a:t> and X</a:t>
                </a:r>
                <a:r>
                  <a:rPr kumimoji="0" lang="en-US" sz="1100" b="0" i="0" u="none" strike="noStrike" kern="1200" cap="none" spc="0" normalizeH="0" baseline="-25000" noProof="0">
                    <a:ln>
                      <a:noFill/>
                    </a:ln>
                    <a:solidFill>
                      <a:prstClr val="black"/>
                    </a:solidFill>
                    <a:effectLst/>
                    <a:uLnTx/>
                    <a:uFillTx/>
                    <a:latin typeface="Helvetica"/>
                    <a:cs typeface="Helvetica"/>
                  </a:rPr>
                  <a:t>3</a:t>
                </a:r>
                <a:r>
                  <a:rPr kumimoji="0" lang="en-US" sz="1100" b="0" i="0" u="none" strike="noStrike" kern="1200" cap="none" spc="0" normalizeH="0" noProof="0">
                    <a:ln>
                      <a:noFill/>
                    </a:ln>
                    <a:solidFill>
                      <a:prstClr val="black"/>
                    </a:solidFill>
                    <a:effectLst/>
                    <a:uLnTx/>
                    <a:uFillTx/>
                    <a:latin typeface="Helvetica"/>
                    <a:cs typeface="Helvetica"/>
                  </a:rPr>
                  <a:t> corresponds to developing new ways of working, enhancing collaboration across departments and improving visibility across internal and external value chains. These </a:t>
                </a:r>
                <a:r>
                  <a:rPr lang="en-US" sz="1100">
                    <a:solidFill>
                      <a:prstClr val="black"/>
                    </a:solidFill>
                    <a:latin typeface="Helvetica"/>
                    <a:cs typeface="Helvetica"/>
                  </a:rPr>
                  <a:t>3</a:t>
                </a:r>
                <a:r>
                  <a:rPr kumimoji="0" lang="en-US" sz="1100" b="0" i="0" u="none" strike="noStrike" kern="1200" cap="none" spc="0" normalizeH="0" noProof="0">
                    <a:ln>
                      <a:noFill/>
                    </a:ln>
                    <a:solidFill>
                      <a:prstClr val="black"/>
                    </a:solidFill>
                    <a:effectLst/>
                    <a:uLnTx/>
                    <a:uFillTx/>
                    <a:latin typeface="Helvetica"/>
                    <a:cs typeface="Helvetica"/>
                  </a:rPr>
                  <a:t> </a:t>
                </a:r>
                <a:r>
                  <a:rPr lang="en-US" sz="1100">
                    <a:solidFill>
                      <a:prstClr val="black"/>
                    </a:solidFill>
                    <a:latin typeface="Helvetica"/>
                    <a:cs typeface="Helvetica"/>
                  </a:rPr>
                  <a:t>independent variables are scaled </a:t>
                </a:r>
                <a:br>
                  <a:rPr lang="en-US" sz="1100">
                    <a:solidFill>
                      <a:prstClr val="black"/>
                    </a:solidFill>
                    <a:latin typeface="Helvetica"/>
                    <a:cs typeface="Helvetica"/>
                  </a:rPr>
                </a:br>
                <a:r>
                  <a:rPr lang="en-US" sz="1100">
                    <a:solidFill>
                      <a:prstClr val="black"/>
                    </a:solidFill>
                    <a:latin typeface="Helvetica"/>
                    <a:cs typeface="Helvetica"/>
                  </a:rPr>
                  <a:t>at 1 to 5.</a:t>
                </a:r>
                <a:endParaRPr kumimoji="0" lang="en-US" sz="11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100">
                    <a:solidFill>
                      <a:prstClr val="black"/>
                    </a:solidFill>
                    <a:latin typeface="Helvetica"/>
                    <a:cs typeface="Helvetica"/>
                  </a:rPr>
                  <a:t>The two matrices are based on CIOs’ perspectives </a:t>
                </a:r>
                <a:br>
                  <a:rPr lang="en-US" sz="1100">
                    <a:solidFill>
                      <a:prstClr val="black"/>
                    </a:solidFill>
                    <a:latin typeface="Helvetica"/>
                    <a:cs typeface="Helvetica"/>
                  </a:rPr>
                </a:br>
                <a:r>
                  <a:rPr lang="en-US" sz="1100">
                    <a:solidFill>
                      <a:prstClr val="black"/>
                    </a:solidFill>
                    <a:latin typeface="Helvetica"/>
                    <a:cs typeface="Helvetica"/>
                  </a:rPr>
                  <a:t>from 2024 and 2025.</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p:txBody>
          </p:sp>
        </mc:Choice>
        <mc:Fallback xmlns="">
          <p:sp>
            <p:nvSpPr>
              <p:cNvPr id="4" name="TextBox 3">
                <a:extLst>
                  <a:ext uri="{FF2B5EF4-FFF2-40B4-BE49-F238E27FC236}">
                    <a16:creationId xmlns:a16="http://schemas.microsoft.com/office/drawing/2014/main" id="{F0D860CE-D456-38CB-7AFE-D70E3563DAD2}"/>
                  </a:ext>
                </a:extLst>
              </p:cNvPr>
              <p:cNvSpPr txBox="1">
                <a:spLocks noRot="1" noChangeAspect="1" noMove="1" noResize="1" noEditPoints="1" noAdjustHandles="1" noChangeArrowheads="1" noChangeShapeType="1" noTextEdit="1"/>
              </p:cNvSpPr>
              <p:nvPr/>
            </p:nvSpPr>
            <p:spPr>
              <a:xfrm>
                <a:off x="468301" y="2317570"/>
                <a:ext cx="3873176" cy="3877921"/>
              </a:xfrm>
              <a:prstGeom prst="rect">
                <a:avLst/>
              </a:prstGeom>
              <a:blipFill>
                <a:blip r:embed="rId4"/>
                <a:stretch>
                  <a:fillRect/>
                </a:stretch>
              </a:blipFill>
            </p:spPr>
            <p:txBody>
              <a:bodyPr/>
              <a:lstStyle/>
              <a:p>
                <a:r>
                  <a:rPr lang="en-PH">
                    <a:noFill/>
                  </a:rPr>
                  <a:t> </a:t>
                </a:r>
              </a:p>
            </p:txBody>
          </p:sp>
        </mc:Fallback>
      </mc:AlternateContent>
      <p:grpSp>
        <p:nvGrpSpPr>
          <p:cNvPr id="2" name="Group 1">
            <a:extLst>
              <a:ext uri="{FF2B5EF4-FFF2-40B4-BE49-F238E27FC236}">
                <a16:creationId xmlns:a16="http://schemas.microsoft.com/office/drawing/2014/main" id="{E88F3C3A-8B9F-EA5E-18DF-965E26BEC34D}"/>
              </a:ext>
            </a:extLst>
          </p:cNvPr>
          <p:cNvGrpSpPr/>
          <p:nvPr/>
        </p:nvGrpSpPr>
        <p:grpSpPr>
          <a:xfrm>
            <a:off x="468300" y="956565"/>
            <a:ext cx="4129258" cy="1138774"/>
            <a:chOff x="819810" y="1621037"/>
            <a:chExt cx="4129259" cy="1138774"/>
          </a:xfrm>
        </p:grpSpPr>
        <p:sp>
          <p:nvSpPr>
            <p:cNvPr id="3" name="Rectangle 2">
              <a:extLst>
                <a:ext uri="{FF2B5EF4-FFF2-40B4-BE49-F238E27FC236}">
                  <a16:creationId xmlns:a16="http://schemas.microsoft.com/office/drawing/2014/main" id="{09CD3968-BA48-04FD-0633-CB2E69D45DD5}"/>
                </a:ext>
              </a:extLst>
            </p:cNvPr>
            <p:cNvSpPr/>
            <p:nvPr/>
          </p:nvSpPr>
          <p:spPr>
            <a:xfrm>
              <a:off x="819811" y="1928814"/>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panose="020B0403020202020204" pitchFamily="34" charset="0"/>
                  <a:ea typeface="+mn-ea"/>
                  <a:cs typeface="+mn-cs"/>
                </a:rPr>
                <a:t>How to read the 3x3 </a:t>
              </a:r>
              <a:br>
                <a:rPr kumimoji="0" lang="en-US" sz="2400" b="1" i="0" u="none" strike="noStrike" kern="1200" cap="none" spc="-50" normalizeH="0" baseline="0" noProof="0">
                  <a:ln>
                    <a:noFill/>
                  </a:ln>
                  <a:solidFill>
                    <a:srgbClr val="000000"/>
                  </a:solidFill>
                  <a:effectLst/>
                  <a:uLnTx/>
                  <a:uFillTx/>
                  <a:latin typeface="Helvetica" panose="020B0403020202020204" pitchFamily="34" charset="0"/>
                  <a:ea typeface="+mn-ea"/>
                  <a:cs typeface="+mn-cs"/>
                </a:rPr>
              </a:br>
              <a:r>
                <a:rPr kumimoji="0" lang="en-US" sz="2400" b="1" i="0" u="none" strike="noStrike" kern="1200" cap="none" spc="-50" normalizeH="0" baseline="0" noProof="0">
                  <a:ln>
                    <a:noFill/>
                  </a:ln>
                  <a:solidFill>
                    <a:srgbClr val="000000"/>
                  </a:solidFill>
                  <a:effectLst/>
                  <a:uLnTx/>
                  <a:uFillTx/>
                  <a:latin typeface="Helvetica" panose="020B0403020202020204" pitchFamily="34" charset="0"/>
                  <a:ea typeface="+mn-ea"/>
                  <a:cs typeface="+mn-cs"/>
                </a:rPr>
                <a:t>and 2x2 matrices</a:t>
              </a:r>
            </a:p>
          </p:txBody>
        </p:sp>
        <p:sp>
          <p:nvSpPr>
            <p:cNvPr id="6" name="Rectangle 5">
              <a:extLst>
                <a:ext uri="{FF2B5EF4-FFF2-40B4-BE49-F238E27FC236}">
                  <a16:creationId xmlns:a16="http://schemas.microsoft.com/office/drawing/2014/main" id="{4C7D4A88-80DE-C43A-5EB5-411239DB2234}"/>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Process simplification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6D74CA10-E892-A78D-BA6A-3F84D8C9551F}"/>
              </a:ext>
            </a:extLst>
          </p:cNvPr>
          <p:cNvCxnSpPr>
            <a:cxnSpLocks/>
          </p:cNvCxnSpPr>
          <p:nvPr/>
        </p:nvCxnSpPr>
        <p:spPr>
          <a:xfrm flipV="1">
            <a:off x="4461848"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06941E-6E28-5886-7137-60107540E231}"/>
              </a:ext>
            </a:extLst>
          </p:cNvPr>
          <p:cNvSpPr txBox="1"/>
          <p:nvPr/>
        </p:nvSpPr>
        <p:spPr>
          <a:xfrm>
            <a:off x="4611311" y="93760"/>
            <a:ext cx="7344000" cy="667233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lang="en-US" sz="1100">
                <a:solidFill>
                  <a:prstClr val="black"/>
                </a:solidFill>
                <a:latin typeface="Helvetica"/>
                <a:cs typeface="Helvetica"/>
              </a:rPr>
              <a:t>The following provides steps on how to read the 3x3 matrix table for process simplification:</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100" b="1">
                <a:solidFill>
                  <a:prstClr val="black"/>
                </a:solidFill>
                <a:latin typeface="Helvetica"/>
                <a:cs typeface="Helvetica"/>
              </a:rPr>
              <a:t>Example: Better collaboration and visibility while keeping new ways of working constant</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While keeping new ways of working neutral,</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355600" lvl="1" indent="-173038">
              <a:lnSpc>
                <a:spcPct val="150000"/>
              </a:lnSpc>
              <a:spcAft>
                <a:spcPts val="1200"/>
              </a:spcAft>
              <a:buClr>
                <a:srgbClr val="E7534F"/>
              </a:buClr>
              <a:buFont typeface="Wingdings" panose="05000000000000000000" pitchFamily="2" charset="2"/>
              <a:buChar char="Ø"/>
              <a:defRPr/>
            </a:pPr>
            <a:r>
              <a:rPr lang="en-US" sz="1100" b="1">
                <a:solidFill>
                  <a:prstClr val="black"/>
                </a:solidFill>
                <a:latin typeface="Helvetica"/>
                <a:cs typeface="Helvetica"/>
              </a:rPr>
              <a:t>Third</a:t>
            </a:r>
            <a:r>
              <a:rPr kumimoji="0" lang="en-US" sz="1100" b="1" i="0" u="none" strike="noStrike" kern="1200" cap="none" spc="0" normalizeH="0" baseline="0" noProof="0">
                <a:ln>
                  <a:noFill/>
                </a:ln>
                <a:solidFill>
                  <a:prstClr val="black"/>
                </a:solidFill>
                <a:effectLst/>
                <a:uLnTx/>
                <a:uFillTx/>
                <a:latin typeface="Helvetica"/>
                <a:ea typeface="+mn-ea"/>
                <a:cs typeface="Helvetica"/>
              </a:rPr>
              <a:t> row. </a:t>
            </a:r>
            <a:r>
              <a:rPr lang="en-US" sz="1100">
                <a:solidFill>
                  <a:prstClr val="black"/>
                </a:solidFill>
                <a:latin typeface="Helvetica"/>
                <a:cs typeface="Helvetica"/>
              </a:rPr>
              <a:t>O</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rganisations</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are ineffective in enhancing collaboration and improving visibility will have a </a:t>
            </a:r>
            <a:r>
              <a:rPr kumimoji="0" lang="en-US" sz="1100" u="none" strike="noStrike" kern="1200" cap="none" spc="0" normalizeH="0" baseline="0" noProof="0">
                <a:ln>
                  <a:noFill/>
                </a:ln>
                <a:solidFill>
                  <a:prstClr val="black"/>
                </a:solidFill>
                <a:effectLst/>
                <a:uLnTx/>
                <a:uFillTx/>
                <a:latin typeface="Helvetica"/>
                <a:ea typeface="+mn-ea"/>
                <a:cs typeface="Helvetica"/>
              </a:rPr>
              <a:t>4% (</a:t>
            </a:r>
            <a:r>
              <a:rPr kumimoji="0" lang="en-US" sz="1100" b="1" u="none" strike="noStrike" kern="1200" cap="none" spc="0" normalizeH="0" baseline="0" noProof="0">
                <a:ln>
                  <a:noFill/>
                </a:ln>
                <a:solidFill>
                  <a:prstClr val="black"/>
                </a:solidFill>
                <a:effectLst/>
                <a:uLnTx/>
                <a:uFillTx/>
                <a:latin typeface="Helvetica"/>
                <a:ea typeface="+mn-ea"/>
                <a:cs typeface="Helvetica"/>
              </a:rPr>
              <a:t>first column</a:t>
            </a:r>
            <a:r>
              <a:rPr kumimoji="0" lang="en-US" sz="1100" u="none" strike="noStrike" kern="1200" cap="none" spc="0" normalizeH="0" baseline="0" noProof="0">
                <a:ln>
                  <a:noFill/>
                </a:ln>
                <a:solidFill>
                  <a:prstClr val="black"/>
                </a:solidFill>
                <a:effectLst/>
                <a:uLnTx/>
                <a:uFillTx/>
                <a:latin typeface="Helvetica"/>
                <a:ea typeface="+mn-ea"/>
                <a:cs typeface="Helvetica"/>
              </a:rPr>
              <a:t>) probability of being effective in process simplification</a:t>
            </a:r>
            <a:r>
              <a:rPr kumimoji="0" lang="en-US" sz="1100" b="0" i="0" u="none" strike="noStrike" kern="1200" cap="none" spc="0" normalizeH="0" baseline="0" noProof="0">
                <a:ln>
                  <a:noFill/>
                </a:ln>
                <a:solidFill>
                  <a:prstClr val="black"/>
                </a:solidFill>
                <a:effectLst/>
                <a:uLnTx/>
                <a:uFillTx/>
                <a:latin typeface="Helvetica"/>
                <a:ea typeface="+mn-ea"/>
                <a:cs typeface="Helvetica"/>
              </a:rPr>
              <a:t>.</a:t>
            </a:r>
            <a:r>
              <a:rPr lang="en-US" sz="1100">
                <a:solidFill>
                  <a:prstClr val="black"/>
                </a:solidFill>
                <a:latin typeface="Helvetica"/>
                <a:cs typeface="Helvetica"/>
              </a:rPr>
              <a:t> If they are still ineffective in enhancing collaboration but neutral and effective in improving visibility, they will have an 11% (</a:t>
            </a:r>
            <a:r>
              <a:rPr lang="en-US" sz="1100" b="1">
                <a:solidFill>
                  <a:prstClr val="black"/>
                </a:solidFill>
                <a:latin typeface="Helvetica"/>
                <a:cs typeface="Helvetica"/>
              </a:rPr>
              <a:t>second column</a:t>
            </a:r>
            <a:r>
              <a:rPr lang="en-US" sz="1100">
                <a:solidFill>
                  <a:prstClr val="black"/>
                </a:solidFill>
                <a:latin typeface="Helvetica"/>
                <a:cs typeface="Helvetica"/>
              </a:rPr>
              <a:t>) and 31% (</a:t>
            </a:r>
            <a:r>
              <a:rPr lang="en-US" sz="1100" b="1">
                <a:solidFill>
                  <a:prstClr val="black"/>
                </a:solidFill>
                <a:latin typeface="Helvetica"/>
                <a:cs typeface="Helvetica"/>
              </a:rPr>
              <a:t>third column</a:t>
            </a:r>
            <a:r>
              <a:rPr lang="en-US" sz="1100">
                <a:solidFill>
                  <a:prstClr val="black"/>
                </a:solidFill>
                <a:latin typeface="Helvetica"/>
                <a:cs typeface="Helvetica"/>
              </a:rPr>
              <a:t>) success rate of being better at process simplification, respectively.</a:t>
            </a:r>
          </a:p>
          <a:p>
            <a:pPr marL="355600" marR="0" lvl="0" indent="-173038" algn="l" defTabSz="914400" rtl="0" eaLnBrk="1" fontAlgn="auto" latinLnBrk="0" hangingPunct="1">
              <a:lnSpc>
                <a:spcPct val="150000"/>
              </a:lnSpc>
              <a:spcBef>
                <a:spcPts val="0"/>
              </a:spcBef>
              <a:spcAft>
                <a:spcPts val="1200"/>
              </a:spcAft>
              <a:buClr>
                <a:srgbClr val="E7534F"/>
              </a:buClr>
              <a:buSzTx/>
              <a:buFont typeface="Wingdings" panose="05000000000000000000" pitchFamily="2" charset="2"/>
              <a:buChar char="Ø"/>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Second row. </a:t>
            </a:r>
            <a:r>
              <a:rPr lang="en-US" sz="1100">
                <a:solidFill>
                  <a:prstClr val="black"/>
                </a:solidFill>
                <a:latin typeface="Helvetica"/>
                <a:cs typeface="Helvetica"/>
              </a:rPr>
              <a:t>If they are neutral in enhancing collaboration but either ineffective, neutral or effective in improving visibility, they will have a 9% (</a:t>
            </a:r>
            <a:r>
              <a:rPr lang="en-US" sz="1100" b="1">
                <a:solidFill>
                  <a:prstClr val="black"/>
                </a:solidFill>
                <a:latin typeface="Helvetica"/>
                <a:cs typeface="Helvetica"/>
              </a:rPr>
              <a:t>first column</a:t>
            </a:r>
            <a:r>
              <a:rPr lang="en-US" sz="1100">
                <a:solidFill>
                  <a:prstClr val="black"/>
                </a:solidFill>
                <a:latin typeface="Helvetica"/>
                <a:cs typeface="Helvetica"/>
              </a:rPr>
              <a:t>), 25% (</a:t>
            </a:r>
            <a:r>
              <a:rPr lang="en-US" sz="1100" b="1">
                <a:solidFill>
                  <a:prstClr val="black"/>
                </a:solidFill>
                <a:latin typeface="Helvetica"/>
                <a:cs typeface="Helvetica"/>
              </a:rPr>
              <a:t>second column</a:t>
            </a:r>
            <a:r>
              <a:rPr lang="en-US" sz="1100">
                <a:solidFill>
                  <a:prstClr val="black"/>
                </a:solidFill>
                <a:latin typeface="Helvetica"/>
                <a:cs typeface="Helvetica"/>
              </a:rPr>
              <a:t>) or 55% (</a:t>
            </a:r>
            <a:r>
              <a:rPr lang="en-US" sz="1100" b="1">
                <a:solidFill>
                  <a:prstClr val="black"/>
                </a:solidFill>
                <a:latin typeface="Helvetica"/>
                <a:cs typeface="Helvetica"/>
              </a:rPr>
              <a:t>third column</a:t>
            </a:r>
            <a:r>
              <a:rPr lang="en-US" sz="1100">
                <a:solidFill>
                  <a:prstClr val="black"/>
                </a:solidFill>
                <a:latin typeface="Helvetica"/>
                <a:cs typeface="Helvetica"/>
              </a:rPr>
              <a:t>) chance of being effective in process simplification, respectively.</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355600" marR="0" lvl="0" indent="-173038" algn="l" defTabSz="914400" rtl="0" eaLnBrk="1" fontAlgn="auto" latinLnBrk="0" hangingPunct="1">
              <a:lnSpc>
                <a:spcPct val="150000"/>
              </a:lnSpc>
              <a:spcBef>
                <a:spcPts val="0"/>
              </a:spcBef>
              <a:spcAft>
                <a:spcPts val="1200"/>
              </a:spcAft>
              <a:buClr>
                <a:srgbClr val="E7534F"/>
              </a:buClr>
              <a:buSzTx/>
              <a:buFont typeface="Wingdings" panose="05000000000000000000" pitchFamily="2" charset="2"/>
              <a:buChar char="Ø"/>
              <a:tabLst/>
              <a:defRPr/>
            </a:pPr>
            <a:r>
              <a:rPr lang="en-US" sz="1100" b="1">
                <a:solidFill>
                  <a:prstClr val="black"/>
                </a:solidFill>
                <a:latin typeface="Helvetica"/>
                <a:cs typeface="Helvetica"/>
              </a:rPr>
              <a:t>First row. </a:t>
            </a:r>
            <a:r>
              <a:rPr lang="en-US" sz="1100">
                <a:solidFill>
                  <a:prstClr val="black"/>
                </a:solidFill>
                <a:latin typeface="Helvetica"/>
                <a:cs typeface="Helvetica"/>
              </a:rPr>
              <a:t>If</a:t>
            </a:r>
            <a:r>
              <a:rPr kumimoji="0" lang="en-US" sz="1100" b="0" i="0" u="none" strike="noStrike" kern="1200" cap="none" spc="0" normalizeH="0" baseline="0" noProof="0">
                <a:ln>
                  <a:noFill/>
                </a:ln>
                <a:solidFill>
                  <a:prstClr val="black"/>
                </a:solidFill>
                <a:effectLst/>
                <a:uLnTx/>
                <a:uFillTx/>
                <a:latin typeface="Helvetica"/>
                <a:ea typeface="+mn-ea"/>
                <a:cs typeface="Helvetica"/>
              </a:rPr>
              <a:t> they are effective in enhancing collaboration but ineffective in improving visibility, they will have a 23% (</a:t>
            </a:r>
            <a:r>
              <a:rPr kumimoji="0" lang="en-US" sz="1100" b="1" i="0" u="none" strike="noStrike" kern="1200" cap="none" spc="0" normalizeH="0" baseline="0" noProof="0">
                <a:ln>
                  <a:noFill/>
                </a:ln>
                <a:solidFill>
                  <a:prstClr val="black"/>
                </a:solidFill>
                <a:effectLst/>
                <a:uLnTx/>
                <a:uFillTx/>
                <a:latin typeface="Helvetica"/>
                <a:ea typeface="+mn-ea"/>
                <a:cs typeface="Helvetica"/>
              </a:rPr>
              <a:t>first column</a:t>
            </a:r>
            <a:r>
              <a:rPr kumimoji="0" lang="en-US" sz="1100" b="0" i="0" u="none" strike="noStrike" kern="1200" cap="none" spc="0" normalizeH="0" baseline="0" noProof="0">
                <a:ln>
                  <a:noFill/>
                </a:ln>
                <a:solidFill>
                  <a:prstClr val="black"/>
                </a:solidFill>
                <a:effectLst/>
                <a:uLnTx/>
                <a:uFillTx/>
                <a:latin typeface="Helvetica"/>
                <a:ea typeface="+mn-ea"/>
                <a:cs typeface="Helvetica"/>
              </a:rPr>
              <a:t>) chance of being better at process simplification. </a:t>
            </a:r>
            <a:r>
              <a:rPr lang="en-US" sz="1100">
                <a:solidFill>
                  <a:prstClr val="black"/>
                </a:solidFill>
                <a:latin typeface="Helvetica"/>
                <a:cs typeface="Helvetica"/>
              </a:rPr>
              <a:t>If they are still effective in enhancing collaboration but neutral in improving visibility, they will have a 50% (</a:t>
            </a:r>
            <a:r>
              <a:rPr lang="en-US" sz="1100" b="1">
                <a:solidFill>
                  <a:prstClr val="black"/>
                </a:solidFill>
                <a:latin typeface="Helvetica"/>
                <a:cs typeface="Helvetica"/>
              </a:rPr>
              <a:t>second column</a:t>
            </a:r>
            <a:r>
              <a:rPr lang="en-US" sz="1100">
                <a:solidFill>
                  <a:prstClr val="black"/>
                </a:solidFill>
                <a:latin typeface="Helvetica"/>
                <a:cs typeface="Helvetica"/>
              </a:rPr>
              <a:t>) success rate of effective process simplification. If</a:t>
            </a:r>
            <a:r>
              <a:rPr kumimoji="0" lang="en-US" sz="1100" b="0" i="0" u="none" strike="noStrike" kern="1200" cap="none" spc="0" normalizeH="0" baseline="0" noProof="0">
                <a:ln>
                  <a:noFill/>
                </a:ln>
                <a:solidFill>
                  <a:prstClr val="black"/>
                </a:solidFill>
                <a:effectLst/>
                <a:uLnTx/>
                <a:uFillTx/>
                <a:latin typeface="Helvetica"/>
                <a:ea typeface="+mn-ea"/>
                <a:cs typeface="Helvetica"/>
              </a:rPr>
              <a:t> they are both effective in enhancing collaboration and improving visibility, they will have a 76% (</a:t>
            </a:r>
            <a:r>
              <a:rPr kumimoji="0" lang="en-US" sz="1100" b="1" i="0" u="none" strike="noStrike" kern="1200" cap="none" spc="0" normalizeH="0" baseline="0" noProof="0">
                <a:ln>
                  <a:noFill/>
                </a:ln>
                <a:solidFill>
                  <a:prstClr val="black"/>
                </a:solidFill>
                <a:effectLst/>
                <a:uLnTx/>
                <a:uFillTx/>
                <a:latin typeface="Helvetica"/>
                <a:ea typeface="+mn-ea"/>
                <a:cs typeface="Helvetica"/>
              </a:rPr>
              <a:t>third column</a:t>
            </a:r>
            <a:r>
              <a:rPr kumimoji="0" lang="en-US" sz="1100" b="0" i="0" u="none" strike="noStrike" kern="1200" cap="none" spc="0" normalizeH="0" baseline="0" noProof="0">
                <a:ln>
                  <a:noFill/>
                </a:ln>
                <a:solidFill>
                  <a:prstClr val="black"/>
                </a:solidFill>
                <a:effectLst/>
                <a:uLnTx/>
                <a:uFillTx/>
                <a:latin typeface="Helvetica"/>
                <a:ea typeface="+mn-ea"/>
                <a:cs typeface="Helvetica"/>
              </a:rPr>
              <a:t>) chance of being effective.</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100" b="1">
                <a:solidFill>
                  <a:prstClr val="black"/>
                </a:solidFill>
                <a:latin typeface="Helvetica"/>
                <a:cs typeface="Helvetica"/>
              </a:rPr>
              <a:t>The 2x2 matrix table for process simplification where new ways of working are neutral</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182563" marR="0" lvl="0" indent="-182563"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100" b="1">
                <a:solidFill>
                  <a:prstClr val="black"/>
                </a:solidFill>
                <a:latin typeface="Helvetica"/>
                <a:cs typeface="Helvetica"/>
              </a:rPr>
              <a:t>Second</a:t>
            </a:r>
            <a:r>
              <a:rPr kumimoji="0" lang="en-US" sz="1100" b="1" i="0" u="none" strike="noStrike" kern="1200" cap="none" spc="0" normalizeH="0" baseline="0" noProof="0">
                <a:ln>
                  <a:noFill/>
                </a:ln>
                <a:solidFill>
                  <a:prstClr val="black"/>
                </a:solidFill>
                <a:effectLst/>
                <a:uLnTx/>
                <a:uFillTx/>
                <a:latin typeface="Helvetica"/>
                <a:ea typeface="+mn-ea"/>
                <a:cs typeface="Helvetica"/>
              </a:rPr>
              <a:t> row. </a:t>
            </a:r>
            <a:r>
              <a:rPr kumimoji="0" lang="en-US" sz="1100" b="0" i="0" u="none" strike="noStrike" kern="1200" cap="none" spc="0" normalizeH="0" baseline="0" noProof="0">
                <a:ln>
                  <a:noFill/>
                </a:ln>
                <a:solidFill>
                  <a:prstClr val="black"/>
                </a:solidFill>
                <a:effectLst/>
                <a:uLnTx/>
                <a:uFillTx/>
                <a:latin typeface="Helvetica"/>
                <a:ea typeface="+mn-ea"/>
                <a:cs typeface="Helvetica"/>
              </a:rPr>
              <a:t>Organisations that are not </a:t>
            </a:r>
            <a:r>
              <a:rPr lang="en-US" sz="1100">
                <a:solidFill>
                  <a:prstClr val="black"/>
                </a:solidFill>
                <a:latin typeface="Helvetica"/>
                <a:cs typeface="Helvetica"/>
              </a:rPr>
              <a:t>effective in enhancing collaboration and improving visibility will have a 9% (</a:t>
            </a:r>
            <a:r>
              <a:rPr lang="en-US" sz="1100" b="1">
                <a:solidFill>
                  <a:prstClr val="black"/>
                </a:solidFill>
                <a:latin typeface="Helvetica"/>
                <a:cs typeface="Helvetica"/>
              </a:rPr>
              <a:t>first column</a:t>
            </a:r>
            <a:r>
              <a:rPr lang="en-US" sz="1100">
                <a:solidFill>
                  <a:prstClr val="black"/>
                </a:solidFill>
                <a:latin typeface="Helvetica"/>
                <a:cs typeface="Helvetica"/>
              </a:rPr>
              <a:t>) probability of being better at process simplification. If they are still not effective in enhancing collaboration but effective in improving visibility, they will have a 39% (</a:t>
            </a:r>
            <a:r>
              <a:rPr lang="en-US" sz="1100" b="1">
                <a:solidFill>
                  <a:prstClr val="black"/>
                </a:solidFill>
                <a:latin typeface="Helvetica"/>
                <a:cs typeface="Helvetica"/>
              </a:rPr>
              <a:t>second column</a:t>
            </a:r>
            <a:r>
              <a:rPr lang="en-US" sz="1100">
                <a:solidFill>
                  <a:prstClr val="black"/>
                </a:solidFill>
                <a:latin typeface="Helvetica"/>
                <a:cs typeface="Helvetica"/>
              </a:rPr>
              <a:t>) chance of being effective at process simplification.</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182563" marR="0" lvl="0" indent="-182563"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100" b="1">
                <a:solidFill>
                  <a:prstClr val="black"/>
                </a:solidFill>
                <a:latin typeface="Helvetica"/>
                <a:cs typeface="Helvetica"/>
              </a:rPr>
              <a:t>First row. </a:t>
            </a:r>
            <a:r>
              <a:rPr lang="en-US" sz="1100">
                <a:solidFill>
                  <a:prstClr val="black"/>
                </a:solidFill>
                <a:latin typeface="Helvetica"/>
                <a:cs typeface="Helvetica"/>
              </a:rPr>
              <a:t>If they are not effective in enhancing collaboration but effective in improving visibility, they will have a 32% (</a:t>
            </a:r>
            <a:r>
              <a:rPr lang="en-US" sz="1100" b="1">
                <a:solidFill>
                  <a:prstClr val="black"/>
                </a:solidFill>
                <a:latin typeface="Helvetica"/>
                <a:cs typeface="Helvetica"/>
              </a:rPr>
              <a:t>first column</a:t>
            </a:r>
            <a:r>
              <a:rPr lang="en-US" sz="1100">
                <a:solidFill>
                  <a:prstClr val="black"/>
                </a:solidFill>
                <a:latin typeface="Helvetica"/>
                <a:cs typeface="Helvetica"/>
              </a:rPr>
              <a:t>) chance of being effective at process simplification. If</a:t>
            </a:r>
            <a:r>
              <a:rPr kumimoji="0" lang="en-US" sz="1100" b="0" i="0" u="none" strike="noStrike" kern="1200" cap="none" spc="0" normalizeH="0" baseline="0" noProof="0">
                <a:ln>
                  <a:noFill/>
                </a:ln>
                <a:solidFill>
                  <a:prstClr val="black"/>
                </a:solidFill>
                <a:effectLst/>
                <a:uLnTx/>
                <a:uFillTx/>
                <a:latin typeface="Helvetica"/>
                <a:ea typeface="+mn-ea"/>
                <a:cs typeface="Helvetica"/>
              </a:rPr>
              <a:t> they are both effective in enhancing collaboration and improving visibility, they will have a 76% (</a:t>
            </a:r>
            <a:r>
              <a:rPr kumimoji="0" lang="en-US" sz="1100" b="1" i="0" u="none" strike="noStrike" kern="1200" cap="none" spc="0" normalizeH="0" baseline="0" noProof="0">
                <a:ln>
                  <a:noFill/>
                </a:ln>
                <a:solidFill>
                  <a:prstClr val="black"/>
                </a:solidFill>
                <a:effectLst/>
                <a:uLnTx/>
                <a:uFillTx/>
                <a:latin typeface="Helvetica"/>
                <a:ea typeface="+mn-ea"/>
                <a:cs typeface="Helvetica"/>
              </a:rPr>
              <a:t>second column</a:t>
            </a:r>
            <a:r>
              <a:rPr kumimoji="0" lang="en-US" sz="1100" b="0" i="0" u="none" strike="noStrike" kern="1200" cap="none" spc="0" normalizeH="0" baseline="0" noProof="0">
                <a:ln>
                  <a:noFill/>
                </a:ln>
                <a:solidFill>
                  <a:prstClr val="black"/>
                </a:solidFill>
                <a:effectLst/>
                <a:uLnTx/>
                <a:uFillTx/>
                <a:latin typeface="Helvetica"/>
                <a:ea typeface="+mn-ea"/>
                <a:cs typeface="Helvetica"/>
              </a:rPr>
              <a:t>) chance of being effective.</a:t>
            </a:r>
          </a:p>
        </p:txBody>
      </p:sp>
    </p:spTree>
    <p:extLst>
      <p:ext uri="{BB962C8B-B14F-4D97-AF65-F5344CB8AC3E}">
        <p14:creationId xmlns:p14="http://schemas.microsoft.com/office/powerpoint/2010/main" val="231867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498904" y="1895182"/>
            <a:ext cx="3834368" cy="39669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2025 CIO Survey identified key attributes that drive effective process simplification. </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 2025, 43% of Australian organisations are effective in simplifying and integrating processes, 38% are neutral and 19% are ineffective.</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ADAPT has developed a network diagram illustrating how key attributes contribute to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process simplification. </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Additionally, 3x3 and 2x2 matrices have been developed to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analyse</a:t>
            </a:r>
            <a:r>
              <a:rPr kumimoji="0" lang="en-US" sz="1200" b="0" i="0" u="none" strike="noStrike" kern="1200" cap="none" spc="0" normalizeH="0" baseline="0" noProof="0">
                <a:ln>
                  <a:noFill/>
                </a:ln>
                <a:solidFill>
                  <a:prstClr val="black"/>
                </a:solidFill>
                <a:effectLst/>
                <a:uLnTx/>
                <a:uFillTx/>
                <a:latin typeface="Helvetica"/>
                <a:ea typeface="+mn-ea"/>
                <a:cs typeface="Helvetica"/>
              </a:rPr>
              <a:t> three factors. These matrices demonstrate how probability shifts in process simplification when two factors change while the third remains constant.</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498906" y="96629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a:t>
              </a:r>
              <a:r>
                <a:rPr lang="en-US" sz="1400" b="1">
                  <a:solidFill>
                    <a:srgbClr val="E7534F"/>
                  </a:solidFill>
                  <a:latin typeface="Helvetica"/>
                  <a:ea typeface="Calibri" panose="020F0502020204030204"/>
                  <a:cs typeface="Helvetica"/>
                </a:rPr>
                <a:t>Trends</a:t>
              </a: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 Process simplification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63011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782770" y="624951"/>
            <a:ext cx="7056000" cy="569046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ADAPT defines process simplification </a:t>
            </a:r>
            <a:r>
              <a:rPr lang="en-US" sz="1200">
                <a:solidFill>
                  <a:prstClr val="black"/>
                </a:solidFill>
                <a:latin typeface="Helvetica"/>
                <a:cs typeface="Helvetica"/>
              </a:rPr>
              <a:t>as: “</a:t>
            </a:r>
            <a:r>
              <a:rPr lang="en-US" sz="1200" i="1">
                <a:solidFill>
                  <a:prstClr val="black"/>
                </a:solidFill>
                <a:latin typeface="Helvetica"/>
                <a:cs typeface="Helvetica"/>
              </a:rPr>
              <a:t>The strategic approach of reducing complexity in business operations by eliminating redundant steps, automating workflows, and integrating systems. It focuses on improving efficiency, reducing costs, and enhancing agility by streamlining processes to achieve faster, more predictable, and scalable outcomes.</a:t>
            </a:r>
            <a:r>
              <a:rPr lang="en-US" sz="1200">
                <a:solidFill>
                  <a:prstClr val="black"/>
                </a:solidFill>
                <a:latin typeface="Helvetica"/>
                <a:cs typeface="Helvetica"/>
              </a:rPr>
              <a:t>”</a:t>
            </a:r>
          </a:p>
          <a:p>
            <a:pPr>
              <a:lnSpc>
                <a:spcPct val="150000"/>
              </a:lnSpc>
              <a:spcAft>
                <a:spcPts val="1200"/>
              </a:spcAft>
              <a:buClr>
                <a:srgbClr val="E7534F"/>
              </a:buCl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 this report, you’ll find insights into:</a:t>
            </a:r>
            <a:endParaRPr lang="en-US">
              <a:solidFill>
                <a:prstClr val="black"/>
              </a:solidFill>
              <a:latin typeface="Calibri" panose="020F0502020204030204"/>
              <a:ea typeface="Calibri" panose="020F0502020204030204"/>
              <a:cs typeface="Calibri" panose="020F0502020204030204"/>
            </a:endParaRPr>
          </a:p>
          <a:p>
            <a:pPr marL="228600" marR="0" lvl="0" indent="-228600" algn="l" defTabSz="914400">
              <a:lnSpc>
                <a:spcPct val="150000"/>
              </a:lnSpc>
              <a:spcBef>
                <a:spcPts val="0"/>
              </a:spcBef>
              <a:buClr>
                <a:srgbClr val="E7534F"/>
              </a:buClr>
              <a:buSzTx/>
              <a:buFontTx/>
              <a:buAutoNum type="arabicPeriod"/>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The factors that are crucial for effective process </a:t>
            </a:r>
            <a:r>
              <a:rPr lang="en-US" sz="1200" b="1">
                <a:solidFill>
                  <a:prstClr val="black"/>
                </a:solidFill>
                <a:latin typeface="Helvetica"/>
                <a:cs typeface="Helvetica"/>
              </a:rPr>
              <a:t>simplification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p>
          <a:p>
            <a:pPr marR="0" lvl="0" algn="l" defTabSz="914400">
              <a:lnSpc>
                <a:spcPct val="150000"/>
              </a:lnSpc>
              <a:spcBef>
                <a:spcPts val="0"/>
              </a:spcBef>
              <a:spcAft>
                <a:spcPts val="1200"/>
              </a:spcAft>
              <a:buSzTx/>
              <a:tabLst/>
              <a:defRPr/>
            </a:pPr>
            <a:r>
              <a:rPr lang="en-US" sz="1200">
                <a:solidFill>
                  <a:prstClr val="black"/>
                </a:solidFill>
                <a:latin typeface="Helvetica"/>
                <a:cs typeface="Helvetica"/>
              </a:rPr>
              <a:t>These involve digital skills and </a:t>
            </a:r>
            <a:r>
              <a:rPr kumimoji="0" lang="en-US" sz="1200" b="0" i="0" u="none" strike="noStrike" kern="1200" cap="none" spc="0" normalizeH="0" baseline="0" noProof="0">
                <a:ln>
                  <a:noFill/>
                </a:ln>
                <a:solidFill>
                  <a:prstClr val="black"/>
                </a:solidFill>
                <a:effectLst/>
                <a:uLnTx/>
                <a:uFillTx/>
                <a:latin typeface="Helvetica"/>
                <a:ea typeface="+mn-ea"/>
                <a:cs typeface="Helvetica"/>
              </a:rPr>
              <a:t>mindsets, IT business delivery outcomes such as developing new ways of working and using technology to reduce cost, and course correcting based on insights</a:t>
            </a:r>
            <a:r>
              <a:rPr lang="en-US" sz="1200">
                <a:solidFill>
                  <a:prstClr val="black"/>
                </a:solidFill>
                <a:latin typeface="Helvetica"/>
                <a:cs typeface="Helvetica"/>
              </a:rPr>
              <a:t>.</a:t>
            </a:r>
            <a:endParaRPr lang="en-US">
              <a:solidFill>
                <a:prstClr val="black"/>
              </a:solidFill>
              <a:ea typeface="Calibri" panose="020F0502020204030204"/>
              <a:cs typeface="Calibri" panose="020F0502020204030204"/>
            </a:endParaRPr>
          </a:p>
          <a:p>
            <a:pPr marL="355600" lvl="1" indent="-172720">
              <a:lnSpc>
                <a:spcPct val="150000"/>
              </a:lnSpc>
              <a:spcAft>
                <a:spcPts val="1200"/>
              </a:spcAft>
              <a:buClr>
                <a:srgbClr val="E7534F"/>
              </a:buClr>
              <a:buFont typeface="Arial" panose="020B0604020202020204" pitchFamily="34" charset="0"/>
              <a:buChar cha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Digital </a:t>
            </a:r>
            <a:r>
              <a:rPr lang="en-US" sz="1200" b="1">
                <a:solidFill>
                  <a:prstClr val="black"/>
                </a:solidFill>
                <a:latin typeface="Helvetica"/>
                <a:cs typeface="Helvetica"/>
              </a:rPr>
              <a:t>skills</a:t>
            </a:r>
            <a:r>
              <a:rPr kumimoji="0" lang="en-US" sz="1200" b="1" i="0" u="none" strike="noStrike" kern="1200" cap="none" spc="0" normalizeH="0" baseline="0" noProof="0">
                <a:ln>
                  <a:noFill/>
                </a:ln>
                <a:solidFill>
                  <a:prstClr val="black"/>
                </a:solidFill>
                <a:effectLst/>
                <a:uLnTx/>
                <a:uFillTx/>
                <a:latin typeface="Helvetica"/>
                <a:ea typeface="+mn-ea"/>
                <a:cs typeface="Helvetica"/>
              </a:rPr>
              <a:t> and </a:t>
            </a:r>
            <a:r>
              <a:rPr lang="en-US" sz="1200" b="1">
                <a:solidFill>
                  <a:prstClr val="black"/>
                </a:solidFill>
                <a:latin typeface="Helvetica"/>
                <a:cs typeface="Helvetica"/>
              </a:rPr>
              <a:t>mindsets:</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kumimoji="0" lang="en-US" sz="1200" b="0" i="0" u="none" strike="noStrike" kern="1200" cap="none" spc="0" normalizeH="0" baseline="0" noProof="0">
                <a:ln>
                  <a:noFill/>
                </a:ln>
                <a:solidFill>
                  <a:prstClr val="black"/>
                </a:solidFill>
                <a:effectLst/>
                <a:uLnTx/>
                <a:uFillTx/>
                <a:latin typeface="Helvetica"/>
                <a:ea typeface="+mn-ea"/>
                <a:cs typeface="Helvetica"/>
              </a:rPr>
              <a:t>Organisations that excel in process simplification tend to have higher average levels of executive digital savviness, employee digital fitness, and executives’ recognition of technology’s importance to business outcomes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355600" lvl="1" indent="-172720">
              <a:lnSpc>
                <a:spcPct val="150000"/>
              </a:lnSpc>
              <a:spcAft>
                <a:spcPts val="1200"/>
              </a:spcAft>
              <a:buClr>
                <a:srgbClr val="E7534F"/>
              </a:buClr>
              <a:buFont typeface="Arial" panose="020B0604020202020204" pitchFamily="34" charset="0"/>
              <a:buChar cha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New ways of working, better insights and lower costs through tech: </a:t>
            </a:r>
            <a:r>
              <a:rPr kumimoji="0" lang="en-US" sz="1200" i="0" u="none" strike="noStrike" kern="1200" cap="none" spc="0" normalizeH="0" baseline="0" noProof="0">
                <a:ln>
                  <a:noFill/>
                </a:ln>
                <a:solidFill>
                  <a:prstClr val="black"/>
                </a:solidFill>
                <a:effectLst/>
                <a:uLnTx/>
                <a:uFillTx/>
                <a:latin typeface="Helvetica"/>
                <a:ea typeface="+mn-ea"/>
                <a:cs typeface="Helvetica"/>
              </a:rPr>
              <a:t>To be better at process simplification, organisations also require effectiveness in new ways of working, </a:t>
            </a:r>
            <a:br>
              <a:rPr kumimoji="0" lang="en-US" sz="1200" i="0" u="none" strike="noStrike" kern="1200" cap="none" spc="0" normalizeH="0" baseline="0" noProof="0">
                <a:ln>
                  <a:noFill/>
                </a:ln>
                <a:solidFill>
                  <a:prstClr val="black"/>
                </a:solidFill>
                <a:effectLst/>
                <a:uLnTx/>
                <a:uFillTx/>
                <a:latin typeface="Helvetica"/>
                <a:ea typeface="+mn-ea"/>
                <a:cs typeface="Helvetica"/>
              </a:rPr>
            </a:br>
            <a:r>
              <a:rPr kumimoji="0" lang="en-US" sz="1200" i="0" u="none" strike="noStrike" kern="1200" cap="none" spc="0" normalizeH="0" baseline="0" noProof="0">
                <a:ln>
                  <a:noFill/>
                </a:ln>
                <a:solidFill>
                  <a:prstClr val="black"/>
                </a:solidFill>
                <a:effectLst/>
                <a:uLnTx/>
                <a:uFillTx/>
                <a:latin typeface="Helvetica"/>
                <a:ea typeface="+mn-ea"/>
                <a:cs typeface="Helvetica"/>
              </a:rPr>
              <a:t>driving insights for course-correcting and using tech to reduce business costs.</a:t>
            </a:r>
            <a:endParaRPr lang="en-US" sz="1200" i="0" u="none" strike="noStrike" kern="1200" cap="none" spc="0" normalizeH="0" baseline="0" noProof="0">
              <a:ln>
                <a:noFill/>
              </a:ln>
              <a:solidFill>
                <a:prstClr val="black"/>
              </a:solidFill>
              <a:effectLst/>
              <a:uLnTx/>
              <a:uFillTx/>
              <a:latin typeface="Helvetica"/>
              <a:cs typeface="Helvetica"/>
            </a:endParaRPr>
          </a:p>
          <a:p>
            <a:pPr marL="228600" lvl="1" indent="-228600">
              <a:lnSpc>
                <a:spcPct val="150000"/>
              </a:lnSpc>
              <a:buClr>
                <a:srgbClr val="E7534F"/>
              </a:buClr>
              <a:buAutoNum type="arabicPeriod" startAt="2"/>
              <a:defRPr/>
            </a:pPr>
            <a:r>
              <a:rPr lang="en-US" sz="1200" b="1">
                <a:solidFill>
                  <a:prstClr val="black"/>
                </a:solidFill>
                <a:latin typeface="Helvetica"/>
                <a:cs typeface="Helvetica"/>
              </a:rPr>
              <a:t>Other significant attributes</a:t>
            </a:r>
          </a:p>
          <a:p>
            <a:pPr marL="182880" lvl="2">
              <a:lnSpc>
                <a:spcPct val="150000"/>
              </a:lnSpc>
              <a:buClr>
                <a:prstClr val="black"/>
              </a:buClr>
              <a:defRPr/>
            </a:pPr>
            <a:r>
              <a:rPr lang="en-US" sz="1200">
                <a:solidFill>
                  <a:prstClr val="black"/>
                </a:solidFill>
                <a:latin typeface="Helvetica"/>
                <a:cs typeface="Helvetica"/>
              </a:rPr>
              <a:t>Aside from new ways of working, process simplification also needs enhanced collaboration </a:t>
            </a:r>
            <a:br>
              <a:rPr lang="en-US" sz="1200">
                <a:solidFill>
                  <a:prstClr val="black"/>
                </a:solidFill>
                <a:latin typeface="Helvetica"/>
                <a:cs typeface="Helvetica"/>
              </a:rPr>
            </a:br>
            <a:r>
              <a:rPr lang="en-US" sz="1200">
                <a:solidFill>
                  <a:prstClr val="black"/>
                </a:solidFill>
                <a:latin typeface="Helvetica"/>
                <a:cs typeface="Helvetica"/>
              </a:rPr>
              <a:t>across departments and improved visibility across internal and external value chains.</a:t>
            </a:r>
          </a:p>
        </p:txBody>
      </p:sp>
    </p:spTree>
    <p:extLst>
      <p:ext uri="{BB962C8B-B14F-4D97-AF65-F5344CB8AC3E}">
        <p14:creationId xmlns:p14="http://schemas.microsoft.com/office/powerpoint/2010/main" val="943701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7D634-F841-733F-46E3-4E216F2B30C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E8200B3-EF3B-84A6-44EB-7A78C65C99F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F906610-31B6-200D-E707-08A3FDA8D09C}"/>
              </a:ext>
            </a:extLst>
          </p:cNvPr>
          <p:cNvSpPr txBox="1"/>
          <p:nvPr/>
        </p:nvSpPr>
        <p:spPr>
          <a:xfrm>
            <a:off x="468300" y="2317570"/>
            <a:ext cx="3771237" cy="388997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lang="en-US" sz="1200" b="1" dirty="0">
                <a:solidFill>
                  <a:prstClr val="black"/>
                </a:solidFill>
                <a:latin typeface="Helvetica"/>
                <a:cs typeface="Helvetica"/>
              </a:rPr>
              <a:t>ADAPT finds that </a:t>
            </a:r>
            <a:r>
              <a:rPr lang="en-US" sz="1200" b="1" dirty="0" err="1">
                <a:solidFill>
                  <a:prstClr val="black"/>
                </a:solidFill>
                <a:latin typeface="Helvetica"/>
                <a:cs typeface="Helvetica"/>
              </a:rPr>
              <a:t>organisations</a:t>
            </a:r>
            <a:r>
              <a:rPr lang="en-US" sz="1200" b="1" dirty="0">
                <a:solidFill>
                  <a:prstClr val="black"/>
                </a:solidFill>
                <a:latin typeface="Helvetica"/>
                <a:cs typeface="Helvetica"/>
              </a:rPr>
              <a:t> have</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A 76% probability of excelling in process simplification when they effectively enhance cross-departmental collaboration and improve visibility across internal and external value chains while remaining neutral in developing new ways of working.</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A 71% probability when they focus on developing new ways of working and improving visibility while remaining neutral in enhancing collaboration.</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 67% probability when they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prioritise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new ways of working and enhancing collaboration while remaining neutral in improving visibility.</a:t>
            </a:r>
          </a:p>
        </p:txBody>
      </p:sp>
      <p:grpSp>
        <p:nvGrpSpPr>
          <p:cNvPr id="2" name="Group 1">
            <a:extLst>
              <a:ext uri="{FF2B5EF4-FFF2-40B4-BE49-F238E27FC236}">
                <a16:creationId xmlns:a16="http://schemas.microsoft.com/office/drawing/2014/main" id="{45A38A48-ACDC-8222-8940-01DC87B9F6DE}"/>
              </a:ext>
            </a:extLst>
          </p:cNvPr>
          <p:cNvGrpSpPr/>
          <p:nvPr/>
        </p:nvGrpSpPr>
        <p:grpSpPr>
          <a:xfrm>
            <a:off x="468300" y="956565"/>
            <a:ext cx="4129258" cy="1138774"/>
            <a:chOff x="819810" y="1621037"/>
            <a:chExt cx="4129259" cy="1138774"/>
          </a:xfrm>
        </p:grpSpPr>
        <p:sp>
          <p:nvSpPr>
            <p:cNvPr id="3" name="Rectangle 2">
              <a:extLst>
                <a:ext uri="{FF2B5EF4-FFF2-40B4-BE49-F238E27FC236}">
                  <a16:creationId xmlns:a16="http://schemas.microsoft.com/office/drawing/2014/main" id="{C8E1A62C-52B8-FBB5-F3B7-935C6484AB2F}"/>
                </a:ext>
              </a:extLst>
            </p:cNvPr>
            <p:cNvSpPr/>
            <p:nvPr/>
          </p:nvSpPr>
          <p:spPr>
            <a:xfrm>
              <a:off x="819811" y="1928814"/>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panose="020B0403020202020204" pitchFamily="34" charset="0"/>
                  <a:ea typeface="+mn-ea"/>
                  <a:cs typeface="+mn-cs"/>
                </a:rPr>
                <a:t>Process simplification matrix</a:t>
              </a:r>
            </a:p>
          </p:txBody>
        </p:sp>
        <p:sp>
          <p:nvSpPr>
            <p:cNvPr id="6" name="Rectangle 5">
              <a:extLst>
                <a:ext uri="{FF2B5EF4-FFF2-40B4-BE49-F238E27FC236}">
                  <a16:creationId xmlns:a16="http://schemas.microsoft.com/office/drawing/2014/main" id="{866E671C-ADD2-13B5-130D-1D8A9783DEEB}"/>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Process simplification</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DBC5EF8-A189-BCBC-131F-27A23D956566}"/>
              </a:ext>
            </a:extLst>
          </p:cNvPr>
          <p:cNvCxnSpPr>
            <a:cxnSpLocks/>
          </p:cNvCxnSpPr>
          <p:nvPr/>
        </p:nvCxnSpPr>
        <p:spPr>
          <a:xfrm flipV="1">
            <a:off x="4516278"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C63CA4B-B0C7-1AFA-74AB-7E22DEE3F0DA}"/>
              </a:ext>
            </a:extLst>
          </p:cNvPr>
          <p:cNvSpPr txBox="1"/>
          <p:nvPr/>
        </p:nvSpPr>
        <p:spPr>
          <a:xfrm>
            <a:off x="4687513" y="218363"/>
            <a:ext cx="7200000" cy="645991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a:cs typeface="Helvetica"/>
              </a:rPr>
              <a:t>Better collaboration and visibility while keeping new ways of working neutral</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Enhancing collaboration and visibility increases the likelihood of effective process simplification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to 76%, compared to just 4% without these efforts.</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Organisations that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prioritise</a:t>
            </a:r>
            <a:r>
              <a:rPr kumimoji="0" lang="en-US" sz="1200" b="0" i="0" u="none" strike="noStrike" kern="1200" cap="none" spc="0" normalizeH="0" baseline="0" noProof="0">
                <a:ln>
                  <a:noFill/>
                </a:ln>
                <a:solidFill>
                  <a:prstClr val="black"/>
                </a:solidFill>
                <a:effectLst/>
                <a:uLnTx/>
                <a:uFillTx/>
                <a:latin typeface="Helvetica"/>
                <a:ea typeface="+mn-ea"/>
                <a:cs typeface="Helvetica"/>
              </a:rPr>
              <a:t> collaboration and maintain visibility can adapt to changes more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quickly, positioning themselves better for process simplification.</a:t>
            </a:r>
            <a:endParaRPr lang="en-US" sz="1200">
              <a:solidFill>
                <a:prstClr val="black"/>
              </a:solidFill>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Stronger collaboration fosters cross-functional alignment, ensuring that process improvements align with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organisational</a:t>
            </a:r>
            <a:r>
              <a:rPr kumimoji="0" lang="en-US" sz="1200" b="0" i="0" u="none" strike="noStrike" kern="1200" cap="none" spc="0" normalizeH="0" baseline="0" noProof="0">
                <a:ln>
                  <a:noFill/>
                </a:ln>
                <a:solidFill>
                  <a:prstClr val="black"/>
                </a:solidFill>
                <a:effectLst/>
                <a:uLnTx/>
                <a:uFillTx/>
                <a:latin typeface="Helvetica"/>
                <a:ea typeface="+mn-ea"/>
                <a:cs typeface="Helvetica"/>
              </a:rPr>
              <a:t> goals. Additionally, shared visibility across departments helps prevent inefficiencies caused by siloed decision-making during process changes.</a:t>
            </a:r>
          </a:p>
          <a:p>
            <a:pPr marR="0" lvl="0" algn="l" defTabSz="914400" rtl="0" eaLnBrk="1" fontAlgn="auto" latinLnBrk="0" hangingPunct="1">
              <a:lnSpc>
                <a:spcPct val="150000"/>
              </a:lnSpc>
              <a:spcBef>
                <a:spcPts val="0"/>
              </a:spcBef>
              <a:buClr>
                <a:srgbClr val="E7534F"/>
              </a:buClr>
              <a:buSzTx/>
              <a:tabLst/>
              <a:defRPr/>
            </a:pPr>
            <a:r>
              <a:rPr lang="en-US" sz="1200" b="1">
                <a:solidFill>
                  <a:prstClr val="black"/>
                </a:solidFill>
                <a:latin typeface="Helvetica"/>
                <a:cs typeface="Helvetica"/>
              </a:rPr>
              <a:t>More effective in new ways of working and visibility while keeping collaboration neutral</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Effectiveness in developing new ways of working and improving visibility leads to a 71% success rate in simplifying processes, compared to just 5% without these efforts.</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New ways of working often encourages stronger collaboration. However, limited visibility across internal and external value chains can prevent employees from understanding the complete picture.</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cs typeface="Helvetica"/>
              </a:rPr>
              <a:t>Therefore, it is crucial for organisations to have clear internal visibility to promote transparency across departments and gain a better understanding of internal operations.</a:t>
            </a:r>
          </a:p>
          <a:p>
            <a:pPr marR="0" lvl="0" algn="l" defTabSz="914400" rtl="0" eaLnBrk="1" fontAlgn="auto" latinLnBrk="0" hangingPunct="1">
              <a:lnSpc>
                <a:spcPct val="150000"/>
              </a:lnSpc>
              <a:spcBef>
                <a:spcPts val="0"/>
              </a:spcBef>
              <a:buClr>
                <a:srgbClr val="E7534F"/>
              </a:buClr>
              <a:buSzTx/>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More effective in new ways of working and collaboration while making visibility neutral</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Being more effective in developing new ways of working and enhancing collaboration increases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 probability of successful process simplification to 67%, compared to just 6% otherwise.</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Even when organisations excel at developing new ways of working, weak cross-departmental collaboration can lead to siloed processes and inefficiencies. </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a:solidFill>
                  <a:prstClr val="black"/>
                </a:solidFill>
                <a:latin typeface="Helvetica"/>
                <a:cs typeface="Helvetica"/>
              </a:rPr>
              <a:t>This makes process simplification challenging. Therefore, new ways of working </a:t>
            </a:r>
            <a:br>
              <a:rPr lang="en-US" sz="1200">
                <a:solidFill>
                  <a:prstClr val="black"/>
                </a:solidFill>
                <a:latin typeface="Helvetica"/>
                <a:cs typeface="Helvetica"/>
              </a:rPr>
            </a:br>
            <a:r>
              <a:rPr lang="en-US" sz="1200">
                <a:solidFill>
                  <a:prstClr val="black"/>
                </a:solidFill>
                <a:latin typeface="Helvetica"/>
                <a:cs typeface="Helvetica"/>
              </a:rPr>
              <a:t>must be reinforced to ensure seamless, integrated processes.</a:t>
            </a:r>
          </a:p>
        </p:txBody>
      </p:sp>
    </p:spTree>
    <p:extLst>
      <p:ext uri="{BB962C8B-B14F-4D97-AF65-F5344CB8AC3E}">
        <p14:creationId xmlns:p14="http://schemas.microsoft.com/office/powerpoint/2010/main" val="3196002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89AA224-B3D6-454F-BA67-157502803D6E}"/>
              </a:ext>
            </a:extLst>
          </p:cNvPr>
          <p:cNvSpPr/>
          <p:nvPr/>
        </p:nvSpPr>
        <p:spPr>
          <a:xfrm>
            <a:off x="700393" y="2449756"/>
            <a:ext cx="7635739"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000000"/>
                </a:solidFill>
                <a:effectLst/>
                <a:uLnTx/>
                <a:uFillTx/>
                <a:latin typeface="Helvetica"/>
                <a:ea typeface="+mn-ea"/>
                <a:cs typeface="Helvetica"/>
              </a:rPr>
              <a:t>Survey demographics</a:t>
            </a:r>
          </a:p>
        </p:txBody>
      </p:sp>
      <p:grpSp>
        <p:nvGrpSpPr>
          <p:cNvPr id="2" name="Group 1">
            <a:extLst>
              <a:ext uri="{FF2B5EF4-FFF2-40B4-BE49-F238E27FC236}">
                <a16:creationId xmlns:a16="http://schemas.microsoft.com/office/drawing/2014/main" id="{72937538-3319-4E1D-8AB6-CE534D2FF1F9}"/>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280F95E-FE72-4884-8482-94A2613A5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3C39FC-4BAA-415A-BDBA-18E2A5B1C2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3439836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217667"/>
            <a:ext cx="7151125"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CIOs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2" name="Picture 1">
            <a:extLst>
              <a:ext uri="{FF2B5EF4-FFF2-40B4-BE49-F238E27FC236}">
                <a16:creationId xmlns:a16="http://schemas.microsoft.com/office/drawing/2014/main" id="{3E95A3FF-8216-AD05-1572-8F8AFD72B07C}"/>
              </a:ext>
            </a:extLst>
          </p:cNvPr>
          <p:cNvPicPr>
            <a:picLocks noChangeAspect="1"/>
          </p:cNvPicPr>
          <p:nvPr/>
        </p:nvPicPr>
        <p:blipFill>
          <a:blip r:embed="rId3"/>
          <a:stretch>
            <a:fillRect/>
          </a:stretch>
        </p:blipFill>
        <p:spPr>
          <a:xfrm>
            <a:off x="183318" y="886318"/>
            <a:ext cx="11651330" cy="5732603"/>
          </a:xfrm>
          <a:prstGeom prst="rect">
            <a:avLst/>
          </a:prstGeom>
        </p:spPr>
      </p:pic>
    </p:spTree>
    <p:extLst>
      <p:ext uri="{BB962C8B-B14F-4D97-AF65-F5344CB8AC3E}">
        <p14:creationId xmlns:p14="http://schemas.microsoft.com/office/powerpoint/2010/main" val="339241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22365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89AA224-B3D6-454F-BA67-157502803D6E}"/>
              </a:ext>
            </a:extLst>
          </p:cNvPr>
          <p:cNvSpPr/>
          <p:nvPr/>
        </p:nvSpPr>
        <p:spPr>
          <a:xfrm>
            <a:off x="700393" y="2449756"/>
            <a:ext cx="8035045" cy="1323439"/>
          </a:xfrm>
          <a:prstGeom prst="rect">
            <a:avLst/>
          </a:prstGeom>
        </p:spPr>
        <p:txBody>
          <a:bodyPr wrap="square" lIns="91440" tIns="45720" rIns="91440" bIns="45720" anchor="t">
            <a:spAutoFit/>
          </a:bodyPr>
          <a:lstStyle/>
          <a:p>
            <a:pPr>
              <a:defRPr/>
            </a:pPr>
            <a:r>
              <a:rPr kumimoji="0" lang="en-US" sz="4000" b="1" i="0" u="none" strike="noStrike" kern="1200" cap="none" spc="0" normalizeH="0" baseline="0">
                <a:ln>
                  <a:noFill/>
                </a:ln>
                <a:solidFill>
                  <a:srgbClr val="000000"/>
                </a:solidFill>
                <a:effectLst/>
                <a:uLnTx/>
                <a:uFillTx/>
                <a:latin typeface="Helvetica"/>
                <a:ea typeface="+mn-ea"/>
                <a:cs typeface="Helvetica"/>
              </a:rPr>
              <a:t>Simplifying and </a:t>
            </a:r>
            <a:r>
              <a:rPr lang="en-US" sz="4000" b="1">
                <a:solidFill>
                  <a:srgbClr val="000000"/>
                </a:solidFill>
                <a:latin typeface="Helvetica"/>
                <a:cs typeface="Helvetica"/>
              </a:rPr>
              <a:t>integrating</a:t>
            </a:r>
            <a:br>
              <a:rPr lang="en-US" sz="4000" b="1">
                <a:solidFill>
                  <a:srgbClr val="000000"/>
                </a:solidFill>
                <a:latin typeface="Helvetica"/>
                <a:cs typeface="Helvetica"/>
              </a:rPr>
            </a:br>
            <a:r>
              <a:rPr lang="en-US" sz="4000" b="1">
                <a:solidFill>
                  <a:srgbClr val="000000"/>
                </a:solidFill>
                <a:latin typeface="Helvetica"/>
                <a:cs typeface="Helvetica"/>
              </a:rPr>
              <a:t>end-to-end</a:t>
            </a:r>
            <a:r>
              <a:rPr kumimoji="0" lang="en-US" sz="4000" b="1" i="0" u="none" strike="noStrike" kern="1200" cap="none" spc="0" normalizeH="0" baseline="0">
                <a:ln>
                  <a:noFill/>
                </a:ln>
                <a:solidFill>
                  <a:srgbClr val="000000"/>
                </a:solidFill>
                <a:effectLst/>
                <a:uLnTx/>
                <a:uFillTx/>
                <a:latin typeface="Helvetica"/>
                <a:ea typeface="+mn-ea"/>
                <a:cs typeface="Helvetica"/>
              </a:rPr>
              <a:t> processes</a:t>
            </a:r>
            <a:endParaRPr kumimoji="0" lang="en-PH" sz="4000" b="1" i="0" u="none" strike="noStrike" kern="1200" cap="none" spc="0" normalizeH="0" baseline="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72937538-3319-4E1D-8AB6-CE534D2FF1F9}"/>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280F95E-FE72-4884-8482-94A2613A5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3C39FC-4BAA-415A-BDBA-18E2A5B1C2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187776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D2E14ED-A645-4A63-8EA7-B27635961C53}"/>
              </a:ext>
            </a:extLst>
          </p:cNvPr>
          <p:cNvSpPr txBox="1"/>
          <p:nvPr/>
        </p:nvSpPr>
        <p:spPr>
          <a:xfrm>
            <a:off x="3310359" y="6500712"/>
            <a:ext cx="881927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cs typeface="Helvetica Neue" panose="02000503000000020004" pitchFamily="2"/>
              </a:rPr>
              <a:t>Source: ADAPT CIO Edge Survey in Feb 2025. Sample size: 186 Australian CIOs</a:t>
            </a:r>
          </a:p>
        </p:txBody>
      </p:sp>
      <p:sp>
        <p:nvSpPr>
          <p:cNvPr id="21" name="Rectangle 20">
            <a:extLst>
              <a:ext uri="{FF2B5EF4-FFF2-40B4-BE49-F238E27FC236}">
                <a16:creationId xmlns:a16="http://schemas.microsoft.com/office/drawing/2014/main" id="{315EB784-3F6E-6442-967A-FF23F0830091}"/>
              </a:ext>
            </a:extLst>
          </p:cNvPr>
          <p:cNvSpPr/>
          <p:nvPr/>
        </p:nvSpPr>
        <p:spPr>
          <a:xfrm>
            <a:off x="233209" y="141671"/>
            <a:ext cx="1045617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Helvetica" panose="020B0403020202020204" pitchFamily="34" charset="0"/>
                <a:rtl val="0"/>
              </a:rPr>
              <a:t>Simplifying and integrating end-to-end processes</a:t>
            </a:r>
          </a:p>
        </p:txBody>
      </p:sp>
      <p:pic>
        <p:nvPicPr>
          <p:cNvPr id="9" name="Picture 8">
            <a:extLst>
              <a:ext uri="{FF2B5EF4-FFF2-40B4-BE49-F238E27FC236}">
                <a16:creationId xmlns:a16="http://schemas.microsoft.com/office/drawing/2014/main" id="{FB6D18C1-252B-EBD1-D2A8-17DC6FD18AC2}"/>
              </a:ext>
            </a:extLst>
          </p:cNvPr>
          <p:cNvPicPr>
            <a:picLocks noChangeAspect="1"/>
          </p:cNvPicPr>
          <p:nvPr/>
        </p:nvPicPr>
        <p:blipFill>
          <a:blip r:embed="rId3"/>
          <a:stretch>
            <a:fillRect/>
          </a:stretch>
        </p:blipFill>
        <p:spPr>
          <a:xfrm>
            <a:off x="188594" y="1345343"/>
            <a:ext cx="11814811" cy="4350115"/>
          </a:xfrm>
          <a:prstGeom prst="rect">
            <a:avLst/>
          </a:prstGeom>
        </p:spPr>
      </p:pic>
    </p:spTree>
    <p:extLst>
      <p:ext uri="{BB962C8B-B14F-4D97-AF65-F5344CB8AC3E}">
        <p14:creationId xmlns:p14="http://schemas.microsoft.com/office/powerpoint/2010/main" val="31763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1FCB8-EF36-9595-2D1B-629A7E3B8E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6779718-BB45-B59B-9E6C-8BB366E15D4D}"/>
              </a:ext>
            </a:extLst>
          </p:cNvPr>
          <p:cNvSpPr txBox="1"/>
          <p:nvPr/>
        </p:nvSpPr>
        <p:spPr>
          <a:xfrm>
            <a:off x="225466" y="140726"/>
            <a:ext cx="10398995"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a:ln>
                  <a:noFill/>
                </a:ln>
                <a:solidFill>
                  <a:srgbClr val="000000"/>
                </a:solidFill>
                <a:effectLst/>
                <a:uLnTx/>
                <a:uFillTx/>
                <a:latin typeface="Helvetica"/>
                <a:ea typeface="+mn-ea"/>
                <a:cs typeface="Helvetica"/>
              </a:rPr>
              <a:t>Simplifying and integrating end-to-end processes network diagram</a:t>
            </a:r>
            <a:endParaRPr kumimoji="0" lang="en-PH" sz="2400" b="1" i="0" u="none" strike="noStrike" kern="1200" cap="none" spc="0" normalizeH="0" baseline="0">
              <a:ln>
                <a:noFill/>
              </a:ln>
              <a:solidFill>
                <a:srgbClr val="000000"/>
              </a:solidFill>
              <a:effectLst/>
              <a:uLnTx/>
              <a:uFillTx/>
              <a:latin typeface="Helvetica"/>
              <a:ea typeface="+mn-ea"/>
              <a:cs typeface="Helvetica"/>
            </a:endParaRPr>
          </a:p>
        </p:txBody>
      </p:sp>
      <p:sp>
        <p:nvSpPr>
          <p:cNvPr id="57" name="TextBox 56">
            <a:extLst>
              <a:ext uri="{FF2B5EF4-FFF2-40B4-BE49-F238E27FC236}">
                <a16:creationId xmlns:a16="http://schemas.microsoft.com/office/drawing/2014/main" id="{B024E9D2-7115-8453-D7AE-DC2120E8390B}"/>
              </a:ext>
            </a:extLst>
          </p:cNvPr>
          <p:cNvSpPr txBox="1"/>
          <p:nvPr/>
        </p:nvSpPr>
        <p:spPr>
          <a:xfrm>
            <a:off x="3083170" y="6535881"/>
            <a:ext cx="904646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rPr>
              <a:t>Source: ADAPT CIO Edge Survey in Feb 2025. Sample size: 186 Australian CIOs</a:t>
            </a:r>
          </a:p>
        </p:txBody>
      </p:sp>
      <p:pic>
        <p:nvPicPr>
          <p:cNvPr id="21" name="Picture 20">
            <a:extLst>
              <a:ext uri="{FF2B5EF4-FFF2-40B4-BE49-F238E27FC236}">
                <a16:creationId xmlns:a16="http://schemas.microsoft.com/office/drawing/2014/main" id="{7725CF0B-2E61-BD70-F360-C40DC7CA50AE}"/>
              </a:ext>
            </a:extLst>
          </p:cNvPr>
          <p:cNvPicPr>
            <a:picLocks noChangeAspect="1"/>
          </p:cNvPicPr>
          <p:nvPr/>
        </p:nvPicPr>
        <p:blipFill>
          <a:blip r:embed="rId2"/>
          <a:stretch>
            <a:fillRect/>
          </a:stretch>
        </p:blipFill>
        <p:spPr>
          <a:xfrm>
            <a:off x="333450" y="1133736"/>
            <a:ext cx="11525100" cy="4870799"/>
          </a:xfrm>
          <a:prstGeom prst="rect">
            <a:avLst/>
          </a:prstGeom>
        </p:spPr>
      </p:pic>
    </p:spTree>
    <p:extLst>
      <p:ext uri="{BB962C8B-B14F-4D97-AF65-F5344CB8AC3E}">
        <p14:creationId xmlns:p14="http://schemas.microsoft.com/office/powerpoint/2010/main" val="2865943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A0999-4426-0D3B-4179-595DBC04FD5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2F036D0-9C40-9061-799A-2C4833B11499}"/>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013F718-A938-7948-00C8-DEAE3F57561D}"/>
              </a:ext>
            </a:extLst>
          </p:cNvPr>
          <p:cNvSpPr txBox="1"/>
          <p:nvPr/>
        </p:nvSpPr>
        <p:spPr>
          <a:xfrm>
            <a:off x="468301" y="2033784"/>
            <a:ext cx="3626180" cy="262809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CIO Edge Survey in Feb 2025 identified the factors that matter for being better at simplifying and integrating processes.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ADAPT developed this network diagram by first cleaning and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analysing</a:t>
            </a:r>
            <a:r>
              <a:rPr kumimoji="0" lang="en-US" sz="1200" b="0" i="0" u="none" strike="noStrike" kern="1200" cap="none" spc="0" normalizeH="0" baseline="0" noProof="0">
                <a:ln>
                  <a:noFill/>
                </a:ln>
                <a:solidFill>
                  <a:prstClr val="black"/>
                </a:solidFill>
                <a:effectLst/>
                <a:uLnTx/>
                <a:uFillTx/>
                <a:latin typeface="Helvetica"/>
                <a:ea typeface="+mn-ea"/>
                <a:cs typeface="Helvetica"/>
              </a:rPr>
              <a:t> the data and identifying the strongest statistical correlation(s).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With this information, ADAPT then calculated the weights to uncover the effect of the attributes on the outcomes.</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F2A2DE26-9577-B157-F123-896D96D45702}"/>
              </a:ext>
            </a:extLst>
          </p:cNvPr>
          <p:cNvGrpSpPr/>
          <p:nvPr/>
        </p:nvGrpSpPr>
        <p:grpSpPr>
          <a:xfrm>
            <a:off x="468300" y="956565"/>
            <a:ext cx="4129258" cy="769442"/>
            <a:chOff x="819810" y="1621037"/>
            <a:chExt cx="4129259" cy="769442"/>
          </a:xfrm>
        </p:grpSpPr>
        <p:sp>
          <p:nvSpPr>
            <p:cNvPr id="3" name="Rectangle 2">
              <a:extLst>
                <a:ext uri="{FF2B5EF4-FFF2-40B4-BE49-F238E27FC236}">
                  <a16:creationId xmlns:a16="http://schemas.microsoft.com/office/drawing/2014/main" id="{748B9F0C-D419-44FD-0558-842041949FC6}"/>
                </a:ext>
              </a:extLst>
            </p:cNvPr>
            <p:cNvSpPr/>
            <p:nvPr/>
          </p:nvSpPr>
          <p:spPr>
            <a:xfrm>
              <a:off x="819811" y="1928814"/>
              <a:ext cx="377123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panose="020B0403020202020204" pitchFamily="34" charset="0"/>
                  <a:ea typeface="+mn-ea"/>
                  <a:cs typeface="+mn-cs"/>
                </a:rPr>
                <a:t>How to read the diagram</a:t>
              </a:r>
            </a:p>
          </p:txBody>
        </p:sp>
        <p:sp>
          <p:nvSpPr>
            <p:cNvPr id="6" name="Rectangle 5">
              <a:extLst>
                <a:ext uri="{FF2B5EF4-FFF2-40B4-BE49-F238E27FC236}">
                  <a16:creationId xmlns:a16="http://schemas.microsoft.com/office/drawing/2014/main" id="{6A49FE24-3F18-4BE5-878A-FD0E301578B8}"/>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a:t>
              </a:r>
              <a:r>
                <a:rPr lang="en-US" sz="1400" b="1" dirty="0">
                  <a:solidFill>
                    <a:srgbClr val="E7534F"/>
                  </a:solidFill>
                  <a:latin typeface="Helvetica"/>
                  <a:ea typeface="Calibri" panose="020F0502020204030204"/>
                  <a:cs typeface="Helvetica"/>
                </a:rPr>
                <a:t>Trends</a:t>
              </a: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 Process simplification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0FBFE402-24B5-49F9-685F-A22D73483E95}"/>
              </a:ext>
            </a:extLst>
          </p:cNvPr>
          <p:cNvCxnSpPr>
            <a:cxnSpLocks/>
          </p:cNvCxnSpPr>
          <p:nvPr/>
        </p:nvCxnSpPr>
        <p:spPr>
          <a:xfrm flipV="1">
            <a:off x="4434998"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07CCE1C-FABE-81D7-A900-54B39D96D3BB}"/>
              </a:ext>
            </a:extLst>
          </p:cNvPr>
          <p:cNvSpPr txBox="1"/>
          <p:nvPr/>
        </p:nvSpPr>
        <p:spPr>
          <a:xfrm>
            <a:off x="4632908" y="145608"/>
            <a:ext cx="7394651" cy="6647076"/>
          </a:xfrm>
          <a:prstGeom prst="rect">
            <a:avLst/>
          </a:prstGeom>
          <a:noFill/>
        </p:spPr>
        <p:txBody>
          <a:bodyPr wrap="square" lIns="91440" tIns="45720" rIns="91440" bIns="45720" anchor="t">
            <a:spAutoFit/>
          </a:bodyPr>
          <a:lstStyle/>
          <a:p>
            <a:pPr>
              <a:lnSpc>
                <a:spcPct val="150000"/>
              </a:lnSpc>
              <a:spcBef>
                <a:spcPts val="600"/>
              </a:spcBef>
              <a:spcAft>
                <a:spcPts val="600"/>
              </a:spcAft>
              <a:buClr>
                <a:srgbClr val="E7534F"/>
              </a:buClr>
              <a:defRPr/>
            </a:pPr>
            <a:r>
              <a:rPr lang="en-US" sz="1200" b="1" dirty="0">
                <a:latin typeface="Helvetica"/>
                <a:cs typeface="Helvetica"/>
              </a:rPr>
              <a:t>Weights calculation of ADAPT’s process simplification network diagram</a:t>
            </a:r>
          </a:p>
          <a:p>
            <a:pPr marL="171450" indent="-171450">
              <a:lnSpc>
                <a:spcPct val="150000"/>
              </a:lnSpc>
              <a:buClr>
                <a:srgbClr val="E7534F"/>
              </a:buClr>
              <a:buFont typeface="Arial" panose="020B0604020202020204" pitchFamily="34" charset="0"/>
              <a:buChar char="•"/>
              <a:defRPr/>
            </a:pPr>
            <a:r>
              <a:rPr lang="en-US" sz="1200" b="1" dirty="0">
                <a:latin typeface="Helvetica"/>
                <a:cs typeface="Helvetica"/>
              </a:rPr>
              <a:t>Categorical rates of impact. </a:t>
            </a:r>
            <a:r>
              <a:rPr lang="en-US" sz="1200" dirty="0">
                <a:latin typeface="Helvetica"/>
                <a:cs typeface="Helvetica"/>
              </a:rPr>
              <a:t>The weight of each one-way relationship is calculated as the ratio of the percentage of the effective outcome given compared to the ineffective outcome in the ADAPT sample. </a:t>
            </a:r>
          </a:p>
          <a:p>
            <a:pPr marL="171450" indent="-171450">
              <a:lnSpc>
                <a:spcPct val="150000"/>
              </a:lnSpc>
              <a:spcAft>
                <a:spcPts val="1200"/>
              </a:spcAft>
              <a:buClr>
                <a:srgbClr val="E7534F"/>
              </a:buClr>
              <a:buFont typeface="Arial" panose="020B0604020202020204" pitchFamily="34" charset="0"/>
              <a:buChar char="•"/>
              <a:defRPr/>
            </a:pPr>
            <a:r>
              <a:rPr lang="en-US" sz="1200" b="1" dirty="0">
                <a:latin typeface="Helvetica"/>
                <a:cs typeface="Helvetica"/>
              </a:rPr>
              <a:t>Numerical rates of impact. </a:t>
            </a:r>
            <a:r>
              <a:rPr lang="en-US" sz="1200" dirty="0">
                <a:latin typeface="Helvetica"/>
                <a:cs typeface="Helvetica"/>
              </a:rPr>
              <a:t>The weight is computed as the ratio of the average attribute value </a:t>
            </a:r>
            <a:br>
              <a:rPr lang="en-US" sz="1200" dirty="0">
                <a:latin typeface="Helvetica"/>
                <a:cs typeface="Helvetica"/>
              </a:rPr>
            </a:br>
            <a:r>
              <a:rPr lang="en-US" sz="1200" dirty="0">
                <a:latin typeface="Helvetica"/>
                <a:cs typeface="Helvetica"/>
              </a:rPr>
              <a:t>of the high-level outcome over the average attribute value of the low-level outcome.</a:t>
            </a:r>
          </a:p>
          <a:p>
            <a:pPr>
              <a:lnSpc>
                <a:spcPct val="150000"/>
              </a:lnSpc>
              <a:spcAft>
                <a:spcPts val="600"/>
              </a:spcAft>
              <a:buClr>
                <a:srgbClr val="E7534F"/>
              </a:buClr>
              <a:defRPr/>
            </a:pPr>
            <a:r>
              <a:rPr lang="en-US" sz="1200" b="1" dirty="0">
                <a:latin typeface="Helvetica"/>
                <a:cs typeface="Helvetica"/>
              </a:rPr>
              <a:t>The following shows the calculation of categorical and numerical rates of impact</a:t>
            </a:r>
          </a:p>
          <a:p>
            <a:pPr marL="182563" indent="-171450">
              <a:lnSpc>
                <a:spcPct val="150000"/>
              </a:lnSpc>
              <a:spcAft>
                <a:spcPts val="600"/>
              </a:spcAft>
              <a:buClr>
                <a:srgbClr val="E7534F"/>
              </a:buClr>
              <a:buFont typeface="Arial" panose="020B0604020202020204" pitchFamily="34" charset="0"/>
              <a:buChar char="•"/>
              <a:defRPr/>
            </a:pPr>
            <a:r>
              <a:rPr lang="en-US" sz="1200" b="1" dirty="0">
                <a:latin typeface="Helvetica"/>
                <a:cs typeface="Helvetica"/>
              </a:rPr>
              <a:t>Categorical rates of impact: </a:t>
            </a:r>
            <a:r>
              <a:rPr lang="en-US" sz="1200" dirty="0">
                <a:latin typeface="Helvetica"/>
                <a:cs typeface="Helvetica"/>
              </a:rPr>
              <a:t>Consider developing and scaling new ways of working </a:t>
            </a:r>
            <a:br>
              <a:rPr lang="en-US" sz="1200" dirty="0">
                <a:latin typeface="Helvetica"/>
                <a:cs typeface="Helvetica"/>
              </a:rPr>
            </a:br>
            <a:r>
              <a:rPr lang="en-US" sz="1200" dirty="0">
                <a:latin typeface="Helvetica"/>
                <a:cs typeface="Helvetica"/>
              </a:rPr>
              <a:t>as an attribute and being effective at process simplification as an outcome.</a:t>
            </a:r>
          </a:p>
          <a:p>
            <a:pPr marL="355600" lvl="1" indent="-172720">
              <a:lnSpc>
                <a:spcPct val="150000"/>
              </a:lnSpc>
              <a:spcAft>
                <a:spcPts val="600"/>
              </a:spcAft>
              <a:buClr>
                <a:srgbClr val="E7534F"/>
              </a:buClr>
              <a:buFont typeface="+mj-lt"/>
              <a:buAutoNum type="arabicPeriod"/>
              <a:defRPr/>
            </a:pPr>
            <a:r>
              <a:rPr lang="en-US" sz="1200" dirty="0">
                <a:latin typeface="Helvetica"/>
                <a:cs typeface="Helvetica"/>
              </a:rPr>
              <a:t>If 23% of </a:t>
            </a:r>
            <a:r>
              <a:rPr lang="en-US" sz="1200" dirty="0" err="1">
                <a:latin typeface="Helvetica"/>
                <a:cs typeface="Helvetica"/>
              </a:rPr>
              <a:t>organisations</a:t>
            </a:r>
            <a:r>
              <a:rPr lang="en-US" sz="1200" dirty="0">
                <a:latin typeface="Helvetica"/>
                <a:cs typeface="Helvetica"/>
              </a:rPr>
              <a:t> are effective at developing and scaling new ways of working but ineffective in process simplification, and 72% of </a:t>
            </a:r>
            <a:r>
              <a:rPr lang="en-US" sz="1200" dirty="0" err="1">
                <a:latin typeface="Helvetica"/>
                <a:cs typeface="Helvetica"/>
              </a:rPr>
              <a:t>organisations</a:t>
            </a:r>
            <a:r>
              <a:rPr lang="en-US" sz="1200" dirty="0">
                <a:latin typeface="Helvetica"/>
                <a:cs typeface="Helvetica"/>
              </a:rPr>
              <a:t> are effective at process simplification and new ways of working (see </a:t>
            </a:r>
            <a:r>
              <a:rPr lang="en-US" sz="1200" dirty="0">
                <a:solidFill>
                  <a:srgbClr val="E7534F"/>
                </a:solidFill>
                <a:latin typeface="Helvetica"/>
                <a:cs typeface="Helvetica"/>
                <a:hlinkClick r:id="rId3" action="ppaction://hlinksldjump">
                  <a:extLst>
                    <a:ext uri="{A12FA001-AC4F-418D-AE19-62706E023703}">
                      <ahyp:hlinkClr xmlns:ahyp="http://schemas.microsoft.com/office/drawing/2018/hyperlinkcolor" val="tx"/>
                    </a:ext>
                  </a:extLst>
                </a:hlinkClick>
              </a:rPr>
              <a:t>slide #12</a:t>
            </a:r>
            <a:r>
              <a:rPr lang="en-US" sz="1200" dirty="0">
                <a:latin typeface="Helvetica"/>
                <a:cs typeface="Helvetica"/>
              </a:rPr>
              <a:t>),then the weight is calculated as 72/23 which is equal to 3.1.</a:t>
            </a:r>
          </a:p>
          <a:p>
            <a:pPr marL="355600" lvl="1" indent="-172720">
              <a:lnSpc>
                <a:spcPct val="150000"/>
              </a:lnSpc>
              <a:spcAft>
                <a:spcPts val="1200"/>
              </a:spcAft>
              <a:buClr>
                <a:srgbClr val="E7534F"/>
              </a:buClr>
              <a:buFont typeface="+mj-lt"/>
              <a:buAutoNum type="arabicPeriod"/>
              <a:defRPr/>
            </a:pPr>
            <a:r>
              <a:rPr lang="en-US" sz="1200" dirty="0">
                <a:latin typeface="Helvetica"/>
                <a:cs typeface="Helvetica"/>
              </a:rPr>
              <a:t>The result is interpreted as how much more effective an </a:t>
            </a:r>
            <a:r>
              <a:rPr lang="en-US" sz="1200" dirty="0" err="1">
                <a:latin typeface="Helvetica"/>
                <a:cs typeface="Helvetica"/>
              </a:rPr>
              <a:t>organisation</a:t>
            </a:r>
            <a:r>
              <a:rPr lang="en-US" sz="1200" dirty="0">
                <a:latin typeface="Helvetica"/>
                <a:cs typeface="Helvetica"/>
              </a:rPr>
              <a:t> is in the outcome when they succeed in the attribute compared to when they do not. For example, </a:t>
            </a:r>
            <a:r>
              <a:rPr lang="en-US" sz="1200" dirty="0" err="1">
                <a:latin typeface="Helvetica"/>
                <a:cs typeface="Helvetica"/>
              </a:rPr>
              <a:t>organisations</a:t>
            </a:r>
            <a:r>
              <a:rPr lang="en-US" sz="1200" dirty="0">
                <a:latin typeface="Helvetica"/>
                <a:cs typeface="Helvetica"/>
              </a:rPr>
              <a:t> are 3.1x more effective at process simplification when they successfully develop and scale new ways of working.</a:t>
            </a:r>
          </a:p>
          <a:p>
            <a:pPr marL="182563" indent="-171450">
              <a:lnSpc>
                <a:spcPct val="150000"/>
              </a:lnSpc>
              <a:spcAft>
                <a:spcPts val="600"/>
              </a:spcAft>
              <a:buClr>
                <a:srgbClr val="E7534F"/>
              </a:buClr>
              <a:buFont typeface="Arial" panose="020B0604020202020204" pitchFamily="34" charset="0"/>
              <a:buChar char="•"/>
              <a:defRPr/>
            </a:pPr>
            <a:r>
              <a:rPr lang="en-US" sz="1200" b="1" dirty="0">
                <a:latin typeface="Helvetica"/>
                <a:cs typeface="Helvetica"/>
              </a:rPr>
              <a:t>Numerical rates of impact: </a:t>
            </a:r>
            <a:r>
              <a:rPr lang="en-US" sz="1200" dirty="0">
                <a:latin typeface="Helvetica"/>
                <a:cs typeface="Helvetica"/>
              </a:rPr>
              <a:t>Consider average executive digital savviness as an attribute </a:t>
            </a:r>
            <a:br>
              <a:rPr lang="en-US" sz="1200" dirty="0">
                <a:latin typeface="Helvetica"/>
                <a:cs typeface="Helvetica"/>
              </a:rPr>
            </a:br>
            <a:r>
              <a:rPr lang="en-US" sz="1200" dirty="0">
                <a:latin typeface="Helvetica"/>
                <a:cs typeface="Helvetica"/>
              </a:rPr>
              <a:t>and process simplification as an outcome.</a:t>
            </a:r>
          </a:p>
          <a:p>
            <a:pPr marL="355600" lvl="1" indent="-172720">
              <a:lnSpc>
                <a:spcPct val="150000"/>
              </a:lnSpc>
              <a:spcAft>
                <a:spcPts val="600"/>
              </a:spcAft>
              <a:buClr>
                <a:srgbClr val="E7534F"/>
              </a:buClr>
              <a:buFont typeface="+mj-lt"/>
              <a:buAutoNum type="arabicPeriod"/>
              <a:defRPr/>
            </a:pPr>
            <a:r>
              <a:rPr lang="en-US" sz="1200" dirty="0">
                <a:latin typeface="Helvetica"/>
                <a:cs typeface="Helvetica"/>
              </a:rPr>
              <a:t>If the average percentage of digitally savvy executives for </a:t>
            </a:r>
            <a:r>
              <a:rPr lang="en-US" sz="1200" dirty="0" err="1">
                <a:latin typeface="Helvetica"/>
                <a:cs typeface="Helvetica"/>
              </a:rPr>
              <a:t>organisations</a:t>
            </a:r>
            <a:r>
              <a:rPr lang="en-US" sz="1200" dirty="0">
                <a:latin typeface="Helvetica"/>
                <a:cs typeface="Helvetica"/>
              </a:rPr>
              <a:t> that are ineffective </a:t>
            </a:r>
            <a:br>
              <a:rPr lang="en-US" sz="1200" dirty="0">
                <a:latin typeface="Helvetica"/>
                <a:cs typeface="Helvetica"/>
              </a:rPr>
            </a:br>
            <a:r>
              <a:rPr lang="en-US" sz="1200" dirty="0">
                <a:latin typeface="Helvetica"/>
                <a:cs typeface="Helvetica"/>
              </a:rPr>
              <a:t>and effective in process simplification is 42% and 56%, respectively (see </a:t>
            </a:r>
            <a:r>
              <a:rPr lang="en-US" sz="1200" dirty="0">
                <a:solidFill>
                  <a:srgbClr val="E7534F"/>
                </a:solidFill>
                <a:latin typeface="Helvetica"/>
                <a:cs typeface="Helvetica"/>
                <a:hlinkClick r:id="" action="ppaction://noaction">
                  <a:extLst>
                    <a:ext uri="{A12FA001-AC4F-418D-AE19-62706E023703}">
                      <ahyp:hlinkClr xmlns:ahyp="http://schemas.microsoft.com/office/drawing/2018/hyperlinkcolor" val="tx"/>
                    </a:ext>
                  </a:extLst>
                </a:hlinkClick>
              </a:rPr>
              <a:t>slide #8</a:t>
            </a:r>
            <a:r>
              <a:rPr lang="en-US" sz="1200" dirty="0">
                <a:latin typeface="Helvetica"/>
                <a:cs typeface="Helvetica"/>
              </a:rPr>
              <a:t>), then the </a:t>
            </a:r>
            <a:br>
              <a:rPr lang="en-US" sz="1200" dirty="0">
                <a:latin typeface="Helvetica"/>
                <a:cs typeface="Helvetica"/>
              </a:rPr>
            </a:br>
            <a:r>
              <a:rPr lang="en-US" sz="1200" dirty="0">
                <a:latin typeface="Helvetica"/>
                <a:cs typeface="Helvetica"/>
              </a:rPr>
              <a:t>weight is calculated as 56/42 which is equal to 1.3.</a:t>
            </a:r>
          </a:p>
          <a:p>
            <a:pPr marL="355600" lvl="1" indent="-172720">
              <a:lnSpc>
                <a:spcPct val="150000"/>
              </a:lnSpc>
              <a:spcAft>
                <a:spcPts val="600"/>
              </a:spcAft>
              <a:buClr>
                <a:srgbClr val="E7534F"/>
              </a:buClr>
              <a:buFont typeface="+mj-lt"/>
              <a:buAutoNum type="arabicPeriod"/>
              <a:defRPr/>
            </a:pPr>
            <a:r>
              <a:rPr lang="en-US" sz="1200" dirty="0">
                <a:latin typeface="Helvetica"/>
                <a:cs typeface="Helvetica"/>
              </a:rPr>
              <a:t>The result is interpreted as the number of times the outcome is better when the attribute </a:t>
            </a:r>
            <a:br>
              <a:rPr lang="en-US" sz="1200" dirty="0">
                <a:latin typeface="Helvetica"/>
                <a:cs typeface="Helvetica"/>
              </a:rPr>
            </a:br>
            <a:r>
              <a:rPr lang="en-US" sz="1200" dirty="0">
                <a:latin typeface="Helvetica"/>
                <a:cs typeface="Helvetica"/>
              </a:rPr>
              <a:t>value of the effective outcome is higher than that of the ineffective outcome.</a:t>
            </a:r>
          </a:p>
        </p:txBody>
      </p:sp>
    </p:spTree>
    <p:extLst>
      <p:ext uri="{BB962C8B-B14F-4D97-AF65-F5344CB8AC3E}">
        <p14:creationId xmlns:p14="http://schemas.microsoft.com/office/powerpoint/2010/main" val="1195402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a:extLst>
            <a:ext uri="{FF2B5EF4-FFF2-40B4-BE49-F238E27FC236}">
              <a16:creationId xmlns:a16="http://schemas.microsoft.com/office/drawing/2014/main" id="{841FF834-6B0B-1092-1313-2B7F6A3EE6A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CA887B0-E96C-A838-D391-EDC79F3AE390}"/>
              </a:ext>
            </a:extLst>
          </p:cNvPr>
          <p:cNvSpPr/>
          <p:nvPr/>
        </p:nvSpPr>
        <p:spPr>
          <a:xfrm>
            <a:off x="700393" y="2721114"/>
            <a:ext cx="8035045" cy="70788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a:ln>
                  <a:noFill/>
                </a:ln>
                <a:solidFill>
                  <a:srgbClr val="000000"/>
                </a:solidFill>
                <a:effectLst/>
                <a:uLnTx/>
                <a:uFillTx/>
                <a:latin typeface="Helvetica"/>
                <a:ea typeface="+mn-ea"/>
                <a:cs typeface="Helvetica"/>
              </a:rPr>
              <a:t>Digital skills and mindsets</a:t>
            </a:r>
            <a:endParaRPr kumimoji="0" lang="en-PH" sz="4000" b="1" i="0" u="none" strike="noStrike" kern="1200" cap="none" spc="0" normalizeH="0" baseline="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046BD198-658F-57FB-6DC1-5355FE85868B}"/>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5365F02E-D4FF-EE79-603F-B433F59775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6380FA-2C7C-D1D2-F38C-61BA0781BB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2567319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79B9C-20AF-A122-DF3B-D40F6FDB688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5AF4A27-9E75-A4BD-662A-9886F403C3B0}"/>
              </a:ext>
            </a:extLst>
          </p:cNvPr>
          <p:cNvSpPr txBox="1"/>
          <p:nvPr/>
        </p:nvSpPr>
        <p:spPr>
          <a:xfrm>
            <a:off x="4473147" y="6574766"/>
            <a:ext cx="7718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Edge Survey in Feb 2025. Sample size: 186 Australian CIOs</a:t>
            </a:r>
          </a:p>
        </p:txBody>
      </p:sp>
      <p:pic>
        <p:nvPicPr>
          <p:cNvPr id="8" name="Picture 7" descr="A picture containing logo&#10;&#10;Description automatically generated">
            <a:extLst>
              <a:ext uri="{FF2B5EF4-FFF2-40B4-BE49-F238E27FC236}">
                <a16:creationId xmlns:a16="http://schemas.microsoft.com/office/drawing/2014/main" id="{419C96B9-FE2D-D50F-3B28-33EAC18D7C86}"/>
              </a:ext>
            </a:extLst>
          </p:cNvPr>
          <p:cNvPicPr>
            <a:picLocks noChangeAspect="1"/>
          </p:cNvPicPr>
          <p:nvPr/>
        </p:nvPicPr>
        <p:blipFill>
          <a:blip r:embed="rId3"/>
          <a:stretch>
            <a:fillRect/>
          </a:stretch>
        </p:blipFill>
        <p:spPr>
          <a:xfrm>
            <a:off x="10963223" y="244358"/>
            <a:ext cx="910019" cy="221316"/>
          </a:xfrm>
          <a:prstGeom prst="rect">
            <a:avLst/>
          </a:prstGeom>
        </p:spPr>
      </p:pic>
      <p:sp>
        <p:nvSpPr>
          <p:cNvPr id="3" name="Rectangle 2">
            <a:extLst>
              <a:ext uri="{FF2B5EF4-FFF2-40B4-BE49-F238E27FC236}">
                <a16:creationId xmlns:a16="http://schemas.microsoft.com/office/drawing/2014/main" id="{D2FFE731-6299-D994-3D35-BE7B9A9704E0}"/>
              </a:ext>
            </a:extLst>
          </p:cNvPr>
          <p:cNvSpPr/>
          <p:nvPr/>
        </p:nvSpPr>
        <p:spPr>
          <a:xfrm>
            <a:off x="233209" y="166256"/>
            <a:ext cx="10730014"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cs typeface="Helvetica"/>
              </a:rPr>
              <a:t>Process simplification with </a:t>
            </a:r>
            <a:r>
              <a:rPr lang="en-US" sz="2400" b="1">
                <a:solidFill>
                  <a:srgbClr val="000000"/>
                </a:solidFill>
                <a:latin typeface="Helvetica"/>
                <a:cs typeface="Helvetica"/>
              </a:rPr>
              <a:t>digital skills</a:t>
            </a:r>
            <a:r>
              <a:rPr kumimoji="0" lang="en-US" sz="2400" b="1" i="0" u="none" strike="noStrike" kern="1200" cap="none" spc="0" normalizeH="0" baseline="0" noProof="0">
                <a:ln>
                  <a:noFill/>
                </a:ln>
                <a:solidFill>
                  <a:srgbClr val="000000"/>
                </a:solidFill>
                <a:effectLst/>
                <a:uLnTx/>
                <a:uFillTx/>
                <a:latin typeface="Helvetica"/>
                <a:cs typeface="Helvetica"/>
              </a:rPr>
              <a:t> and mindsets</a:t>
            </a:r>
            <a:endParaRPr lang="en-US" sz="2400" b="1" i="0" u="none" strike="noStrike" kern="1200" cap="none" spc="0" normalizeH="0" baseline="0" noProof="0">
              <a:ln>
                <a:noFill/>
              </a:ln>
              <a:solidFill>
                <a:srgbClr val="000000"/>
              </a:solidFill>
              <a:effectLst/>
              <a:uLnTx/>
              <a:uFillTx/>
              <a:latin typeface="Helvetica"/>
              <a:cs typeface="Helvetica"/>
            </a:endParaRPr>
          </a:p>
        </p:txBody>
      </p:sp>
      <p:pic>
        <p:nvPicPr>
          <p:cNvPr id="2" name="Picture 1">
            <a:extLst>
              <a:ext uri="{FF2B5EF4-FFF2-40B4-BE49-F238E27FC236}">
                <a16:creationId xmlns:a16="http://schemas.microsoft.com/office/drawing/2014/main" id="{2100A527-C9B4-EFC7-979B-90F051F05904}"/>
              </a:ext>
            </a:extLst>
          </p:cNvPr>
          <p:cNvPicPr>
            <a:picLocks noChangeAspect="1"/>
          </p:cNvPicPr>
          <p:nvPr/>
        </p:nvPicPr>
        <p:blipFill>
          <a:blip r:embed="rId4"/>
          <a:stretch>
            <a:fillRect/>
          </a:stretch>
        </p:blipFill>
        <p:spPr>
          <a:xfrm>
            <a:off x="391510" y="1030115"/>
            <a:ext cx="11481732" cy="5544651"/>
          </a:xfrm>
          <a:prstGeom prst="rect">
            <a:avLst/>
          </a:prstGeom>
        </p:spPr>
      </p:pic>
    </p:spTree>
    <p:extLst>
      <p:ext uri="{BB962C8B-B14F-4D97-AF65-F5344CB8AC3E}">
        <p14:creationId xmlns:p14="http://schemas.microsoft.com/office/powerpoint/2010/main" val="166693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4AC54-950E-EF64-5572-B4FB11DD713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1DEB6C0-5B0C-086B-662A-904C8C70AE5F}"/>
              </a:ext>
            </a:extLst>
          </p:cNvPr>
          <p:cNvSpPr txBox="1"/>
          <p:nvPr/>
        </p:nvSpPr>
        <p:spPr>
          <a:xfrm>
            <a:off x="4473147" y="6574766"/>
            <a:ext cx="7718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Edge Survey in Feb 2025. Sample size: 186 Australian CIOs</a:t>
            </a:r>
          </a:p>
        </p:txBody>
      </p:sp>
      <p:pic>
        <p:nvPicPr>
          <p:cNvPr id="8" name="Picture 7" descr="A picture containing logo&#10;&#10;Description automatically generated">
            <a:extLst>
              <a:ext uri="{FF2B5EF4-FFF2-40B4-BE49-F238E27FC236}">
                <a16:creationId xmlns:a16="http://schemas.microsoft.com/office/drawing/2014/main" id="{80B97B47-549F-49EC-8D01-E8447F5C3538}"/>
              </a:ext>
            </a:extLst>
          </p:cNvPr>
          <p:cNvPicPr>
            <a:picLocks noChangeAspect="1"/>
          </p:cNvPicPr>
          <p:nvPr/>
        </p:nvPicPr>
        <p:blipFill>
          <a:blip r:embed="rId3"/>
          <a:stretch>
            <a:fillRect/>
          </a:stretch>
        </p:blipFill>
        <p:spPr>
          <a:xfrm>
            <a:off x="10963223" y="244358"/>
            <a:ext cx="910019" cy="221316"/>
          </a:xfrm>
          <a:prstGeom prst="rect">
            <a:avLst/>
          </a:prstGeom>
        </p:spPr>
      </p:pic>
      <p:sp>
        <p:nvSpPr>
          <p:cNvPr id="3" name="Rectangle 2">
            <a:extLst>
              <a:ext uri="{FF2B5EF4-FFF2-40B4-BE49-F238E27FC236}">
                <a16:creationId xmlns:a16="http://schemas.microsoft.com/office/drawing/2014/main" id="{94C6D57A-FC49-6F0A-F989-AC372EF07DC3}"/>
              </a:ext>
            </a:extLst>
          </p:cNvPr>
          <p:cNvSpPr/>
          <p:nvPr/>
        </p:nvSpPr>
        <p:spPr>
          <a:xfrm>
            <a:off x="233209" y="209887"/>
            <a:ext cx="10730014" cy="338554"/>
          </a:xfrm>
          <a:prstGeom prst="rect">
            <a:avLst/>
          </a:prstGeom>
        </p:spPr>
        <p:txBody>
          <a:bodyPr wrap="square" lIns="91440" tIns="45720" rIns="91440" bIns="45720" anchor="t">
            <a:spAutoFit/>
          </a:bodyPr>
          <a:lstStyle/>
          <a:p>
            <a:pPr>
              <a:defRPr/>
            </a:pPr>
            <a:r>
              <a:rPr kumimoji="0" lang="en-US" sz="1600" b="1" i="0" u="none" strike="noStrike" kern="1200" cap="none" spc="0" normalizeH="0" baseline="0" noProof="0">
                <a:ln>
                  <a:noFill/>
                </a:ln>
                <a:solidFill>
                  <a:srgbClr val="000000"/>
                </a:solidFill>
                <a:effectLst/>
                <a:uLnTx/>
                <a:uFillTx/>
                <a:latin typeface="Helvetica"/>
                <a:cs typeface="Helvetica"/>
              </a:rPr>
              <a:t>Process simplification as it relates to </a:t>
            </a:r>
            <a:r>
              <a:rPr lang="en-US" sz="1600" b="1">
                <a:solidFill>
                  <a:srgbClr val="000000"/>
                </a:solidFill>
                <a:latin typeface="Helvetica"/>
                <a:cs typeface="Helvetica"/>
              </a:rPr>
              <a:t>executives</a:t>
            </a:r>
            <a:r>
              <a:rPr kumimoji="0" lang="en-US" sz="1600" b="1" i="0" u="none" strike="noStrike" kern="1200" cap="none" spc="0" normalizeH="0" baseline="0" noProof="0">
                <a:ln>
                  <a:noFill/>
                </a:ln>
                <a:solidFill>
                  <a:srgbClr val="000000"/>
                </a:solidFill>
                <a:effectLst/>
                <a:uLnTx/>
                <a:uFillTx/>
                <a:latin typeface="Helvetica"/>
                <a:cs typeface="Helvetica"/>
              </a:rPr>
              <a:t>’ perception of </a:t>
            </a:r>
            <a:r>
              <a:rPr lang="en-US" sz="1600" b="1">
                <a:solidFill>
                  <a:srgbClr val="000000"/>
                </a:solidFill>
                <a:latin typeface="Helvetica"/>
                <a:cs typeface="Helvetica"/>
              </a:rPr>
              <a:t>IT's </a:t>
            </a:r>
            <a:r>
              <a:rPr kumimoji="0" lang="en-US" sz="1600" b="1" i="0" u="none" strike="noStrike" kern="1200" cap="none" spc="0" normalizeH="0" baseline="0" noProof="0">
                <a:ln>
                  <a:noFill/>
                </a:ln>
                <a:solidFill>
                  <a:srgbClr val="000000"/>
                </a:solidFill>
                <a:effectLst/>
                <a:uLnTx/>
                <a:uFillTx/>
                <a:latin typeface="Helvetica"/>
                <a:cs typeface="Helvetica"/>
              </a:rPr>
              <a:t>importance to business outcomes</a:t>
            </a:r>
            <a:endParaRPr lang="en-US" sz="1600" b="1" i="0" u="none" strike="noStrike" kern="1200" cap="none" spc="0" normalizeH="0" baseline="0" noProof="0">
              <a:ln>
                <a:noFill/>
              </a:ln>
              <a:solidFill>
                <a:srgbClr val="000000"/>
              </a:solidFill>
              <a:effectLst/>
              <a:uLnTx/>
              <a:uFillTx/>
              <a:latin typeface="Helvetica"/>
              <a:cs typeface="Helvetica"/>
            </a:endParaRPr>
          </a:p>
        </p:txBody>
      </p:sp>
      <p:pic>
        <p:nvPicPr>
          <p:cNvPr id="4" name="Picture 3">
            <a:extLst>
              <a:ext uri="{FF2B5EF4-FFF2-40B4-BE49-F238E27FC236}">
                <a16:creationId xmlns:a16="http://schemas.microsoft.com/office/drawing/2014/main" id="{FE1BEC43-235C-E0C1-D485-CC522E580CD9}"/>
              </a:ext>
            </a:extLst>
          </p:cNvPr>
          <p:cNvPicPr>
            <a:picLocks noChangeAspect="1"/>
          </p:cNvPicPr>
          <p:nvPr/>
        </p:nvPicPr>
        <p:blipFill>
          <a:blip r:embed="rId4"/>
          <a:stretch>
            <a:fillRect/>
          </a:stretch>
        </p:blipFill>
        <p:spPr>
          <a:xfrm>
            <a:off x="392009" y="968946"/>
            <a:ext cx="11158860" cy="5162505"/>
          </a:xfrm>
          <a:prstGeom prst="rect">
            <a:avLst/>
          </a:prstGeom>
        </p:spPr>
      </p:pic>
    </p:spTree>
    <p:extLst>
      <p:ext uri="{BB962C8B-B14F-4D97-AF65-F5344CB8AC3E}">
        <p14:creationId xmlns:p14="http://schemas.microsoft.com/office/powerpoint/2010/main" val="2849044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6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Black">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1" ma:contentTypeDescription="Create a new document." ma:contentTypeScope="" ma:versionID="1e8c820584e3827860043d09c3ad47ed">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87737a2fdc7c5c43cd9aebeddcf0f08a"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5A6D99-F014-469F-8CEF-A2B4EC309AC3}">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D564DE3-2443-4674-8470-1DFA0AB8D99C}">
  <ds:schemaRefs>
    <ds:schemaRef ds:uri="http://www.w3.org/XML/1998/namespace"/>
    <ds:schemaRef ds:uri="http://purl.org/dc/dcmitype/"/>
    <ds:schemaRef ds:uri="http://purl.org/dc/elements/1.1/"/>
    <ds:schemaRef ds:uri="http://schemas.microsoft.com/office/2006/metadata/properties"/>
    <ds:schemaRef ds:uri="507dee17-6aae-496b-8a1e-0f1e47f95f1a"/>
    <ds:schemaRef ds:uri="http://schemas.openxmlformats.org/package/2006/metadata/core-properties"/>
    <ds:schemaRef ds:uri="http://schemas.microsoft.com/office/2006/documentManagement/types"/>
    <ds:schemaRef ds:uri="http://schemas.microsoft.com/office/infopath/2007/PartnerControls"/>
    <ds:schemaRef ds:uri="6b548529-d317-4b85-942f-248fe0d44d93"/>
    <ds:schemaRef ds:uri="http://purl.org/dc/terms/"/>
  </ds:schemaRefs>
</ds:datastoreItem>
</file>

<file path=customXml/itemProps3.xml><?xml version="1.0" encoding="utf-8"?>
<ds:datastoreItem xmlns:ds="http://schemas.openxmlformats.org/officeDocument/2006/customXml" ds:itemID="{BE8D1A6C-310C-4598-AEE2-29162A8E69B4}">
  <ds:schemaRefs>
    <ds:schemaRef ds:uri="http://schemas.microsoft.com/sharepoint/v3/contenttype/forms"/>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17</TotalTime>
  <Words>3491</Words>
  <Application>Microsoft Macintosh PowerPoint</Application>
  <PresentationFormat>Widescreen</PresentationFormat>
  <Paragraphs>195</Paragraphs>
  <Slides>26</Slides>
  <Notes>19</Notes>
  <HiddenSlides>0</HiddenSlides>
  <MMClips>0</MMClips>
  <ScaleCrop>false</ScaleCrop>
  <HeadingPairs>
    <vt:vector size="6" baseType="variant">
      <vt:variant>
        <vt:lpstr>Fonts Used</vt:lpstr>
      </vt:variant>
      <vt:variant>
        <vt:i4>9</vt:i4>
      </vt:variant>
      <vt:variant>
        <vt:lpstr>Theme</vt:lpstr>
      </vt:variant>
      <vt:variant>
        <vt:i4>10</vt:i4>
      </vt:variant>
      <vt:variant>
        <vt:lpstr>Slide Titles</vt:lpstr>
      </vt:variant>
      <vt:variant>
        <vt:i4>26</vt:i4>
      </vt:variant>
    </vt:vector>
  </HeadingPairs>
  <TitlesOfParts>
    <vt:vector size="45" baseType="lpstr">
      <vt:lpstr>Aptos</vt:lpstr>
      <vt:lpstr>Arial</vt:lpstr>
      <vt:lpstr>Calibri</vt:lpstr>
      <vt:lpstr>Calibri Light</vt:lpstr>
      <vt:lpstr>Cambria Math</vt:lpstr>
      <vt:lpstr>Helvetica</vt:lpstr>
      <vt:lpstr>Helvetica Light</vt:lpstr>
      <vt:lpstr>Helvetica Neue</vt:lpstr>
      <vt:lpstr>Wingdings</vt:lpstr>
      <vt:lpstr>1_Custom Design</vt:lpstr>
      <vt:lpstr>6_Office Theme</vt:lpstr>
      <vt:lpstr>3_Office Theme</vt:lpstr>
      <vt:lpstr>1_office theme</vt:lpstr>
      <vt:lpstr>2_Office Theme</vt:lpstr>
      <vt:lpstr>4_Custom Design</vt:lpstr>
      <vt:lpstr>Title White</vt:lpstr>
      <vt:lpstr>Office Theme</vt:lpstr>
      <vt:lpstr>Black</vt:lpstr>
      <vt:lpstr>7_Custom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Agape Aluning</cp:lastModifiedBy>
  <cp:revision>3</cp:revision>
  <dcterms:created xsi:type="dcterms:W3CDTF">2025-02-10T06:09:31Z</dcterms:created>
  <dcterms:modified xsi:type="dcterms:W3CDTF">2025-04-11T08:59:59Z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