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 id="2147483660" r:id="rId5"/>
    <p:sldMasterId id="2147483667" r:id="rId6"/>
    <p:sldMasterId id="2147483648" r:id="rId7"/>
    <p:sldMasterId id="2147483676" r:id="rId8"/>
    <p:sldMasterId id="2147483678" r:id="rId9"/>
  </p:sldMasterIdLst>
  <p:notesMasterIdLst>
    <p:notesMasterId r:id="rId35"/>
  </p:notesMasterIdLst>
  <p:sldIdLst>
    <p:sldId id="2147376964" r:id="rId10"/>
    <p:sldId id="2147376683" r:id="rId11"/>
    <p:sldId id="2147376965" r:id="rId12"/>
    <p:sldId id="2147376775" r:id="rId13"/>
    <p:sldId id="2147376966" r:id="rId14"/>
    <p:sldId id="2147376768" r:id="rId15"/>
    <p:sldId id="2147376969" r:id="rId16"/>
    <p:sldId id="2147376779" r:id="rId17"/>
    <p:sldId id="2147376780" r:id="rId18"/>
    <p:sldId id="2147376781" r:id="rId19"/>
    <p:sldId id="2147376967" r:id="rId20"/>
    <p:sldId id="2147376784" r:id="rId21"/>
    <p:sldId id="2147376785" r:id="rId22"/>
    <p:sldId id="2147376786" r:id="rId23"/>
    <p:sldId id="2147376787" r:id="rId24"/>
    <p:sldId id="2147376788" r:id="rId25"/>
    <p:sldId id="2147376968" r:id="rId26"/>
    <p:sldId id="2147376789" r:id="rId27"/>
    <p:sldId id="2147376790" r:id="rId28"/>
    <p:sldId id="2147376423" r:id="rId29"/>
    <p:sldId id="2147376954" r:id="rId30"/>
    <p:sldId id="2147376963" r:id="rId31"/>
    <p:sldId id="2147376360" r:id="rId32"/>
    <p:sldId id="2147376793" r:id="rId33"/>
    <p:sldId id="214737679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FO" userId="S::francis.olivier@adapt.com.au::3631bac9-3f1b-472b-abd4-c5b32c1291ad" providerId="AD"/>
  <p188:author id="{C5C98335-5274-C2F2-B0E7-DE1851193EF8}" name="Maricris Santilles" initials="MS" userId="S::Maricris.Santilles@adapt.com.au::a0881820-a8b1-46c1-848b-0691394eb3d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8F8"/>
    <a:srgbClr val="FCE9E9"/>
    <a:srgbClr val="F19B99"/>
    <a:srgbClr val="F2A6A4"/>
    <a:srgbClr val="F7CAC9"/>
    <a:srgbClr val="F6C3C2"/>
    <a:srgbClr val="F4B4B2"/>
    <a:srgbClr val="EF8F8D"/>
    <a:srgbClr val="EC7B78"/>
    <a:srgbClr val="EA6B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18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ableStyles" Target="tableStyles.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1FAC33-775B-478D-8365-804A42803895}" type="datetimeFigureOut">
              <a:rPr lang="en-PH" smtClean="0"/>
              <a:t>22/07/2025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E800E2-9A0D-4116-A0E2-9E635862358C}" type="slidenum">
              <a:rPr lang="en-PH" smtClean="0"/>
              <a:t>‹#›</a:t>
            </a:fld>
            <a:endParaRPr lang="en-PH"/>
          </a:p>
        </p:txBody>
      </p:sp>
    </p:spTree>
    <p:extLst>
      <p:ext uri="{BB962C8B-B14F-4D97-AF65-F5344CB8AC3E}">
        <p14:creationId xmlns:p14="http://schemas.microsoft.com/office/powerpoint/2010/main" val="3902868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D7AD8-7839-5DBF-6963-07DCDDA99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58BEE6-6C32-8BCC-CB30-1EC63BBA2F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A95075-C7B2-B126-BE8B-F4442794E064}"/>
              </a:ext>
            </a:extLst>
          </p:cNvPr>
          <p:cNvSpPr>
            <a:spLocks noGrp="1"/>
          </p:cNvSpPr>
          <p:nvPr>
            <p:ph type="body" idx="1"/>
          </p:nvPr>
        </p:nvSpPr>
        <p:spPr/>
        <p:txBody>
          <a:bodyPr/>
          <a:lstStyle/>
          <a:p>
            <a:endParaRPr lang="en-AU" sz="1800"/>
          </a:p>
        </p:txBody>
      </p:sp>
      <p:sp>
        <p:nvSpPr>
          <p:cNvPr id="4" name="Slide Number Placeholder 3">
            <a:extLst>
              <a:ext uri="{FF2B5EF4-FFF2-40B4-BE49-F238E27FC236}">
                <a16:creationId xmlns:a16="http://schemas.microsoft.com/office/drawing/2014/main" id="{A306501D-6E2A-9ACC-5EDB-6485D6F08C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47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3043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6074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8791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428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1008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indent="0">
              <a:buFontTx/>
              <a:buNone/>
            </a:pPr>
            <a:endParaRPr lang="en-PH" sz="1800" dirty="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54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DC8A1-1591-F44B-CD57-3CFA74362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43F288-A31F-1DF5-3B02-767F7FBEF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C71502-6BC6-7C3F-69FB-78D42442035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FB711B9A-26A3-42F2-0325-414EDFF6E2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9543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2098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9079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6302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3720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33153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343B80-94EE-E271-EBF3-94A776007DA3}"/>
              </a:ext>
            </a:extLst>
          </p:cNvPr>
          <p:cNvPicPr>
            <a:picLocks noChangeAspect="1"/>
          </p:cNvPicPr>
          <p:nvPr userDrawn="1"/>
        </p:nvPicPr>
        <p:blipFill>
          <a:blip r:embed="rId2">
            <a:extLst>
              <a:ext uri="{28A0092B-C50C-407E-A947-70E740481C1C}">
                <a14:useLocalDpi xmlns:a14="http://schemas.microsoft.com/office/drawing/2010/main" val="0"/>
              </a:ext>
            </a:extLst>
          </a:blip>
          <a:srcRect t="20427" b="19577"/>
          <a:stretch>
            <a:fillRect/>
          </a:stretch>
        </p:blipFill>
        <p:spPr>
          <a:xfrm>
            <a:off x="0" y="-1"/>
            <a:ext cx="12192000" cy="4099855"/>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0866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14455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40022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279095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0A982FF-725C-53DC-F689-C9CDC64A35D9}"/>
              </a:ext>
            </a:extLst>
          </p:cNvPr>
          <p:cNvGrpSpPr/>
          <p:nvPr userDrawn="1"/>
        </p:nvGrpSpPr>
        <p:grpSpPr>
          <a:xfrm>
            <a:off x="3436593" y="2894115"/>
            <a:ext cx="5318811" cy="953583"/>
            <a:chOff x="3436593" y="2894115"/>
            <a:chExt cx="5318811" cy="953583"/>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grpSp>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6262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4170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40714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DAPT PM Cover Sec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1D89FF-90EF-9395-9CBF-36BF21C3038B}"/>
              </a:ext>
            </a:extLst>
          </p:cNvPr>
          <p:cNvPicPr>
            <a:picLocks noChangeAspect="1"/>
          </p:cNvPicPr>
          <p:nvPr userDrawn="1"/>
        </p:nvPicPr>
        <p:blipFill>
          <a:blip r:embed="rId2">
            <a:extLst>
              <a:ext uri="{28A0092B-C50C-407E-A947-70E740481C1C}">
                <a14:useLocalDpi xmlns:a14="http://schemas.microsoft.com/office/drawing/2010/main" val="0"/>
              </a:ext>
            </a:extLst>
          </a:blip>
          <a:srcRect l="10813" r="50179"/>
          <a:stretch>
            <a:fillRect/>
          </a:stretch>
        </p:blipFill>
        <p:spPr>
          <a:xfrm>
            <a:off x="7419108" y="0"/>
            <a:ext cx="4772891" cy="6857995"/>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97491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864698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59204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1D89FF-90EF-9395-9CBF-36BF21C3038B}"/>
              </a:ext>
            </a:extLst>
          </p:cNvPr>
          <p:cNvPicPr>
            <a:picLocks noChangeAspect="1"/>
          </p:cNvPicPr>
          <p:nvPr userDrawn="1"/>
        </p:nvPicPr>
        <p:blipFill>
          <a:blip r:embed="rId2">
            <a:extLst>
              <a:ext uri="{28A0092B-C50C-407E-A947-70E740481C1C}">
                <a14:useLocalDpi xmlns:a14="http://schemas.microsoft.com/office/drawing/2010/main" val="0"/>
              </a:ext>
            </a:extLst>
          </a:blip>
          <a:srcRect l="30496" r="30496"/>
          <a:stretch/>
        </p:blipFill>
        <p:spPr>
          <a:xfrm>
            <a:off x="7419108" y="0"/>
            <a:ext cx="4772891" cy="6857995"/>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0110272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1915470"/>
      </p:ext>
    </p:extLst>
  </p:cSld>
  <p:clrMapOvr>
    <a:masterClrMapping/>
  </p:clrMapOvr>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283058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3763562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247590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54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359715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792196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6999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68126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4.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9.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869696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7/22/2025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694425688"/>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9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706561"/>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634973"/>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441180"/>
      </p:ext>
    </p:extLst>
  </p:cSld>
  <p:clrMap bg1="lt1" tx1="dk1" bg2="lt2" tx2="dk2" accent1="accent1" accent2="accent2" accent3="accent3" accent4="accent4" accent5="accent5" accent6="accent6" hlink="hlink" folHlink="folHlink"/>
  <p:sldLayoutIdLst>
    <p:sldLayoutId id="2147483679" r:id="rId1"/>
    <p:sldLayoutId id="2147483680"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9.sv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1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3.sv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9.sv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1.svg"/></Relationships>
</file>

<file path=ppt/slides/_rels/slide1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43.sv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5.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7.sv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3" Type="http://schemas.openxmlformats.org/officeDocument/2006/relationships/hyperlink" Target="https://research.adapt.com.au/filter-types/market-trend-reports" TargetMode="External"/><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 Type="http://schemas.openxmlformats.org/officeDocument/2006/relationships/hyperlink" Target="mailto:success@adapt.com.au" TargetMode="External"/><Relationship Id="rId16" Type="http://schemas.openxmlformats.org/officeDocument/2006/relationships/image" Target="../media/image61.png"/><Relationship Id="rId1" Type="http://schemas.openxmlformats.org/officeDocument/2006/relationships/slideLayout" Target="../slideLayouts/slideLayout18.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56.png"/><Relationship Id="rId5" Type="http://schemas.openxmlformats.org/officeDocument/2006/relationships/hyperlink" Target="https://research.adapt.com.au/data-insights/" TargetMode="External"/><Relationship Id="rId15" Type="http://schemas.openxmlformats.org/officeDocument/2006/relationships/image" Target="../media/image60.png"/><Relationship Id="rId10" Type="http://schemas.openxmlformats.org/officeDocument/2006/relationships/image" Target="../media/image55.png"/><Relationship Id="rId19" Type="http://schemas.openxmlformats.org/officeDocument/2006/relationships/image" Target="../media/image64.png"/><Relationship Id="rId4" Type="http://schemas.openxmlformats.org/officeDocument/2006/relationships/hyperlink" Target="https://research.adapt.com.au/filter-types/community-interviews" TargetMode="External"/><Relationship Id="rId9" Type="http://schemas.openxmlformats.org/officeDocument/2006/relationships/image" Target="../media/image54.png"/><Relationship Id="rId1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1.svg"/></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5.sv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7.sv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F3E66B-4B7E-4645-38EA-45042AF5BA33}"/>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047775FD-DA6F-1A28-EDB1-FB76C614079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96570" y="5993999"/>
            <a:ext cx="3063424" cy="329695"/>
          </a:xfrm>
          <a:prstGeom prst="rect">
            <a:avLst/>
          </a:prstGeom>
        </p:spPr>
      </p:pic>
      <p:grpSp>
        <p:nvGrpSpPr>
          <p:cNvPr id="5" name="Group 4">
            <a:extLst>
              <a:ext uri="{FF2B5EF4-FFF2-40B4-BE49-F238E27FC236}">
                <a16:creationId xmlns:a16="http://schemas.microsoft.com/office/drawing/2014/main" id="{10A597E4-B12A-EE0A-1AD4-9A286E462AE6}"/>
              </a:ext>
            </a:extLst>
          </p:cNvPr>
          <p:cNvGrpSpPr/>
          <p:nvPr/>
        </p:nvGrpSpPr>
        <p:grpSpPr>
          <a:xfrm>
            <a:off x="470612" y="3813149"/>
            <a:ext cx="11228826" cy="1689450"/>
            <a:chOff x="633194" y="2554238"/>
            <a:chExt cx="11228826" cy="1689450"/>
          </a:xfrm>
        </p:grpSpPr>
        <p:sp>
          <p:nvSpPr>
            <p:cNvPr id="6" name="TextBox 5">
              <a:extLst>
                <a:ext uri="{FF2B5EF4-FFF2-40B4-BE49-F238E27FC236}">
                  <a16:creationId xmlns:a16="http://schemas.microsoft.com/office/drawing/2014/main" id="{A433F00B-C932-ED74-06FA-B5BE7711FD76}"/>
                </a:ext>
              </a:extLst>
            </p:cNvPr>
            <p:cNvSpPr txBox="1"/>
            <p:nvPr/>
          </p:nvSpPr>
          <p:spPr>
            <a:xfrm>
              <a:off x="633194" y="2920249"/>
              <a:ext cx="11228826" cy="1323439"/>
            </a:xfrm>
            <a:prstGeom prst="rect">
              <a:avLst/>
            </a:prstGeom>
            <a:noFill/>
          </p:spPr>
          <p:txBody>
            <a:bodyPr wrap="square" lIns="91440" tIns="45720" rIns="91440" bIns="45720" rtlCol="0" anchor="t">
              <a:spAutoFit/>
            </a:bodyPr>
            <a:lstStyle/>
            <a:p>
              <a:r>
                <a:rPr lang="en-US" sz="4000" b="1" dirty="0" err="1">
                  <a:latin typeface="Helvetica"/>
                  <a:cs typeface="Helvetica"/>
                </a:rPr>
                <a:t>Categorised</a:t>
              </a:r>
              <a:r>
                <a:rPr lang="en-US" sz="4000" b="1" dirty="0">
                  <a:latin typeface="Helvetica"/>
                  <a:cs typeface="Helvetica"/>
                </a:rPr>
                <a:t> Investment Priorities</a:t>
              </a:r>
              <a:br>
                <a:rPr lang="en-US" sz="4000" b="1" dirty="0">
                  <a:latin typeface="Helvetica"/>
                  <a:cs typeface="Helvetica"/>
                </a:rPr>
              </a:br>
              <a:r>
                <a:rPr lang="en-US" sz="4000" b="1" dirty="0">
                  <a:latin typeface="Helvetica"/>
                  <a:cs typeface="Helvetica"/>
                </a:rPr>
                <a:t>for Infrastructure Leaders</a:t>
              </a:r>
            </a:p>
          </p:txBody>
        </p:sp>
        <p:sp>
          <p:nvSpPr>
            <p:cNvPr id="7" name="TextBox 6">
              <a:extLst>
                <a:ext uri="{FF2B5EF4-FFF2-40B4-BE49-F238E27FC236}">
                  <a16:creationId xmlns:a16="http://schemas.microsoft.com/office/drawing/2014/main" id="{C11BFE60-B3A7-B368-D2B1-3E2849C7490D}"/>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r>
                <a:rPr lang="en-AU" b="1" dirty="0">
                  <a:solidFill>
                    <a:srgbClr val="E7534F"/>
                  </a:solidFill>
                  <a:latin typeface="Helvetica"/>
                  <a:cs typeface="Helvetica"/>
                </a:rPr>
                <a:t>ADAPT Persona Map</a:t>
              </a:r>
            </a:p>
          </p:txBody>
        </p:sp>
      </p:grpSp>
    </p:spTree>
    <p:extLst>
      <p:ext uri="{BB962C8B-B14F-4D97-AF65-F5344CB8AC3E}">
        <p14:creationId xmlns:p14="http://schemas.microsoft.com/office/powerpoint/2010/main" val="388605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Networking and storage investment priorities </a:t>
            </a:r>
            <a:r>
              <a:rPr kumimoji="0" lang="en-US" sz="2400" b="1" i="0" u="none" strike="noStrike" kern="1200" cap="none" spc="0" normalizeH="0" baseline="0" noProof="0">
                <a:ln>
                  <a:noFill/>
                </a:ln>
                <a:solidFill>
                  <a:srgbClr val="000000"/>
                </a:solidFill>
                <a:effectLst/>
                <a:uLnTx/>
                <a:uFillTx/>
                <a:latin typeface="Helvetica"/>
                <a:cs typeface="Helvetica"/>
              </a:rPr>
              <a:t>(10 items)</a:t>
            </a:r>
            <a:r>
              <a:rPr lang="en-US" sz="2400" b="1">
                <a:solidFill>
                  <a:srgbClr val="000000"/>
                </a:solidFill>
                <a:latin typeface="Helvetica"/>
                <a:cs typeface="Helvetica"/>
              </a:rPr>
              <a:t> </a:t>
            </a:r>
            <a:endParaRPr kumimoji="0" lang="en-AU"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3" name="TextBox 2">
            <a:extLst>
              <a:ext uri="{FF2B5EF4-FFF2-40B4-BE49-F238E27FC236}">
                <a16:creationId xmlns:a16="http://schemas.microsoft.com/office/drawing/2014/main" id="{B86F51E3-E4E7-B2EB-DB76-A5846B6A2FB6}"/>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a:t>
            </a:r>
            <a:r>
              <a:rPr lang="en-US" sz="1100" i="1" dirty="0">
                <a:solidFill>
                  <a:schemeClr val="bg1">
                    <a:lumMod val="75000"/>
                  </a:schemeClr>
                </a:solidFill>
                <a:latin typeface="Helvetica"/>
                <a:cs typeface="Helvetica"/>
              </a:rPr>
              <a:t>Jul 2025</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 Sample size: 121</a:t>
            </a:r>
            <a:r>
              <a:rPr lang="en-US" sz="1100" i="1" dirty="0">
                <a:solidFill>
                  <a:schemeClr val="bg1">
                    <a:lumMod val="75000"/>
                  </a:schemeClr>
                </a:solidFill>
                <a:latin typeface="Helvetica"/>
                <a:cs typeface="Helvetica"/>
              </a:rPr>
              <a:t> </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Australian Infrastructure leaders</a:t>
            </a:r>
          </a:p>
        </p:txBody>
      </p:sp>
      <p:pic>
        <p:nvPicPr>
          <p:cNvPr id="5" name="Graphic 4">
            <a:extLst>
              <a:ext uri="{FF2B5EF4-FFF2-40B4-BE49-F238E27FC236}">
                <a16:creationId xmlns:a16="http://schemas.microsoft.com/office/drawing/2014/main" id="{3019CFE5-C3CB-BE3E-8F7B-4CD31254FB9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37485" y="912041"/>
            <a:ext cx="11728543" cy="5317542"/>
          </a:xfrm>
          <a:prstGeom prst="rect">
            <a:avLst/>
          </a:prstGeom>
        </p:spPr>
      </p:pic>
    </p:spTree>
    <p:extLst>
      <p:ext uri="{BB962C8B-B14F-4D97-AF65-F5344CB8AC3E}">
        <p14:creationId xmlns:p14="http://schemas.microsoft.com/office/powerpoint/2010/main" val="686058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42C1F-F73C-8281-8D12-9A520441E4EF}"/>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40685D3-A4F8-36E8-98A2-578D74821EAD}"/>
              </a:ext>
            </a:extLst>
          </p:cNvPr>
          <p:cNvGrpSpPr/>
          <p:nvPr/>
        </p:nvGrpSpPr>
        <p:grpSpPr>
          <a:xfrm>
            <a:off x="470612" y="2166795"/>
            <a:ext cx="7539256" cy="2132311"/>
            <a:chOff x="470612" y="241802"/>
            <a:chExt cx="7539256" cy="2132311"/>
          </a:xfrm>
        </p:grpSpPr>
        <p:sp>
          <p:nvSpPr>
            <p:cNvPr id="5" name="TextBox 4">
              <a:extLst>
                <a:ext uri="{FF2B5EF4-FFF2-40B4-BE49-F238E27FC236}">
                  <a16:creationId xmlns:a16="http://schemas.microsoft.com/office/drawing/2014/main" id="{269B1AE1-AE49-F3E3-0803-B5DD3BC905A0}"/>
                </a:ext>
              </a:extLst>
            </p:cNvPr>
            <p:cNvSpPr txBox="1"/>
            <p:nvPr/>
          </p:nvSpPr>
          <p:spPr>
            <a:xfrm>
              <a:off x="470612" y="241802"/>
              <a:ext cx="7539256" cy="1892826"/>
            </a:xfrm>
            <a:prstGeom prst="rect">
              <a:avLst/>
            </a:prstGeom>
            <a:noFill/>
          </p:spPr>
          <p:txBody>
            <a:bodyPr wrap="square" lIns="91440" tIns="45720" rIns="91440" bIns="45720" rtlCol="0" anchor="t">
              <a:spAutoFit/>
            </a:bodyPr>
            <a:lstStyle/>
            <a:p>
              <a:pPr>
                <a:spcAft>
                  <a:spcPts val="600"/>
                </a:spcAft>
              </a:pPr>
              <a:r>
                <a:rPr lang="en-US" sz="3200" dirty="0">
                  <a:latin typeface="Helvetica"/>
                  <a:cs typeface="Helvetica"/>
                </a:rPr>
                <a:t>CIE investment priorities:</a:t>
              </a:r>
            </a:p>
            <a:p>
              <a:pPr>
                <a:spcAft>
                  <a:spcPts val="600"/>
                </a:spcAft>
              </a:pPr>
              <a:r>
                <a:rPr lang="en-US" sz="4000" b="1" dirty="0">
                  <a:latin typeface="Helvetica"/>
                  <a:cs typeface="Helvetica"/>
                </a:rPr>
                <a:t>IT &amp; application, </a:t>
              </a:r>
              <a:br>
                <a:rPr lang="en-US" sz="4000" b="1" dirty="0">
                  <a:latin typeface="Helvetica"/>
                  <a:cs typeface="Helvetica"/>
                </a:rPr>
              </a:br>
              <a:r>
                <a:rPr lang="en-US" sz="4000" b="1" dirty="0">
                  <a:latin typeface="Helvetica"/>
                  <a:cs typeface="Helvetica"/>
                </a:rPr>
                <a:t>AI and DC management</a:t>
              </a:r>
            </a:p>
          </p:txBody>
        </p:sp>
        <p:sp>
          <p:nvSpPr>
            <p:cNvPr id="6" name="Rectangle 5">
              <a:extLst>
                <a:ext uri="{FF2B5EF4-FFF2-40B4-BE49-F238E27FC236}">
                  <a16:creationId xmlns:a16="http://schemas.microsoft.com/office/drawing/2014/main" id="{9ABB8ADD-5CE8-EF63-5117-457E7DF61086}"/>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2" name="Graphic 1">
            <a:extLst>
              <a:ext uri="{FF2B5EF4-FFF2-40B4-BE49-F238E27FC236}">
                <a16:creationId xmlns:a16="http://schemas.microsoft.com/office/drawing/2014/main" id="{8F6FEE9F-E7C3-5F40-C517-6DAE32644E0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1554451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IT management and IT services investment priorities </a:t>
            </a:r>
            <a:r>
              <a:rPr kumimoji="0" lang="en-US" sz="2400" b="1" i="0" u="none" strike="noStrike" kern="1200" cap="none" spc="0" normalizeH="0" baseline="0" noProof="0">
                <a:ln>
                  <a:noFill/>
                </a:ln>
                <a:solidFill>
                  <a:srgbClr val="000000"/>
                </a:solidFill>
                <a:effectLst/>
                <a:uLnTx/>
                <a:uFillTx/>
                <a:latin typeface="Helvetica"/>
                <a:ea typeface="+mn-ea"/>
                <a:cs typeface="Helvetica"/>
              </a:rPr>
              <a:t>(</a:t>
            </a:r>
            <a:r>
              <a:rPr lang="en-US" sz="2400" b="1">
                <a:solidFill>
                  <a:srgbClr val="000000"/>
                </a:solidFill>
                <a:latin typeface="Helvetica"/>
                <a:cs typeface="Helvetica"/>
              </a:rPr>
              <a:t>7</a:t>
            </a:r>
            <a:r>
              <a:rPr kumimoji="0" lang="en-US" sz="2400" b="1" i="0" u="none" strike="noStrike" kern="1200" cap="none" spc="0" normalizeH="0" baseline="0" noProof="0">
                <a:ln>
                  <a:noFill/>
                </a:ln>
                <a:solidFill>
                  <a:srgbClr val="000000"/>
                </a:solidFill>
                <a:effectLst/>
                <a:uLnTx/>
                <a:uFillTx/>
                <a:latin typeface="Helvetica"/>
                <a:ea typeface="+mn-ea"/>
                <a:cs typeface="Helvetica"/>
              </a:rPr>
              <a:t> items) </a:t>
            </a:r>
            <a:endParaRPr kumimoji="0" lang="en-AU"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3" name="TextBox 2">
            <a:extLst>
              <a:ext uri="{FF2B5EF4-FFF2-40B4-BE49-F238E27FC236}">
                <a16:creationId xmlns:a16="http://schemas.microsoft.com/office/drawing/2014/main" id="{C77FA215-B57F-0E68-FDCA-0BF1F9F92A57}"/>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a:t>
            </a:r>
            <a:r>
              <a:rPr lang="en-US" sz="1100" i="1" dirty="0">
                <a:solidFill>
                  <a:schemeClr val="bg1">
                    <a:lumMod val="75000"/>
                  </a:schemeClr>
                </a:solidFill>
                <a:latin typeface="Helvetica"/>
                <a:cs typeface="Helvetica"/>
              </a:rPr>
              <a:t>Jul 2025</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 Sample size: 121</a:t>
            </a:r>
            <a:r>
              <a:rPr lang="en-US" sz="1100" i="1" dirty="0">
                <a:solidFill>
                  <a:schemeClr val="bg1">
                    <a:lumMod val="75000"/>
                  </a:schemeClr>
                </a:solidFill>
                <a:latin typeface="Helvetica"/>
                <a:cs typeface="Helvetica"/>
              </a:rPr>
              <a:t> </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Australian Infrastructure leaders</a:t>
            </a:r>
          </a:p>
        </p:txBody>
      </p:sp>
      <p:pic>
        <p:nvPicPr>
          <p:cNvPr id="5" name="Graphic 4">
            <a:extLst>
              <a:ext uri="{FF2B5EF4-FFF2-40B4-BE49-F238E27FC236}">
                <a16:creationId xmlns:a16="http://schemas.microsoft.com/office/drawing/2014/main" id="{87AFC057-7CE9-78C5-E1D9-4AD1B927FE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8" y="910825"/>
            <a:ext cx="11732819" cy="3920361"/>
          </a:xfrm>
          <a:prstGeom prst="rect">
            <a:avLst/>
          </a:prstGeom>
        </p:spPr>
      </p:pic>
    </p:spTree>
    <p:extLst>
      <p:ext uri="{BB962C8B-B14F-4D97-AF65-F5344CB8AC3E}">
        <p14:creationId xmlns:p14="http://schemas.microsoft.com/office/powerpoint/2010/main" val="2742367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Application management and integration investment priorities </a:t>
            </a:r>
            <a:r>
              <a:rPr kumimoji="0" lang="en-US" sz="2000" b="1" i="0" u="none" strike="noStrike" kern="1200" cap="none" spc="0" normalizeH="0" baseline="0" noProof="0">
                <a:ln>
                  <a:noFill/>
                </a:ln>
                <a:solidFill>
                  <a:srgbClr val="000000"/>
                </a:solidFill>
                <a:effectLst/>
                <a:uLnTx/>
                <a:uFillTx/>
                <a:latin typeface="Helvetica"/>
                <a:ea typeface="+mn-ea"/>
                <a:cs typeface="Helvetica"/>
              </a:rPr>
              <a:t>(</a:t>
            </a:r>
            <a:r>
              <a:rPr lang="en-US" sz="2000" b="1">
                <a:solidFill>
                  <a:srgbClr val="000000"/>
                </a:solidFill>
                <a:latin typeface="Helvetica"/>
                <a:cs typeface="Helvetica"/>
              </a:rPr>
              <a:t>9</a:t>
            </a:r>
            <a:r>
              <a:rPr kumimoji="0" lang="en-US" sz="2000" b="1" i="0" u="none" strike="noStrike" kern="1200" cap="none" spc="0" normalizeH="0" baseline="0" noProof="0">
                <a:ln>
                  <a:noFill/>
                </a:ln>
                <a:solidFill>
                  <a:srgbClr val="000000"/>
                </a:solidFill>
                <a:effectLst/>
                <a:uLnTx/>
                <a:uFillTx/>
                <a:latin typeface="Helvetica"/>
                <a:ea typeface="+mn-ea"/>
                <a:cs typeface="Helvetica"/>
              </a:rPr>
              <a:t> items) </a:t>
            </a:r>
            <a:endParaRPr kumimoji="0" lang="en-AU"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3" name="TextBox 2">
            <a:extLst>
              <a:ext uri="{FF2B5EF4-FFF2-40B4-BE49-F238E27FC236}">
                <a16:creationId xmlns:a16="http://schemas.microsoft.com/office/drawing/2014/main" id="{49FB3C08-2820-CF4C-5CA1-35D49018A385}"/>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a:t>
            </a:r>
            <a:r>
              <a:rPr lang="en-US" sz="1100" i="1" dirty="0">
                <a:solidFill>
                  <a:schemeClr val="bg1">
                    <a:lumMod val="75000"/>
                  </a:schemeClr>
                </a:solidFill>
                <a:latin typeface="Helvetica"/>
                <a:cs typeface="Helvetica"/>
              </a:rPr>
              <a:t>Jul 2025</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 Sample size: 121</a:t>
            </a:r>
            <a:r>
              <a:rPr lang="en-US" sz="1100" i="1" dirty="0">
                <a:solidFill>
                  <a:schemeClr val="bg1">
                    <a:lumMod val="75000"/>
                  </a:schemeClr>
                </a:solidFill>
                <a:latin typeface="Helvetica"/>
                <a:cs typeface="Helvetica"/>
              </a:rPr>
              <a:t> </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Australian Infrastructure leaders</a:t>
            </a:r>
          </a:p>
        </p:txBody>
      </p:sp>
      <p:pic>
        <p:nvPicPr>
          <p:cNvPr id="5" name="Graphic 4">
            <a:extLst>
              <a:ext uri="{FF2B5EF4-FFF2-40B4-BE49-F238E27FC236}">
                <a16:creationId xmlns:a16="http://schemas.microsoft.com/office/drawing/2014/main" id="{F972C03F-EB4D-944D-D2DD-55AA222E16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9" y="892227"/>
            <a:ext cx="11741034" cy="4856506"/>
          </a:xfrm>
          <a:prstGeom prst="rect">
            <a:avLst/>
          </a:prstGeom>
        </p:spPr>
      </p:pic>
    </p:spTree>
    <p:extLst>
      <p:ext uri="{BB962C8B-B14F-4D97-AF65-F5344CB8AC3E}">
        <p14:creationId xmlns:p14="http://schemas.microsoft.com/office/powerpoint/2010/main" val="210694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Security and risk management investment priorities </a:t>
            </a:r>
            <a:r>
              <a:rPr kumimoji="0" lang="en-US" sz="2000" b="1" i="0" u="none" strike="noStrike" kern="1200" cap="none" spc="0" normalizeH="0" baseline="0" noProof="0">
                <a:ln>
                  <a:noFill/>
                </a:ln>
                <a:solidFill>
                  <a:srgbClr val="000000"/>
                </a:solidFill>
                <a:effectLst/>
                <a:uLnTx/>
                <a:uFillTx/>
                <a:latin typeface="Helvetica"/>
                <a:ea typeface="+mn-ea"/>
                <a:cs typeface="Helvetica"/>
              </a:rPr>
              <a:t>(</a:t>
            </a:r>
            <a:r>
              <a:rPr lang="en-US" sz="2000" b="1">
                <a:solidFill>
                  <a:srgbClr val="000000"/>
                </a:solidFill>
                <a:latin typeface="Helvetica"/>
                <a:cs typeface="Helvetica"/>
              </a:rPr>
              <a:t>7</a:t>
            </a:r>
            <a:r>
              <a:rPr kumimoji="0" lang="en-US" sz="2000" b="1" i="0" u="none" strike="noStrike" kern="1200" cap="none" spc="0" normalizeH="0" baseline="0" noProof="0">
                <a:ln>
                  <a:noFill/>
                </a:ln>
                <a:solidFill>
                  <a:srgbClr val="000000"/>
                </a:solidFill>
                <a:effectLst/>
                <a:uLnTx/>
                <a:uFillTx/>
                <a:latin typeface="Helvetica"/>
                <a:ea typeface="+mn-ea"/>
                <a:cs typeface="Helvetica"/>
              </a:rPr>
              <a:t> items) </a:t>
            </a:r>
            <a:endParaRPr kumimoji="0" lang="en-AU"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3" name="TextBox 2">
            <a:extLst>
              <a:ext uri="{FF2B5EF4-FFF2-40B4-BE49-F238E27FC236}">
                <a16:creationId xmlns:a16="http://schemas.microsoft.com/office/drawing/2014/main" id="{C82E7D45-18F4-D716-4B8D-EF4374B67705}"/>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a:t>
            </a:r>
            <a:r>
              <a:rPr lang="en-US" sz="1100" i="1" dirty="0">
                <a:solidFill>
                  <a:schemeClr val="bg1">
                    <a:lumMod val="75000"/>
                  </a:schemeClr>
                </a:solidFill>
                <a:latin typeface="Helvetica"/>
                <a:cs typeface="Helvetica"/>
              </a:rPr>
              <a:t>Jul 2025</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 Sample size: 121</a:t>
            </a:r>
            <a:r>
              <a:rPr lang="en-US" sz="1100" i="1" dirty="0">
                <a:solidFill>
                  <a:schemeClr val="bg1">
                    <a:lumMod val="75000"/>
                  </a:schemeClr>
                </a:solidFill>
                <a:latin typeface="Helvetica"/>
                <a:cs typeface="Helvetica"/>
              </a:rPr>
              <a:t> </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Australian Infrastructure leaders</a:t>
            </a:r>
          </a:p>
        </p:txBody>
      </p:sp>
      <p:pic>
        <p:nvPicPr>
          <p:cNvPr id="5" name="Graphic 4">
            <a:extLst>
              <a:ext uri="{FF2B5EF4-FFF2-40B4-BE49-F238E27FC236}">
                <a16:creationId xmlns:a16="http://schemas.microsoft.com/office/drawing/2014/main" id="{2349F8A8-976F-4A60-1D98-E1BEEBF09E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8" y="925540"/>
            <a:ext cx="11732820" cy="3920360"/>
          </a:xfrm>
          <a:prstGeom prst="rect">
            <a:avLst/>
          </a:prstGeom>
        </p:spPr>
      </p:pic>
    </p:spTree>
    <p:extLst>
      <p:ext uri="{BB962C8B-B14F-4D97-AF65-F5344CB8AC3E}">
        <p14:creationId xmlns:p14="http://schemas.microsoft.com/office/powerpoint/2010/main" val="402257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Artificial intelligence investment priorities </a:t>
            </a:r>
            <a:r>
              <a:rPr kumimoji="0" lang="en-US" sz="2000" b="1" i="0" u="none" strike="noStrike" kern="1200" cap="none" spc="0" normalizeH="0" baseline="0" noProof="0">
                <a:ln>
                  <a:noFill/>
                </a:ln>
                <a:solidFill>
                  <a:srgbClr val="000000"/>
                </a:solidFill>
                <a:effectLst/>
                <a:uLnTx/>
                <a:uFillTx/>
                <a:latin typeface="Helvetica"/>
                <a:ea typeface="+mn-ea"/>
                <a:cs typeface="Helvetica"/>
              </a:rPr>
              <a:t>(</a:t>
            </a:r>
            <a:r>
              <a:rPr lang="en-US" sz="2000" b="1">
                <a:solidFill>
                  <a:srgbClr val="000000"/>
                </a:solidFill>
                <a:latin typeface="Helvetica"/>
                <a:cs typeface="Helvetica"/>
              </a:rPr>
              <a:t>6</a:t>
            </a:r>
            <a:r>
              <a:rPr kumimoji="0" lang="en-US" sz="2000" b="1" i="0" u="none" strike="noStrike" kern="1200" cap="none" spc="0" normalizeH="0" baseline="0" noProof="0">
                <a:ln>
                  <a:noFill/>
                </a:ln>
                <a:solidFill>
                  <a:srgbClr val="000000"/>
                </a:solidFill>
                <a:effectLst/>
                <a:uLnTx/>
                <a:uFillTx/>
                <a:latin typeface="Helvetica"/>
                <a:ea typeface="+mn-ea"/>
                <a:cs typeface="Helvetica"/>
              </a:rPr>
              <a:t> items) </a:t>
            </a:r>
            <a:endParaRPr kumimoji="0" lang="en-AU"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3" name="TextBox 2">
            <a:extLst>
              <a:ext uri="{FF2B5EF4-FFF2-40B4-BE49-F238E27FC236}">
                <a16:creationId xmlns:a16="http://schemas.microsoft.com/office/drawing/2014/main" id="{D31552D3-8696-A31A-E4AA-E293930C7AB6}"/>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a:t>
            </a:r>
            <a:r>
              <a:rPr lang="en-US" sz="1100" i="1" dirty="0">
                <a:solidFill>
                  <a:schemeClr val="bg1">
                    <a:lumMod val="75000"/>
                  </a:schemeClr>
                </a:solidFill>
                <a:latin typeface="Helvetica"/>
                <a:cs typeface="Helvetica"/>
              </a:rPr>
              <a:t>Jul 2025</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 Sample size: 121</a:t>
            </a:r>
            <a:r>
              <a:rPr lang="en-US" sz="1100" i="1" dirty="0">
                <a:solidFill>
                  <a:schemeClr val="bg1">
                    <a:lumMod val="75000"/>
                  </a:schemeClr>
                </a:solidFill>
                <a:latin typeface="Helvetica"/>
                <a:cs typeface="Helvetica"/>
              </a:rPr>
              <a:t> </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Australian Infrastructure leaders</a:t>
            </a:r>
          </a:p>
        </p:txBody>
      </p:sp>
      <p:pic>
        <p:nvPicPr>
          <p:cNvPr id="5" name="Graphic 4">
            <a:extLst>
              <a:ext uri="{FF2B5EF4-FFF2-40B4-BE49-F238E27FC236}">
                <a16:creationId xmlns:a16="http://schemas.microsoft.com/office/drawing/2014/main" id="{1E3B99CF-8087-83C6-AD9C-3D08574504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8" y="926592"/>
            <a:ext cx="11732820" cy="3453988"/>
          </a:xfrm>
          <a:prstGeom prst="rect">
            <a:avLst/>
          </a:prstGeom>
        </p:spPr>
      </p:pic>
    </p:spTree>
    <p:extLst>
      <p:ext uri="{BB962C8B-B14F-4D97-AF65-F5344CB8AC3E}">
        <p14:creationId xmlns:p14="http://schemas.microsoft.com/office/powerpoint/2010/main" val="1604689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Data </a:t>
            </a:r>
            <a:r>
              <a:rPr kumimoji="0" lang="en-US" sz="2000" b="1" i="0" u="none" strike="noStrike" kern="1200" cap="none" spc="0" normalizeH="0" baseline="0" noProof="0" dirty="0" err="1">
                <a:ln>
                  <a:noFill/>
                </a:ln>
                <a:solidFill>
                  <a:srgbClr val="000000"/>
                </a:solidFill>
                <a:effectLst/>
                <a:uLnTx/>
                <a:uFillTx/>
                <a:latin typeface="Helvetica" panose="020B0604020202020204" pitchFamily="34" charset="0"/>
                <a:ea typeface="+mn-ea"/>
                <a:cs typeface="Helvetica" panose="020B0604020202020204" pitchFamily="34" charset="0"/>
              </a:rPr>
              <a:t>centre</a:t>
            </a:r>
            <a:r>
              <a:rPr kumimoji="0" lang="en-US" sz="2000" b="1"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rPr>
              <a:t> build, outsourcing and facilities investment priorities </a:t>
            </a:r>
            <a:r>
              <a:rPr kumimoji="0" lang="en-US" sz="2000" b="1" i="0" u="none" strike="noStrike" kern="1200" cap="none" spc="0" normalizeH="0" baseline="0" noProof="0" dirty="0">
                <a:ln>
                  <a:noFill/>
                </a:ln>
                <a:solidFill>
                  <a:srgbClr val="000000"/>
                </a:solidFill>
                <a:effectLst/>
                <a:uLnTx/>
                <a:uFillTx/>
                <a:latin typeface="Helvetica"/>
                <a:ea typeface="+mn-ea"/>
                <a:cs typeface="Helvetica"/>
              </a:rPr>
              <a:t>(6 items) </a:t>
            </a:r>
            <a:endParaRPr kumimoji="0" lang="en-AU" sz="2000" b="1"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5" name="TextBox 4">
            <a:extLst>
              <a:ext uri="{FF2B5EF4-FFF2-40B4-BE49-F238E27FC236}">
                <a16:creationId xmlns:a16="http://schemas.microsoft.com/office/drawing/2014/main" id="{F116EB89-01EE-DA74-97BE-B80061B56DCC}"/>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a:t>
            </a:r>
            <a:r>
              <a:rPr lang="en-US" sz="1100" i="1" dirty="0">
                <a:solidFill>
                  <a:schemeClr val="bg1">
                    <a:lumMod val="75000"/>
                  </a:schemeClr>
                </a:solidFill>
                <a:latin typeface="Helvetica"/>
                <a:cs typeface="Helvetica"/>
              </a:rPr>
              <a:t>Jul 2025</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 Sample size: 121</a:t>
            </a:r>
            <a:r>
              <a:rPr lang="en-US" sz="1100" i="1" dirty="0">
                <a:solidFill>
                  <a:schemeClr val="bg1">
                    <a:lumMod val="75000"/>
                  </a:schemeClr>
                </a:solidFill>
                <a:latin typeface="Helvetica"/>
                <a:cs typeface="Helvetica"/>
              </a:rPr>
              <a:t> </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Australian Infrastructure leaders</a:t>
            </a:r>
          </a:p>
        </p:txBody>
      </p:sp>
      <p:pic>
        <p:nvPicPr>
          <p:cNvPr id="4" name="Graphic 3">
            <a:extLst>
              <a:ext uri="{FF2B5EF4-FFF2-40B4-BE49-F238E27FC236}">
                <a16:creationId xmlns:a16="http://schemas.microsoft.com/office/drawing/2014/main" id="{F061A98E-394F-E4A8-363D-89F21ADE2A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8" y="910826"/>
            <a:ext cx="11732820" cy="4853108"/>
          </a:xfrm>
          <a:prstGeom prst="rect">
            <a:avLst/>
          </a:prstGeom>
        </p:spPr>
      </p:pic>
    </p:spTree>
    <p:extLst>
      <p:ext uri="{BB962C8B-B14F-4D97-AF65-F5344CB8AC3E}">
        <p14:creationId xmlns:p14="http://schemas.microsoft.com/office/powerpoint/2010/main" val="3239829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69D2C-B079-252D-3456-682540FCCF5B}"/>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3D212334-CACB-D25D-A271-B656BD37A63C}"/>
              </a:ext>
            </a:extLst>
          </p:cNvPr>
          <p:cNvGrpSpPr/>
          <p:nvPr/>
        </p:nvGrpSpPr>
        <p:grpSpPr>
          <a:xfrm>
            <a:off x="470612" y="2166795"/>
            <a:ext cx="7539256" cy="2132311"/>
            <a:chOff x="470612" y="241802"/>
            <a:chExt cx="7539256" cy="2132311"/>
          </a:xfrm>
        </p:grpSpPr>
        <p:sp>
          <p:nvSpPr>
            <p:cNvPr id="5" name="TextBox 4">
              <a:extLst>
                <a:ext uri="{FF2B5EF4-FFF2-40B4-BE49-F238E27FC236}">
                  <a16:creationId xmlns:a16="http://schemas.microsoft.com/office/drawing/2014/main" id="{D4271347-51EE-8BB3-0F23-5DF6A338871D}"/>
                </a:ext>
              </a:extLst>
            </p:cNvPr>
            <p:cNvSpPr txBox="1"/>
            <p:nvPr/>
          </p:nvSpPr>
          <p:spPr>
            <a:xfrm>
              <a:off x="470612" y="241802"/>
              <a:ext cx="7539256" cy="1892826"/>
            </a:xfrm>
            <a:prstGeom prst="rect">
              <a:avLst/>
            </a:prstGeom>
            <a:noFill/>
          </p:spPr>
          <p:txBody>
            <a:bodyPr wrap="square" lIns="91440" tIns="45720" rIns="91440" bIns="45720" rtlCol="0" anchor="t">
              <a:spAutoFit/>
            </a:bodyPr>
            <a:lstStyle/>
            <a:p>
              <a:pPr>
                <a:spcAft>
                  <a:spcPts val="600"/>
                </a:spcAft>
              </a:pPr>
              <a:r>
                <a:rPr lang="en-US" sz="3200" dirty="0">
                  <a:latin typeface="Helvetica"/>
                  <a:cs typeface="Helvetica"/>
                </a:rPr>
                <a:t>CIE investment priorities:</a:t>
              </a:r>
            </a:p>
            <a:p>
              <a:pPr>
                <a:spcAft>
                  <a:spcPts val="600"/>
                </a:spcAft>
              </a:pPr>
              <a:r>
                <a:rPr lang="en-US" sz="4000" b="1" dirty="0">
                  <a:latin typeface="Helvetica"/>
                  <a:cs typeface="Helvetica"/>
                </a:rPr>
                <a:t>Emerging technologies </a:t>
              </a:r>
              <a:br>
                <a:rPr lang="en-US" sz="4000" b="1" dirty="0">
                  <a:latin typeface="Helvetica"/>
                  <a:cs typeface="Helvetica"/>
                </a:rPr>
              </a:br>
              <a:r>
                <a:rPr lang="en-US" sz="4000" b="1" dirty="0">
                  <a:latin typeface="Helvetica"/>
                  <a:cs typeface="Helvetica"/>
                </a:rPr>
                <a:t>and soft skills</a:t>
              </a:r>
            </a:p>
          </p:txBody>
        </p:sp>
        <p:sp>
          <p:nvSpPr>
            <p:cNvPr id="6" name="Rectangle 5">
              <a:extLst>
                <a:ext uri="{FF2B5EF4-FFF2-40B4-BE49-F238E27FC236}">
                  <a16:creationId xmlns:a16="http://schemas.microsoft.com/office/drawing/2014/main" id="{0B37FB2F-83C7-B80B-60D7-1484E84E53E9}"/>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2" name="Graphic 1">
            <a:extLst>
              <a:ext uri="{FF2B5EF4-FFF2-40B4-BE49-F238E27FC236}">
                <a16:creationId xmlns:a16="http://schemas.microsoft.com/office/drawing/2014/main" id="{EAF6D46B-0B3B-B284-ACFE-2EF637C2958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3093858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Emerging technologies investment priorities </a:t>
            </a:r>
            <a:r>
              <a:rPr kumimoji="0" lang="en-US" sz="2000" b="1" i="0" u="none" strike="noStrike" kern="1200" cap="none" spc="0" normalizeH="0" baseline="0" noProof="0">
                <a:ln>
                  <a:noFill/>
                </a:ln>
                <a:solidFill>
                  <a:srgbClr val="000000"/>
                </a:solidFill>
                <a:effectLst/>
                <a:uLnTx/>
                <a:uFillTx/>
                <a:latin typeface="Helvetica"/>
                <a:ea typeface="+mn-ea"/>
                <a:cs typeface="Helvetica"/>
              </a:rPr>
              <a:t>(</a:t>
            </a:r>
            <a:r>
              <a:rPr lang="en-US" sz="2000" b="1">
                <a:solidFill>
                  <a:srgbClr val="000000"/>
                </a:solidFill>
                <a:latin typeface="Helvetica"/>
                <a:cs typeface="Helvetica"/>
              </a:rPr>
              <a:t>7</a:t>
            </a:r>
            <a:r>
              <a:rPr kumimoji="0" lang="en-US" sz="2000" b="1" i="0" u="none" strike="noStrike" kern="1200" cap="none" spc="0" normalizeH="0" baseline="0" noProof="0">
                <a:ln>
                  <a:noFill/>
                </a:ln>
                <a:solidFill>
                  <a:srgbClr val="000000"/>
                </a:solidFill>
                <a:effectLst/>
                <a:uLnTx/>
                <a:uFillTx/>
                <a:latin typeface="Helvetica"/>
                <a:ea typeface="+mn-ea"/>
                <a:cs typeface="Helvetica"/>
              </a:rPr>
              <a:t> items) </a:t>
            </a:r>
            <a:endParaRPr kumimoji="0" lang="en-AU"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2" name="TextBox 1">
            <a:extLst>
              <a:ext uri="{FF2B5EF4-FFF2-40B4-BE49-F238E27FC236}">
                <a16:creationId xmlns:a16="http://schemas.microsoft.com/office/drawing/2014/main" id="{FEF26ABD-B74A-4798-DC41-AF64CC33D3F0}"/>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Jul 2025. Sample size: 121 Australian Infrastructure leaders</a:t>
            </a:r>
          </a:p>
        </p:txBody>
      </p:sp>
      <p:pic>
        <p:nvPicPr>
          <p:cNvPr id="5" name="Graphic 4">
            <a:extLst>
              <a:ext uri="{FF2B5EF4-FFF2-40B4-BE49-F238E27FC236}">
                <a16:creationId xmlns:a16="http://schemas.microsoft.com/office/drawing/2014/main" id="{52ECD29F-47CF-8CEF-1779-DD694801AD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8" y="907658"/>
            <a:ext cx="11732819" cy="3920361"/>
          </a:xfrm>
          <a:prstGeom prst="rect">
            <a:avLst/>
          </a:prstGeom>
        </p:spPr>
      </p:pic>
    </p:spTree>
    <p:extLst>
      <p:ext uri="{BB962C8B-B14F-4D97-AF65-F5344CB8AC3E}">
        <p14:creationId xmlns:p14="http://schemas.microsoft.com/office/powerpoint/2010/main" val="272163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Soft skills investment priorities </a:t>
            </a:r>
            <a:r>
              <a:rPr kumimoji="0" lang="en-US" sz="2000" b="1" i="0" u="none" strike="noStrike" kern="1200" cap="none" spc="0" normalizeH="0" baseline="0" noProof="0">
                <a:ln>
                  <a:noFill/>
                </a:ln>
                <a:solidFill>
                  <a:srgbClr val="000000"/>
                </a:solidFill>
                <a:effectLst/>
                <a:uLnTx/>
                <a:uFillTx/>
                <a:latin typeface="Helvetica"/>
                <a:ea typeface="+mn-ea"/>
                <a:cs typeface="Helvetica"/>
              </a:rPr>
              <a:t>(</a:t>
            </a:r>
            <a:r>
              <a:rPr lang="en-US" sz="2000" b="1">
                <a:solidFill>
                  <a:srgbClr val="000000"/>
                </a:solidFill>
                <a:latin typeface="Helvetica"/>
                <a:cs typeface="Helvetica"/>
              </a:rPr>
              <a:t>3</a:t>
            </a:r>
            <a:r>
              <a:rPr kumimoji="0" lang="en-US" sz="2000" b="1" i="0" u="none" strike="noStrike" kern="1200" cap="none" spc="0" normalizeH="0" baseline="0" noProof="0">
                <a:ln>
                  <a:noFill/>
                </a:ln>
                <a:solidFill>
                  <a:srgbClr val="000000"/>
                </a:solidFill>
                <a:effectLst/>
                <a:uLnTx/>
                <a:uFillTx/>
                <a:latin typeface="Helvetica"/>
                <a:ea typeface="+mn-ea"/>
                <a:cs typeface="Helvetica"/>
              </a:rPr>
              <a:t> items) </a:t>
            </a:r>
            <a:endParaRPr kumimoji="0" lang="en-AU"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2" name="TextBox 1">
            <a:extLst>
              <a:ext uri="{FF2B5EF4-FFF2-40B4-BE49-F238E27FC236}">
                <a16:creationId xmlns:a16="http://schemas.microsoft.com/office/drawing/2014/main" id="{FEF26ABD-B74A-4798-DC41-AF64CC33D3F0}"/>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Jul 2025. Sample size: 121 Australian Infrastructure leaders</a:t>
            </a:r>
          </a:p>
        </p:txBody>
      </p:sp>
      <p:pic>
        <p:nvPicPr>
          <p:cNvPr id="5" name="Graphic 4">
            <a:extLst>
              <a:ext uri="{FF2B5EF4-FFF2-40B4-BE49-F238E27FC236}">
                <a16:creationId xmlns:a16="http://schemas.microsoft.com/office/drawing/2014/main" id="{AFC9C090-1B58-74BF-C8BC-4D890EDF24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8" y="928943"/>
            <a:ext cx="11732820" cy="2054869"/>
          </a:xfrm>
          <a:prstGeom prst="rect">
            <a:avLst/>
          </a:prstGeom>
        </p:spPr>
      </p:pic>
    </p:spTree>
    <p:extLst>
      <p:ext uri="{BB962C8B-B14F-4D97-AF65-F5344CB8AC3E}">
        <p14:creationId xmlns:p14="http://schemas.microsoft.com/office/powerpoint/2010/main" val="3716593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43102" y="2909227"/>
            <a:ext cx="3818533" cy="1797095"/>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This document outlines different investment priorities for </a:t>
            </a:r>
            <a:r>
              <a:rPr lang="en-US" sz="1200" b="1" dirty="0">
                <a:solidFill>
                  <a:prstClr val="black"/>
                </a:solidFill>
                <a:latin typeface="Helvetica"/>
                <a:cs typeface="Helvetica"/>
              </a:rPr>
              <a:t>infrastructure leaders.</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a:t>
            </a:r>
            <a:br>
              <a:rPr lang="en-US" sz="1200" b="1" i="0" u="none" strike="noStrike" kern="1200" cap="none" spc="0" normalizeH="0" baseline="0" noProof="0" dirty="0">
                <a:ln>
                  <a:noFill/>
                </a:ln>
                <a:effectLst/>
                <a:uLnTx/>
                <a:uFillTx/>
                <a:latin typeface="Helvetica"/>
                <a:cs typeface="Helvetica"/>
              </a:rPr>
            </a:b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a:lnSpc>
                <a:spcPct val="150000"/>
              </a:lnSpc>
              <a:spcAft>
                <a:spcPts val="600"/>
              </a:spcAft>
              <a:buClr>
                <a:srgbClr val="E7534F"/>
              </a:buClr>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The document </a:t>
            </a:r>
            <a:r>
              <a:rPr lang="en-US" sz="1200" dirty="0">
                <a:solidFill>
                  <a:prstClr val="black"/>
                </a:solidFill>
                <a:latin typeface="Helvetica"/>
                <a:cs typeface="Helvetica"/>
              </a:rPr>
              <a:t>outlines </a:t>
            </a:r>
            <a:r>
              <a:rPr kumimoji="0" lang="en-US" sz="1200" i="0" u="none" strike="noStrike" kern="1200" cap="none" spc="0" normalizeH="0" baseline="0" noProof="0" dirty="0">
                <a:ln>
                  <a:noFill/>
                </a:ln>
                <a:solidFill>
                  <a:prstClr val="black"/>
                </a:solidFill>
                <a:effectLst/>
                <a:uLnTx/>
                <a:uFillTx/>
                <a:latin typeface="Helvetica"/>
                <a:ea typeface="+mn-ea"/>
                <a:cs typeface="Helvetica"/>
              </a:rPr>
              <a:t>investment priorities</a:t>
            </a:r>
            <a:r>
              <a:rPr lang="en-US" sz="1200" dirty="0">
                <a:solidFill>
                  <a:prstClr val="black"/>
                </a:solidFill>
                <a:latin typeface="Helvetica"/>
                <a:cs typeface="Helvetica"/>
              </a:rPr>
              <a:t>,</a:t>
            </a:r>
            <a:r>
              <a:rPr kumimoji="0" lang="en-US" sz="1200" i="0" u="none" strike="noStrike" kern="1200" cap="none" spc="0" normalizeH="0" baseline="0" noProof="0" dirty="0">
                <a:ln>
                  <a:noFill/>
                </a:ln>
                <a:solidFill>
                  <a:prstClr val="black"/>
                </a:solidFill>
                <a:effectLst/>
                <a:uLnTx/>
                <a:uFillTx/>
                <a:latin typeface="Helvetica"/>
                <a:ea typeface="+mn-ea"/>
                <a:cs typeface="Helvetica"/>
              </a:rPr>
              <a:t> </a:t>
            </a:r>
            <a:br>
              <a:rPr kumimoji="0" lang="en-US" sz="1200" i="0" u="none" strike="noStrike" kern="1200" cap="none" spc="0" normalizeH="0" baseline="0" noProof="0" dirty="0">
                <a:ln>
                  <a:noFill/>
                </a:ln>
                <a:solidFill>
                  <a:prstClr val="black"/>
                </a:solidFill>
                <a:effectLst/>
                <a:uLnTx/>
                <a:uFillTx/>
                <a:latin typeface="Helvetica"/>
                <a:ea typeface="+mn-e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ranked </a:t>
            </a:r>
            <a:r>
              <a:rPr lang="en-US" sz="1200" dirty="0">
                <a:solidFill>
                  <a:prstClr val="black"/>
                </a:solidFill>
                <a:latin typeface="Helvetica"/>
                <a:cs typeface="Helvetica"/>
              </a:rPr>
              <a:t>according to</a:t>
            </a:r>
            <a:r>
              <a:rPr kumimoji="0" lang="en-US" sz="1200" i="0" u="none" strike="noStrike" kern="1200" cap="none" spc="0" normalizeH="0" baseline="0" noProof="0" dirty="0">
                <a:ln>
                  <a:noFill/>
                </a:ln>
                <a:solidFill>
                  <a:prstClr val="black"/>
                </a:solidFill>
                <a:effectLst/>
                <a:uLnTx/>
                <a:uFillTx/>
                <a:latin typeface="Helvetica"/>
                <a:ea typeface="+mn-ea"/>
                <a:cs typeface="Helvetica"/>
              </a:rPr>
              <a:t> the number of respondents investing in the next year.</a:t>
            </a:r>
            <a:endParaRPr lang="en-US" sz="1200" i="0" u="none" strike="noStrike" kern="1200" cap="none" spc="0" normalizeH="0" baseline="0" noProof="0" dirty="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643105" y="2283064"/>
            <a:ext cx="381853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643103" y="1975287"/>
            <a:ext cx="381853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E7534F"/>
                </a:solidFill>
                <a:latin typeface="Helvetica"/>
                <a:cs typeface="Helvetica"/>
              </a:rPr>
              <a:t>CIE</a:t>
            </a:r>
            <a:r>
              <a:rPr kumimoji="0" lang="en-US" sz="1400" b="1" i="0" u="none" strike="noStrike" kern="1200" cap="none" spc="0" normalizeH="0" baseline="0" noProof="0">
                <a:ln>
                  <a:noFill/>
                </a:ln>
                <a:solidFill>
                  <a:srgbClr val="E7534F"/>
                </a:solidFill>
                <a:effectLst/>
                <a:uLnTx/>
                <a:uFillTx/>
                <a:latin typeface="Helvetica"/>
                <a:ea typeface="+mn-ea"/>
                <a:cs typeface="Helvetica"/>
              </a:rPr>
              <a:t> demographic budget breakdown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772359"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301692" y="1228846"/>
            <a:ext cx="6096000" cy="440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Investment priorities​</a:t>
            </a:r>
          </a:p>
          <a:p>
            <a:pPr marL="171450" indent="-171450">
              <a:lnSpc>
                <a:spcPct val="150000"/>
              </a:lnSpc>
              <a:spcAft>
                <a:spcPts val="600"/>
              </a:spcAft>
              <a:buClr>
                <a:srgbClr val="E7534F"/>
              </a:buClr>
              <a:buFont typeface="Arial" panose="020B0604020202020204" pitchFamily="34" charset="0"/>
              <a:buChar char="•"/>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Investment priorities are indicated by respondents' intentions to spend </a:t>
            </a:r>
            <a:br>
              <a:rPr lang="en-US" sz="1200" i="0" u="none" strike="noStrike" kern="1200" cap="none" spc="0" normalizeH="0" baseline="0" noProof="0" dirty="0">
                <a:ln>
                  <a:noFill/>
                </a:ln>
                <a:effectLst/>
                <a:uLnTx/>
                <a:uFillTx/>
                <a:latin typeface="Helvetic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in a given area over the next year.</a:t>
            </a:r>
            <a:r>
              <a:rPr lang="en-US" sz="1200" dirty="0">
                <a:solidFill>
                  <a:prstClr val="black"/>
                </a:solidFill>
                <a:latin typeface="Helvetica"/>
                <a:cs typeface="Helvetica"/>
              </a:rPr>
              <a:t> </a:t>
            </a:r>
            <a:endParaRPr lang="en-US" sz="1200"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50000"/>
              </a:lnSpc>
              <a:spcAft>
                <a:spcPts val="600"/>
              </a:spcAft>
              <a:buClr>
                <a:srgbClr val="E7534F"/>
              </a:buClr>
              <a:buFont typeface="Arial" panose="020B0604020202020204" pitchFamily="34" charset="0"/>
              <a:buChar char="•"/>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There are 83 line items of investment priorities. The investment priority </a:t>
            </a:r>
            <a:br>
              <a:rPr kumimoji="0" lang="en-US" sz="1200" i="0" u="none" strike="noStrike" kern="1200" cap="none" spc="0" normalizeH="0" baseline="0" noProof="0" dirty="0">
                <a:ln>
                  <a:noFill/>
                </a:ln>
                <a:solidFill>
                  <a:prstClr val="black"/>
                </a:solidFill>
                <a:effectLst/>
                <a:uLnTx/>
                <a:uFillTx/>
                <a:latin typeface="Helvetica"/>
                <a:ea typeface="+mn-e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statistics represent the top 10 investments by proportion of spending </a:t>
            </a:r>
            <a:br>
              <a:rPr lang="en-US" sz="1200" i="0" u="none" strike="noStrike" kern="1200" cap="none" spc="0" normalizeH="0" baseline="0" noProof="0" dirty="0">
                <a:ln>
                  <a:noFill/>
                </a:ln>
                <a:effectLst/>
                <a:uLnTx/>
                <a:uFillTx/>
                <a:latin typeface="Helvetic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in the next year.</a:t>
            </a:r>
            <a:endParaRPr lang="en-US" sz="120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kumimoji="0" lang="en-US" sz="1200" i="0" u="none" strike="noStrike" kern="1200" cap="none" spc="0" normalizeH="0" baseline="0" noProof="0" dirty="0">
              <a:ln>
                <a:noFill/>
              </a:ln>
              <a:solidFill>
                <a:prstClr val="black"/>
              </a:solidFill>
              <a:effectLst/>
              <a:uLnTx/>
              <a:uFillTx/>
              <a:latin typeface="Helvetica"/>
              <a:ea typeface="+mn-ea"/>
              <a:cs typeface="Helvetica"/>
            </a:endParaRPr>
          </a:p>
          <a:p>
            <a:pPr marR="0" lvl="0" algn="l" defTabSz="914400" rtl="0" eaLnBrk="1" fontAlgn="auto" latinLnBrk="0" hangingPunct="1">
              <a:lnSpc>
                <a:spcPct val="150000"/>
              </a:lnSpc>
              <a:spcBef>
                <a:spcPts val="0"/>
              </a:spcBef>
              <a:spcAft>
                <a:spcPts val="600"/>
              </a:spcAft>
              <a:buClr>
                <a:srgbClr val="E7534F"/>
              </a:buClr>
              <a:buSzTx/>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Measuring investment </a:t>
            </a:r>
            <a:r>
              <a:rPr lang="en-US" sz="1200" b="1" dirty="0">
                <a:solidFill>
                  <a:prstClr val="black"/>
                </a:solidFill>
                <a:latin typeface="Helvetica"/>
                <a:cs typeface="Helvetica"/>
              </a:rPr>
              <a:t>p</a:t>
            </a:r>
            <a:r>
              <a:rPr kumimoji="0" lang="en-US" sz="1200" b="1" i="0" u="none" strike="noStrike" kern="1200" cap="none" spc="0" normalizeH="0" baseline="0" noProof="0" dirty="0" err="1">
                <a:ln>
                  <a:noFill/>
                </a:ln>
                <a:solidFill>
                  <a:prstClr val="black"/>
                </a:solidFill>
                <a:effectLst/>
                <a:uLnTx/>
                <a:uFillTx/>
                <a:latin typeface="Helvetica"/>
                <a:ea typeface="+mn-ea"/>
                <a:cs typeface="Helvetica"/>
              </a:rPr>
              <a:t>riorities</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a:t>
            </a:r>
            <a:endParaRPr kumimoji="0" lang="en-US" sz="1200" i="0" u="none" strike="noStrike" kern="1200" cap="none" spc="0" normalizeH="0" baseline="0" noProof="0" dirty="0">
              <a:ln>
                <a:noFill/>
              </a:ln>
              <a:solidFill>
                <a:prstClr val="black"/>
              </a:solidFill>
              <a:effectLst/>
              <a:uLnTx/>
              <a:uFillTx/>
              <a:latin typeface="Helvetica"/>
              <a:ea typeface="+mn-ea"/>
              <a:cs typeface="Helvetica"/>
            </a:endParaRPr>
          </a:p>
          <a:p>
            <a:pPr marL="171450" indent="-171450">
              <a:lnSpc>
                <a:spcPct val="150000"/>
              </a:lnSpc>
              <a:spcAft>
                <a:spcPts val="600"/>
              </a:spcAft>
              <a:buClr>
                <a:srgbClr val="E7534F"/>
              </a:buClr>
              <a:buFont typeface="Arial" panose="020B0604020202020204" pitchFamily="34" charset="0"/>
              <a:buChar char="•"/>
              <a:defRPr/>
            </a:pPr>
            <a:r>
              <a:rPr lang="en-US" sz="1200" dirty="0">
                <a:solidFill>
                  <a:prstClr val="black"/>
                </a:solidFill>
                <a:latin typeface="Helvetica"/>
                <a:ea typeface="+mn-lt"/>
                <a:cs typeface="+mn-lt"/>
              </a:rPr>
              <a:t>If </a:t>
            </a:r>
            <a:r>
              <a:rPr kumimoji="0" lang="en-US" sz="1200" i="0" u="none" strike="noStrike" kern="1200" cap="none" spc="0" normalizeH="0" baseline="0" noProof="0" dirty="0">
                <a:ln>
                  <a:noFill/>
                </a:ln>
                <a:solidFill>
                  <a:prstClr val="black"/>
                </a:solidFill>
                <a:effectLst/>
                <a:uLnTx/>
                <a:uFillTx/>
                <a:latin typeface="Helvetica"/>
                <a:ea typeface="+mn-lt"/>
                <a:cs typeface="+mn-lt"/>
              </a:rPr>
              <a:t>there are </a:t>
            </a:r>
            <a:r>
              <a:rPr lang="en-US" sz="1200" dirty="0">
                <a:solidFill>
                  <a:prstClr val="black"/>
                </a:solidFill>
                <a:latin typeface="Helvetica"/>
                <a:ea typeface="+mn-lt"/>
                <a:cs typeface="+mn-lt"/>
              </a:rPr>
              <a:t>fewer </a:t>
            </a:r>
            <a:r>
              <a:rPr kumimoji="0" lang="en-US" sz="1200" i="0" u="none" strike="noStrike" kern="1200" cap="none" spc="0" normalizeH="0" baseline="0" noProof="0" dirty="0">
                <a:ln>
                  <a:noFill/>
                </a:ln>
                <a:solidFill>
                  <a:prstClr val="black"/>
                </a:solidFill>
                <a:effectLst/>
                <a:uLnTx/>
                <a:uFillTx/>
                <a:latin typeface="Helvetica"/>
                <a:ea typeface="+mn-lt"/>
                <a:cs typeface="+mn-lt"/>
              </a:rPr>
              <a:t>than 10 investment priorities in a category, the </a:t>
            </a:r>
            <a:r>
              <a:rPr lang="en-US" sz="1200" dirty="0">
                <a:solidFill>
                  <a:prstClr val="black"/>
                </a:solidFill>
                <a:latin typeface="Helvetica"/>
                <a:ea typeface="+mn-lt"/>
                <a:cs typeface="+mn-lt"/>
              </a:rPr>
              <a:t>exact </a:t>
            </a:r>
            <a:r>
              <a:rPr kumimoji="0" lang="en-US" sz="1200" i="0" u="none" strike="noStrike" kern="1200" cap="none" spc="0" normalizeH="0" baseline="0" noProof="0" dirty="0">
                <a:ln>
                  <a:noFill/>
                </a:ln>
                <a:solidFill>
                  <a:prstClr val="black"/>
                </a:solidFill>
                <a:effectLst/>
                <a:uLnTx/>
                <a:uFillTx/>
                <a:latin typeface="Helvetica"/>
                <a:ea typeface="+mn-lt"/>
                <a:cs typeface="+mn-lt"/>
              </a:rPr>
              <a:t>number </a:t>
            </a:r>
            <a:br>
              <a:rPr kumimoji="0" lang="en-US" sz="1200" i="0" u="none" strike="noStrike" kern="1200" cap="none" spc="0" normalizeH="0" baseline="0" noProof="0" dirty="0">
                <a:ln>
                  <a:noFill/>
                </a:ln>
                <a:solidFill>
                  <a:prstClr val="black"/>
                </a:solidFill>
                <a:effectLst/>
                <a:uLnTx/>
                <a:uFillTx/>
                <a:latin typeface="Helvetica"/>
                <a:ea typeface="+mn-lt"/>
                <a:cs typeface="+mn-lt"/>
              </a:rPr>
            </a:br>
            <a:r>
              <a:rPr kumimoji="0" lang="en-US" sz="1200" i="0" u="none" strike="noStrike" kern="1200" cap="none" spc="0" normalizeH="0" baseline="0" noProof="0" dirty="0">
                <a:ln>
                  <a:noFill/>
                </a:ln>
                <a:solidFill>
                  <a:prstClr val="black"/>
                </a:solidFill>
                <a:effectLst/>
                <a:uLnTx/>
                <a:uFillTx/>
                <a:latin typeface="Helvetica"/>
                <a:ea typeface="+mn-lt"/>
                <a:cs typeface="+mn-lt"/>
              </a:rPr>
              <a:t>of investment priorities in that category is </a:t>
            </a:r>
            <a:r>
              <a:rPr lang="en-US" sz="1200" dirty="0">
                <a:solidFill>
                  <a:prstClr val="black"/>
                </a:solidFill>
                <a:latin typeface="Helvetica"/>
                <a:ea typeface="+mn-lt"/>
                <a:cs typeface="+mn-lt"/>
              </a:rPr>
              <a:t>displayed</a:t>
            </a:r>
            <a:r>
              <a:rPr kumimoji="0" lang="en-US" sz="1200" i="0" u="none" strike="noStrike" kern="1200" cap="none" spc="0" normalizeH="0" baseline="0" noProof="0" dirty="0">
                <a:ln>
                  <a:noFill/>
                </a:ln>
                <a:solidFill>
                  <a:prstClr val="black"/>
                </a:solidFill>
                <a:effectLst/>
                <a:uLnTx/>
                <a:uFillTx/>
                <a:latin typeface="Helvetica"/>
                <a:ea typeface="+mn-ea"/>
                <a:cs typeface="Helvetica"/>
              </a:rPr>
              <a:t>. </a:t>
            </a:r>
            <a:br>
              <a:rPr lang="en-US" sz="1200" i="0" u="none" strike="noStrike" kern="1200" cap="none" spc="0" normalizeH="0" baseline="0" noProof="0" dirty="0">
                <a:ln>
                  <a:noFill/>
                </a:ln>
                <a:effectLst/>
                <a:uLnTx/>
                <a:uFillTx/>
                <a:latin typeface="Helvetic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Please note: </a:t>
            </a:r>
            <a:r>
              <a:rPr kumimoji="0" lang="en-US" sz="1200" b="1" i="1" u="none" strike="noStrike" kern="1200" cap="none" spc="0" normalizeH="0" baseline="0" noProof="0" dirty="0">
                <a:ln>
                  <a:noFill/>
                </a:ln>
                <a:solidFill>
                  <a:prstClr val="black"/>
                </a:solidFill>
                <a:effectLst/>
                <a:uLnTx/>
                <a:uFillTx/>
                <a:latin typeface="Helvetica"/>
                <a:ea typeface="+mn-ea"/>
                <a:cs typeface="Helvetica"/>
              </a:rPr>
              <a:t>Some groups only have 5 or 6 investment line items. </a:t>
            </a:r>
            <a:br>
              <a:rPr kumimoji="0" lang="en-US" sz="1200" b="1" i="1" u="none" strike="noStrike" kern="1200" cap="none" spc="0" normalizeH="0" baseline="0" noProof="0" dirty="0">
                <a:ln>
                  <a:noFill/>
                </a:ln>
                <a:solidFill>
                  <a:prstClr val="black"/>
                </a:solidFill>
                <a:effectLst/>
                <a:uLnTx/>
                <a:uFillTx/>
                <a:latin typeface="Helvetica"/>
                <a:ea typeface="+mn-ea"/>
                <a:cs typeface="Helvetica"/>
              </a:rPr>
            </a:br>
            <a:r>
              <a:rPr kumimoji="0" lang="en-US" sz="1200" b="1" i="1" u="none" strike="noStrike" kern="1200" cap="none" spc="0" normalizeH="0" baseline="0" noProof="0" dirty="0">
                <a:ln>
                  <a:noFill/>
                </a:ln>
                <a:solidFill>
                  <a:prstClr val="black"/>
                </a:solidFill>
                <a:effectLst/>
                <a:uLnTx/>
                <a:uFillTx/>
                <a:latin typeface="Helvetica"/>
                <a:ea typeface="+mn-ea"/>
                <a:cs typeface="Helvetica"/>
              </a:rPr>
              <a:t>Investment priorities are ranked according to their position in the </a:t>
            </a:r>
            <a:br>
              <a:rPr kumimoji="0" lang="en-US" sz="1200" b="1" i="1" u="none" strike="noStrike" kern="1200" cap="none" spc="0" normalizeH="0" baseline="0" noProof="0" dirty="0">
                <a:ln>
                  <a:noFill/>
                </a:ln>
                <a:solidFill>
                  <a:prstClr val="black"/>
                </a:solidFill>
                <a:effectLst/>
                <a:uLnTx/>
                <a:uFillTx/>
                <a:latin typeface="Helvetica"/>
                <a:ea typeface="+mn-ea"/>
                <a:cs typeface="Helvetica"/>
              </a:rPr>
            </a:br>
            <a:r>
              <a:rPr kumimoji="0" lang="en-US" sz="1200" b="1" i="1" u="none" strike="noStrike" kern="1200" cap="none" spc="0" normalizeH="0" baseline="0" noProof="0" dirty="0">
                <a:ln>
                  <a:noFill/>
                </a:ln>
                <a:solidFill>
                  <a:prstClr val="black"/>
                </a:solidFill>
                <a:effectLst/>
                <a:uLnTx/>
                <a:uFillTx/>
                <a:latin typeface="Helvetica"/>
                <a:ea typeface="+mn-ea"/>
                <a:cs typeface="Helvetica"/>
              </a:rPr>
              <a:t>grouping, not overall rank in the master list of priorities</a:t>
            </a:r>
            <a:r>
              <a:rPr kumimoji="0" lang="en-US" sz="1200" i="0" u="none" strike="noStrike" kern="1200" cap="none" spc="0" normalizeH="0" baseline="0" noProof="0" dirty="0">
                <a:ln>
                  <a:noFill/>
                </a:ln>
                <a:solidFill>
                  <a:prstClr val="black"/>
                </a:solidFill>
                <a:effectLst/>
                <a:uLnTx/>
                <a:uFillTx/>
                <a:latin typeface="Helvetica"/>
                <a:ea typeface="+mn-ea"/>
                <a:cs typeface="Helvetica"/>
              </a:rPr>
              <a:t>.</a:t>
            </a:r>
            <a:endParaRPr lang="en-US" sz="1200"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50000"/>
              </a:lnSpc>
              <a:spcAft>
                <a:spcPts val="600"/>
              </a:spcAft>
              <a:buClr>
                <a:srgbClr val="E7534F"/>
              </a:buClr>
              <a:buFont typeface="Arial" panose="020B0604020202020204" pitchFamily="34" charset="0"/>
              <a:buChar char="•"/>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Where there are more than 10 investment line items, the top 10 are shown.</a:t>
            </a:r>
            <a:r>
              <a:rPr lang="en-US" sz="1200" dirty="0">
                <a:solidFill>
                  <a:prstClr val="black"/>
                </a:solidFill>
                <a:latin typeface="Helvetica"/>
                <a:cs typeface="Helvetica"/>
              </a:rPr>
              <a:t> </a:t>
            </a:r>
            <a:endParaRPr lang="en-US" sz="120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806042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62005" y="173251"/>
            <a:ext cx="9735166"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Neue" panose="02000503000000020004"/>
                <a:ea typeface="+mn-ea"/>
                <a:cs typeface="Helvetica"/>
              </a:rPr>
              <a:t>Survey demographics: Australian Infrastructure Leaders in 2024</a:t>
            </a:r>
            <a:endParaRPr kumimoji="0" lang="en-AU" sz="2400" b="1" i="0" u="none" strike="noStrike" kern="1200" cap="none" spc="0" normalizeH="0" baseline="0" noProof="0" dirty="0">
              <a:ln>
                <a:noFill/>
              </a:ln>
              <a:solidFill>
                <a:srgbClr val="000000"/>
              </a:solidFill>
              <a:effectLst/>
              <a:uLnTx/>
              <a:uFillTx/>
              <a:latin typeface="Helvetica Neue" panose="02000503000000020004"/>
              <a:ea typeface="+mn-ea"/>
              <a:cs typeface="Helvetica"/>
            </a:endParaRPr>
          </a:p>
        </p:txBody>
      </p:sp>
      <p:pic>
        <p:nvPicPr>
          <p:cNvPr id="9" name="Graphic 8">
            <a:extLst>
              <a:ext uri="{FF2B5EF4-FFF2-40B4-BE49-F238E27FC236}">
                <a16:creationId xmlns:a16="http://schemas.microsoft.com/office/drawing/2014/main" id="{96108DA1-674C-68B0-ADED-B83C77C5A1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01518"/>
            <a:ext cx="12192000" cy="6015525"/>
          </a:xfrm>
          <a:prstGeom prst="rect">
            <a:avLst/>
          </a:prstGeom>
        </p:spPr>
      </p:pic>
    </p:spTree>
    <p:extLst>
      <p:ext uri="{BB962C8B-B14F-4D97-AF65-F5344CB8AC3E}">
        <p14:creationId xmlns:p14="http://schemas.microsoft.com/office/powerpoint/2010/main" val="55951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doesn't guarantee future respondents will reflect the same trends. For instance, while 100% of respondents in a sample of 10 might invest in AI, it'd be unrealistic to assume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this pattern will hold as the sample size grows. However, if the sample size increases to 20, it's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11684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3" y="2998266"/>
            <a:ext cx="9905783" cy="145719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Nathan is a versatile Data Analyst at ADAPT, skilled in data gathering, processing, and visualization across multiple platforms. </a:t>
            </a:r>
            <a:b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He excels in transforming raw data into insights, with proficiency in SQL, dashboard creation, and automated data collection.</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Nathan’s diverse experience spans e-commerce and engineering, allowing him to bring a unique perspective to data analysis. </a:t>
            </a:r>
            <a:b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His ability to distill data into clear, impactful reports plays a crucial role in ADAPT’s commitment to delivering innovative, </a:t>
            </a:r>
            <a:b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data-driven solutions for businesses.</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22611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7534F"/>
                </a:solidFill>
                <a:effectLst/>
                <a:uLnTx/>
                <a:uFillTx/>
                <a:latin typeface="Helvetica" panose="020B0403020202020204" pitchFamily="34" charset="0"/>
                <a:ea typeface="+mn-ea"/>
                <a:cs typeface="+mn-cs"/>
              </a:rPr>
              <a:t>Nathan Bustamante </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Junior Data Analyst at ADAPT</a:t>
            </a:r>
          </a:p>
        </p:txBody>
      </p:sp>
      <p:pic>
        <p:nvPicPr>
          <p:cNvPr id="4" name="Picture 3">
            <a:extLst>
              <a:ext uri="{FF2B5EF4-FFF2-40B4-BE49-F238E27FC236}">
                <a16:creationId xmlns:a16="http://schemas.microsoft.com/office/drawing/2014/main" id="{A7E60168-5867-22BD-285B-D3261ABC527F}"/>
              </a:ext>
            </a:extLst>
          </p:cNvPr>
          <p:cNvPicPr>
            <a:picLocks noChangeAspect="1"/>
          </p:cNvPicPr>
          <p:nvPr/>
        </p:nvPicPr>
        <p:blipFill>
          <a:blip r:embed="rId3">
            <a:extLst>
              <a:ext uri="{28A0092B-C50C-407E-A947-70E740481C1C}">
                <a14:useLocalDpi xmlns:a14="http://schemas.microsoft.com/office/drawing/2010/main" val="0"/>
              </a:ext>
            </a:extLst>
          </a:blip>
          <a:srcRect l="15067" t="109" r="16005" b="44514"/>
          <a:stretch>
            <a:fillRect/>
          </a:stretch>
        </p:blipFill>
        <p:spPr>
          <a:xfrm>
            <a:off x="1381993" y="1575978"/>
            <a:ext cx="937991" cy="1076898"/>
          </a:xfrm>
          <a:prstGeom prst="round2DiagRect">
            <a:avLst>
              <a:gd name="adj1" fmla="val 0"/>
              <a:gd name="adj2" fmla="val 0"/>
            </a:avLst>
          </a:prstGeom>
          <a:ln w="3175" cap="sq">
            <a:noFill/>
            <a:miter lim="800000"/>
          </a:ln>
          <a:effectLst/>
        </p:spPr>
      </p:pic>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28196"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&amp;</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2924051" cy="1005205"/>
          </a:xfrm>
          <a:prstGeom prst="rect">
            <a:avLst/>
          </a:prstGeom>
        </p:spPr>
        <p:txBody>
          <a:bodyPr vert="horz" wrap="square" lIns="0" tIns="12700" rIns="0" bIns="0" rtlCol="0">
            <a:spAutoFit/>
          </a:bodyPr>
          <a:lstStyle/>
          <a:p>
            <a:pPr marL="12700" marR="109347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&amp;</a:t>
            </a:r>
            <a:r>
              <a:rPr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&amp;</a:t>
            </a:r>
            <a:r>
              <a:rPr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043221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789B5C-995D-7741-0D06-BF3FE8FBF606}"/>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4" name="Rectangle 3">
            <a:hlinkClick r:id="rId3"/>
            <a:extLst>
              <a:ext uri="{FF2B5EF4-FFF2-40B4-BE49-F238E27FC236}">
                <a16:creationId xmlns:a16="http://schemas.microsoft.com/office/drawing/2014/main" id="{72E494C2-8A21-164B-100D-0AC567A3F9B7}"/>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4"/>
            <a:extLst>
              <a:ext uri="{FF2B5EF4-FFF2-40B4-BE49-F238E27FC236}">
                <a16:creationId xmlns:a16="http://schemas.microsoft.com/office/drawing/2014/main" id="{85071C40-3022-4CD2-62C0-137B0875D041}"/>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hlinkClick r:id="rId3"/>
            <a:extLst>
              <a:ext uri="{FF2B5EF4-FFF2-40B4-BE49-F238E27FC236}">
                <a16:creationId xmlns:a16="http://schemas.microsoft.com/office/drawing/2014/main" id="{6F7769F4-CEAF-5BBE-1964-EB87B50CDD75}"/>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logo&#10;&#10;Description automatically generated">
            <a:extLst>
              <a:ext uri="{FF2B5EF4-FFF2-40B4-BE49-F238E27FC236}">
                <a16:creationId xmlns:a16="http://schemas.microsoft.com/office/drawing/2014/main" id="{33FB8895-5E18-DD4B-D711-CCF95645A814}"/>
              </a:ext>
            </a:extLst>
          </p:cNvPr>
          <p:cNvPicPr>
            <a:picLocks noChangeAspect="1"/>
          </p:cNvPicPr>
          <p:nvPr userDrawn="1"/>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A358CB3-7E7F-0398-8C5F-C5C8401A936D}"/>
              </a:ext>
            </a:extLst>
          </p:cNvPr>
          <p:cNvGrpSpPr/>
          <p:nvPr/>
        </p:nvGrpSpPr>
        <p:grpSpPr>
          <a:xfrm>
            <a:off x="470612" y="2680515"/>
            <a:ext cx="7539256" cy="987970"/>
            <a:chOff x="470612" y="1386143"/>
            <a:chExt cx="7539256" cy="987970"/>
          </a:xfrm>
        </p:grpSpPr>
        <p:sp>
          <p:nvSpPr>
            <p:cNvPr id="5" name="TextBox 4">
              <a:extLst>
                <a:ext uri="{FF2B5EF4-FFF2-40B4-BE49-F238E27FC236}">
                  <a16:creationId xmlns:a16="http://schemas.microsoft.com/office/drawing/2014/main" id="{9C10ED9D-28A2-38B3-B5D0-782431660FAE}"/>
                </a:ext>
              </a:extLst>
            </p:cNvPr>
            <p:cNvSpPr txBox="1"/>
            <p:nvPr/>
          </p:nvSpPr>
          <p:spPr>
            <a:xfrm>
              <a:off x="470612" y="1386143"/>
              <a:ext cx="7539256" cy="707886"/>
            </a:xfrm>
            <a:prstGeom prst="rect">
              <a:avLst/>
            </a:prstGeom>
            <a:noFill/>
          </p:spPr>
          <p:txBody>
            <a:bodyPr wrap="square" lIns="91440" tIns="45720" rIns="91440" bIns="45720" rtlCol="0" anchor="t">
              <a:spAutoFit/>
            </a:bodyPr>
            <a:lstStyle/>
            <a:p>
              <a:pPr>
                <a:spcAft>
                  <a:spcPts val="600"/>
                </a:spcAft>
              </a:pPr>
              <a:r>
                <a:rPr lang="en-US" sz="4000" b="1" dirty="0">
                  <a:latin typeface="Helvetica"/>
                  <a:cs typeface="Helvetica"/>
                </a:rPr>
                <a:t>All categories</a:t>
              </a:r>
            </a:p>
          </p:txBody>
        </p:sp>
        <p:sp>
          <p:nvSpPr>
            <p:cNvPr id="6" name="Rectangle 5">
              <a:extLst>
                <a:ext uri="{FF2B5EF4-FFF2-40B4-BE49-F238E27FC236}">
                  <a16:creationId xmlns:a16="http://schemas.microsoft.com/office/drawing/2014/main" id="{1697A8C3-0B1C-95A6-848B-13F8D5839715}"/>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2" name="Graphic 1">
            <a:extLst>
              <a:ext uri="{FF2B5EF4-FFF2-40B4-BE49-F238E27FC236}">
                <a16:creationId xmlns:a16="http://schemas.microsoft.com/office/drawing/2014/main" id="{8099B4E6-D3EC-5571-C0C0-3BE70809857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2814185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D338DBE5-FB7A-60D6-0586-8E6EE22CB9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9" y="908345"/>
            <a:ext cx="11707716" cy="5484670"/>
          </a:xfrm>
          <a:prstGeom prst="rect">
            <a:avLst/>
          </a:prstGeom>
        </p:spPr>
      </p:pic>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a:ea typeface="+mn-ea"/>
                <a:cs typeface="Helvetica"/>
              </a:rPr>
              <a:t>Percentage investing in the next 12 months</a:t>
            </a:r>
          </a:p>
        </p:txBody>
      </p:sp>
      <p:sp>
        <p:nvSpPr>
          <p:cNvPr id="15" name="TextBox 14">
            <a:extLst>
              <a:ext uri="{FF2B5EF4-FFF2-40B4-BE49-F238E27FC236}">
                <a16:creationId xmlns:a16="http://schemas.microsoft.com/office/drawing/2014/main" id="{9C967503-2326-D458-DCB3-078694B8EB34}"/>
              </a:ext>
            </a:extLst>
          </p:cNvPr>
          <p:cNvSpPr txBox="1"/>
          <p:nvPr/>
        </p:nvSpPr>
        <p:spPr>
          <a:xfrm>
            <a:off x="3383280" y="6500712"/>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a:t>
            </a:r>
            <a:r>
              <a:rPr lang="en-US" sz="1100" i="1" dirty="0">
                <a:solidFill>
                  <a:schemeClr val="bg1">
                    <a:lumMod val="75000"/>
                  </a:schemeClr>
                </a:solidFill>
                <a:latin typeface="Helvetica"/>
                <a:cs typeface="Helvetica"/>
              </a:rPr>
              <a:t>Jul 2025</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 Sample size: 121</a:t>
            </a:r>
            <a:r>
              <a:rPr lang="en-US" sz="1100" i="1" dirty="0">
                <a:solidFill>
                  <a:schemeClr val="bg1">
                    <a:lumMod val="75000"/>
                  </a:schemeClr>
                </a:solidFill>
                <a:latin typeface="Helvetica"/>
                <a:cs typeface="Helvetica"/>
              </a:rPr>
              <a:t> </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Australian Infrastructure leaders</a:t>
            </a:r>
          </a:p>
        </p:txBody>
      </p:sp>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A69D2-4404-F1E2-4DF4-BB15EA53A760}"/>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F7E7980F-F228-CB69-A2B4-477CB813CD11}"/>
              </a:ext>
            </a:extLst>
          </p:cNvPr>
          <p:cNvGrpSpPr/>
          <p:nvPr/>
        </p:nvGrpSpPr>
        <p:grpSpPr>
          <a:xfrm>
            <a:off x="470612" y="2166795"/>
            <a:ext cx="7539256" cy="2132311"/>
            <a:chOff x="470612" y="241802"/>
            <a:chExt cx="7539256" cy="2132311"/>
          </a:xfrm>
        </p:grpSpPr>
        <p:sp>
          <p:nvSpPr>
            <p:cNvPr id="5" name="TextBox 4">
              <a:extLst>
                <a:ext uri="{FF2B5EF4-FFF2-40B4-BE49-F238E27FC236}">
                  <a16:creationId xmlns:a16="http://schemas.microsoft.com/office/drawing/2014/main" id="{93CADAE9-BD2F-44EE-FD24-9F746D818A7A}"/>
                </a:ext>
              </a:extLst>
            </p:cNvPr>
            <p:cNvSpPr txBox="1"/>
            <p:nvPr/>
          </p:nvSpPr>
          <p:spPr>
            <a:xfrm>
              <a:off x="470612" y="241802"/>
              <a:ext cx="7539256" cy="1892826"/>
            </a:xfrm>
            <a:prstGeom prst="rect">
              <a:avLst/>
            </a:prstGeom>
            <a:noFill/>
          </p:spPr>
          <p:txBody>
            <a:bodyPr wrap="square" lIns="91440" tIns="45720" rIns="91440" bIns="45720" rtlCol="0" anchor="t">
              <a:spAutoFit/>
            </a:bodyPr>
            <a:lstStyle/>
            <a:p>
              <a:pPr>
                <a:spcAft>
                  <a:spcPts val="600"/>
                </a:spcAft>
              </a:pPr>
              <a:r>
                <a:rPr lang="en-US" sz="3200" dirty="0">
                  <a:latin typeface="Helvetica"/>
                  <a:cs typeface="Helvetica"/>
                </a:rPr>
                <a:t>CIE investment priorities:</a:t>
              </a:r>
            </a:p>
            <a:p>
              <a:pPr>
                <a:spcAft>
                  <a:spcPts val="600"/>
                </a:spcAft>
              </a:pPr>
              <a:r>
                <a:rPr lang="en-US" sz="4000" b="1" dirty="0">
                  <a:latin typeface="Helvetica"/>
                  <a:cs typeface="Helvetica"/>
                </a:rPr>
                <a:t>Cloud and infrastructure management</a:t>
              </a:r>
            </a:p>
          </p:txBody>
        </p:sp>
        <p:sp>
          <p:nvSpPr>
            <p:cNvPr id="6" name="Rectangle 5">
              <a:extLst>
                <a:ext uri="{FF2B5EF4-FFF2-40B4-BE49-F238E27FC236}">
                  <a16:creationId xmlns:a16="http://schemas.microsoft.com/office/drawing/2014/main" id="{F8BCAF99-2BFF-11E8-B279-30DDAF35EFED}"/>
                </a:ext>
              </a:extLst>
            </p:cNvPr>
            <p:cNvSpPr/>
            <p:nvPr/>
          </p:nvSpPr>
          <p:spPr>
            <a:xfrm>
              <a:off x="616936" y="231163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pic>
        <p:nvPicPr>
          <p:cNvPr id="2" name="Graphic 1">
            <a:extLst>
              <a:ext uri="{FF2B5EF4-FFF2-40B4-BE49-F238E27FC236}">
                <a16:creationId xmlns:a16="http://schemas.microsoft.com/office/drawing/2014/main" id="{16AD6A41-1DF4-2B35-9ADD-35A37C72E85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499595" y="5993999"/>
            <a:ext cx="3063424" cy="329695"/>
          </a:xfrm>
          <a:prstGeom prst="rect">
            <a:avLst/>
          </a:prstGeom>
        </p:spPr>
      </p:pic>
    </p:spTree>
    <p:extLst>
      <p:ext uri="{BB962C8B-B14F-4D97-AF65-F5344CB8AC3E}">
        <p14:creationId xmlns:p14="http://schemas.microsoft.com/office/powerpoint/2010/main" val="4233073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Compute investment priorities</a:t>
            </a:r>
            <a:r>
              <a:rPr kumimoji="0" lang="en-US" sz="2400" b="1" i="0" u="none" strike="noStrike" kern="1200" cap="none" spc="0" normalizeH="0" baseline="0" noProof="0">
                <a:ln>
                  <a:noFill/>
                </a:ln>
                <a:solidFill>
                  <a:srgbClr val="000000"/>
                </a:solidFill>
                <a:effectLst/>
                <a:uLnTx/>
                <a:uFillTx/>
                <a:latin typeface="Helvetica"/>
                <a:ea typeface="+mn-ea"/>
                <a:cs typeface="Helvetica"/>
              </a:rPr>
              <a:t> (5 items) </a:t>
            </a:r>
            <a:endParaRPr kumimoji="0" lang="en-AU"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15" name="TextBox 14">
            <a:extLst>
              <a:ext uri="{FF2B5EF4-FFF2-40B4-BE49-F238E27FC236}">
                <a16:creationId xmlns:a16="http://schemas.microsoft.com/office/drawing/2014/main" id="{9C967503-2326-D458-DCB3-078694B8EB34}"/>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a:t>
            </a:r>
            <a:r>
              <a:rPr lang="en-US" sz="1100" i="1" dirty="0">
                <a:solidFill>
                  <a:schemeClr val="bg1">
                    <a:lumMod val="75000"/>
                  </a:schemeClr>
                </a:solidFill>
                <a:latin typeface="Helvetica"/>
                <a:cs typeface="Helvetica"/>
              </a:rPr>
              <a:t>Jul 2025</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 Sample size: 121</a:t>
            </a:r>
            <a:r>
              <a:rPr lang="en-US" sz="1100" i="1" dirty="0">
                <a:solidFill>
                  <a:schemeClr val="bg1">
                    <a:lumMod val="75000"/>
                  </a:schemeClr>
                </a:solidFill>
                <a:latin typeface="Helvetica"/>
                <a:cs typeface="Helvetica"/>
              </a:rPr>
              <a:t> </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Australian Infrastructure leaders</a:t>
            </a:r>
          </a:p>
        </p:txBody>
      </p:sp>
      <p:pic>
        <p:nvPicPr>
          <p:cNvPr id="3" name="Graphic 2">
            <a:extLst>
              <a:ext uri="{FF2B5EF4-FFF2-40B4-BE49-F238E27FC236}">
                <a16:creationId xmlns:a16="http://schemas.microsoft.com/office/drawing/2014/main" id="{4A88D442-1FED-A079-E095-725275CC7CC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33209" y="954160"/>
            <a:ext cx="11732819" cy="2987615"/>
          </a:xfrm>
          <a:prstGeom prst="rect">
            <a:avLst/>
          </a:prstGeom>
        </p:spPr>
      </p:pic>
    </p:spTree>
    <p:extLst>
      <p:ext uri="{BB962C8B-B14F-4D97-AF65-F5344CB8AC3E}">
        <p14:creationId xmlns:p14="http://schemas.microsoft.com/office/powerpoint/2010/main" val="1769935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35881-0DEA-4432-5501-3B51E1956F0F}"/>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F8279812-B1C8-8F01-E85E-288BE63B70B5}"/>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Cloud migration and management investment priorities </a:t>
            </a:r>
            <a:r>
              <a:rPr kumimoji="0" lang="en-US" sz="2400" b="1" i="0" u="none" strike="noStrike" kern="1200" cap="none" spc="0" normalizeH="0" baseline="0" noProof="0">
                <a:ln>
                  <a:noFill/>
                </a:ln>
                <a:solidFill>
                  <a:srgbClr val="000000"/>
                </a:solidFill>
                <a:effectLst/>
                <a:uLnTx/>
                <a:uFillTx/>
                <a:latin typeface="Helvetica"/>
                <a:cs typeface="Helvetica"/>
              </a:rPr>
              <a:t>(9 items)</a:t>
            </a:r>
            <a:r>
              <a:rPr lang="en-US" sz="2400" b="1">
                <a:solidFill>
                  <a:srgbClr val="000000"/>
                </a:solidFill>
                <a:latin typeface="Helvetica"/>
                <a:cs typeface="Helvetica"/>
              </a:rPr>
              <a:t> </a:t>
            </a:r>
            <a:endParaRPr kumimoji="0" lang="en-AU"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3" name="TextBox 2">
            <a:extLst>
              <a:ext uri="{FF2B5EF4-FFF2-40B4-BE49-F238E27FC236}">
                <a16:creationId xmlns:a16="http://schemas.microsoft.com/office/drawing/2014/main" id="{C769A698-7BDD-2064-A8C1-AE23EB651B13}"/>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a:t>
            </a:r>
            <a:r>
              <a:rPr lang="en-US" sz="1100" i="1" dirty="0">
                <a:solidFill>
                  <a:schemeClr val="bg1">
                    <a:lumMod val="75000"/>
                  </a:schemeClr>
                </a:solidFill>
                <a:latin typeface="Helvetica"/>
                <a:cs typeface="Helvetica"/>
              </a:rPr>
              <a:t>Jul 2025</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 Sample size: 121</a:t>
            </a:r>
            <a:r>
              <a:rPr lang="en-US" sz="1100" i="1" dirty="0">
                <a:solidFill>
                  <a:schemeClr val="bg1">
                    <a:lumMod val="75000"/>
                  </a:schemeClr>
                </a:solidFill>
                <a:latin typeface="Helvetica"/>
                <a:cs typeface="Helvetica"/>
              </a:rPr>
              <a:t> </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Australian Infrastructure leaders</a:t>
            </a:r>
          </a:p>
        </p:txBody>
      </p:sp>
      <p:pic>
        <p:nvPicPr>
          <p:cNvPr id="4" name="Graphic 3">
            <a:extLst>
              <a:ext uri="{FF2B5EF4-FFF2-40B4-BE49-F238E27FC236}">
                <a16:creationId xmlns:a16="http://schemas.microsoft.com/office/drawing/2014/main" id="{784A5F6C-826C-296F-3487-6E1F9CB67E6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37587" y="955971"/>
            <a:ext cx="11724060" cy="4849485"/>
          </a:xfrm>
          <a:prstGeom prst="rect">
            <a:avLst/>
          </a:prstGeom>
        </p:spPr>
      </p:pic>
    </p:spTree>
    <p:extLst>
      <p:ext uri="{BB962C8B-B14F-4D97-AF65-F5344CB8AC3E}">
        <p14:creationId xmlns:p14="http://schemas.microsoft.com/office/powerpoint/2010/main" val="310432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Infrastructure management investment priorities </a:t>
            </a:r>
            <a:r>
              <a:rPr kumimoji="0" lang="en-US" sz="2400" b="1" i="0" u="none" strike="noStrike" kern="1200" cap="none" spc="0" normalizeH="0" baseline="0" noProof="0">
                <a:ln>
                  <a:noFill/>
                </a:ln>
                <a:solidFill>
                  <a:srgbClr val="000000"/>
                </a:solidFill>
                <a:effectLst/>
                <a:uLnTx/>
                <a:uFillTx/>
                <a:latin typeface="Helvetica"/>
                <a:cs typeface="Helvetica"/>
              </a:rPr>
              <a:t>(6 items)</a:t>
            </a:r>
            <a:r>
              <a:rPr lang="en-US" sz="2400" b="1">
                <a:solidFill>
                  <a:srgbClr val="000000"/>
                </a:solidFill>
                <a:latin typeface="Helvetica"/>
                <a:cs typeface="Helvetica"/>
              </a:rPr>
              <a:t> </a:t>
            </a:r>
            <a:endParaRPr kumimoji="0" lang="en-AU"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3" name="TextBox 2">
            <a:extLst>
              <a:ext uri="{FF2B5EF4-FFF2-40B4-BE49-F238E27FC236}">
                <a16:creationId xmlns:a16="http://schemas.microsoft.com/office/drawing/2014/main" id="{E4146D7D-57F3-8F30-0693-7690FD19B082}"/>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a:t>
            </a:r>
            <a:r>
              <a:rPr lang="en-US" sz="1100" i="1" dirty="0">
                <a:solidFill>
                  <a:schemeClr val="bg1">
                    <a:lumMod val="75000"/>
                  </a:schemeClr>
                </a:solidFill>
                <a:latin typeface="Helvetica"/>
                <a:cs typeface="Helvetica"/>
              </a:rPr>
              <a:t>Jul 2025</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 Sample size: 121</a:t>
            </a:r>
            <a:r>
              <a:rPr lang="en-US" sz="1100" i="1" dirty="0">
                <a:solidFill>
                  <a:schemeClr val="bg1">
                    <a:lumMod val="75000"/>
                  </a:schemeClr>
                </a:solidFill>
                <a:latin typeface="Helvetica"/>
                <a:cs typeface="Helvetica"/>
              </a:rPr>
              <a:t> </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Australian Infrastructure leaders</a:t>
            </a:r>
          </a:p>
        </p:txBody>
      </p:sp>
      <p:pic>
        <p:nvPicPr>
          <p:cNvPr id="4" name="Graphic 3">
            <a:extLst>
              <a:ext uri="{FF2B5EF4-FFF2-40B4-BE49-F238E27FC236}">
                <a16:creationId xmlns:a16="http://schemas.microsoft.com/office/drawing/2014/main" id="{4F02B35B-9989-238A-78B3-CDB0A4C320B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33208" y="965734"/>
            <a:ext cx="11732820" cy="3453988"/>
          </a:xfrm>
          <a:prstGeom prst="rect">
            <a:avLst/>
          </a:prstGeom>
        </p:spPr>
      </p:pic>
    </p:spTree>
    <p:extLst>
      <p:ext uri="{BB962C8B-B14F-4D97-AF65-F5344CB8AC3E}">
        <p14:creationId xmlns:p14="http://schemas.microsoft.com/office/powerpoint/2010/main" val="4116380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Device management investment priorities </a:t>
            </a:r>
            <a:r>
              <a:rPr kumimoji="0" lang="en-US" sz="2400" b="1" i="0" u="none" strike="noStrike" kern="1200" cap="none" spc="0" normalizeH="0" baseline="0" noProof="0">
                <a:ln>
                  <a:noFill/>
                </a:ln>
                <a:solidFill>
                  <a:srgbClr val="000000"/>
                </a:solidFill>
                <a:effectLst/>
                <a:uLnTx/>
                <a:uFillTx/>
                <a:latin typeface="Helvetica"/>
                <a:cs typeface="Helvetica"/>
              </a:rPr>
              <a:t>(</a:t>
            </a:r>
            <a:r>
              <a:rPr lang="en-US" sz="2400" b="1">
                <a:solidFill>
                  <a:srgbClr val="000000"/>
                </a:solidFill>
                <a:latin typeface="Helvetica"/>
                <a:cs typeface="Helvetica"/>
              </a:rPr>
              <a:t>5</a:t>
            </a:r>
            <a:r>
              <a:rPr kumimoji="0" lang="en-US" sz="2400" b="1" i="0" u="none" strike="noStrike" kern="1200" cap="none" spc="0" normalizeH="0" baseline="0" noProof="0">
                <a:ln>
                  <a:noFill/>
                </a:ln>
                <a:solidFill>
                  <a:srgbClr val="000000"/>
                </a:solidFill>
                <a:effectLst/>
                <a:uLnTx/>
                <a:uFillTx/>
                <a:latin typeface="Helvetica"/>
                <a:cs typeface="Helvetica"/>
              </a:rPr>
              <a:t> items)</a:t>
            </a:r>
            <a:r>
              <a:rPr lang="en-US" sz="2400" b="1">
                <a:solidFill>
                  <a:srgbClr val="000000"/>
                </a:solidFill>
                <a:latin typeface="Helvetica"/>
                <a:cs typeface="Helvetica"/>
              </a:rPr>
              <a:t> </a:t>
            </a:r>
            <a:endParaRPr kumimoji="0" lang="en-AU"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3" name="TextBox 2">
            <a:extLst>
              <a:ext uri="{FF2B5EF4-FFF2-40B4-BE49-F238E27FC236}">
                <a16:creationId xmlns:a16="http://schemas.microsoft.com/office/drawing/2014/main" id="{B746B3B4-3576-5DCF-C870-7B244820E0C4}"/>
              </a:ext>
            </a:extLst>
          </p:cNvPr>
          <p:cNvSpPr txBox="1"/>
          <p:nvPr/>
        </p:nvSpPr>
        <p:spPr>
          <a:xfrm>
            <a:off x="5148943" y="6500712"/>
            <a:ext cx="698068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ADAPT Cloud and Infrastructure Edge Survey in </a:t>
            </a:r>
            <a:r>
              <a:rPr lang="en-US" sz="1100" i="1" dirty="0">
                <a:solidFill>
                  <a:schemeClr val="bg1">
                    <a:lumMod val="75000"/>
                  </a:schemeClr>
                </a:solidFill>
                <a:latin typeface="Helvetica"/>
                <a:cs typeface="Helvetica"/>
              </a:rPr>
              <a:t>Jul 2025</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 Sample size: 121</a:t>
            </a:r>
            <a:r>
              <a:rPr lang="en-US" sz="1100" i="1" dirty="0">
                <a:solidFill>
                  <a:schemeClr val="bg1">
                    <a:lumMod val="75000"/>
                  </a:schemeClr>
                </a:solidFill>
                <a:latin typeface="Helvetica"/>
                <a:cs typeface="Helvetica"/>
              </a:rPr>
              <a:t> </a:t>
            </a:r>
            <a:r>
              <a:rPr kumimoji="0" lang="en-US" sz="1100" b="0" i="1" u="none" strike="noStrike" kern="1200" cap="none" spc="0" normalizeH="0" baseline="0" noProof="0" dirty="0">
                <a:ln>
                  <a:noFill/>
                </a:ln>
                <a:solidFill>
                  <a:schemeClr val="bg1">
                    <a:lumMod val="75000"/>
                  </a:schemeClr>
                </a:solidFill>
                <a:effectLst/>
                <a:uLnTx/>
                <a:uFillTx/>
                <a:latin typeface="Helvetica"/>
                <a:ea typeface="+mn-ea"/>
                <a:cs typeface="Helvetica"/>
              </a:rPr>
              <a:t>Australian Infrastructure leaders</a:t>
            </a:r>
          </a:p>
        </p:txBody>
      </p:sp>
      <p:pic>
        <p:nvPicPr>
          <p:cNvPr id="5" name="Graphic 4">
            <a:extLst>
              <a:ext uri="{FF2B5EF4-FFF2-40B4-BE49-F238E27FC236}">
                <a16:creationId xmlns:a16="http://schemas.microsoft.com/office/drawing/2014/main" id="{9120EDA3-13BA-68B4-CA2F-CE3AA580B3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208" y="958123"/>
            <a:ext cx="11732820" cy="2987615"/>
          </a:xfrm>
          <a:prstGeom prst="rect">
            <a:avLst/>
          </a:prstGeom>
        </p:spPr>
      </p:pic>
    </p:spTree>
    <p:extLst>
      <p:ext uri="{BB962C8B-B14F-4D97-AF65-F5344CB8AC3E}">
        <p14:creationId xmlns:p14="http://schemas.microsoft.com/office/powerpoint/2010/main" val="741550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lide Master">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MediaLengthInSeconds xmlns="507dee17-6aae-496b-8a1e-0f1e47f95f1a" xsi:nil="true"/>
    <SharedWithUsers xmlns="6b548529-d317-4b85-942f-248fe0d44d93">
      <UserInfo>
        <DisplayName>Patricia Allen</DisplayName>
        <AccountId>1851</AccountId>
        <AccountType/>
      </UserInfo>
      <UserInfo>
        <DisplayName>Gabby Fredkin</DisplayName>
        <AccountId>9</AccountId>
        <AccountType/>
      </UserInfo>
      <UserInfo>
        <DisplayName>Nathan Paul Bustamante</DisplayName>
        <AccountId>10912</AccountId>
        <AccountType/>
      </UserInfo>
      <UserInfo>
        <DisplayName>David Phelan</DisplayName>
        <AccountId>3051</AccountId>
        <AccountType/>
      </UserInfo>
      <UserInfo>
        <DisplayName>Anthony Saba</DisplayName>
        <AccountId>67</AccountId>
        <AccountType/>
      </UserInfo>
      <UserInfo>
        <DisplayName>Francis Olivier</DisplayName>
        <AccountId>1435</AccountId>
        <AccountType/>
      </UserInfo>
      <UserInfo>
        <DisplayName>Daniel Rhodes</DisplayName>
        <AccountId>3050</AccountId>
        <AccountType/>
      </UserInfo>
      <UserInfo>
        <DisplayName>Honey Mari Gay</DisplayName>
        <AccountId>5807</AccountId>
        <AccountType/>
      </UserInfo>
      <UserInfo>
        <DisplayName>Agape Aluning</DisplayName>
        <AccountId>9508</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01c657a0f33f7d00b359840652cf54a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3033150222cb3ca2d1471332cb9745c1"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C4C839-C119-47E1-8E58-31C779CD0683}">
  <ds:schemaRefs>
    <ds:schemaRef ds:uri="http://purl.org/dc/elements/1.1/"/>
    <ds:schemaRef ds:uri="http://schemas.microsoft.com/office/2006/documentManagement/types"/>
    <ds:schemaRef ds:uri="http://purl.org/dc/terms/"/>
    <ds:schemaRef ds:uri="6b548529-d317-4b85-942f-248fe0d44d93"/>
    <ds:schemaRef ds:uri="http://www.w3.org/XML/1998/namespace"/>
    <ds:schemaRef ds:uri="http://schemas.openxmlformats.org/package/2006/metadata/core-properties"/>
    <ds:schemaRef ds:uri="507dee17-6aae-496b-8a1e-0f1e47f95f1a"/>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9C1FA8F5-7244-4046-BF31-B78B24F41FA5}">
  <ds:schemaRefs>
    <ds:schemaRef ds:uri="http://schemas.microsoft.com/sharepoint/v3/contenttype/forms"/>
  </ds:schemaRefs>
</ds:datastoreItem>
</file>

<file path=customXml/itemProps3.xml><?xml version="1.0" encoding="utf-8"?>
<ds:datastoreItem xmlns:ds="http://schemas.openxmlformats.org/officeDocument/2006/customXml" ds:itemID="{429215FA-AC59-4338-B0AE-EFED83C2E7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548529-d317-4b85-942f-248fe0d44d93"/>
    <ds:schemaRef ds:uri="507dee17-6aae-496b-8a1e-0f1e47f95f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otalTime>139</TotalTime>
  <Words>1939</Words>
  <Application>Microsoft Office PowerPoint</Application>
  <PresentationFormat>Widescreen</PresentationFormat>
  <Paragraphs>143</Paragraphs>
  <Slides>25</Slides>
  <Notes>18</Notes>
  <HiddenSlides>0</HiddenSlides>
  <MMClips>0</MMClips>
  <ScaleCrop>false</ScaleCrop>
  <HeadingPairs>
    <vt:vector size="4" baseType="variant">
      <vt:variant>
        <vt:lpstr>Theme</vt:lpstr>
      </vt:variant>
      <vt:variant>
        <vt:i4>6</vt:i4>
      </vt:variant>
      <vt:variant>
        <vt:lpstr>Slide Titles</vt:lpstr>
      </vt:variant>
      <vt:variant>
        <vt:i4>25</vt:i4>
      </vt:variant>
    </vt:vector>
  </HeadingPairs>
  <TitlesOfParts>
    <vt:vector size="31" baseType="lpstr">
      <vt:lpstr>2_Custom Design</vt:lpstr>
      <vt:lpstr>2_office theme</vt:lpstr>
      <vt:lpstr>Title White</vt:lpstr>
      <vt:lpstr>Office Theme</vt:lpstr>
      <vt:lpstr>Slide Master</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 Paul Bustamante</dc:creator>
  <cp:lastModifiedBy>Maricris Santilles</cp:lastModifiedBy>
  <cp:revision>25</cp:revision>
  <dcterms:created xsi:type="dcterms:W3CDTF">2024-07-01T00:49:21Z</dcterms:created>
  <dcterms:modified xsi:type="dcterms:W3CDTF">2025-07-22T08:24:56Z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