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 id="2147483672" r:id="rId5"/>
    <p:sldMasterId id="2147483709" r:id="rId6"/>
    <p:sldMasterId id="2147483719" r:id="rId7"/>
    <p:sldMasterId id="2147483722" r:id="rId8"/>
    <p:sldMasterId id="2147483738" r:id="rId9"/>
  </p:sldMasterIdLst>
  <p:notesMasterIdLst>
    <p:notesMasterId r:id="rId35"/>
  </p:notesMasterIdLst>
  <p:sldIdLst>
    <p:sldId id="288" r:id="rId10"/>
    <p:sldId id="258" r:id="rId11"/>
    <p:sldId id="290" r:id="rId12"/>
    <p:sldId id="2147376988" r:id="rId13"/>
    <p:sldId id="2147376989" r:id="rId14"/>
    <p:sldId id="263" r:id="rId15"/>
    <p:sldId id="2147376608" r:id="rId16"/>
    <p:sldId id="270" r:id="rId17"/>
    <p:sldId id="2147377002" r:id="rId18"/>
    <p:sldId id="2147377001" r:id="rId19"/>
    <p:sldId id="2147377005" r:id="rId20"/>
    <p:sldId id="271" r:id="rId21"/>
    <p:sldId id="2147377006" r:id="rId22"/>
    <p:sldId id="2147376998" r:id="rId23"/>
    <p:sldId id="2147377003" r:id="rId24"/>
    <p:sldId id="2147376990" r:id="rId25"/>
    <p:sldId id="2147377004" r:id="rId26"/>
    <p:sldId id="2147376999" r:id="rId27"/>
    <p:sldId id="294" r:id="rId28"/>
    <p:sldId id="264" r:id="rId29"/>
    <p:sldId id="265" r:id="rId30"/>
    <p:sldId id="2147377249" r:id="rId31"/>
    <p:sldId id="266" r:id="rId32"/>
    <p:sldId id="267" r:id="rId33"/>
    <p:sldId id="26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C5C98335-5274-C2F2-B0E7-DE1851193EF8}" name="Maricris Santilles" initials="MS" userId="S::Maricris.Santilles@adapt.com.au::a0881820-a8b1-46c1-848b-0691394eb3dc" providerId="AD"/>
  <p188:author id="{FA29265B-F6A7-8CF0-3B33-C47AE155A32E}" name="Jim Berry" initials="" userId="S::jim.berry@adapt.com.au::3c22c57b-eb33-462e-9edb-0cfa491155d7" providerId="AD"/>
  <p188:author id="{25D60E8F-3DB1-0003-431D-544A202B8747}" name="Joey Meynink" initials="JM" userId="S::Joey.Meynink@adapt.com.au::0ead0471-7558-405f-9664-306bc0d51699" providerId="AD"/>
  <p188:author id="{F7D5FB91-EB2D-5B2D-3D63-9493A5115B83}" name="Honey Mari Gay" initials="HG" userId="S::Honey.Gay@adapt.com.au::0a0b5314-a49b-40b7-81a9-6a081b853566" providerId="AD"/>
  <p188:author id="{1AF504E0-1E9B-2D86-8FF5-15DF4FF0C0C3}" name="Byron Connolly" initials="BC" userId="S::byron.connolly@adapt.com.au::40d50a91-c53d-4684-87b4-108a0ecccc6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8F8"/>
    <a:srgbClr val="FCFCFC"/>
    <a:srgbClr val="FCEEEE"/>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8A7550-FDC0-47E8-9DA8-40D30C80B2E4}" v="2" dt="2025-07-18T05:29:30.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ableStyles" Target="tableStyles.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D6C66E-F408-4035-BC86-7CCCF2C94DDF}" type="datetimeFigureOut">
              <a:rPr lang="en-PH" smtClean="0"/>
              <a:t>18/07/2025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CDB3A7-A4F5-451A-9E53-24F31332AB3F}" type="slidenum">
              <a:rPr lang="en-PH" smtClean="0"/>
              <a:t>‹#›</a:t>
            </a:fld>
            <a:endParaRPr lang="en-PH"/>
          </a:p>
        </p:txBody>
      </p:sp>
    </p:spTree>
    <p:extLst>
      <p:ext uri="{BB962C8B-B14F-4D97-AF65-F5344CB8AC3E}">
        <p14:creationId xmlns:p14="http://schemas.microsoft.com/office/powerpoint/2010/main" val="1295014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1CAAD-475B-F5FF-F8A0-44565FD086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57E30-5DA5-73BE-FD40-D4D35F4DE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B4B40B-10F7-8BCD-29FC-4441F18CA00D}"/>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71057855-C6C1-3535-4328-97007C3EB566}"/>
              </a:ext>
            </a:extLst>
          </p:cNvPr>
          <p:cNvSpPr>
            <a:spLocks noGrp="1"/>
          </p:cNvSpPr>
          <p:nvPr>
            <p:ph type="sldNum" sz="quarter" idx="5"/>
          </p:nvPr>
        </p:nvSpPr>
        <p:spPr/>
        <p:txBody>
          <a:bodyPr/>
          <a:lstStyle/>
          <a:p>
            <a:fld id="{8ECDB3A7-A4F5-451A-9E53-24F31332AB3F}" type="slidenum">
              <a:rPr lang="en-PH" smtClean="0"/>
              <a:t>11</a:t>
            </a:fld>
            <a:endParaRPr lang="en-PH"/>
          </a:p>
        </p:txBody>
      </p:sp>
    </p:spTree>
    <p:extLst>
      <p:ext uri="{BB962C8B-B14F-4D97-AF65-F5344CB8AC3E}">
        <p14:creationId xmlns:p14="http://schemas.microsoft.com/office/powerpoint/2010/main" val="3043727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8ECDB3A7-A4F5-451A-9E53-24F31332AB3F}" type="slidenum">
              <a:rPr lang="en-PH" smtClean="0"/>
              <a:t>12</a:t>
            </a:fld>
            <a:endParaRPr lang="en-PH"/>
          </a:p>
        </p:txBody>
      </p:sp>
    </p:spTree>
    <p:extLst>
      <p:ext uri="{BB962C8B-B14F-4D97-AF65-F5344CB8AC3E}">
        <p14:creationId xmlns:p14="http://schemas.microsoft.com/office/powerpoint/2010/main" val="3357100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5801F-CB1C-A4A5-7B17-FCF018DEB9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31356-565B-F803-1E38-79E1B13E55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81F2D-56CC-33FA-978D-E12762243557}"/>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1237BEAA-5F07-07DE-7DA1-209D5E70B1A2}"/>
              </a:ext>
            </a:extLst>
          </p:cNvPr>
          <p:cNvSpPr>
            <a:spLocks noGrp="1"/>
          </p:cNvSpPr>
          <p:nvPr>
            <p:ph type="sldNum" sz="quarter" idx="5"/>
          </p:nvPr>
        </p:nvSpPr>
        <p:spPr/>
        <p:txBody>
          <a:bodyPr/>
          <a:lstStyle/>
          <a:p>
            <a:fld id="{8ECDB3A7-A4F5-451A-9E53-24F31332AB3F}" type="slidenum">
              <a:rPr lang="en-PH" smtClean="0"/>
              <a:t>13</a:t>
            </a:fld>
            <a:endParaRPr lang="en-PH"/>
          </a:p>
        </p:txBody>
      </p:sp>
    </p:spTree>
    <p:extLst>
      <p:ext uri="{BB962C8B-B14F-4D97-AF65-F5344CB8AC3E}">
        <p14:creationId xmlns:p14="http://schemas.microsoft.com/office/powerpoint/2010/main" val="3157594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3CA90-424B-B828-F1F2-992DBD488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70640-FD3F-8544-8874-01153714EA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ACD03E-5712-0895-1527-332F6D47925D}"/>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4BF39AB8-A307-95BF-D72C-782B9F2901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7993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325217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262971-7BAE-461A-8892-1EE9F11278C1}"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6022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03FF3-3AE3-1FDB-AF8F-E502DF12B4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7DC53-7092-D12D-DC7F-173E9C4C00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0C66A-6868-CE63-BBC0-CE8C88167A7F}"/>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BFF27A8-A355-A5AF-DC0C-4D7CE8ABBA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4719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276-E57A-C494-A6AD-5CF93229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D71F-39EC-727F-FA2B-313A33FEE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C4732-10AF-4914-1A8D-012B3EAEEC0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31B39F2-8A24-3127-0171-9916EB375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299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03773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274282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C67BF-7967-6FA8-2C5F-8C43C464E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8744B-48D0-3CED-B860-BFEF57EC29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03C93-E90F-AA65-34D2-6EF80CBA775F}"/>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47B8468D-6A5E-7BD6-B03C-2FA84D2E24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52774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47817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28C98-A81F-29FE-119F-057FC55AF1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CB75A4-358F-38BB-2C7A-5D81C4A21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74B40A-2D73-856C-391A-D95D83634652}"/>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8F4D49B-F4C1-3AAA-A89E-C377BDAB95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8038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8B77F-7BBE-98DC-9F98-F364135B80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B72EA2-8C33-1F24-8683-58FB68695C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DFC7E6-D1B9-F355-9A3C-68A3AB8CBA35}"/>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18AD47-9C28-A662-EC13-6D9BB1C60E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50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8ECDB3A7-A4F5-451A-9E53-24F31332AB3F}" type="slidenum">
              <a:rPr lang="en-PH" smtClean="0"/>
              <a:t>10</a:t>
            </a:fld>
            <a:endParaRPr lang="en-PH"/>
          </a:p>
        </p:txBody>
      </p:sp>
    </p:spTree>
    <p:extLst>
      <p:ext uri="{BB962C8B-B14F-4D97-AF65-F5344CB8AC3E}">
        <p14:creationId xmlns:p14="http://schemas.microsoft.com/office/powerpoint/2010/main" val="1083504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14935" b="14935"/>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0392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35374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44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71598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08544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90125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910710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0038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97969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15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20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56571" r="14903" b="14521"/>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345145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05848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565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672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78137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684649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540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75605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177724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2630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500857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75293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855170"/>
      </p:ext>
    </p:extLst>
  </p:cSld>
  <p:clrMap bg1="lt1" tx1="dk1" bg2="lt2" tx2="dk2" accent1="accent1" accent2="accent2" accent3="accent3" accent4="accent4" accent5="accent5" accent6="accent6" hlink="hlink" folHlink="folHlink"/>
  <p:sldLayoutIdLst>
    <p:sldLayoutId id="2147483676"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7/18/2025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31530715"/>
      </p:ext>
    </p:extLst>
  </p:cSld>
  <p:clrMap bg1="lt1" tx1="dk1" bg2="lt2" tx2="dk2" accent1="accent1" accent2="accent2" accent3="accent3" accent4="accent4" accent5="accent5" accent6="accent6" hlink="hlink" folHlink="folHlink"/>
  <p:sldLayoutIdLst>
    <p:sldLayoutId id="2147483710"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959155"/>
      </p:ext>
    </p:extLst>
  </p:cSld>
  <p:clrMap bg1="lt1" tx1="dk1" bg2="lt2" tx2="dk2" accent1="accent1" accent2="accent2" accent3="accent3" accent4="accent4" accent5="accent5" accent6="accent6" hlink="hlink" folHlink="folHlink"/>
  <p:sldLayoutIdLst>
    <p:sldLayoutId id="2147483720"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624802235"/>
      </p:ext>
    </p:extLst>
  </p:cSld>
  <p:clrMap bg1="lt1" tx1="dk1" bg2="lt2" tx2="dk2" accent1="accent1" accent2="accent2" accent3="accent3" accent4="accent4" accent5="accent5" accent6="accent6" hlink="hlink" folHlink="folHlink"/>
  <p:sldLayoutIdLst>
    <p:sldLayoutId id="2147483723" r:id="rId1"/>
    <p:sldLayoutId id="2147483724"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969734"/>
      </p:ext>
    </p:extLst>
  </p:cSld>
  <p:clrMap bg1="lt1" tx1="dk1" bg2="lt2" tx2="dk2" accent1="accent1" accent2="accent2" accent3="accent3" accent4="accent4" accent5="accent5" accent6="accent6" hlink="hlink" folHlink="folHlink"/>
  <p:sldLayoutIdLst>
    <p:sldLayoutId id="2147483739" r:id="rId1"/>
    <p:sldLayoutId id="214748374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8.sv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9.sv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3.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hyperlink" Target="https://research.adapt.com.au/security/risk-management/community-interviews/driving-digital-transformation-and-security-with-a-product-mindset"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hyperlink" Target="https://research.adapt.com.au/data-ai/modelling-analytics-visualisation-and-intelligence/expert-presentations/navigating-the-five-stages-of-ai-maturity-for-enhanced-customer-experience" TargetMode="External"/><Relationship Id="rId4" Type="http://schemas.openxmlformats.org/officeDocument/2006/relationships/hyperlink" Target="https://research.adapt.com.au/digital-transformation/legacy-modernisation/community-interviews/from-resilience-to-real-time-how-metlife-is-streamlining-security-and-embracing-ai-with-confidenc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9.sv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hyperlink" Target="https://research.adapt.com.au/filter-types/market-trend-reports" TargetMode="External"/><Relationship Id="rId7" Type="http://schemas.openxmlformats.org/officeDocument/2006/relationships/image" Target="../media/image44.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hyperlink" Target="mailto:success@adapt.com.au" TargetMode="External"/><Relationship Id="rId16" Type="http://schemas.openxmlformats.org/officeDocument/2006/relationships/image" Target="../media/image53.png"/><Relationship Id="rId1" Type="http://schemas.openxmlformats.org/officeDocument/2006/relationships/slideLayout" Target="../slideLayouts/slideLayout17.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8.png"/><Relationship Id="rId5" Type="http://schemas.openxmlformats.org/officeDocument/2006/relationships/hyperlink" Target="https://research.adapt.com.au/data-insights/" TargetMode="External"/><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6.png"/><Relationship Id="rId1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slide" Target="slide17.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8.xml.rels><?xml version="1.0" encoding="UTF-8" standalone="yes"?>
<Relationships xmlns="http://schemas.openxmlformats.org/package/2006/relationships"><Relationship Id="rId3" Type="http://schemas.openxmlformats.org/officeDocument/2006/relationships/hyperlink" Target="https://research.adapt.com.au/digital-transformation/top-emerging-technologies/community-interviews/driving-digital-transformation-aligning-core-systems-leadership-and-strategy-for-lasting-succes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hyperlink" Target="https://research.adapt.com.au/digital-transformation/legacy-modernisation/community-interviews/from-resilience-to-real-time-how-metlife-is-streamlining-security-and-embracing-ai-with-confidenc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DCA37BCD-00C8-6472-5824-E3EB0F3FB9A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696570" y="5993999"/>
            <a:ext cx="3063424" cy="329695"/>
          </a:xfrm>
          <a:prstGeom prst="rect">
            <a:avLst/>
          </a:prstGeom>
        </p:spPr>
      </p:pic>
      <p:grpSp>
        <p:nvGrpSpPr>
          <p:cNvPr id="6" name="Group 5">
            <a:extLst>
              <a:ext uri="{FF2B5EF4-FFF2-40B4-BE49-F238E27FC236}">
                <a16:creationId xmlns:a16="http://schemas.microsoft.com/office/drawing/2014/main" id="{2113A510-6840-C3E0-A028-B758C9AF4769}"/>
              </a:ext>
            </a:extLst>
          </p:cNvPr>
          <p:cNvGrpSpPr/>
          <p:nvPr/>
        </p:nvGrpSpPr>
        <p:grpSpPr>
          <a:xfrm>
            <a:off x="470612" y="3813149"/>
            <a:ext cx="7539256" cy="1812561"/>
            <a:chOff x="633194" y="2554238"/>
            <a:chExt cx="7539256" cy="1812561"/>
          </a:xfrm>
        </p:grpSpPr>
        <p:sp>
          <p:nvSpPr>
            <p:cNvPr id="3" name="TextBox 2">
              <a:extLst>
                <a:ext uri="{FF2B5EF4-FFF2-40B4-BE49-F238E27FC236}">
                  <a16:creationId xmlns:a16="http://schemas.microsoft.com/office/drawing/2014/main" id="{D972D360-9D04-9285-6D17-065580BDDD42}"/>
                </a:ext>
              </a:extLst>
            </p:cNvPr>
            <p:cNvSpPr txBox="1"/>
            <p:nvPr/>
          </p:nvSpPr>
          <p:spPr>
            <a:xfrm>
              <a:off x="633194" y="2920249"/>
              <a:ext cx="7539256"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400" b="1" i="0" u="none" strike="noStrike" kern="1200" cap="none" spc="0" normalizeH="0" baseline="0" noProof="0">
                  <a:ln>
                    <a:noFill/>
                  </a:ln>
                  <a:solidFill>
                    <a:srgbClr val="000000"/>
                  </a:solidFill>
                  <a:effectLst/>
                  <a:uLnTx/>
                  <a:uFillTx/>
                  <a:latin typeface="Helvetica"/>
                  <a:ea typeface="+mn-ea"/>
                  <a:cs typeface="Helvetica"/>
                </a:rPr>
                <a:t>What </a:t>
              </a:r>
              <a:r>
                <a:rPr lang="en-US" sz="4400" b="1">
                  <a:solidFill>
                    <a:srgbClr val="000000"/>
                  </a:solidFill>
                  <a:latin typeface="Helvetica"/>
                  <a:cs typeface="Helvetica"/>
                </a:rPr>
                <a:t>Role</a:t>
              </a:r>
              <a:r>
                <a:rPr kumimoji="0" lang="en-US" sz="4400" b="1" i="0" u="none" strike="noStrike" kern="1200" cap="none" spc="0" normalizeH="0" baseline="0" noProof="0">
                  <a:ln>
                    <a:noFill/>
                  </a:ln>
                  <a:solidFill>
                    <a:srgbClr val="000000"/>
                  </a:solidFill>
                  <a:effectLst/>
                  <a:uLnTx/>
                  <a:uFillTx/>
                  <a:latin typeface="Helvetica"/>
                  <a:ea typeface="+mn-ea"/>
                  <a:cs typeface="Helvetica"/>
                </a:rPr>
                <a:t> </a:t>
              </a:r>
              <a:r>
                <a:rPr lang="en-US" sz="4400" b="1">
                  <a:solidFill>
                    <a:srgbClr val="000000"/>
                  </a:solidFill>
                  <a:latin typeface="Helvetica"/>
                  <a:cs typeface="Helvetica"/>
                </a:rPr>
                <a:t>Can</a:t>
              </a:r>
              <a:r>
                <a:rPr kumimoji="0" lang="en-US" sz="4400" b="1" i="0" u="none" strike="noStrike" kern="1200" cap="none" spc="0" normalizeH="0" baseline="0" noProof="0">
                  <a:ln>
                    <a:noFill/>
                  </a:ln>
                  <a:solidFill>
                    <a:srgbClr val="000000"/>
                  </a:solidFill>
                  <a:effectLst/>
                  <a:uLnTx/>
                  <a:uFillTx/>
                  <a:latin typeface="Helvetica"/>
                  <a:ea typeface="+mn-ea"/>
                  <a:cs typeface="Helvetica"/>
                </a:rPr>
                <a:t> CDOs </a:t>
              </a:r>
              <a:r>
                <a:rPr lang="en-US" sz="4400" b="1">
                  <a:solidFill>
                    <a:srgbClr val="000000"/>
                  </a:solidFill>
                  <a:latin typeface="Helvetica"/>
                  <a:cs typeface="Helvetica"/>
                </a:rPr>
                <a:t>Play</a:t>
              </a:r>
              <a:r>
                <a:rPr kumimoji="0" lang="en-US" sz="4400" b="1" i="0" u="none" strike="noStrike" kern="1200" cap="none" spc="0" normalizeH="0" baseline="0" noProof="0">
                  <a:ln>
                    <a:noFill/>
                  </a:ln>
                  <a:solidFill>
                    <a:srgbClr val="000000"/>
                  </a:solidFill>
                  <a:effectLst/>
                  <a:uLnTx/>
                  <a:uFillTx/>
                  <a:latin typeface="Helvetica"/>
                  <a:ea typeface="+mn-ea"/>
                  <a:cs typeface="Helvetica"/>
                </a:rPr>
                <a:t> </a:t>
              </a:r>
              <a:br>
                <a:rPr kumimoji="0" lang="en-US" sz="4400" b="1" i="0" u="none" strike="noStrike" kern="1200" cap="none" spc="0" normalizeH="0" baseline="0" noProof="0">
                  <a:ln>
                    <a:noFill/>
                  </a:ln>
                  <a:solidFill>
                    <a:srgbClr val="000000"/>
                  </a:solidFill>
                  <a:effectLst/>
                  <a:uLnTx/>
                  <a:uFillTx/>
                  <a:latin typeface="Helvetica"/>
                  <a:ea typeface="+mn-ea"/>
                  <a:cs typeface="Helvetica"/>
                </a:rPr>
              </a:br>
              <a:r>
                <a:rPr kumimoji="0" lang="en-US" sz="4400" b="1" i="0" u="none" strike="noStrike" kern="1200" cap="none" spc="0" normalizeH="0" baseline="0" noProof="0">
                  <a:ln>
                    <a:noFill/>
                  </a:ln>
                  <a:solidFill>
                    <a:srgbClr val="000000"/>
                  </a:solidFill>
                  <a:effectLst/>
                  <a:uLnTx/>
                  <a:uFillTx/>
                  <a:latin typeface="Helvetica"/>
                  <a:ea typeface="+mn-ea"/>
                  <a:cs typeface="Helvetica"/>
                </a:rPr>
                <a:t>in </a:t>
              </a:r>
              <a:r>
                <a:rPr lang="en-US" sz="4400" b="1">
                  <a:solidFill>
                    <a:srgbClr val="000000"/>
                  </a:solidFill>
                  <a:latin typeface="Helvetica"/>
                  <a:cs typeface="Helvetica"/>
                </a:rPr>
                <a:t>Enabling</a:t>
              </a:r>
              <a:r>
                <a:rPr kumimoji="0" lang="en-US" sz="4400" b="1" i="0" u="none" strike="noStrike" kern="1200" cap="none" spc="0" normalizeH="0" baseline="0" noProof="0">
                  <a:ln>
                    <a:noFill/>
                  </a:ln>
                  <a:solidFill>
                    <a:srgbClr val="000000"/>
                  </a:solidFill>
                  <a:effectLst/>
                  <a:uLnTx/>
                  <a:uFillTx/>
                  <a:latin typeface="Helvetica"/>
                  <a:ea typeface="+mn-ea"/>
                  <a:cs typeface="Helvetica"/>
                </a:rPr>
                <a:t> </a:t>
              </a:r>
              <a:r>
                <a:rPr lang="en-US" sz="4400" b="1">
                  <a:solidFill>
                    <a:srgbClr val="000000"/>
                  </a:solidFill>
                  <a:latin typeface="Helvetica"/>
                  <a:cs typeface="Helvetica"/>
                </a:rPr>
                <a:t>Growth</a:t>
              </a:r>
              <a:endParaRPr kumimoji="0" lang="en-US" sz="4400" b="1" i="0" u="none" strike="noStrike" kern="1200" cap="none" spc="0" normalizeH="0" baseline="0" noProof="0">
                <a:ln>
                  <a:noFill/>
                </a:ln>
                <a:solidFill>
                  <a:srgbClr val="000000"/>
                </a:solidFill>
                <a:effectLst/>
                <a:uLnTx/>
                <a:uFillTx/>
                <a:latin typeface="Helvetica"/>
                <a:ea typeface="+mn-ea"/>
                <a:cs typeface="Helvetica"/>
              </a:endParaRPr>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19204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60D6A-F5C7-4BA0-6F19-CEE930A1CC5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01C088F-7AAF-4A68-55A8-3558D7DD9282}"/>
              </a:ext>
            </a:extLst>
          </p:cNvPr>
          <p:cNvSpPr txBox="1"/>
          <p:nvPr/>
        </p:nvSpPr>
        <p:spPr>
          <a:xfrm>
            <a:off x="5357269" y="6581780"/>
            <a:ext cx="6869188" cy="26161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Source : ADAPT Digital Edge Survey</a:t>
            </a:r>
            <a:r>
              <a:rPr kumimoji="0" lang="en-PH" sz="1100" b="0" i="1" u="none" strike="noStrike" kern="1200" cap="none" spc="0" normalizeH="0" baseline="0" noProof="0">
                <a:ln>
                  <a:noFill/>
                </a:ln>
                <a:solidFill>
                  <a:schemeClr val="bg1">
                    <a:lumMod val="75000"/>
                  </a:schemeClr>
                </a:solidFill>
                <a:effectLst/>
                <a:uLnTx/>
                <a:uFillTx/>
                <a:latin typeface="Helvetica"/>
                <a:ea typeface="+mn-ea"/>
                <a:cs typeface="+mn-cs"/>
              </a:rPr>
              <a:t>s</a:t>
            </a: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 in </a:t>
            </a:r>
            <a:r>
              <a:rPr kumimoji="0" lang="en-PH" sz="1100" b="0" i="1" u="none" strike="noStrike" kern="1200" cap="none" spc="0" normalizeH="0" baseline="0" noProof="0">
                <a:ln>
                  <a:noFill/>
                </a:ln>
                <a:solidFill>
                  <a:schemeClr val="bg1">
                    <a:lumMod val="75000"/>
                  </a:schemeClr>
                </a:solidFill>
                <a:effectLst/>
                <a:uLnTx/>
                <a:uFillTx/>
                <a:latin typeface="Helvetica"/>
                <a:ea typeface="+mn-ea"/>
                <a:cs typeface="+mn-cs"/>
              </a:rPr>
              <a:t>October 2024 and June 2025</a:t>
            </a: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 Sample size : </a:t>
            </a:r>
            <a:r>
              <a:rPr kumimoji="0" lang="en-PH" sz="1100" b="0" i="1" u="none" strike="noStrike" kern="1200" cap="none" spc="0" normalizeH="0" baseline="0" noProof="0">
                <a:ln>
                  <a:noFill/>
                </a:ln>
                <a:solidFill>
                  <a:schemeClr val="bg1">
                    <a:lumMod val="75000"/>
                  </a:schemeClr>
                </a:solidFill>
                <a:effectLst/>
                <a:uLnTx/>
                <a:uFillTx/>
                <a:latin typeface="Helvetica"/>
                <a:ea typeface="+mn-ea"/>
                <a:cs typeface="+mn-cs"/>
              </a:rPr>
              <a:t>167</a:t>
            </a: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 Australian CDOs</a:t>
            </a:r>
          </a:p>
        </p:txBody>
      </p:sp>
      <p:sp>
        <p:nvSpPr>
          <p:cNvPr id="2" name="Rectangle 1">
            <a:extLst>
              <a:ext uri="{FF2B5EF4-FFF2-40B4-BE49-F238E27FC236}">
                <a16:creationId xmlns:a16="http://schemas.microsoft.com/office/drawing/2014/main" id="{6E825BE8-5ADE-05C2-FB8E-0D6CF7B2BC71}"/>
              </a:ext>
            </a:extLst>
          </p:cNvPr>
          <p:cNvSpPr/>
          <p:nvPr/>
        </p:nvSpPr>
        <p:spPr>
          <a:xfrm>
            <a:off x="300539" y="181044"/>
            <a:ext cx="10113461"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rgbClr val="000000"/>
                </a:solidFill>
                <a:latin typeface="Helvetica"/>
                <a:cs typeface="Helvetica"/>
                <a:sym typeface="Arial"/>
              </a:rPr>
              <a:t>Overall process </a:t>
            </a:r>
            <a:r>
              <a:rPr lang="en-US" sz="2000" b="1" err="1">
                <a:solidFill>
                  <a:srgbClr val="000000"/>
                </a:solidFill>
                <a:latin typeface="Helvetica"/>
                <a:cs typeface="Helvetica"/>
                <a:sym typeface="Arial"/>
              </a:rPr>
              <a:t>digitisation</a:t>
            </a:r>
            <a:r>
              <a:rPr lang="en-US" sz="2000" b="1">
                <a:solidFill>
                  <a:srgbClr val="000000"/>
                </a:solidFill>
                <a:latin typeface="Helvetica"/>
                <a:cs typeface="Helvetica"/>
                <a:sym typeface="Arial"/>
              </a:rPr>
              <a:t> and progress in </a:t>
            </a:r>
            <a:r>
              <a:rPr lang="en-US" sz="2000" b="1" err="1">
                <a:solidFill>
                  <a:srgbClr val="000000"/>
                </a:solidFill>
                <a:latin typeface="Helvetica"/>
                <a:cs typeface="Helvetica"/>
                <a:sym typeface="Arial"/>
              </a:rPr>
              <a:t>modernisation</a:t>
            </a:r>
            <a:r>
              <a:rPr lang="en-US" sz="2000" b="1">
                <a:solidFill>
                  <a:srgbClr val="000000"/>
                </a:solidFill>
                <a:latin typeface="Helvetica"/>
                <a:cs typeface="Helvetica"/>
                <a:sym typeface="Arial"/>
              </a:rPr>
              <a:t>: 2024 vs 2025</a:t>
            </a:r>
            <a:endParaRPr kumimoji="0" lang="en-US" sz="2000" b="1" i="0" u="none" strike="noStrike" kern="1200" cap="none" spc="0" normalizeH="0" baseline="0" noProof="0">
              <a:ln>
                <a:noFill/>
              </a:ln>
              <a:solidFill>
                <a:srgbClr val="000000"/>
              </a:solidFill>
              <a:effectLst/>
              <a:uLnTx/>
              <a:uFillTx/>
              <a:latin typeface="Helvetica"/>
              <a:ea typeface="+mn-ea"/>
              <a:cs typeface="Helvetica"/>
              <a:sym typeface="Arial"/>
            </a:endParaRPr>
          </a:p>
        </p:txBody>
      </p:sp>
      <p:pic>
        <p:nvPicPr>
          <p:cNvPr id="7" name="Graphic 6">
            <a:extLst>
              <a:ext uri="{FF2B5EF4-FFF2-40B4-BE49-F238E27FC236}">
                <a16:creationId xmlns:a16="http://schemas.microsoft.com/office/drawing/2014/main" id="{C899360C-4D5D-B2F9-60CF-AA26EF2CF4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9" y="840166"/>
            <a:ext cx="11665490" cy="5561197"/>
          </a:xfrm>
          <a:prstGeom prst="rect">
            <a:avLst/>
          </a:prstGeom>
        </p:spPr>
      </p:pic>
    </p:spTree>
    <p:extLst>
      <p:ext uri="{BB962C8B-B14F-4D97-AF65-F5344CB8AC3E}">
        <p14:creationId xmlns:p14="http://schemas.microsoft.com/office/powerpoint/2010/main" val="2159199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F9170-5150-BEEC-4D71-E49A348F2E5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EDD245C-43F5-1227-6431-CFDF09CD37A4}"/>
              </a:ext>
            </a:extLst>
          </p:cNvPr>
          <p:cNvSpPr txBox="1"/>
          <p:nvPr/>
        </p:nvSpPr>
        <p:spPr>
          <a:xfrm>
            <a:off x="6385978" y="6565419"/>
            <a:ext cx="5737352" cy="261610"/>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chemeClr val="bg1">
                    <a:lumMod val="50000"/>
                  </a:schemeClr>
                </a:solidFill>
                <a:effectLst/>
                <a:uLnTx/>
                <a:uFillTx/>
                <a:latin typeface="Helvetica"/>
                <a:ea typeface="+mn-ea"/>
                <a:cs typeface="+mn-cs"/>
              </a:rPr>
              <a:t>Source : ADAPT Digital Edge Survey in June 2025. Sample size : 121 Australian CDOs</a:t>
            </a:r>
          </a:p>
        </p:txBody>
      </p:sp>
      <p:sp>
        <p:nvSpPr>
          <p:cNvPr id="5" name="Rectangle 4">
            <a:extLst>
              <a:ext uri="{FF2B5EF4-FFF2-40B4-BE49-F238E27FC236}">
                <a16:creationId xmlns:a16="http://schemas.microsoft.com/office/drawing/2014/main" id="{5BF80F3B-117B-D04D-A972-E95B1131278E}"/>
              </a:ext>
            </a:extLst>
          </p:cNvPr>
          <p:cNvSpPr/>
          <p:nvPr/>
        </p:nvSpPr>
        <p:spPr>
          <a:xfrm>
            <a:off x="300539" y="181044"/>
            <a:ext cx="10611301"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solidFill>
                <a:effectLst/>
                <a:uLnTx/>
                <a:uFillTx/>
                <a:latin typeface="Helvetica"/>
                <a:ea typeface="+mn-ea"/>
                <a:cs typeface="Helvetica"/>
                <a:sym typeface="Arial"/>
              </a:rPr>
              <a:t>What value do you expect to achieve from </a:t>
            </a:r>
            <a:r>
              <a:rPr lang="en-US" sz="2000" b="1">
                <a:solidFill>
                  <a:schemeClr val="bg1"/>
                </a:solidFill>
                <a:latin typeface="Helvetica"/>
                <a:cs typeface="Helvetica"/>
                <a:sym typeface="Arial"/>
              </a:rPr>
              <a:t>digitisation</a:t>
            </a:r>
            <a:r>
              <a:rPr kumimoji="0" lang="en-US" sz="2000" b="1" i="0" u="none" strike="noStrike" kern="1200" cap="none" spc="0" normalizeH="0" baseline="0" noProof="0">
                <a:ln>
                  <a:noFill/>
                </a:ln>
                <a:solidFill>
                  <a:schemeClr val="bg1"/>
                </a:solidFill>
                <a:effectLst/>
                <a:uLnTx/>
                <a:uFillTx/>
                <a:latin typeface="Helvetica"/>
                <a:ea typeface="+mn-ea"/>
                <a:cs typeface="Helvetica"/>
                <a:sym typeface="Arial"/>
              </a:rPr>
              <a:t> and automation initiatives?</a:t>
            </a:r>
          </a:p>
        </p:txBody>
      </p:sp>
      <p:pic>
        <p:nvPicPr>
          <p:cNvPr id="14" name="Graphic 13">
            <a:extLst>
              <a:ext uri="{FF2B5EF4-FFF2-40B4-BE49-F238E27FC236}">
                <a16:creationId xmlns:a16="http://schemas.microsoft.com/office/drawing/2014/main" id="{97BF7E5B-BF43-8858-3E47-36EB871F7E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9" y="858932"/>
            <a:ext cx="11635648" cy="5709247"/>
          </a:xfrm>
          <a:prstGeom prst="rect">
            <a:avLst/>
          </a:prstGeom>
        </p:spPr>
      </p:pic>
    </p:spTree>
    <p:extLst>
      <p:ext uri="{BB962C8B-B14F-4D97-AF65-F5344CB8AC3E}">
        <p14:creationId xmlns:p14="http://schemas.microsoft.com/office/powerpoint/2010/main" val="3583069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85128" y="6581185"/>
            <a:ext cx="5706872"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chemeClr val="bg1">
                    <a:lumMod val="75000"/>
                  </a:schemeClr>
                </a:solidFill>
                <a:effectLst/>
                <a:uLnTx/>
                <a:uFillTx/>
                <a:latin typeface="Helvetica"/>
                <a:ea typeface="+mn-ea"/>
                <a:cs typeface="+mn-cs"/>
              </a:rPr>
              <a:t>Source : ADAPT Digital Edge Survey in June 2025. Sample size : 104 Australian CDOs</a:t>
            </a:r>
          </a:p>
        </p:txBody>
      </p:sp>
      <p:sp>
        <p:nvSpPr>
          <p:cNvPr id="5" name="Rectangle 4">
            <a:extLst>
              <a:ext uri="{FF2B5EF4-FFF2-40B4-BE49-F238E27FC236}">
                <a16:creationId xmlns:a16="http://schemas.microsoft.com/office/drawing/2014/main" id="{422800D8-AAF3-15E4-7C8C-FA035ACE7461}"/>
              </a:ext>
            </a:extLst>
          </p:cNvPr>
          <p:cNvSpPr/>
          <p:nvPr/>
        </p:nvSpPr>
        <p:spPr>
          <a:xfrm>
            <a:off x="300539" y="181044"/>
            <a:ext cx="10611301" cy="400110"/>
          </a:xfrm>
          <a:prstGeom prst="rect">
            <a:avLst/>
          </a:prstGeom>
        </p:spPr>
        <p:txBody>
          <a:bodyPr wrap="square" lIns="91440" tIns="45720" rIns="91440" bIns="45720" anchor="t">
            <a:spAutoFit/>
          </a:bodyPr>
          <a:lstStyle/>
          <a:p>
            <a:pPr>
              <a:defRPr/>
            </a:pPr>
            <a:r>
              <a:rPr lang="en-US" sz="2000" b="1">
                <a:solidFill>
                  <a:srgbClr val="000000"/>
                </a:solidFill>
                <a:latin typeface="Helvetica"/>
                <a:cs typeface="Helvetica"/>
                <a:sym typeface="Arial"/>
              </a:rPr>
              <a:t>Annual</a:t>
            </a:r>
            <a:r>
              <a:rPr kumimoji="0" lang="en-US" sz="2000" b="1" i="0" u="none" strike="noStrike" kern="1200" cap="none" spc="0" normalizeH="0" baseline="0" noProof="0">
                <a:ln>
                  <a:noFill/>
                </a:ln>
                <a:solidFill>
                  <a:srgbClr val="000000"/>
                </a:solidFill>
                <a:effectLst/>
                <a:uLnTx/>
                <a:uFillTx/>
                <a:latin typeface="Helvetica"/>
                <a:ea typeface="+mn-ea"/>
                <a:cs typeface="Helvetica"/>
                <a:sym typeface="Arial"/>
              </a:rPr>
              <a:t> budget increase </a:t>
            </a:r>
            <a:r>
              <a:rPr lang="en-US" sz="2000" b="1">
                <a:solidFill>
                  <a:srgbClr val="000000"/>
                </a:solidFill>
                <a:latin typeface="Helvetica"/>
                <a:cs typeface="Helvetica"/>
                <a:sym typeface="Arial"/>
              </a:rPr>
              <a:t>required </a:t>
            </a:r>
            <a:r>
              <a:rPr kumimoji="0" lang="en-US" sz="2000" b="1" i="0" u="none" strike="noStrike" kern="1200" cap="none" spc="0" normalizeH="0" baseline="0" noProof="0">
                <a:ln>
                  <a:noFill/>
                </a:ln>
                <a:solidFill>
                  <a:srgbClr val="000000"/>
                </a:solidFill>
                <a:effectLst/>
                <a:uLnTx/>
                <a:uFillTx/>
                <a:latin typeface="Helvetica"/>
                <a:ea typeface="+mn-ea"/>
                <a:cs typeface="Helvetica"/>
                <a:sym typeface="Arial"/>
              </a:rPr>
              <a:t>to execute digitisation and automation initiatives</a:t>
            </a:r>
          </a:p>
        </p:txBody>
      </p:sp>
      <p:pic>
        <p:nvPicPr>
          <p:cNvPr id="6" name="Graphic 5">
            <a:extLst>
              <a:ext uri="{FF2B5EF4-FFF2-40B4-BE49-F238E27FC236}">
                <a16:creationId xmlns:a16="http://schemas.microsoft.com/office/drawing/2014/main" id="{75016508-690D-E751-FB65-DAE29AEE5D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8" y="977462"/>
            <a:ext cx="11570895" cy="532826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77030-78B7-7484-A1D7-69AA4A26E3A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3F8C9D7-52D5-6A52-36F1-65662A5DF324}"/>
              </a:ext>
            </a:extLst>
          </p:cNvPr>
          <p:cNvSpPr txBox="1"/>
          <p:nvPr/>
        </p:nvSpPr>
        <p:spPr>
          <a:xfrm>
            <a:off x="6485128" y="6596951"/>
            <a:ext cx="5706872"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chemeClr val="bg1">
                    <a:lumMod val="50000"/>
                  </a:schemeClr>
                </a:solidFill>
                <a:effectLst/>
                <a:uLnTx/>
                <a:uFillTx/>
                <a:latin typeface="Helvetica"/>
                <a:ea typeface="+mn-ea"/>
                <a:cs typeface="+mn-cs"/>
              </a:rPr>
              <a:t>Source : ADAPT Digital Edge Survey in June 2025. Sample size : </a:t>
            </a:r>
            <a:r>
              <a:rPr lang="en-PH" sz="1100" i="1">
                <a:solidFill>
                  <a:schemeClr val="bg1">
                    <a:lumMod val="50000"/>
                  </a:schemeClr>
                </a:solidFill>
                <a:latin typeface="Helvetica"/>
              </a:rPr>
              <a:t>66</a:t>
            </a:r>
            <a:r>
              <a:rPr kumimoji="0" sz="1100" b="0" i="1" u="none" strike="noStrike" kern="1200" cap="none" spc="0" normalizeH="0" baseline="0" noProof="0">
                <a:ln>
                  <a:noFill/>
                </a:ln>
                <a:solidFill>
                  <a:schemeClr val="bg1">
                    <a:lumMod val="50000"/>
                  </a:schemeClr>
                </a:solidFill>
                <a:effectLst/>
                <a:uLnTx/>
                <a:uFillTx/>
                <a:latin typeface="Helvetica"/>
                <a:ea typeface="+mn-ea"/>
                <a:cs typeface="+mn-cs"/>
              </a:rPr>
              <a:t> Australian CDOs</a:t>
            </a:r>
          </a:p>
        </p:txBody>
      </p:sp>
      <p:sp>
        <p:nvSpPr>
          <p:cNvPr id="5" name="Rectangle 4">
            <a:extLst>
              <a:ext uri="{FF2B5EF4-FFF2-40B4-BE49-F238E27FC236}">
                <a16:creationId xmlns:a16="http://schemas.microsoft.com/office/drawing/2014/main" id="{1ECA5212-448E-A009-3425-05CDCD0AE11E}"/>
              </a:ext>
            </a:extLst>
          </p:cNvPr>
          <p:cNvSpPr/>
          <p:nvPr/>
        </p:nvSpPr>
        <p:spPr>
          <a:xfrm>
            <a:off x="300539" y="181044"/>
            <a:ext cx="10611301"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chemeClr val="bg1"/>
                </a:solidFill>
                <a:latin typeface="Helvetica"/>
                <a:cs typeface="Helvetica"/>
                <a:sym typeface="Arial"/>
              </a:rPr>
              <a:t>Average percentage of organisations’ revenues captured in the last 12 months</a:t>
            </a:r>
            <a:endParaRPr kumimoji="0" lang="en-US" sz="2000" b="1" i="0" u="none" strike="noStrike" kern="1200" cap="none" spc="0" normalizeH="0" baseline="0" noProof="0">
              <a:ln>
                <a:noFill/>
              </a:ln>
              <a:solidFill>
                <a:schemeClr val="bg1"/>
              </a:solidFill>
              <a:effectLst/>
              <a:uLnTx/>
              <a:uFillTx/>
              <a:latin typeface="Helvetica"/>
              <a:ea typeface="+mn-ea"/>
              <a:cs typeface="Helvetica"/>
              <a:sym typeface="Arial"/>
            </a:endParaRPr>
          </a:p>
        </p:txBody>
      </p:sp>
      <p:pic>
        <p:nvPicPr>
          <p:cNvPr id="9" name="Graphic 8">
            <a:extLst>
              <a:ext uri="{FF2B5EF4-FFF2-40B4-BE49-F238E27FC236}">
                <a16:creationId xmlns:a16="http://schemas.microsoft.com/office/drawing/2014/main" id="{220D4870-A430-C17B-6489-13E1A83633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0539" y="880433"/>
            <a:ext cx="11586662" cy="5446008"/>
          </a:xfrm>
          <a:prstGeom prst="rect">
            <a:avLst/>
          </a:prstGeom>
        </p:spPr>
      </p:pic>
    </p:spTree>
    <p:extLst>
      <p:ext uri="{BB962C8B-B14F-4D97-AF65-F5344CB8AC3E}">
        <p14:creationId xmlns:p14="http://schemas.microsoft.com/office/powerpoint/2010/main" val="2292856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E9CD4-1CF3-1E08-A8C0-7712E287C55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48C1C6E-2373-90AF-15B1-6E4BAF7CAD7A}"/>
              </a:ext>
            </a:extLst>
          </p:cNvPr>
          <p:cNvSpPr txBox="1"/>
          <p:nvPr/>
        </p:nvSpPr>
        <p:spPr>
          <a:xfrm>
            <a:off x="643104" y="2233928"/>
            <a:ext cx="3362355" cy="3889976"/>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Process </a:t>
            </a:r>
            <a:r>
              <a:rPr kumimoji="0" lang="en-US" sz="1200" b="1" i="0" u="none" strike="noStrike" kern="1200" cap="none" spc="0" normalizeH="0" baseline="0" noProof="0" err="1">
                <a:ln>
                  <a:noFill/>
                </a:ln>
                <a:solidFill>
                  <a:prstClr val="black"/>
                </a:solidFill>
                <a:effectLst/>
                <a:uLnTx/>
                <a:uFillTx/>
                <a:latin typeface="Helvetica"/>
                <a:ea typeface="+mn-ea"/>
                <a:cs typeface="Helvetica"/>
              </a:rPr>
              <a:t>digitisation</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across </a:t>
            </a:r>
            <a:r>
              <a:rPr lang="en-US" sz="1200" b="1" err="1">
                <a:solidFill>
                  <a:prstClr val="black"/>
                </a:solidFill>
                <a:latin typeface="Helvetica"/>
                <a:cs typeface="Helvetica"/>
              </a:rPr>
              <a:t>organisations</a:t>
            </a:r>
            <a:r>
              <a:rPr lang="en-US" sz="1200" b="1">
                <a:solidFill>
                  <a:prstClr val="black"/>
                </a:solidFill>
                <a:latin typeface="Helvetica"/>
                <a:cs typeface="Helvetica"/>
              </a:rPr>
              <a:t> has</a:t>
            </a:r>
            <a:r>
              <a:rPr kumimoji="0" lang="en-US" sz="1200" b="1" i="0" u="none" strike="noStrike" kern="1200" cap="none" spc="0" normalizeH="0" baseline="0" noProof="0">
                <a:ln>
                  <a:noFill/>
                </a:ln>
                <a:solidFill>
                  <a:prstClr val="black"/>
                </a:solidFill>
                <a:effectLst/>
                <a:uLnTx/>
                <a:uFillTx/>
                <a:latin typeface="Helvetica"/>
                <a:ea typeface="+mn-ea"/>
                <a:cs typeface="Helvetica"/>
              </a:rPr>
              <a:t> fallen from 50% in 2024 to 46% in 2025. API connectivity has increased by 3%, and other areas of </a:t>
            </a:r>
            <a:r>
              <a:rPr kumimoji="0" lang="en-US" sz="1200" b="1" i="0" u="none" strike="noStrike" kern="1200" cap="none" spc="0" normalizeH="0" baseline="0" noProof="0" err="1">
                <a:ln>
                  <a:noFill/>
                </a:ln>
                <a:solidFill>
                  <a:prstClr val="black"/>
                </a:solidFill>
                <a:effectLst/>
                <a:uLnTx/>
                <a:uFillTx/>
                <a:latin typeface="Helvetica"/>
                <a:ea typeface="+mn-ea"/>
                <a:cs typeface="Helvetica"/>
              </a:rPr>
              <a:t>modernisation</a:t>
            </a:r>
            <a:r>
              <a:rPr kumimoji="0" lang="en-US" sz="1200" b="1" i="0" u="none" strike="noStrike" kern="1200" cap="none" spc="0" normalizeH="0" baseline="0" noProof="0">
                <a:ln>
                  <a:noFill/>
                </a:ln>
                <a:solidFill>
                  <a:prstClr val="black"/>
                </a:solidFill>
                <a:effectLst/>
                <a:uLnTx/>
                <a:uFillTx/>
                <a:latin typeface="Helvetica"/>
                <a:ea typeface="+mn-ea"/>
                <a:cs typeface="Helvetica"/>
              </a:rPr>
              <a:t> have increased by at least 10% since 2024.</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b="0" i="0" u="none" strike="noStrike" kern="1200" cap="none" spc="0" normalizeH="0" baseline="0" noProof="0">
                <a:ln>
                  <a:noFill/>
                </a:ln>
                <a:solidFill>
                  <a:prstClr val="black"/>
                </a:solidFill>
                <a:effectLst/>
                <a:uLnTx/>
                <a:uFillTx/>
                <a:latin typeface="Helvetica"/>
                <a:cs typeface="Helvetica"/>
              </a:rPr>
              <a:t>About 81% of Australian </a:t>
            </a:r>
            <a:r>
              <a:rPr lang="en-US" sz="1200" b="0" i="0" u="none" strike="noStrike" kern="1200" cap="none" spc="0" normalizeH="0" baseline="0" noProof="0" err="1">
                <a:ln>
                  <a:noFill/>
                </a:ln>
                <a:solidFill>
                  <a:prstClr val="black"/>
                </a:solidFill>
                <a:effectLst/>
                <a:uLnTx/>
                <a:uFillTx/>
                <a:latin typeface="Helvetica"/>
                <a:cs typeface="Helvetica"/>
              </a:rPr>
              <a:t>organisations</a:t>
            </a:r>
            <a:r>
              <a:rPr lang="en-US" sz="1200" b="0" i="0" u="none" strike="noStrike" kern="1200" cap="none" spc="0" normalizeH="0" baseline="0" noProof="0">
                <a:ln>
                  <a:noFill/>
                </a:ln>
                <a:solidFill>
                  <a:prstClr val="black"/>
                </a:solidFill>
                <a:effectLst/>
                <a:uLnTx/>
                <a:uFillTx/>
                <a:latin typeface="Helvetica"/>
                <a:cs typeface="Helvetica"/>
              </a:rPr>
              <a:t> expect to achieve high value from improved internal efficiencies after implementing </a:t>
            </a:r>
            <a:r>
              <a:rPr lang="en-US" sz="1200" b="0" i="0" u="none" strike="noStrike" kern="1200" cap="none" spc="0" normalizeH="0" baseline="0" noProof="0" err="1">
                <a:ln>
                  <a:noFill/>
                </a:ln>
                <a:solidFill>
                  <a:prstClr val="black"/>
                </a:solidFill>
                <a:effectLst/>
                <a:uLnTx/>
                <a:uFillTx/>
                <a:latin typeface="Helvetica"/>
                <a:cs typeface="Helvetica"/>
              </a:rPr>
              <a:t>digitisation</a:t>
            </a:r>
            <a:r>
              <a:rPr lang="en-US" sz="1200" b="0" i="0" u="none" strike="noStrike" kern="1200" cap="none" spc="0" normalizeH="0" baseline="0" noProof="0">
                <a:ln>
                  <a:noFill/>
                </a:ln>
                <a:solidFill>
                  <a:prstClr val="black"/>
                </a:solidFill>
                <a:effectLst/>
                <a:uLnTx/>
                <a:uFillTx/>
                <a:latin typeface="Helvetica"/>
                <a:cs typeface="Helvetica"/>
              </a:rPr>
              <a:t> and automation initiatives.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b="0" i="0" u="none" strike="noStrike" kern="1200" cap="none" spc="0" normalizeH="0" baseline="0" noProof="0">
                <a:ln>
                  <a:noFill/>
                </a:ln>
                <a:solidFill>
                  <a:prstClr val="black"/>
                </a:solidFill>
                <a:effectLst/>
                <a:uLnTx/>
                <a:uFillTx/>
                <a:latin typeface="Helvetica"/>
                <a:cs typeface="Helvetica"/>
              </a:rPr>
              <a:t>68% of </a:t>
            </a:r>
            <a:r>
              <a:rPr lang="en-US" sz="1200" b="0" i="0" u="none" strike="noStrike" kern="1200" cap="none" spc="0" normalizeH="0" baseline="0" noProof="0" err="1">
                <a:ln>
                  <a:noFill/>
                </a:ln>
                <a:solidFill>
                  <a:prstClr val="black"/>
                </a:solidFill>
                <a:effectLst/>
                <a:uLnTx/>
                <a:uFillTx/>
                <a:latin typeface="Helvetica"/>
                <a:cs typeface="Helvetica"/>
              </a:rPr>
              <a:t>organisations</a:t>
            </a:r>
            <a:r>
              <a:rPr lang="en-US" sz="1200" b="0" i="0" u="none" strike="noStrike" kern="1200" cap="none" spc="0" normalizeH="0" baseline="0" noProof="0">
                <a:ln>
                  <a:noFill/>
                </a:ln>
                <a:solidFill>
                  <a:prstClr val="black"/>
                </a:solidFill>
                <a:effectLst/>
                <a:uLnTx/>
                <a:uFillTx/>
                <a:latin typeface="Helvetica"/>
                <a:cs typeface="Helvetica"/>
              </a:rPr>
              <a:t> aim to increase their annual budget for digital initiatives</a:t>
            </a:r>
            <a:r>
              <a:rPr lang="en-US" sz="1200">
                <a:solidFill>
                  <a:prstClr val="black"/>
                </a:solidFill>
                <a:latin typeface="Helvetic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On average, most revenues are captured from traditional channels.</a:t>
            </a:r>
          </a:p>
        </p:txBody>
      </p:sp>
      <p:grpSp>
        <p:nvGrpSpPr>
          <p:cNvPr id="2" name="Group 1">
            <a:extLst>
              <a:ext uri="{FF2B5EF4-FFF2-40B4-BE49-F238E27FC236}">
                <a16:creationId xmlns:a16="http://schemas.microsoft.com/office/drawing/2014/main" id="{DF05A139-26A0-1E17-891B-8E7A69C24523}"/>
              </a:ext>
            </a:extLst>
          </p:cNvPr>
          <p:cNvGrpSpPr/>
          <p:nvPr/>
        </p:nvGrpSpPr>
        <p:grpSpPr>
          <a:xfrm>
            <a:off x="643104" y="958410"/>
            <a:ext cx="3062166" cy="1138774"/>
            <a:chOff x="819810" y="1621037"/>
            <a:chExt cx="3749121" cy="1138774"/>
          </a:xfrm>
        </p:grpSpPr>
        <p:sp>
          <p:nvSpPr>
            <p:cNvPr id="3" name="Rectangle 2">
              <a:extLst>
                <a:ext uri="{FF2B5EF4-FFF2-40B4-BE49-F238E27FC236}">
                  <a16:creationId xmlns:a16="http://schemas.microsoft.com/office/drawing/2014/main" id="{539CFD45-B2C3-86D4-C7D6-0BBB78540868}"/>
                </a:ext>
              </a:extLst>
            </p:cNvPr>
            <p:cNvSpPr/>
            <p:nvPr/>
          </p:nvSpPr>
          <p:spPr>
            <a:xfrm>
              <a:off x="819811" y="1928814"/>
              <a:ext cx="3749120" cy="830997"/>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Value, outcomes and revenues</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06DF774E-984C-DB31-4A86-CF477434FA8F}"/>
                </a:ext>
              </a:extLst>
            </p:cNvPr>
            <p:cNvSpPr/>
            <p:nvPr/>
          </p:nvSpPr>
          <p:spPr>
            <a:xfrm>
              <a:off x="819810" y="1621037"/>
              <a:ext cx="3749116"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576485CF-7EFA-00E2-6AC7-04979838F7F4}"/>
              </a:ext>
            </a:extLst>
          </p:cNvPr>
          <p:cNvCxnSpPr>
            <a:cxnSpLocks/>
          </p:cNvCxnSpPr>
          <p:nvPr/>
        </p:nvCxnSpPr>
        <p:spPr>
          <a:xfrm flipV="1">
            <a:off x="4146447"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3F1364C-6D7A-09AC-8C6A-25C36B91A664}"/>
              </a:ext>
            </a:extLst>
          </p:cNvPr>
          <p:cNvSpPr txBox="1"/>
          <p:nvPr/>
        </p:nvSpPr>
        <p:spPr>
          <a:xfrm>
            <a:off x="4293330" y="131204"/>
            <a:ext cx="7463601" cy="6613798"/>
          </a:xfrm>
          <a:prstGeom prst="rect">
            <a:avLst/>
          </a:prstGeom>
          <a:noFill/>
        </p:spPr>
        <p:txBody>
          <a:bodyPr wrap="square" lIns="91440" tIns="45720" rIns="91440" bIns="45720" anchor="t">
            <a:spAutoFit/>
          </a:bodyPr>
          <a:lstStyle/>
          <a:p>
            <a:pPr lvl="0">
              <a:lnSpc>
                <a:spcPct val="150000"/>
              </a:lnSpc>
              <a:buClr>
                <a:srgbClr val="E7534F"/>
              </a:buClr>
              <a:defRPr/>
            </a:pPr>
            <a:r>
              <a:rPr lang="en-US" sz="1200" b="1" err="1">
                <a:solidFill>
                  <a:prstClr val="black"/>
                </a:solidFill>
                <a:latin typeface="Helvetica"/>
                <a:cs typeface="Helvetica"/>
              </a:rPr>
              <a:t>Modernisation</a:t>
            </a:r>
            <a:r>
              <a:rPr lang="en-US" sz="1200" b="1">
                <a:solidFill>
                  <a:prstClr val="black"/>
                </a:solidFill>
                <a:latin typeface="Helvetica"/>
                <a:cs typeface="Helvetica"/>
              </a:rPr>
              <a:t> surges as </a:t>
            </a:r>
            <a:r>
              <a:rPr lang="en-US" sz="1200" b="1" err="1">
                <a:solidFill>
                  <a:prstClr val="black"/>
                </a:solidFill>
                <a:latin typeface="Helvetica"/>
                <a:cs typeface="Helvetica"/>
              </a:rPr>
              <a:t>digitisation</a:t>
            </a:r>
            <a:r>
              <a:rPr lang="en-US" sz="1200" b="1">
                <a:solidFill>
                  <a:prstClr val="black"/>
                </a:solidFill>
                <a:latin typeface="Helvetica"/>
                <a:cs typeface="Helvetica"/>
              </a:rPr>
              <a:t> drops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Even though digital transformation is ranked as a greater priority than tech </a:t>
            </a:r>
            <a:r>
              <a:rPr lang="en-US" sz="1200" err="1">
                <a:solidFill>
                  <a:prstClr val="black"/>
                </a:solidFill>
                <a:latin typeface="Helvetica"/>
                <a:cs typeface="Helvetica"/>
              </a:rPr>
              <a:t>modernisation</a:t>
            </a:r>
            <a:r>
              <a:rPr lang="en-US" sz="1200">
                <a:solidFill>
                  <a:prstClr val="black"/>
                </a:solidFill>
                <a:latin typeface="Helvetica"/>
                <a:cs typeface="Helvetica"/>
              </a:rPr>
              <a:t>, </a:t>
            </a:r>
            <a:r>
              <a:rPr lang="en-US" sz="1200" err="1">
                <a:solidFill>
                  <a:prstClr val="black"/>
                </a:solidFill>
                <a:latin typeface="Helvetica"/>
                <a:cs typeface="Helvetica"/>
              </a:rPr>
              <a:t>organisations</a:t>
            </a:r>
            <a:r>
              <a:rPr lang="en-US" sz="1200">
                <a:solidFill>
                  <a:prstClr val="black"/>
                </a:solidFill>
                <a:latin typeface="Helvetica"/>
                <a:cs typeface="Helvetica"/>
              </a:rPr>
              <a:t> have demonstrated a decrease in </a:t>
            </a:r>
            <a:r>
              <a:rPr lang="en-US" sz="1200" err="1">
                <a:solidFill>
                  <a:prstClr val="black"/>
                </a:solidFill>
                <a:latin typeface="Helvetica"/>
                <a:cs typeface="Helvetica"/>
              </a:rPr>
              <a:t>digitisation</a:t>
            </a:r>
            <a:r>
              <a:rPr lang="en-US" sz="1200">
                <a:solidFill>
                  <a:prstClr val="black"/>
                </a:solidFill>
                <a:latin typeface="Helvetica"/>
                <a:cs typeface="Helvetica"/>
              </a:rPr>
              <a:t>, while </a:t>
            </a:r>
            <a:r>
              <a:rPr lang="en-US" sz="1200" err="1">
                <a:solidFill>
                  <a:prstClr val="black"/>
                </a:solidFill>
                <a:latin typeface="Helvetica"/>
                <a:cs typeface="Helvetica"/>
              </a:rPr>
              <a:t>modernisation</a:t>
            </a:r>
            <a:r>
              <a:rPr lang="en-US" sz="1200">
                <a:solidFill>
                  <a:prstClr val="black"/>
                </a:solidFill>
                <a:latin typeface="Helvetica"/>
                <a:cs typeface="Helvetica"/>
              </a:rPr>
              <a:t> progress has increased.</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The impact of this divergence can create friction in achieving business and customer growth. Competing priorities (#2 barrier) is also a hindrance in ensuring greater alignment between </a:t>
            </a:r>
            <a:br>
              <a:rPr lang="en-US" sz="1200">
                <a:latin typeface="Helvetica"/>
                <a:cs typeface="Helvetica"/>
              </a:rPr>
            </a:br>
            <a:r>
              <a:rPr lang="en-US" sz="1200" err="1">
                <a:solidFill>
                  <a:prstClr val="black"/>
                </a:solidFill>
                <a:latin typeface="Helvetica"/>
                <a:cs typeface="Helvetica"/>
              </a:rPr>
              <a:t>digitising</a:t>
            </a:r>
            <a:r>
              <a:rPr lang="en-US" sz="1200">
                <a:solidFill>
                  <a:prstClr val="black"/>
                </a:solidFill>
                <a:latin typeface="Helvetica"/>
                <a:cs typeface="Helvetica"/>
              </a:rPr>
              <a:t> and </a:t>
            </a:r>
            <a:r>
              <a:rPr lang="en-US" sz="1200" err="1">
                <a:solidFill>
                  <a:prstClr val="black"/>
                </a:solidFill>
                <a:latin typeface="Helvetica"/>
                <a:cs typeface="Helvetica"/>
              </a:rPr>
              <a:t>modernising</a:t>
            </a:r>
            <a:r>
              <a:rPr lang="en-US" sz="1200">
                <a:solidFill>
                  <a:prstClr val="black"/>
                </a:solidFill>
                <a:latin typeface="Helvetica"/>
                <a:cs typeface="Helvetica"/>
              </a:rPr>
              <a:t>.</a:t>
            </a:r>
            <a:endParaRPr lang="en-US" sz="120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a:solidFill>
                  <a:prstClr val="black"/>
                </a:solidFill>
                <a:latin typeface="Helvetica"/>
                <a:cs typeface="Helvetica"/>
              </a:rPr>
              <a:t>Deriving the most value from efficiencies and experiences</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While cost out and revenue uplift are important, CDOs </a:t>
            </a:r>
            <a:r>
              <a:rPr lang="en-US" sz="1200" err="1">
                <a:solidFill>
                  <a:prstClr val="black"/>
                </a:solidFill>
                <a:latin typeface="Helvetica"/>
                <a:cs typeface="Helvetica"/>
              </a:rPr>
              <a:t>prioritise</a:t>
            </a:r>
            <a:r>
              <a:rPr lang="en-US" sz="1200">
                <a:solidFill>
                  <a:prstClr val="black"/>
                </a:solidFill>
                <a:latin typeface="Helvetica"/>
                <a:cs typeface="Helvetica"/>
              </a:rPr>
              <a:t> generating more value from internal efficiencies, CX and EX. Achieving these three values is crucial for driving customer growth (#2 goal) and improving operational effectiveness (#3 goal). More value from improved customer experience (CX) stems from </a:t>
            </a:r>
            <a:r>
              <a:rPr lang="en-US" sz="1200" err="1">
                <a:solidFill>
                  <a:prstClr val="black"/>
                </a:solidFill>
                <a:latin typeface="Helvetica"/>
                <a:cs typeface="Helvetica"/>
              </a:rPr>
              <a:t>organisations</a:t>
            </a:r>
            <a:r>
              <a:rPr lang="en-US" sz="1200">
                <a:solidFill>
                  <a:prstClr val="black"/>
                </a:solidFill>
                <a:latin typeface="Helvetica"/>
                <a:cs typeface="Helvetica"/>
              </a:rPr>
              <a:t> that have successfully integrated customer feedback into their digital product strategies and roadmaps. </a:t>
            </a:r>
            <a:r>
              <a:rPr lang="en-US" sz="1200">
                <a:solidFill>
                  <a:prstClr val="black"/>
                </a:solidFill>
                <a:latin typeface="Helvetica"/>
                <a:ea typeface="Calibri" panose="020F0502020204030204"/>
                <a:cs typeface="Helvetica"/>
              </a:rPr>
              <a:t> </a:t>
            </a:r>
          </a:p>
          <a:p>
            <a:pPr>
              <a:lnSpc>
                <a:spcPct val="150000"/>
              </a:lnSpc>
              <a:defRPr/>
            </a:pPr>
            <a:r>
              <a:rPr lang="en-US" sz="1200" b="1">
                <a:solidFill>
                  <a:prstClr val="black"/>
                </a:solidFill>
                <a:latin typeface="Helvetica"/>
                <a:cs typeface="Helvetica"/>
              </a:rPr>
              <a:t>Transforming digitally is blocked by perceived funding shortfalls</a:t>
            </a:r>
            <a:endParaRPr lang="en-US">
              <a:solidFill>
                <a:prstClr val="black"/>
              </a:solidFill>
            </a:endParaRPr>
          </a:p>
          <a:p>
            <a:pPr marL="171450" lvl="0" indent="-171450">
              <a:lnSpc>
                <a:spcPct val="150000"/>
              </a:lnSpc>
              <a:spcAft>
                <a:spcPts val="1200"/>
              </a:spcAft>
              <a:buClr>
                <a:srgbClr val="E7534F"/>
              </a:buClr>
              <a:buFont typeface="Arial"/>
              <a:buChar char="•"/>
              <a:defRPr/>
            </a:pPr>
            <a:r>
              <a:rPr lang="en-US" sz="1200">
                <a:solidFill>
                  <a:prstClr val="black"/>
                </a:solidFill>
                <a:latin typeface="Helvetica"/>
                <a:cs typeface="Helvetica"/>
              </a:rPr>
              <a:t>Despite the lack of funding or resources (#1 barrier), 32% of </a:t>
            </a:r>
            <a:r>
              <a:rPr lang="en-US" sz="1200" err="1">
                <a:solidFill>
                  <a:prstClr val="black"/>
                </a:solidFill>
                <a:latin typeface="Helvetica"/>
                <a:cs typeface="Helvetica"/>
              </a:rPr>
              <a:t>organisations</a:t>
            </a:r>
            <a:r>
              <a:rPr lang="en-US" sz="1200">
                <a:solidFill>
                  <a:prstClr val="black"/>
                </a:solidFill>
                <a:latin typeface="Helvetica"/>
                <a:cs typeface="Helvetica"/>
              </a:rPr>
              <a:t> say they do not need an additional budget for executing </a:t>
            </a:r>
            <a:r>
              <a:rPr lang="en-US" sz="1200" err="1">
                <a:solidFill>
                  <a:prstClr val="black"/>
                </a:solidFill>
                <a:latin typeface="Helvetica"/>
                <a:cs typeface="Helvetica"/>
              </a:rPr>
              <a:t>digitisation</a:t>
            </a:r>
            <a:r>
              <a:rPr lang="en-US" sz="1200">
                <a:solidFill>
                  <a:prstClr val="black"/>
                </a:solidFill>
                <a:latin typeface="Helvetica"/>
                <a:cs typeface="Helvetica"/>
              </a:rPr>
              <a:t> and automation initiatives. This apparent contradiction </a:t>
            </a:r>
            <a:r>
              <a:rPr lang="en-US" sz="1200" err="1">
                <a:solidFill>
                  <a:prstClr val="black"/>
                </a:solidFill>
                <a:latin typeface="Helvetica"/>
                <a:cs typeface="Helvetica"/>
              </a:rPr>
              <a:t>emphasises</a:t>
            </a:r>
            <a:r>
              <a:rPr lang="en-US" sz="1200">
                <a:solidFill>
                  <a:prstClr val="black"/>
                </a:solidFill>
                <a:latin typeface="Helvetica"/>
                <a:cs typeface="Helvetica"/>
              </a:rPr>
              <a:t> deeper challenges in how digital initiatives are </a:t>
            </a:r>
            <a:r>
              <a:rPr lang="en-US" sz="1200" err="1">
                <a:solidFill>
                  <a:prstClr val="black"/>
                </a:solidFill>
                <a:latin typeface="Helvetica"/>
                <a:cs typeface="Helvetica"/>
              </a:rPr>
              <a:t>prioritised</a:t>
            </a:r>
            <a:r>
              <a:rPr lang="en-US" sz="1200">
                <a:solidFill>
                  <a:prstClr val="black"/>
                </a:solidFill>
                <a:latin typeface="Helvetica"/>
                <a:cs typeface="Helvetica"/>
              </a:rPr>
              <a:t> and scaled across </a:t>
            </a:r>
            <a:r>
              <a:rPr lang="en-US" sz="1200" err="1">
                <a:solidFill>
                  <a:prstClr val="black"/>
                </a:solidFill>
                <a:latin typeface="Helvetica"/>
                <a:cs typeface="Helvetica"/>
              </a:rPr>
              <a:t>organisations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prstClr val="black"/>
                </a:solidFill>
                <a:latin typeface="Helvetica"/>
                <a:cs typeface="Helvetica"/>
              </a:rPr>
              <a:t>Traditional channel revenue dominates, while digital channels and innovation lags behind</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This reflects the decrease in </a:t>
            </a:r>
            <a:r>
              <a:rPr lang="en-US" sz="1200" err="1">
                <a:solidFill>
                  <a:prstClr val="black"/>
                </a:solidFill>
                <a:latin typeface="Helvetica"/>
                <a:cs typeface="Helvetica"/>
              </a:rPr>
              <a:t>digitisation</a:t>
            </a:r>
            <a:r>
              <a:rPr lang="en-US" sz="1200">
                <a:solidFill>
                  <a:prstClr val="black"/>
                </a:solidFill>
                <a:latin typeface="Helvetica"/>
                <a:cs typeface="Helvetica"/>
              </a:rPr>
              <a:t>. Traditional channels become the primary source of revenues.</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Despite </a:t>
            </a:r>
            <a:r>
              <a:rPr lang="en-US" sz="1200" err="1">
                <a:solidFill>
                  <a:prstClr val="black"/>
                </a:solidFill>
                <a:latin typeface="Helvetica"/>
                <a:cs typeface="Helvetica"/>
              </a:rPr>
              <a:t>modernising</a:t>
            </a:r>
            <a:r>
              <a:rPr lang="en-US" sz="1200">
                <a:solidFill>
                  <a:prstClr val="black"/>
                </a:solidFill>
                <a:latin typeface="Helvetica"/>
                <a:cs typeface="Helvetica"/>
              </a:rPr>
              <a:t>, digital channels may fail to </a:t>
            </a:r>
            <a:r>
              <a:rPr lang="en-US" sz="1200" err="1">
                <a:solidFill>
                  <a:prstClr val="black"/>
                </a:solidFill>
                <a:latin typeface="Helvetica"/>
                <a:cs typeface="Helvetica"/>
              </a:rPr>
              <a:t>realise</a:t>
            </a:r>
            <a:r>
              <a:rPr lang="en-US" sz="1200">
                <a:solidFill>
                  <a:prstClr val="black"/>
                </a:solidFill>
                <a:latin typeface="Helvetica"/>
                <a:cs typeface="Helvetica"/>
              </a:rPr>
              <a:t> full revenue benefits when customer support and services </a:t>
            </a:r>
            <a:r>
              <a:rPr lang="en-US" sz="1200" err="1">
                <a:solidFill>
                  <a:prstClr val="black"/>
                </a:solidFill>
                <a:latin typeface="Helvetica"/>
                <a:cs typeface="Helvetica"/>
              </a:rPr>
              <a:t>digitisation</a:t>
            </a:r>
            <a:r>
              <a:rPr lang="en-US" sz="1200">
                <a:solidFill>
                  <a:prstClr val="black"/>
                </a:solidFill>
                <a:latin typeface="Helvetica"/>
                <a:cs typeface="Helvetica"/>
              </a:rPr>
              <a:t> is low. Additionally, as </a:t>
            </a:r>
            <a:r>
              <a:rPr lang="en-US" sz="1200" err="1">
                <a:solidFill>
                  <a:prstClr val="black"/>
                </a:solidFill>
                <a:latin typeface="Helvetica"/>
                <a:cs typeface="Helvetica"/>
              </a:rPr>
              <a:t>digitisation</a:t>
            </a:r>
            <a:r>
              <a:rPr lang="en-US" sz="1200">
                <a:solidFill>
                  <a:prstClr val="black"/>
                </a:solidFill>
                <a:latin typeface="Helvetica"/>
                <a:cs typeface="Helvetica"/>
              </a:rPr>
              <a:t> decreases, </a:t>
            </a:r>
            <a:r>
              <a:rPr lang="en-US" sz="1200" err="1">
                <a:solidFill>
                  <a:prstClr val="black"/>
                </a:solidFill>
                <a:latin typeface="Helvetica"/>
                <a:cs typeface="Helvetica"/>
              </a:rPr>
              <a:t>organisations</a:t>
            </a:r>
            <a:r>
              <a:rPr lang="en-US" sz="1200">
                <a:solidFill>
                  <a:prstClr val="black"/>
                </a:solidFill>
                <a:latin typeface="Helvetica"/>
                <a:cs typeface="Helvetica"/>
              </a:rPr>
              <a:t> may find it challenging to generate revenue from other sources such as innovation, ecosystems, </a:t>
            </a:r>
            <a:br>
              <a:rPr lang="en-US" sz="1200">
                <a:latin typeface="Helvetica"/>
                <a:cs typeface="Helvetica"/>
              </a:rPr>
            </a:br>
            <a:r>
              <a:rPr lang="en-US" sz="1200">
                <a:solidFill>
                  <a:prstClr val="black"/>
                </a:solidFill>
                <a:latin typeface="Helvetica"/>
                <a:cs typeface="Helvetica"/>
              </a:rPr>
              <a:t>cross-selling and outside traditional sector.</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89849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51B8DB5-906C-E3AB-6422-EA3398758FD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42DD884F-A90E-8093-EF9C-7986C003510A}"/>
              </a:ext>
            </a:extLst>
          </p:cNvPr>
          <p:cNvGrpSpPr/>
          <p:nvPr/>
        </p:nvGrpSpPr>
        <p:grpSpPr>
          <a:xfrm>
            <a:off x="470612" y="2224426"/>
            <a:ext cx="7539256" cy="1613326"/>
            <a:chOff x="470612" y="2366935"/>
            <a:chExt cx="7539256" cy="1613326"/>
          </a:xfrm>
        </p:grpSpPr>
        <p:sp>
          <p:nvSpPr>
            <p:cNvPr id="53" name="TextBox 52">
              <a:extLst>
                <a:ext uri="{FF2B5EF4-FFF2-40B4-BE49-F238E27FC236}">
                  <a16:creationId xmlns:a16="http://schemas.microsoft.com/office/drawing/2014/main" id="{BC73DB39-A656-E49A-7238-578E19DAE729}"/>
                </a:ext>
              </a:extLst>
            </p:cNvPr>
            <p:cNvSpPr txBox="1"/>
            <p:nvPr/>
          </p:nvSpPr>
          <p:spPr>
            <a:xfrm>
              <a:off x="470612" y="2366935"/>
              <a:ext cx="7539256" cy="1446550"/>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Execution barriers </a:t>
              </a:r>
              <a:br>
                <a:rPr lang="en-US" sz="4400" b="1">
                  <a:solidFill>
                    <a:srgbClr val="000000"/>
                  </a:solidFill>
                  <a:latin typeface="Helvetica" panose="020B0604020202020204" pitchFamily="34" charset="0"/>
                  <a:cs typeface="Helvetica" panose="020B0604020202020204" pitchFamily="34" charset="0"/>
                </a:rPr>
              </a:br>
              <a:r>
                <a:rPr lang="en-US" sz="4400" b="1">
                  <a:solidFill>
                    <a:srgbClr val="000000"/>
                  </a:solidFill>
                  <a:latin typeface="Helvetica" panose="020B0604020202020204" pitchFamily="34" charset="0"/>
                  <a:cs typeface="Helvetica" panose="020B0604020202020204" pitchFamily="34" charset="0"/>
                </a:rPr>
                <a:t>and CX challenges</a:t>
              </a:r>
            </a:p>
          </p:txBody>
        </p:sp>
        <p:sp>
          <p:nvSpPr>
            <p:cNvPr id="54" name="Rectangle 53">
              <a:extLst>
                <a:ext uri="{FF2B5EF4-FFF2-40B4-BE49-F238E27FC236}">
                  <a16:creationId xmlns:a16="http://schemas.microsoft.com/office/drawing/2014/main" id="{655C18FB-D8A1-FBA4-9C57-C77D443678E1}"/>
                </a:ext>
              </a:extLst>
            </p:cNvPr>
            <p:cNvSpPr/>
            <p:nvPr/>
          </p:nvSpPr>
          <p:spPr>
            <a:xfrm>
              <a:off x="608469" y="391778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99924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7EB2509-22A5-436B-8FA4-8B6DC2C9602E}"/>
              </a:ext>
            </a:extLst>
          </p:cNvPr>
          <p:cNvSpPr/>
          <p:nvPr/>
        </p:nvSpPr>
        <p:spPr>
          <a:xfrm>
            <a:off x="300539" y="191204"/>
            <a:ext cx="1018458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Organisational barriers according to Digital/CX leaders (June 2025)</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TextBox 31">
            <a:extLst>
              <a:ext uri="{FF2B5EF4-FFF2-40B4-BE49-F238E27FC236}">
                <a16:creationId xmlns:a16="http://schemas.microsoft.com/office/drawing/2014/main" id="{04CE4012-F763-4548-72D6-59ADC4426286}"/>
              </a:ext>
            </a:extLst>
          </p:cNvPr>
          <p:cNvSpPr txBox="1"/>
          <p:nvPr/>
        </p:nvSpPr>
        <p:spPr>
          <a:xfrm>
            <a:off x="4206240" y="6548010"/>
            <a:ext cx="783417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chemeClr val="bg1">
                    <a:lumMod val="75000"/>
                  </a:schemeClr>
                </a:solidFill>
                <a:effectLst/>
                <a:uLnTx/>
                <a:uFillTx/>
                <a:latin typeface="Helvetica" panose="020B0403020202020204" pitchFamily="34" charset="0"/>
                <a:ea typeface="+mn-ea"/>
                <a:cs typeface="Helvetica Neue" panose="02000503000000020004" pitchFamily="2"/>
                <a:sym typeface="Arial"/>
              </a:rPr>
              <a:t>Source : ADAPT Digital Edge Survey in June 2025. Sample size : 123 Australian CDOs</a:t>
            </a:r>
          </a:p>
        </p:txBody>
      </p:sp>
      <p:pic>
        <p:nvPicPr>
          <p:cNvPr id="3" name="Graphic 2">
            <a:extLst>
              <a:ext uri="{FF2B5EF4-FFF2-40B4-BE49-F238E27FC236}">
                <a16:creationId xmlns:a16="http://schemas.microsoft.com/office/drawing/2014/main" id="{3A85A6A2-47D0-6A66-ED05-5A515447CB3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59971" y="855859"/>
            <a:ext cx="10472058" cy="5669758"/>
          </a:xfrm>
          <a:prstGeom prst="rect">
            <a:avLst/>
          </a:prstGeom>
        </p:spPr>
      </p:pic>
    </p:spTree>
    <p:extLst>
      <p:ext uri="{BB962C8B-B14F-4D97-AF65-F5344CB8AC3E}">
        <p14:creationId xmlns:p14="http://schemas.microsoft.com/office/powerpoint/2010/main" val="1374660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0689B2E-B080-0D00-4039-F9F739BF955D}"/>
              </a:ext>
            </a:extLst>
          </p:cNvPr>
          <p:cNvSpPr/>
          <p:nvPr/>
        </p:nvSpPr>
        <p:spPr>
          <a:xfrm>
            <a:off x="233208" y="148445"/>
            <a:ext cx="1195879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chemeClr val="bg1"/>
                </a:solidFill>
                <a:effectLst/>
                <a:uLnTx/>
                <a:uFillTx/>
                <a:latin typeface="Helvetica"/>
                <a:ea typeface="+mn-ea"/>
                <a:cs typeface="Helvetica"/>
              </a:rPr>
              <a:t>Major </a:t>
            </a:r>
            <a:r>
              <a:rPr lang="en-US" sz="2400" b="1">
                <a:solidFill>
                  <a:schemeClr val="bg1"/>
                </a:solidFill>
                <a:latin typeface="Helvetica"/>
                <a:cs typeface="Helvetica"/>
              </a:rPr>
              <a:t>challenges</a:t>
            </a:r>
            <a:r>
              <a:rPr kumimoji="0" lang="en-US" sz="2400" b="1" i="0" u="none" strike="noStrike" kern="1200" cap="none" spc="0" normalizeH="0" baseline="0" noProof="0">
                <a:ln>
                  <a:noFill/>
                </a:ln>
                <a:solidFill>
                  <a:schemeClr val="bg1"/>
                </a:solidFill>
                <a:effectLst/>
                <a:uLnTx/>
                <a:uFillTx/>
                <a:latin typeface="Helvetica"/>
                <a:ea typeface="+mn-ea"/>
                <a:cs typeface="Helvetica"/>
              </a:rPr>
              <a:t> in </a:t>
            </a:r>
            <a:r>
              <a:rPr lang="en-US" sz="2400" b="1">
                <a:solidFill>
                  <a:schemeClr val="bg1"/>
                </a:solidFill>
                <a:latin typeface="Helvetica"/>
                <a:cs typeface="Helvetica"/>
              </a:rPr>
              <a:t>customer</a:t>
            </a:r>
            <a:r>
              <a:rPr kumimoji="0" lang="en-US" sz="2400" b="1" i="0" u="none" strike="noStrike" kern="1200" cap="none" spc="0" normalizeH="0" baseline="0" noProof="0">
                <a:ln>
                  <a:noFill/>
                </a:ln>
                <a:solidFill>
                  <a:schemeClr val="bg1"/>
                </a:solidFill>
                <a:effectLst/>
                <a:uLnTx/>
                <a:uFillTx/>
                <a:latin typeface="Helvetica"/>
                <a:ea typeface="+mn-ea"/>
                <a:cs typeface="Helvetica"/>
              </a:rPr>
              <a:t> </a:t>
            </a:r>
            <a:r>
              <a:rPr lang="en-US" sz="2400" b="1">
                <a:solidFill>
                  <a:schemeClr val="bg1"/>
                </a:solidFill>
                <a:latin typeface="Helvetica"/>
                <a:cs typeface="Helvetica"/>
              </a:rPr>
              <a:t>experience</a:t>
            </a:r>
            <a:r>
              <a:rPr kumimoji="0" lang="en-US" sz="2400" b="1" i="0" u="none" strike="noStrike" kern="1200" cap="none" spc="0" normalizeH="0" baseline="0" noProof="0">
                <a:ln>
                  <a:noFill/>
                </a:ln>
                <a:solidFill>
                  <a:schemeClr val="bg1"/>
                </a:solidFill>
                <a:effectLst/>
                <a:uLnTx/>
                <a:uFillTx/>
                <a:latin typeface="Helvetica"/>
                <a:ea typeface="+mn-ea"/>
                <a:cs typeface="Helvetica"/>
              </a:rPr>
              <a:t> strategy</a:t>
            </a:r>
          </a:p>
        </p:txBody>
      </p:sp>
      <p:sp>
        <p:nvSpPr>
          <p:cNvPr id="27" name="TextBox 26">
            <a:extLst>
              <a:ext uri="{FF2B5EF4-FFF2-40B4-BE49-F238E27FC236}">
                <a16:creationId xmlns:a16="http://schemas.microsoft.com/office/drawing/2014/main" id="{F4D314BC-4CDA-E16E-BB65-04C2F6F9C68C}"/>
              </a:ext>
            </a:extLst>
          </p:cNvPr>
          <p:cNvSpPr txBox="1"/>
          <p:nvPr/>
        </p:nvSpPr>
        <p:spPr>
          <a:xfrm>
            <a:off x="3083170" y="6535881"/>
            <a:ext cx="904646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Neue" panose="02000503000000020004" pitchFamily="2"/>
                <a:ea typeface="+mn-ea"/>
                <a:cs typeface="Helvetica Neue" panose="02000503000000020004" pitchFamily="2"/>
              </a:rPr>
              <a:t>Source : ADAPT Digital Edge Survey in June 2025. Sample size : 114 Australian CDOs</a:t>
            </a:r>
          </a:p>
        </p:txBody>
      </p:sp>
      <p:pic>
        <p:nvPicPr>
          <p:cNvPr id="7" name="Graphic 6">
            <a:extLst>
              <a:ext uri="{FF2B5EF4-FFF2-40B4-BE49-F238E27FC236}">
                <a16:creationId xmlns:a16="http://schemas.microsoft.com/office/drawing/2014/main" id="{E8C2FECA-3012-F52D-C580-383C6EDE3C4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33206" y="833027"/>
            <a:ext cx="11735637" cy="574180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164C1-84E4-9400-6DE2-EED7052D1E0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8C6247C-04F7-093C-9128-6A2FC837F27E}"/>
              </a:ext>
            </a:extLst>
          </p:cNvPr>
          <p:cNvSpPr txBox="1"/>
          <p:nvPr/>
        </p:nvSpPr>
        <p:spPr>
          <a:xfrm>
            <a:off x="643104" y="2444027"/>
            <a:ext cx="3362355" cy="3335978"/>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Similar to other personas, the</a:t>
            </a:r>
            <a:r>
              <a:rPr kumimoji="0" lang="en-US" sz="1200" b="1" i="0" u="none" strike="noStrike" kern="1200" cap="none" spc="0" normalizeH="0" baseline="0" noProof="0">
                <a:ln>
                  <a:noFill/>
                </a:ln>
                <a:solidFill>
                  <a:prstClr val="black"/>
                </a:solidFill>
                <a:effectLst/>
                <a:uLnTx/>
                <a:uFillTx/>
                <a:latin typeface="Helvetica"/>
                <a:ea typeface="+mn-ea"/>
                <a:cs typeface="Helvetica"/>
              </a:rPr>
              <a:t> #1 execution barrier of Australian CDOs is the lack of funding </a:t>
            </a:r>
            <a:r>
              <a:rPr lang="en-US" sz="1200" b="1">
                <a:solidFill>
                  <a:prstClr val="black"/>
                </a:solidFill>
                <a:latin typeface="Helvetica"/>
                <a:cs typeface="Helvetica"/>
              </a:rPr>
              <a:t>or resources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 pursuit of business growth is also significantly impeded by shortcomings in talent, skills, and </a:t>
            </a:r>
            <a:r>
              <a:rPr lang="en-US" sz="1200" err="1">
                <a:solidFill>
                  <a:prstClr val="black"/>
                </a:solidFill>
                <a:latin typeface="Helvetica"/>
                <a:cs typeface="Helvetica"/>
              </a:rPr>
              <a:t>organisational</a:t>
            </a:r>
            <a:r>
              <a:rPr lang="en-US" sz="1200">
                <a:solidFill>
                  <a:prstClr val="black"/>
                </a:solidFill>
                <a:latin typeface="Helvetica"/>
                <a:cs typeface="Helvetica"/>
              </a:rPr>
              <a:t> culture.</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Strong and clear governance is essential to address limitations in tech and processes.</a:t>
            </a:r>
            <a:endParaRPr lang="en-US" sz="1200">
              <a:solidFill>
                <a:prstClr val="black"/>
              </a:solidFill>
              <a:highlight>
                <a:srgbClr val="FFFF00"/>
              </a:highlight>
              <a:latin typeface="Helvetica"/>
              <a:cs typeface="Helvetica"/>
            </a:endParaRP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To truly excel in delivering exceptional CX strategies, </a:t>
            </a:r>
            <a:r>
              <a:rPr lang="en-US" sz="1200" err="1">
                <a:solidFill>
                  <a:prstClr val="black"/>
                </a:solidFill>
                <a:latin typeface="Helvetica"/>
                <a:cs typeface="Helvetica"/>
              </a:rPr>
              <a:t>organisations</a:t>
            </a:r>
            <a:r>
              <a:rPr lang="en-US" sz="1200">
                <a:solidFill>
                  <a:prstClr val="black"/>
                </a:solidFill>
                <a:latin typeface="Helvetica"/>
                <a:cs typeface="Helvetica"/>
              </a:rPr>
              <a:t> need to </a:t>
            </a:r>
            <a:r>
              <a:rPr lang="en-US" sz="1200" err="1">
                <a:solidFill>
                  <a:prstClr val="black"/>
                </a:solidFill>
                <a:latin typeface="Helvetica"/>
                <a:cs typeface="Helvetica"/>
              </a:rPr>
              <a:t>prioritise</a:t>
            </a:r>
            <a:r>
              <a:rPr lang="en-US" sz="1200">
                <a:solidFill>
                  <a:prstClr val="black"/>
                </a:solidFill>
                <a:latin typeface="Helvetica"/>
                <a:cs typeface="Helvetica"/>
              </a:rPr>
              <a:t> and strengthen customer-centric initiatives.</a:t>
            </a:r>
          </a:p>
        </p:txBody>
      </p:sp>
      <p:grpSp>
        <p:nvGrpSpPr>
          <p:cNvPr id="2" name="Group 1">
            <a:extLst>
              <a:ext uri="{FF2B5EF4-FFF2-40B4-BE49-F238E27FC236}">
                <a16:creationId xmlns:a16="http://schemas.microsoft.com/office/drawing/2014/main" id="{D16EAB98-A500-D671-2CB4-8B7CA5483CE3}"/>
              </a:ext>
            </a:extLst>
          </p:cNvPr>
          <p:cNvGrpSpPr/>
          <p:nvPr/>
        </p:nvGrpSpPr>
        <p:grpSpPr>
          <a:xfrm>
            <a:off x="643104" y="1179127"/>
            <a:ext cx="3080229" cy="1138774"/>
            <a:chOff x="819810" y="1621037"/>
            <a:chExt cx="3771236" cy="1138774"/>
          </a:xfrm>
        </p:grpSpPr>
        <p:sp>
          <p:nvSpPr>
            <p:cNvPr id="3" name="Rectangle 2">
              <a:extLst>
                <a:ext uri="{FF2B5EF4-FFF2-40B4-BE49-F238E27FC236}">
                  <a16:creationId xmlns:a16="http://schemas.microsoft.com/office/drawing/2014/main" id="{83266667-AA68-475B-8149-541DD6D292CE}"/>
                </a:ext>
              </a:extLst>
            </p:cNvPr>
            <p:cNvSpPr/>
            <p:nvPr/>
          </p:nvSpPr>
          <p:spPr>
            <a:xfrm>
              <a:off x="819811" y="1928814"/>
              <a:ext cx="3771235" cy="830997"/>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Execution b</a:t>
              </a:r>
              <a:r>
                <a:rPr kumimoji="0" lang="en-US" sz="2400" b="1" i="0" u="none" strike="noStrike" kern="1200" cap="none" spc="0" normalizeH="0" baseline="0" noProof="0" err="1">
                  <a:ln>
                    <a:noFill/>
                  </a:ln>
                  <a:solidFill>
                    <a:prstClr val="black"/>
                  </a:solidFill>
                  <a:effectLst/>
                  <a:uLnTx/>
                  <a:uFillTx/>
                  <a:latin typeface="Helvetica"/>
                  <a:ea typeface="+mn-ea"/>
                  <a:cs typeface="Helvetica"/>
                </a:rPr>
                <a:t>arriers</a:t>
              </a:r>
              <a:r>
                <a:rPr kumimoji="0" lang="en-US" sz="2400" b="1" i="0" u="none" strike="noStrike" kern="1200" cap="none" spc="0" normalizeH="0" baseline="0" noProof="0">
                  <a:ln>
                    <a:noFill/>
                  </a:ln>
                  <a:solidFill>
                    <a:prstClr val="black"/>
                  </a:solidFill>
                  <a:effectLst/>
                  <a:uLnTx/>
                  <a:uFillTx/>
                  <a:latin typeface="Helvetica"/>
                  <a:ea typeface="+mn-ea"/>
                  <a:cs typeface="Helvetica"/>
                </a:rPr>
                <a:t> and CX c</a:t>
              </a:r>
              <a:r>
                <a:rPr lang="en-US" sz="2400" b="1" err="1">
                  <a:solidFill>
                    <a:prstClr val="black"/>
                  </a:solidFill>
                  <a:latin typeface="Helvetica"/>
                  <a:cs typeface="Helvetica"/>
                </a:rPr>
                <a:t>hallenges</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8E572D16-5892-80B9-D468-A55B7898E018}"/>
                </a:ext>
              </a:extLst>
            </p:cNvPr>
            <p:cNvSpPr/>
            <p:nvPr/>
          </p:nvSpPr>
          <p:spPr>
            <a:xfrm>
              <a:off x="819810" y="1621037"/>
              <a:ext cx="377123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AC04FA1B-A064-A44F-93B6-B30A07FD59CC}"/>
              </a:ext>
            </a:extLst>
          </p:cNvPr>
          <p:cNvCxnSpPr>
            <a:cxnSpLocks/>
          </p:cNvCxnSpPr>
          <p:nvPr/>
        </p:nvCxnSpPr>
        <p:spPr>
          <a:xfrm flipV="1">
            <a:off x="4146447"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B5785A6-2C3D-3B90-67FB-38BE12C8B1E5}"/>
              </a:ext>
            </a:extLst>
          </p:cNvPr>
          <p:cNvSpPr txBox="1"/>
          <p:nvPr/>
        </p:nvSpPr>
        <p:spPr>
          <a:xfrm>
            <a:off x="4380370" y="307660"/>
            <a:ext cx="7632000" cy="661379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Funding constraints, competing priorities and insufficient support</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Insufficient funding or resources remain a critical barrier for CDOs in implementing digital initiatives despite some </a:t>
            </a:r>
            <a:r>
              <a:rPr lang="en-US" sz="1200" err="1">
                <a:solidFill>
                  <a:prstClr val="black"/>
                </a:solidFill>
                <a:latin typeface="Helvetica"/>
                <a:cs typeface="Helvetica"/>
              </a:rPr>
              <a:t>organisations</a:t>
            </a:r>
            <a:r>
              <a:rPr lang="en-US" sz="1200">
                <a:solidFill>
                  <a:prstClr val="black"/>
                </a:solidFill>
                <a:latin typeface="Helvetica"/>
                <a:cs typeface="Helvetica"/>
              </a:rPr>
              <a:t> saying they do not need a budget increase. The lack of unified executive support also leads to competing priorities, which causes divergence in </a:t>
            </a:r>
            <a:r>
              <a:rPr lang="en-US" sz="1200" err="1">
                <a:solidFill>
                  <a:prstClr val="black"/>
                </a:solidFill>
                <a:latin typeface="Helvetica"/>
                <a:cs typeface="Helvetica"/>
              </a:rPr>
              <a:t>digitisation</a:t>
            </a:r>
            <a:r>
              <a:rPr lang="en-US" sz="1200">
                <a:solidFill>
                  <a:prstClr val="black"/>
                </a:solidFill>
                <a:latin typeface="Helvetica"/>
                <a:cs typeface="Helvetica"/>
              </a:rPr>
              <a:t> and </a:t>
            </a:r>
            <a:r>
              <a:rPr lang="en-US" sz="1200" err="1">
                <a:solidFill>
                  <a:prstClr val="black"/>
                </a:solidFill>
                <a:latin typeface="Helvetica"/>
                <a:cs typeface="Helvetica"/>
              </a:rPr>
              <a:t>modernisation</a:t>
            </a:r>
            <a:r>
              <a:rPr lang="en-US" sz="1200">
                <a:solidFill>
                  <a:prstClr val="black"/>
                </a:solidFill>
                <a:latin typeface="Helvetica"/>
                <a:cs typeface="Helvetica"/>
              </a:rPr>
              <a:t>. Hence, aligning leadership and governance is crucial ensure transformation efforts are aligned with digital initiatives.</a:t>
            </a:r>
            <a:endParaRPr lang="en-US" sz="1200">
              <a:solidFill>
                <a:prstClr val="black"/>
              </a:solidFill>
              <a:latin typeface="Helvetica"/>
              <a:ea typeface="Calibri" panose="020F0502020204030204"/>
              <a:cs typeface="Helvetica"/>
            </a:endParaRPr>
          </a:p>
          <a:p>
            <a:pPr>
              <a:lnSpc>
                <a:spcPct val="150000"/>
              </a:lnSpc>
              <a:defRPr/>
            </a:pPr>
            <a:r>
              <a:rPr lang="en-US" sz="1200" b="1">
                <a:solidFill>
                  <a:prstClr val="black"/>
                </a:solidFill>
                <a:latin typeface="Helvetica"/>
                <a:cs typeface="Helvetica"/>
              </a:rPr>
              <a:t>People, skills and cultural challenges</a:t>
            </a:r>
            <a:endParaRPr lang="en-US">
              <a:solidFill>
                <a:prstClr val="black"/>
              </a:solidFill>
            </a:endParaRPr>
          </a:p>
          <a:p>
            <a:pPr marL="171450" indent="-171450">
              <a:lnSpc>
                <a:spcPct val="150000"/>
              </a:lnSpc>
              <a:buClr>
                <a:srgbClr val="E7534F"/>
              </a:buClr>
              <a:buFont typeface="Arial"/>
              <a:buChar char="•"/>
              <a:defRPr/>
            </a:pPr>
            <a:r>
              <a:rPr lang="en-US" sz="1200">
                <a:solidFill>
                  <a:prstClr val="black"/>
                </a:solidFill>
                <a:latin typeface="Helvetica"/>
                <a:cs typeface="Helvetica"/>
              </a:rPr>
              <a:t>With talent attraction and retention no longer a top priority for CDOs, many are struggling to secure the skills and staff needed to deliver digital initiatives. Another challenge is adverse culture and resistance</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spcAft>
                <a:spcPts val="1200"/>
              </a:spcAft>
              <a:buClr>
                <a:srgbClr val="E7534F"/>
              </a:buClr>
              <a:buFont typeface="Arial"/>
              <a:buChar char="•"/>
              <a:defRPr/>
            </a:pPr>
            <a:r>
              <a:rPr lang="en-US" sz="1200">
                <a:solidFill>
                  <a:prstClr val="black"/>
                </a:solidFill>
                <a:latin typeface="Helvetica"/>
                <a:cs typeface="Helvetica"/>
              </a:rPr>
              <a:t>An </a:t>
            </a:r>
            <a:r>
              <a:rPr lang="en-US" sz="1200">
                <a:solidFill>
                  <a:srgbClr val="E7534F"/>
                </a:solidFill>
                <a:latin typeface="Helvetica"/>
                <a:cs typeface="Helvetica"/>
                <a:hlinkClick r:id="rId3">
                  <a:extLst>
                    <a:ext uri="{A12FA001-AC4F-418D-AE19-62706E023703}">
                      <ahyp:hlinkClr xmlns:ahyp="http://schemas.microsoft.com/office/drawing/2018/hyperlinkcolor" val="tx"/>
                    </a:ext>
                  </a:extLst>
                </a:hlinkClick>
              </a:rPr>
              <a:t>ADAPT Community Interview</a:t>
            </a:r>
            <a:r>
              <a:rPr lang="en-US" sz="1200">
                <a:solidFill>
                  <a:prstClr val="black"/>
                </a:solidFill>
                <a:latin typeface="Helvetica"/>
                <a:cs typeface="Helvetica"/>
              </a:rPr>
              <a:t> (Nov 2024) </a:t>
            </a:r>
            <a:r>
              <a:rPr lang="en-US" sz="1200" err="1">
                <a:solidFill>
                  <a:prstClr val="black"/>
                </a:solidFill>
                <a:latin typeface="Helvetica"/>
                <a:cs typeface="Helvetica"/>
              </a:rPr>
              <a:t>emphasises</a:t>
            </a:r>
            <a:r>
              <a:rPr lang="en-US" sz="1200">
                <a:solidFill>
                  <a:prstClr val="black"/>
                </a:solidFill>
                <a:latin typeface="Helvetica"/>
                <a:cs typeface="Helvetica"/>
              </a:rPr>
              <a:t> the need to adopt a product mindset to foster </a:t>
            </a:r>
            <a:br>
              <a:rPr lang="en-US" sz="1200">
                <a:latin typeface="Helvetica"/>
                <a:cs typeface="Helvetica"/>
              </a:rPr>
            </a:br>
            <a:r>
              <a:rPr lang="en-US" sz="1200">
                <a:solidFill>
                  <a:prstClr val="black"/>
                </a:solidFill>
                <a:latin typeface="Helvetica"/>
                <a:cs typeface="Helvetica"/>
              </a:rPr>
              <a:t>an entrepreneurial mindset, which empowers teams to continuously improve and adapt to change.</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prstClr val="black"/>
                </a:solidFill>
                <a:latin typeface="Helvetica"/>
                <a:cs typeface="Helvetica"/>
              </a:rPr>
              <a:t>Technology, process and compliance limitations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presence of legacy systems and outdated processes leads CDOs to increase priorities for digital transformation and </a:t>
            </a:r>
            <a:r>
              <a:rPr lang="en-US" sz="1200" err="1">
                <a:solidFill>
                  <a:prstClr val="black"/>
                </a:solidFill>
                <a:latin typeface="Helvetica"/>
                <a:cs typeface="Helvetica"/>
              </a:rPr>
              <a:t>modernisation</a:t>
            </a:r>
            <a:r>
              <a:rPr lang="en-US" sz="1200">
                <a:solidFill>
                  <a:prstClr val="black"/>
                </a:solidFill>
                <a:latin typeface="Helvetica"/>
                <a:cs typeface="Helvetica"/>
              </a:rPr>
              <a:t>. To enable these changes, integrating clear governance models is vital.</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Also, many </a:t>
            </a:r>
            <a:r>
              <a:rPr lang="en-US" sz="1200" err="1">
                <a:solidFill>
                  <a:prstClr val="black"/>
                </a:solidFill>
                <a:latin typeface="Helvetica"/>
                <a:cs typeface="Helvetica"/>
              </a:rPr>
              <a:t>organisations</a:t>
            </a:r>
            <a:r>
              <a:rPr lang="en-US" sz="1200">
                <a:solidFill>
                  <a:prstClr val="black"/>
                </a:solidFill>
                <a:latin typeface="Helvetica"/>
                <a:cs typeface="Helvetica"/>
              </a:rPr>
              <a:t> struggle with complex vendor ecosystems. An </a:t>
            </a:r>
            <a:r>
              <a:rPr lang="en-US" sz="1200">
                <a:solidFill>
                  <a:srgbClr val="E7534F"/>
                </a:solidFill>
                <a:latin typeface="Helvetica"/>
                <a:cs typeface="Helvetica"/>
                <a:hlinkClick r:id="rId4">
                  <a:extLst>
                    <a:ext uri="{A12FA001-AC4F-418D-AE19-62706E023703}">
                      <ahyp:hlinkClr xmlns:ahyp="http://schemas.microsoft.com/office/drawing/2018/hyperlinkcolor" val="tx"/>
                    </a:ext>
                  </a:extLst>
                </a:hlinkClick>
              </a:rPr>
              <a:t>ADAPT Community Interview</a:t>
            </a:r>
            <a:r>
              <a:rPr lang="en-US" sz="1200">
                <a:solidFill>
                  <a:prstClr val="black"/>
                </a:solidFill>
                <a:latin typeface="Helvetica"/>
                <a:cs typeface="Helvetica"/>
              </a:rPr>
              <a:t> </a:t>
            </a:r>
            <a:br>
              <a:rPr lang="en-US" sz="1200">
                <a:latin typeface="Helvetica"/>
                <a:cs typeface="Helvetica"/>
              </a:rPr>
            </a:br>
            <a:r>
              <a:rPr lang="en-US" sz="1200">
                <a:solidFill>
                  <a:prstClr val="black"/>
                </a:solidFill>
                <a:latin typeface="Helvetica"/>
                <a:cs typeface="Helvetica"/>
              </a:rPr>
              <a:t>(Apr 2025) discusses how MetLife ensures cautious AI adoption with stronger vendor oversight. </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a:solidFill>
                  <a:prstClr val="black"/>
                </a:solidFill>
                <a:latin typeface="Helvetica"/>
                <a:cs typeface="Helvetica"/>
              </a:rPr>
              <a:t>Challenges in delivering CX strategies</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buClr>
                <a:srgbClr val="E7534F"/>
              </a:buClr>
              <a:buFont typeface="Arial"/>
              <a:buChar char="•"/>
              <a:defRPr/>
            </a:pPr>
            <a:r>
              <a:rPr lang="en-US" sz="1200">
                <a:solidFill>
                  <a:prstClr val="black"/>
                </a:solidFill>
                <a:latin typeface="Helvetica"/>
                <a:cs typeface="Helvetica"/>
              </a:rPr>
              <a:t>Addressing fragmented omnichannel experiences has become the number one initiative for CDOs. </a:t>
            </a:r>
          </a:p>
          <a:p>
            <a:pPr marL="171450" indent="-171450">
              <a:lnSpc>
                <a:spcPct val="150000"/>
              </a:lnSpc>
              <a:buClr>
                <a:srgbClr val="E7534F"/>
              </a:buClr>
              <a:buFont typeface="Arial"/>
              <a:buChar char="•"/>
              <a:defRPr/>
            </a:pPr>
            <a:r>
              <a:rPr lang="en-US" sz="1200">
                <a:solidFill>
                  <a:prstClr val="black"/>
                </a:solidFill>
                <a:latin typeface="Helvetica"/>
                <a:cs typeface="Helvetica"/>
              </a:rPr>
              <a:t>Other top challenge areas also demand significant digital focus, particularly around enhancing customer experiences.</a:t>
            </a:r>
            <a:endParaRPr lang="en-US">
              <a:solidFill>
                <a:prstClr val="black"/>
              </a:solidFill>
            </a:endParaRPr>
          </a:p>
          <a:p>
            <a:pPr marL="171450" indent="-171450">
              <a:lnSpc>
                <a:spcPct val="150000"/>
              </a:lnSpc>
              <a:buClr>
                <a:srgbClr val="E7534F"/>
              </a:buClr>
              <a:buFont typeface="Arial"/>
              <a:buChar char="•"/>
              <a:defRPr/>
            </a:pPr>
            <a:r>
              <a:rPr lang="en-US" sz="1200">
                <a:solidFill>
                  <a:prstClr val="black"/>
                </a:solidFill>
                <a:latin typeface="Helvetica"/>
                <a:cs typeface="Helvetica"/>
              </a:rPr>
              <a:t>Further information on how to elevate CX by navigating the five stages of AI maturity is explained in an </a:t>
            </a:r>
            <a:r>
              <a:rPr lang="en-US" sz="1200">
                <a:solidFill>
                  <a:srgbClr val="E7534F"/>
                </a:solidFill>
                <a:latin typeface="Helvetica"/>
                <a:cs typeface="Helvetica"/>
                <a:hlinkClick r:id="rId5">
                  <a:extLst>
                    <a:ext uri="{A12FA001-AC4F-418D-AE19-62706E023703}">
                      <ahyp:hlinkClr xmlns:ahyp="http://schemas.microsoft.com/office/drawing/2018/hyperlinkcolor" val="tx"/>
                    </a:ext>
                  </a:extLst>
                </a:hlinkClick>
              </a:rPr>
              <a:t>ADAPT Expert Presentation</a:t>
            </a:r>
            <a:r>
              <a:rPr lang="en-US" sz="1200">
                <a:solidFill>
                  <a:prstClr val="black"/>
                </a:solidFill>
                <a:latin typeface="Helvetica"/>
                <a:cs typeface="Helvetica"/>
              </a:rPr>
              <a:t> (Nov 2024).</a:t>
            </a:r>
          </a:p>
          <a:p>
            <a:pPr marL="171450" indent="-171450">
              <a:lnSpc>
                <a:spcPct val="150000"/>
              </a:lnSpc>
              <a:buClr>
                <a:srgbClr val="E7534F"/>
              </a:buClr>
              <a:buFont typeface="Arial"/>
              <a:buChar char="•"/>
              <a:defRPr/>
            </a:pPr>
            <a:endParaRPr lang="en-US" sz="1200">
              <a:solidFill>
                <a:prstClr val="black"/>
              </a:solidFill>
              <a:latin typeface="Helvetica"/>
              <a:cs typeface="Helvetica"/>
            </a:endParaRPr>
          </a:p>
        </p:txBody>
      </p:sp>
    </p:spTree>
    <p:extLst>
      <p:ext uri="{BB962C8B-B14F-4D97-AF65-F5344CB8AC3E}">
        <p14:creationId xmlns:p14="http://schemas.microsoft.com/office/powerpoint/2010/main" val="3359083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80F4405-F1FC-AE51-A86F-417F15598BF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A941B655-57D9-AF93-01CA-F483349E02A2}"/>
              </a:ext>
            </a:extLst>
          </p:cNvPr>
          <p:cNvGrpSpPr/>
          <p:nvPr/>
        </p:nvGrpSpPr>
        <p:grpSpPr>
          <a:xfrm>
            <a:off x="470612" y="2432992"/>
            <a:ext cx="7539256" cy="964771"/>
            <a:chOff x="470612" y="2905128"/>
            <a:chExt cx="7539256" cy="964771"/>
          </a:xfrm>
        </p:grpSpPr>
        <p:sp>
          <p:nvSpPr>
            <p:cNvPr id="7" name="TextBox 6">
              <a:extLst>
                <a:ext uri="{FF2B5EF4-FFF2-40B4-BE49-F238E27FC236}">
                  <a16:creationId xmlns:a16="http://schemas.microsoft.com/office/drawing/2014/main" id="{CCC25C12-B7C1-C575-754C-D4E15A348DAF}"/>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lvl="0">
                <a:defRPr/>
              </a:pPr>
              <a:r>
                <a:rPr lang="en-GB" sz="4400" b="1">
                  <a:solidFill>
                    <a:srgbClr val="000000"/>
                  </a:solidFill>
                  <a:latin typeface="Helvetica" panose="020B0604020202020204" pitchFamily="34" charset="0"/>
                  <a:cs typeface="Helvetica" panose="020B0604020202020204" pitchFamily="34" charset="0"/>
                </a:rPr>
                <a:t>Survey demographics</a:t>
              </a:r>
            </a:p>
          </p:txBody>
        </p:sp>
        <p:sp>
          <p:nvSpPr>
            <p:cNvPr id="8" name="Rectangle 7">
              <a:extLst>
                <a:ext uri="{FF2B5EF4-FFF2-40B4-BE49-F238E27FC236}">
                  <a16:creationId xmlns:a16="http://schemas.microsoft.com/office/drawing/2014/main" id="{14CDBA43-F04E-32F7-DA9E-81D5916C6574}"/>
                </a:ext>
              </a:extLst>
            </p:cNvPr>
            <p:cNvSpPr/>
            <p:nvPr/>
          </p:nvSpPr>
          <p:spPr>
            <a:xfrm>
              <a:off x="608469" y="380742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62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1" y="1499088"/>
            <a:ext cx="3624511" cy="5074915"/>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The primary goal of Australian CDOs is to enable business and customer growth.</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Their #1 initiative focuses on improving the omnichannel experiences, while the top investment priorities are data governance and chatbots &amp; conversational AI.</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Overall process </a:t>
            </a:r>
            <a:r>
              <a:rPr lang="en-US" sz="1200" err="1">
                <a:solidFill>
                  <a:prstClr val="black"/>
                </a:solidFill>
                <a:latin typeface="Helvetica"/>
                <a:cs typeface="Helvetica"/>
              </a:rPr>
              <a:t>digitisation</a:t>
            </a:r>
            <a:r>
              <a:rPr lang="en-US" sz="1200">
                <a:solidFill>
                  <a:prstClr val="black"/>
                </a:solidFill>
                <a:latin typeface="Helvetica"/>
                <a:cs typeface="Helvetica"/>
              </a:rPr>
              <a:t> has dropped by 4%, from 50% in 2024 to 46% in 2025, while progress in </a:t>
            </a:r>
            <a:r>
              <a:rPr lang="en-US" sz="1200" err="1">
                <a:solidFill>
                  <a:prstClr val="black"/>
                </a:solidFill>
                <a:latin typeface="Helvetica"/>
                <a:cs typeface="Helvetica"/>
              </a:rPr>
              <a:t>modernisation</a:t>
            </a:r>
            <a:r>
              <a:rPr lang="en-US" sz="1200">
                <a:solidFill>
                  <a:prstClr val="black"/>
                </a:solidFill>
                <a:latin typeface="Helvetica"/>
                <a:cs typeface="Helvetica"/>
              </a:rPr>
              <a:t> areas has increased.</a:t>
            </a:r>
          </a:p>
          <a:p>
            <a:pPr marL="171450" lvl="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API connectivity has gone up from 49% in 2024 to 52% in 2025. Customer orders captured and delivered digitally have risen by 11% and 13%.</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Some </a:t>
            </a:r>
            <a:r>
              <a:rPr lang="en-US" sz="1200" err="1">
                <a:solidFill>
                  <a:prstClr val="black"/>
                </a:solidFill>
                <a:latin typeface="Helvetica"/>
                <a:cs typeface="Helvetica"/>
              </a:rPr>
              <a:t>organisations</a:t>
            </a:r>
            <a:r>
              <a:rPr lang="en-US" sz="1200">
                <a:solidFill>
                  <a:prstClr val="black"/>
                </a:solidFill>
                <a:latin typeface="Helvetica"/>
                <a:cs typeface="Helvetica"/>
              </a:rPr>
              <a:t> report they do not need a budget increase to execute </a:t>
            </a:r>
            <a:r>
              <a:rPr lang="en-US" sz="1200" err="1">
                <a:solidFill>
                  <a:prstClr val="black"/>
                </a:solidFill>
                <a:latin typeface="Helvetica"/>
                <a:cs typeface="Helvetica"/>
              </a:rPr>
              <a:t>digitisation</a:t>
            </a:r>
            <a:r>
              <a:rPr lang="en-US" sz="1200">
                <a:solidFill>
                  <a:prstClr val="black"/>
                </a:solidFill>
                <a:latin typeface="Helvetica"/>
                <a:cs typeface="Helvetica"/>
              </a:rPr>
              <a:t> and automation initiatives, despite insufficient funding being their #1 barrier to succeeding with these programs.</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530811"/>
            <a:ext cx="3624511" cy="769442"/>
            <a:chOff x="819810" y="1621037"/>
            <a:chExt cx="3624511"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2" y="1928814"/>
              <a:ext cx="3624508"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362451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11041"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660346" y="114914"/>
            <a:ext cx="7159626" cy="6644576"/>
          </a:xfrm>
          <a:prstGeom prst="rect">
            <a:avLst/>
          </a:prstGeom>
          <a:noFill/>
        </p:spPr>
        <p:txBody>
          <a:bodyPr wrap="square" lIns="91440" tIns="45720" rIns="91440" bIns="45720" anchor="t">
            <a:spAutoFit/>
          </a:bodyPr>
          <a:lstStyle/>
          <a:p>
            <a:pPr>
              <a:lnSpc>
                <a:spcPct val="150000"/>
              </a:lnSpc>
              <a:spcAft>
                <a:spcPts val="1200"/>
              </a:spcAft>
              <a:buClr>
                <a:srgbClr val="E7534F"/>
              </a:buCl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In this report, you’ll find insights into how Australian CDOs drive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digitisation</a:t>
            </a:r>
            <a:r>
              <a:rPr kumimoji="0" lang="en-US" sz="1200" b="0" i="0" u="none" strike="noStrike" kern="1200" cap="none" spc="0" normalizeH="0" baseline="0" noProof="0">
                <a:ln>
                  <a:noFill/>
                </a:ln>
                <a:solidFill>
                  <a:prstClr val="black"/>
                </a:solidFill>
                <a:effectLst/>
                <a:uLnTx/>
                <a:uFillTx/>
                <a:latin typeface="Helvetica"/>
                <a:ea typeface="+mn-ea"/>
                <a:cs typeface="Helvetica"/>
              </a:rPr>
              <a:t> and automation initiatives </a:t>
            </a:r>
            <a:br>
              <a:rPr lang="en-US" sz="1200" b="0" i="0" u="none" strike="noStrike" kern="1200" cap="none" spc="0" normalizeH="0" baseline="0" noProof="0">
                <a:ln>
                  <a:noFill/>
                </a:ln>
                <a:effectLst/>
                <a:uLnTx/>
                <a:uFillTx/>
                <a:latin typeface="Helvetic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to </a:t>
            </a:r>
            <a:r>
              <a:rPr lang="en-US" sz="1200">
                <a:solidFill>
                  <a:prstClr val="black"/>
                </a:solidFill>
                <a:latin typeface="Helvetica"/>
                <a:cs typeface="Helvetica"/>
              </a:rPr>
              <a:t>acquire more</a:t>
            </a:r>
            <a:r>
              <a:rPr kumimoji="0" lang="en-US" sz="1200" b="0" i="0" u="none" strike="noStrike" kern="1200" cap="none" spc="0" normalizeH="0" baseline="0" noProof="0">
                <a:ln>
                  <a:noFill/>
                </a:ln>
                <a:solidFill>
                  <a:prstClr val="black"/>
                </a:solidFill>
                <a:effectLst/>
                <a:uLnTx/>
                <a:uFillTx/>
                <a:latin typeface="Helvetica"/>
                <a:ea typeface="+mn-ea"/>
                <a:cs typeface="Helvetica"/>
              </a:rPr>
              <a:t> customers and </a:t>
            </a:r>
            <a:r>
              <a:rPr lang="en-US" sz="1200">
                <a:solidFill>
                  <a:prstClr val="black"/>
                </a:solidFill>
                <a:latin typeface="Helvetica"/>
                <a:cs typeface="Helvetica"/>
              </a:rPr>
              <a:t>increase revenues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a:solidFill>
                <a:prstClr val="black"/>
              </a:solidFill>
            </a:endParaRPr>
          </a:p>
          <a:p>
            <a:pPr marL="0" marR="0" lvl="0" indent="0" algn="l" defTabSz="914400">
              <a:lnSpc>
                <a:spcPct val="150000"/>
              </a:lnSpc>
              <a:spcBef>
                <a:spcPts val="0"/>
              </a:spcBef>
              <a:spcAft>
                <a:spcPts val="1200"/>
              </a:spcAft>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key areas of focus are:</a:t>
            </a:r>
            <a:endParaRPr lang="en-US">
              <a:solidFill>
                <a:prstClr val="black"/>
              </a:solidFill>
              <a:ea typeface="+mn-ea"/>
            </a:endParaRPr>
          </a:p>
          <a:p>
            <a:pPr>
              <a:lnSpc>
                <a:spcPct val="150000"/>
              </a:lnSpc>
              <a:buClr>
                <a:srgbClr val="E7534F"/>
              </a:buClr>
              <a:defRPr/>
            </a:pPr>
            <a:r>
              <a:rPr lang="en-US" sz="1200" b="1">
                <a:solidFill>
                  <a:prstClr val="black"/>
                </a:solidFill>
                <a:latin typeface="Helvetica"/>
                <a:cs typeface="Helvetica"/>
              </a:rPr>
              <a:t>Growing the business as the #1 priority</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CDOs view this goal as a primary way to demonstrate value from their digital transformation investments and initiatives.</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To deliver this outcome effectively, customer acquisition and retention is crucial.</a:t>
            </a:r>
            <a:endParaRPr lang="en-US" sz="120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prstClr val="black"/>
                </a:solidFill>
                <a:latin typeface="Helvetica"/>
                <a:cs typeface="Helvetica"/>
              </a:rPr>
              <a:t>Improving experiences by </a:t>
            </a:r>
            <a:r>
              <a:rPr lang="en-US" sz="1200" b="1" err="1">
                <a:solidFill>
                  <a:prstClr val="black"/>
                </a:solidFill>
                <a:latin typeface="Helvetica"/>
                <a:cs typeface="Helvetica"/>
              </a:rPr>
              <a:t>modernising</a:t>
            </a:r>
            <a:r>
              <a:rPr lang="en-US" sz="1200" b="1">
                <a:solidFill>
                  <a:prstClr val="black"/>
                </a:solidFill>
                <a:latin typeface="Helvetica"/>
                <a:cs typeface="Helvetica"/>
              </a:rPr>
              <a:t> and increasing data maturity</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To improve experiences at an </a:t>
            </a:r>
            <a:r>
              <a:rPr lang="en-US" sz="1200" err="1">
                <a:solidFill>
                  <a:prstClr val="black"/>
                </a:solidFill>
                <a:latin typeface="Helvetica"/>
                <a:cs typeface="Helvetica"/>
              </a:rPr>
              <a:t>optimised</a:t>
            </a:r>
            <a:r>
              <a:rPr lang="en-US" sz="1200">
                <a:solidFill>
                  <a:prstClr val="black"/>
                </a:solidFill>
                <a:latin typeface="Helvetica"/>
                <a:cs typeface="Helvetica"/>
              </a:rPr>
              <a:t> cost, CDOs ensure they </a:t>
            </a:r>
            <a:r>
              <a:rPr lang="en-US" sz="1200" err="1">
                <a:solidFill>
                  <a:prstClr val="black"/>
                </a:solidFill>
                <a:latin typeface="Helvetica"/>
                <a:cs typeface="Helvetica"/>
              </a:rPr>
              <a:t>prioritise</a:t>
            </a:r>
            <a:r>
              <a:rPr lang="en-US" sz="1200">
                <a:solidFill>
                  <a:prstClr val="black"/>
                </a:solidFill>
                <a:latin typeface="Helvetica"/>
                <a:cs typeface="Helvetica"/>
              </a:rPr>
              <a:t> improving operational effectiveness through digital transformation, tech </a:t>
            </a:r>
            <a:r>
              <a:rPr lang="en-US" sz="1200" err="1">
                <a:solidFill>
                  <a:prstClr val="black"/>
                </a:solidFill>
                <a:latin typeface="Helvetica"/>
                <a:cs typeface="Helvetica"/>
              </a:rPr>
              <a:t>modernisation</a:t>
            </a:r>
            <a:r>
              <a:rPr lang="en-US" sz="1200">
                <a:solidFill>
                  <a:prstClr val="black"/>
                </a:solidFill>
                <a:latin typeface="Helvetica"/>
                <a:cs typeface="Helvetica"/>
              </a:rPr>
              <a:t> and AI adoption</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cs typeface="Helvetica"/>
              </a:rPr>
              <a:t>The top 10 initiatives also focus on helping achieve these goals successfully</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defRPr/>
            </a:pPr>
            <a:r>
              <a:rPr lang="en-US" sz="1200" b="1">
                <a:solidFill>
                  <a:prstClr val="black"/>
                </a:solidFill>
                <a:latin typeface="Helvetica"/>
                <a:cs typeface="Helvetica"/>
              </a:rPr>
              <a:t>Delivering improved value and revenue outcomes</a:t>
            </a:r>
            <a:endParaRPr lang="en-US">
              <a:solidFill>
                <a:prstClr val="black"/>
              </a:solidFill>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Value is largely generated through improved internal efficiencies and experiences.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However, most revenue continues to come </a:t>
            </a:r>
            <a:r>
              <a:rPr kumimoji="0" lang="en-US" sz="1200" b="0" i="0" u="none" strike="noStrike" kern="1200" cap="none" spc="0" normalizeH="0" baseline="0" noProof="0">
                <a:ln>
                  <a:noFill/>
                </a:ln>
                <a:solidFill>
                  <a:prstClr val="black"/>
                </a:solidFill>
                <a:effectLst/>
                <a:uLnTx/>
                <a:uFillTx/>
                <a:latin typeface="Helvetica"/>
                <a:ea typeface="+mn-ea"/>
                <a:cs typeface="Helvetica"/>
              </a:rPr>
              <a:t>from traditional</a:t>
            </a:r>
            <a:r>
              <a:rPr lang="en-US" sz="1200">
                <a:solidFill>
                  <a:prstClr val="black"/>
                </a:solidFill>
                <a:latin typeface="Helvetica"/>
                <a:cs typeface="Helvetica"/>
              </a:rPr>
              <a:t> (</a:t>
            </a:r>
            <a:r>
              <a:rPr kumimoji="0" lang="en-US" sz="1200" b="0" i="0" u="none" strike="noStrike" kern="1200" cap="none" spc="0" normalizeH="0" baseline="0" noProof="0">
                <a:ln>
                  <a:noFill/>
                </a:ln>
                <a:solidFill>
                  <a:prstClr val="black"/>
                </a:solidFill>
                <a:effectLst/>
                <a:uLnTx/>
                <a:uFillTx/>
                <a:latin typeface="Helvetica"/>
                <a:ea typeface="+mn-ea"/>
                <a:cs typeface="Helvetica"/>
              </a:rPr>
              <a:t>non-digital</a:t>
            </a:r>
            <a:r>
              <a:rPr lang="en-US" sz="1200">
                <a:solidFill>
                  <a:prstClr val="black"/>
                </a:solidFill>
                <a:latin typeface="Helvetica"/>
                <a:cs typeface="Helvetica"/>
              </a:rPr>
              <a:t>)</a:t>
            </a:r>
            <a:r>
              <a:rPr kumimoji="0" lang="en-US" sz="1200" b="0" i="0" u="none" strike="noStrike" kern="1200" cap="none" spc="0" normalizeH="0" baseline="0" noProof="0">
                <a:ln>
                  <a:noFill/>
                </a:ln>
                <a:solidFill>
                  <a:prstClr val="black"/>
                </a:solidFill>
                <a:effectLst/>
                <a:uLnTx/>
                <a:uFillTx/>
                <a:latin typeface="Helvetica"/>
                <a:ea typeface="+mn-ea"/>
                <a:cs typeface="Helvetica"/>
              </a:rPr>
              <a:t> channels</a:t>
            </a:r>
            <a:r>
              <a:rPr lang="en-US" sz="1200">
                <a:solidFill>
                  <a:prstClr val="black"/>
                </a:solidFill>
                <a:latin typeface="Helvetica"/>
                <a:cs typeface="Helvetica"/>
              </a:rPr>
              <a:t>,</a:t>
            </a:r>
            <a:r>
              <a:rPr kumimoji="0" lang="en-US" sz="1200" b="0" i="0" u="none" strike="noStrike" kern="1200" cap="none" spc="0" normalizeH="0" baseline="0" noProof="0">
                <a:ln>
                  <a:noFill/>
                </a:ln>
                <a:solidFill>
                  <a:prstClr val="black"/>
                </a:solidFill>
                <a:effectLst/>
                <a:uLnTx/>
                <a:uFillTx/>
                <a:latin typeface="Helvetica"/>
                <a:ea typeface="+mn-ea"/>
                <a:cs typeface="Helvetica"/>
              </a:rPr>
              <a:t> as </a:t>
            </a:r>
            <a:r>
              <a:rPr lang="en-US" sz="1200">
                <a:solidFill>
                  <a:prstClr val="black"/>
                </a:solidFill>
                <a:latin typeface="Helvetica"/>
                <a:cs typeface="Helvetica"/>
              </a:rPr>
              <a:t>the pace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digitisation</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slows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r>
              <a:rPr lang="en-US" sz="1200">
                <a:solidFill>
                  <a:prstClr val="black"/>
                </a:solidFill>
                <a:latin typeface="Helvetica"/>
                <a:cs typeface="Helvetica"/>
              </a:rPr>
              <a:t> </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Despite progress in </a:t>
            </a:r>
            <a:r>
              <a:rPr lang="en-US" sz="1200" err="1">
                <a:solidFill>
                  <a:prstClr val="black"/>
                </a:solidFill>
                <a:latin typeface="Helvetica"/>
                <a:cs typeface="Helvetica"/>
              </a:rPr>
              <a:t>modernisation</a:t>
            </a:r>
            <a:r>
              <a:rPr lang="en-US" sz="1200">
                <a:solidFill>
                  <a:prstClr val="black"/>
                </a:solidFill>
                <a:latin typeface="Helvetica"/>
                <a:cs typeface="Helvetica"/>
              </a:rPr>
              <a:t>, </a:t>
            </a:r>
            <a:r>
              <a:rPr lang="en-US" sz="1200" err="1">
                <a:solidFill>
                  <a:prstClr val="black"/>
                </a:solidFill>
                <a:latin typeface="Helvetica"/>
                <a:cs typeface="Helvetica"/>
              </a:rPr>
              <a:t>organisations</a:t>
            </a:r>
            <a:r>
              <a:rPr lang="en-US" sz="1200">
                <a:solidFill>
                  <a:prstClr val="black"/>
                </a:solidFill>
                <a:latin typeface="Helvetica"/>
                <a:cs typeface="Helvetica"/>
              </a:rPr>
              <a:t> risk missing out on new revenue opportunities if digital momentum declines. </a:t>
            </a:r>
            <a:endParaRPr lang="en-US" sz="1200" b="0" i="0" u="none" strike="noStrike" kern="1200" cap="none" spc="0" normalizeH="0" baseline="0" noProof="0">
              <a:ln>
                <a:noFill/>
              </a:ln>
              <a:solidFill>
                <a:prstClr val="black"/>
              </a:solidFill>
              <a:effectLst/>
              <a:uLnTx/>
              <a:uFillTx/>
              <a:latin typeface="Helvetica"/>
              <a:cs typeface="Helvetica"/>
            </a:endParaRPr>
          </a:p>
          <a:p>
            <a:pPr marR="0" lvl="0" algn="l" defTabSz="914400" rtl="0" eaLnBrk="1" fontAlgn="auto" latinLnBrk="0" hangingPunct="1">
              <a:lnSpc>
                <a:spcPct val="150000"/>
              </a:lnSpc>
              <a:spcBef>
                <a:spcPts val="0"/>
              </a:spcBef>
              <a:buClr>
                <a:srgbClr val="E7534F"/>
              </a:buClr>
              <a:buSzTx/>
              <a:tabLst/>
              <a:defRPr/>
            </a:pPr>
            <a:r>
              <a:rPr lang="en-US" sz="1200" b="1" i="0" u="none" strike="noStrike" kern="1200" cap="none" spc="0" normalizeH="0" baseline="0" noProof="0">
                <a:ln>
                  <a:noFill/>
                </a:ln>
                <a:solidFill>
                  <a:prstClr val="black"/>
                </a:solidFill>
                <a:effectLst/>
                <a:uLnTx/>
                <a:uFillTx/>
                <a:latin typeface="Helvetica"/>
                <a:cs typeface="Helvetica"/>
              </a:rPr>
              <a:t>Barriers to execution and challenges to delivering CX strategies</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Funding/resource issues can be less about budget size and more about flexibility in meeting digital demands. When it comes to improving CX, CDOs struggle with broken omnichannel experience, </a:t>
            </a:r>
            <a:r>
              <a:rPr lang="en-US" sz="1200" err="1">
                <a:solidFill>
                  <a:prstClr val="black"/>
                </a:solidFill>
                <a:latin typeface="Helvetica"/>
                <a:cs typeface="Helvetica"/>
              </a:rPr>
              <a:t>personalisation</a:t>
            </a:r>
            <a:r>
              <a:rPr lang="en-US" sz="1200">
                <a:solidFill>
                  <a:prstClr val="black"/>
                </a:solidFill>
                <a:latin typeface="Helvetica"/>
                <a:cs typeface="Helvetica"/>
              </a:rPr>
              <a:t>, and non-tech operations (such as being too slow to adapt and clunky processes).</a:t>
            </a:r>
          </a:p>
        </p:txBody>
      </p:sp>
    </p:spTree>
    <p:extLst>
      <p:ext uri="{BB962C8B-B14F-4D97-AF65-F5344CB8AC3E}">
        <p14:creationId xmlns:p14="http://schemas.microsoft.com/office/powerpoint/2010/main" val="1669507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89004" y="169748"/>
            <a:ext cx="7373942"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CDOs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11" name="Graphic 10">
            <a:extLst>
              <a:ext uri="{FF2B5EF4-FFF2-40B4-BE49-F238E27FC236}">
                <a16:creationId xmlns:a16="http://schemas.microsoft.com/office/drawing/2014/main" id="{42E560A5-91DA-CA86-7168-5F60C44E1E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89176"/>
            <a:ext cx="11902996" cy="5808507"/>
          </a:xfrm>
          <a:prstGeom prst="rect">
            <a:avLst/>
          </a:prstGeom>
        </p:spPr>
      </p:pic>
    </p:spTree>
    <p:extLst>
      <p:ext uri="{BB962C8B-B14F-4D97-AF65-F5344CB8AC3E}">
        <p14:creationId xmlns:p14="http://schemas.microsoft.com/office/powerpoint/2010/main" val="2375443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a:extLst>
              <a:ext uri="{28A0092B-C50C-407E-A947-70E740481C1C}">
                <a14:useLocalDpi xmlns:a14="http://schemas.microsoft.com/office/drawing/2010/main" val="0"/>
              </a:ext>
            </a:extLst>
          </a:blip>
          <a:srcRect l="20507" t="4349" r="13592" b="29138"/>
          <a:stretch/>
        </p:blipFill>
        <p:spPr>
          <a:xfrm>
            <a:off x="1433566" y="1672223"/>
            <a:ext cx="937996"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1152855"/>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1355657" y="3095903"/>
            <a:ext cx="9684343" cy="1454694"/>
          </a:xfrm>
          <a:prstGeom prst="rect">
            <a:avLst/>
          </a:prstGeom>
          <a:noFill/>
        </p:spPr>
        <p:txBody>
          <a:bodyPr wrap="square" rtlCol="0">
            <a:spAutoFit/>
          </a:bodyPr>
          <a:lstStyle/>
          <a:p>
            <a:pPr>
              <a:lnSpc>
                <a:spcPts val="1800"/>
              </a:lnSpc>
            </a:pPr>
            <a:r>
              <a:rPr lang="en-US" sz="1200">
                <a:latin typeface="Helvetica" panose="020B0403020202020204" pitchFamily="34" charset="0"/>
              </a:rPr>
              <a:t>As a Junior Data Analyst at ADAPT, Mari enables the discovery and definition of market trends through visually meaningful statistics. </a:t>
            </a:r>
          </a:p>
          <a:p>
            <a:pPr>
              <a:lnSpc>
                <a:spcPts val="1800"/>
              </a:lnSpc>
            </a:pPr>
            <a:r>
              <a:rPr lang="en-US" sz="1200">
                <a:latin typeface="Helvetica" panose="020B0403020202020204" pitchFamily="34" charset="0"/>
              </a:rPr>
              <a:t>She ensures data presentations are accurate and aligned with modern statistical standards.</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Mari is passionate about data and transforming it into actionable insights. With over three years of experience in project management and academic research, she has led end-to-end survey and research projects, processed and </a:t>
            </a:r>
            <a:r>
              <a:rPr lang="en-US" sz="1200" err="1">
                <a:latin typeface="Helvetica" panose="020B0403020202020204" pitchFamily="34" charset="0"/>
              </a:rPr>
              <a:t>analysed</a:t>
            </a:r>
            <a:r>
              <a:rPr lang="en-US" sz="1200">
                <a:latin typeface="Helvetica" panose="020B0403020202020204" pitchFamily="34" charset="0"/>
              </a:rPr>
              <a:t> data using a range of statistical tools </a:t>
            </a:r>
          </a:p>
          <a:p>
            <a:pPr>
              <a:lnSpc>
                <a:spcPts val="1800"/>
              </a:lnSpc>
            </a:pPr>
            <a:r>
              <a:rPr lang="en-US" sz="1200">
                <a:latin typeface="Helvetica" panose="020B0403020202020204" pitchFamily="34" charset="0"/>
              </a:rPr>
              <a:t>and techniques, and provided clients with statistical 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2441974" y="2358742"/>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Honey Mari Gay</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lang="en-US" sz="1400" b="1" spc="-8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lang="en-US" sz="1400" b="1"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lang="en-US"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lang="en-US" sz="1400" b="1" spc="-9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lang="en-AU" sz="1400" b="1" spc="-3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lang="en-AU"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lang="en-US" sz="1400" b="1" spc="-6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lang="en-US" sz="1400" b="1"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lang="en-US" sz="1400" b="1"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lang="en-US" sz="1400" b="1" spc="-6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lang="en-US" sz="1400" b="1"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lang="en-AU" sz="1400" b="1" spc="-3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2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lang="en-AU" sz="1400" b="1" spc="-3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lang="en-AU" sz="1400" b="1"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a:lnSpc>
                <a:spcPct val="107100"/>
              </a:lnSpc>
              <a:spcBef>
                <a:spcPts val="100"/>
              </a:spcBef>
            </a:pP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lang="en-AU" sz="1400" b="1"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lang="en-AU" sz="1400" b="1">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lang="en-AU" sz="1400" b="1" spc="-4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lang="en-AU" sz="1400" b="1"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lang="en-AU" sz="140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a:solidFill>
                  <a:srgbClr val="3B3838"/>
                </a:solidFill>
                <a:latin typeface="Arial"/>
                <a:cs typeface="Arial"/>
              </a:rPr>
              <a:t>*Inclusions</a:t>
            </a:r>
            <a:r>
              <a:rPr sz="950" i="1" spc="-5">
                <a:solidFill>
                  <a:srgbClr val="3B3838"/>
                </a:solidFill>
                <a:latin typeface="Arial"/>
                <a:cs typeface="Arial"/>
              </a:rPr>
              <a:t> </a:t>
            </a:r>
            <a:r>
              <a:rPr sz="950" i="1" spc="-40">
                <a:solidFill>
                  <a:srgbClr val="3B3838"/>
                </a:solidFill>
                <a:latin typeface="Arial"/>
                <a:cs typeface="Arial"/>
              </a:rPr>
              <a:t>may</a:t>
            </a:r>
            <a:r>
              <a:rPr sz="950" i="1" spc="-5">
                <a:solidFill>
                  <a:srgbClr val="3B3838"/>
                </a:solidFill>
                <a:latin typeface="Arial"/>
                <a:cs typeface="Arial"/>
              </a:rPr>
              <a:t> </a:t>
            </a:r>
            <a:r>
              <a:rPr sz="950" i="1" spc="-25">
                <a:solidFill>
                  <a:srgbClr val="3B3838"/>
                </a:solidFill>
                <a:latin typeface="Arial"/>
                <a:cs typeface="Arial"/>
              </a:rPr>
              <a:t>vary</a:t>
            </a:r>
            <a:r>
              <a:rPr sz="950" i="1" spc="-5">
                <a:solidFill>
                  <a:srgbClr val="3B3838"/>
                </a:solidFill>
                <a:latin typeface="Arial"/>
                <a:cs typeface="Arial"/>
              </a:rPr>
              <a:t> </a:t>
            </a:r>
            <a:r>
              <a:rPr sz="950" i="1" spc="-10">
                <a:solidFill>
                  <a:srgbClr val="3B3838"/>
                </a:solidFill>
                <a:latin typeface="Arial"/>
                <a:cs typeface="Arial"/>
              </a:rPr>
              <a:t>depending</a:t>
            </a:r>
            <a:r>
              <a:rPr sz="950" i="1" spc="-5">
                <a:solidFill>
                  <a:srgbClr val="3B3838"/>
                </a:solidFill>
                <a:latin typeface="Arial"/>
                <a:cs typeface="Arial"/>
              </a:rPr>
              <a:t> </a:t>
            </a:r>
            <a:r>
              <a:rPr sz="950" i="1" spc="-20">
                <a:solidFill>
                  <a:srgbClr val="3B3838"/>
                </a:solidFill>
                <a:latin typeface="Arial"/>
                <a:cs typeface="Arial"/>
              </a:rPr>
              <a:t>on</a:t>
            </a:r>
            <a:r>
              <a:rPr sz="950" i="1">
                <a:solidFill>
                  <a:srgbClr val="3B3838"/>
                </a:solidFill>
                <a:latin typeface="Arial"/>
                <a:cs typeface="Arial"/>
              </a:rPr>
              <a:t> </a:t>
            </a:r>
            <a:r>
              <a:rPr sz="950" i="1" spc="-20">
                <a:solidFill>
                  <a:srgbClr val="3B3838"/>
                </a:solidFill>
                <a:latin typeface="Arial"/>
                <a:cs typeface="Arial"/>
              </a:rPr>
              <a:t>subscription</a:t>
            </a:r>
            <a:r>
              <a:rPr sz="950" i="1" spc="-5">
                <a:solidFill>
                  <a:srgbClr val="3B3838"/>
                </a:solidFill>
                <a:latin typeface="Arial"/>
                <a:cs typeface="Arial"/>
              </a:rPr>
              <a:t> </a:t>
            </a:r>
            <a:r>
              <a:rPr sz="950" i="1" spc="-1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a:solidFill>
                  <a:srgbClr val="FFFFFF"/>
                </a:solidFill>
                <a:latin typeface="Helvetica" panose="020B0604020202020204" pitchFamily="34" charset="0"/>
                <a:cs typeface="Helvetica" panose="020B0604020202020204" pitchFamily="34" charset="0"/>
              </a:rPr>
              <a:t>Members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ADAPT’s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Research</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&amp;</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Advisory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platform</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have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access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entire</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suite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of</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market</a:t>
            </a:r>
            <a:r>
              <a:rPr sz="1150" spc="15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leading</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content,</a:t>
            </a:r>
            <a:r>
              <a:rPr sz="1150" spc="150">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insights </a:t>
            </a:r>
            <a:r>
              <a:rPr sz="1150">
                <a:solidFill>
                  <a:srgbClr val="FFFFFF"/>
                </a:solidFill>
                <a:latin typeface="Helvetica" panose="020B0604020202020204" pitchFamily="34" charset="0"/>
                <a:cs typeface="Helvetica" panose="020B0604020202020204" pitchFamily="34" charset="0"/>
              </a:rPr>
              <a:t>and</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resources</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to</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a:t>
            </a:r>
            <a:r>
              <a:rPr sz="1150" spc="13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execute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role.</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For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any</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assistance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contact</a:t>
            </a:r>
            <a:r>
              <a:rPr sz="1150" spc="14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your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Account</a:t>
            </a:r>
            <a:r>
              <a:rPr sz="1150" spc="15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Manager</a:t>
            </a:r>
            <a:r>
              <a:rPr sz="1150" spc="140">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in</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the</a:t>
            </a:r>
            <a:r>
              <a:rPr sz="1150" spc="135">
                <a:solidFill>
                  <a:srgbClr val="FFFFFF"/>
                </a:solidFill>
                <a:latin typeface="Helvetica" panose="020B0604020202020204" pitchFamily="34" charset="0"/>
                <a:cs typeface="Helvetica" panose="020B0604020202020204" pitchFamily="34" charset="0"/>
              </a:rPr>
              <a:t> </a:t>
            </a:r>
            <a:r>
              <a:rPr sz="1150">
                <a:solidFill>
                  <a:srgbClr val="FFFFFF"/>
                </a:solidFill>
                <a:latin typeface="Helvetica" panose="020B0604020202020204" pitchFamily="34" charset="0"/>
                <a:cs typeface="Helvetica" panose="020B0604020202020204" pitchFamily="34" charset="0"/>
              </a:rPr>
              <a:t>help</a:t>
            </a:r>
            <a:r>
              <a:rPr sz="1150" spc="145">
                <a:solidFill>
                  <a:srgbClr val="FFFFFF"/>
                </a:solidFill>
                <a:latin typeface="Helvetica" panose="020B0604020202020204" pitchFamily="34" charset="0"/>
                <a:cs typeface="Helvetica" panose="020B0604020202020204" pitchFamily="34" charset="0"/>
              </a:rPr>
              <a:t> </a:t>
            </a:r>
            <a:r>
              <a:rPr sz="1150" spc="-10">
                <a:solidFill>
                  <a:srgbClr val="FFFFFF"/>
                </a:solidFill>
                <a:latin typeface="Helvetica" panose="020B0604020202020204" pitchFamily="34" charset="0"/>
                <a:cs typeface="Helvetica" panose="020B0604020202020204" pitchFamily="34" charset="0"/>
              </a:rPr>
              <a:t>section.</a:t>
            </a:r>
            <a:endParaRPr sz="115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485126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CBEA9867-3A0A-942C-F5E7-42BC10770451}"/>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F61DC331-1358-C416-F7A9-FFE6DA5F500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FF4AEDE3-8BB5-E2E1-A697-6000AC5154E6}"/>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666F91E2-E163-ED12-BE26-F8150DD33DB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CC25A1B-3710-6582-A191-CF0B28ACA0C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DC8A6D1-7949-0CB0-1E94-C8AA0ACAFB9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2BFAB918-70F1-AE17-FA82-F4FD863D1F4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451B1740-8E82-D6FF-3219-8A4A19A96C31}"/>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5E3DF0AF-61DB-A7A2-1902-1B7019596226}"/>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8016703A-E70D-2315-547F-48862DDE2976}"/>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5C2CBCD4-F7B8-10AC-A7E9-D627834C47F4}"/>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66D9E2C9-256B-1BCA-4E3B-1B29CB0AAA3C}"/>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D6953217-AC6A-9DDD-B6AC-05AACB15424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2727609A-DAEA-9773-280E-EC53547CFE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8DBAE6D6-BCC6-5F44-9A83-8F5E9E76EE5A}"/>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E299ECF0-3CA1-4E50-D6C7-4D32807B9141}"/>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E0B517DF-3B83-5645-0B9B-FBA83AF4EA70}"/>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095B86BD-E1D3-FDCA-2271-FDC8D387164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3F5F6861-B091-F78B-6D4E-C3A3F9DD88DE}"/>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932041E8-8CC1-3CED-700A-DC21406433B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3E44C984-8C1D-E31F-B37E-06069FE3BECB}"/>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06B3E94-BF69-5404-DC42-1CA26715E528}"/>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95D0A5C9-7CC4-95C7-E4E1-88C0B4667F3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13C0C797-1F6C-BA17-587D-D6C6FC64AFE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10F2A291-8861-B23F-AB28-35DD2F5E7E38}"/>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BD874993-36B7-F0DD-34B0-2B082E5A08A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771E0B55-F36C-3ED6-BED9-6760ECA289A1}"/>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38E61527-DA7D-9549-959E-9E324AB13F2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C8F390E-82A7-8F43-078D-4B7599A2C4E8}"/>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ADEF334-97B1-0A6D-567E-E1E4F645004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B1FC4C2-24E8-5D83-2167-42867899F44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418B09E-A25C-940C-E93D-C027B4CC498B}"/>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217B809E-AA04-83E0-6037-55F98ACA8AD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107F0265-7715-5C0F-22BB-4591CB02F26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A96387E-86AC-B209-1260-CA538BA782F6}"/>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F9B1C23-5079-F94F-5427-5563D3C6F84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173772-99DB-76B5-32EC-25BEE9F921D1}"/>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B748BE1-77FA-5F2B-144A-913C976C1E32}"/>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4941C01-DF43-DD20-CD7E-70B526E847F6}"/>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4A2991C-2C9D-6CC2-B367-486265C3DAE2}"/>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0C62C01-AB0E-2F52-32E2-223C9195BBBF}"/>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508040B-D30D-00EB-6897-A971328ADB2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C0CA8A0-CE1F-6401-2E55-356F57DDD45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7" name="Group 6">
            <a:extLst>
              <a:ext uri="{FF2B5EF4-FFF2-40B4-BE49-F238E27FC236}">
                <a16:creationId xmlns:a16="http://schemas.microsoft.com/office/drawing/2014/main" id="{AA6FA0F6-9A6B-7DB5-85D7-868FE427606E}"/>
              </a:ext>
            </a:extLst>
          </p:cNvPr>
          <p:cNvGrpSpPr/>
          <p:nvPr/>
        </p:nvGrpSpPr>
        <p:grpSpPr>
          <a:xfrm>
            <a:off x="470612" y="2224426"/>
            <a:ext cx="7539256" cy="1613326"/>
            <a:chOff x="470612" y="2366935"/>
            <a:chExt cx="7539256" cy="1613326"/>
          </a:xfrm>
        </p:grpSpPr>
        <p:sp>
          <p:nvSpPr>
            <p:cNvPr id="8" name="TextBox 7">
              <a:extLst>
                <a:ext uri="{FF2B5EF4-FFF2-40B4-BE49-F238E27FC236}">
                  <a16:creationId xmlns:a16="http://schemas.microsoft.com/office/drawing/2014/main" id="{B4873B42-36D7-67E1-D612-05AEF6C78A3A}"/>
                </a:ext>
              </a:extLst>
            </p:cNvPr>
            <p:cNvSpPr txBox="1"/>
            <p:nvPr/>
          </p:nvSpPr>
          <p:spPr>
            <a:xfrm>
              <a:off x="470612" y="2366935"/>
              <a:ext cx="7539256" cy="1446550"/>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Goals, initiatives and investment priorities</a:t>
              </a:r>
            </a:p>
          </p:txBody>
        </p:sp>
        <p:sp>
          <p:nvSpPr>
            <p:cNvPr id="50" name="Rectangle 49">
              <a:extLst>
                <a:ext uri="{FF2B5EF4-FFF2-40B4-BE49-F238E27FC236}">
                  <a16:creationId xmlns:a16="http://schemas.microsoft.com/office/drawing/2014/main" id="{913CBEFF-BB2E-69A0-07CC-3E869C4768BC}"/>
                </a:ext>
              </a:extLst>
            </p:cNvPr>
            <p:cNvSpPr/>
            <p:nvPr/>
          </p:nvSpPr>
          <p:spPr>
            <a:xfrm>
              <a:off x="608469" y="391778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27026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7EB2509-22A5-436B-8FA4-8B6DC2C9602E}"/>
              </a:ext>
            </a:extLst>
          </p:cNvPr>
          <p:cNvSpPr/>
          <p:nvPr/>
        </p:nvSpPr>
        <p:spPr>
          <a:xfrm>
            <a:off x="300539" y="191204"/>
            <a:ext cx="10184581"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Digital</a:t>
            </a:r>
            <a:r>
              <a:rPr lang="en-US" sz="2400" b="1">
                <a:solidFill>
                  <a:srgbClr val="000000"/>
                </a:solidFill>
                <a:latin typeface="Helvetica"/>
                <a:cs typeface="Helvetica"/>
                <a:sym typeface="Arial"/>
              </a:rPr>
              <a:t> and </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CX leaders’</a:t>
            </a:r>
            <a:r>
              <a:rPr lang="en-US" sz="2400" b="1">
                <a:solidFill>
                  <a:srgbClr val="000000"/>
                </a:solidFill>
                <a:latin typeface="Helvetica"/>
                <a:cs typeface="Helvetica"/>
                <a:sym typeface="Arial"/>
              </a:rPr>
              <a:t> </a:t>
            </a:r>
            <a:r>
              <a:rPr lang="en-US" sz="2400" b="1" err="1">
                <a:solidFill>
                  <a:srgbClr val="000000"/>
                </a:solidFill>
                <a:latin typeface="Helvetica"/>
                <a:cs typeface="Helvetica"/>
                <a:sym typeface="Arial"/>
              </a:rPr>
              <a:t>organisational</a:t>
            </a:r>
            <a:r>
              <a:rPr lang="en-US" sz="2400" b="1">
                <a:solidFill>
                  <a:srgbClr val="000000"/>
                </a:solidFill>
                <a:latin typeface="Helvetica"/>
                <a:cs typeface="Helvetica"/>
                <a:sym typeface="Arial"/>
              </a:rPr>
              <a:t> goals (</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June 2025</a:t>
            </a:r>
            <a:r>
              <a:rPr lang="en-US" sz="2400" b="1">
                <a:solidFill>
                  <a:srgbClr val="000000"/>
                </a:solidFill>
                <a:latin typeface="Helvetica"/>
                <a:cs typeface="Helvetica"/>
                <a:sym typeface="Arial"/>
              </a:rPr>
              <a:t>)</a:t>
            </a:r>
            <a:endParaRPr kumimoji="0" lang="en-US" sz="2400" b="1" i="0" u="none" strike="noStrike" kern="1200" cap="none" spc="0" normalizeH="0" baseline="0" noProof="0">
              <a:ln>
                <a:noFill/>
              </a:ln>
              <a:solidFill>
                <a:srgbClr val="000000"/>
              </a:solidFill>
              <a:effectLst/>
              <a:uLnTx/>
              <a:uFillTx/>
              <a:latin typeface="Helvetica"/>
              <a:ea typeface="+mn-ea"/>
              <a:cs typeface="Helvetica"/>
              <a:sym typeface="Arial"/>
            </a:endParaRPr>
          </a:p>
        </p:txBody>
      </p:sp>
      <p:sp>
        <p:nvSpPr>
          <p:cNvPr id="32" name="TextBox 31">
            <a:extLst>
              <a:ext uri="{FF2B5EF4-FFF2-40B4-BE49-F238E27FC236}">
                <a16:creationId xmlns:a16="http://schemas.microsoft.com/office/drawing/2014/main" id="{04CE4012-F763-4548-72D6-59ADC4426286}"/>
              </a:ext>
            </a:extLst>
          </p:cNvPr>
          <p:cNvSpPr txBox="1"/>
          <p:nvPr/>
        </p:nvSpPr>
        <p:spPr>
          <a:xfrm>
            <a:off x="4206240" y="6500712"/>
            <a:ext cx="783417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Digital Edge Survey in June 2025. Sample size : 126 Australian CDOs</a:t>
            </a:r>
          </a:p>
        </p:txBody>
      </p:sp>
      <p:pic>
        <p:nvPicPr>
          <p:cNvPr id="4" name="Graphic 3">
            <a:extLst>
              <a:ext uri="{FF2B5EF4-FFF2-40B4-BE49-F238E27FC236}">
                <a16:creationId xmlns:a16="http://schemas.microsoft.com/office/drawing/2014/main" id="{0B652EA8-3824-B67C-0C20-8F4059F1CA4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59971" y="855236"/>
            <a:ext cx="10472058" cy="5671005"/>
          </a:xfrm>
          <a:prstGeom prst="rect">
            <a:avLst/>
          </a:prstGeom>
        </p:spPr>
      </p:pic>
    </p:spTree>
    <p:extLst>
      <p:ext uri="{BB962C8B-B14F-4D97-AF65-F5344CB8AC3E}">
        <p14:creationId xmlns:p14="http://schemas.microsoft.com/office/powerpoint/2010/main" val="638631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7EB2509-22A5-436B-8FA4-8B6DC2C9602E}"/>
              </a:ext>
            </a:extLst>
          </p:cNvPr>
          <p:cNvSpPr/>
          <p:nvPr/>
        </p:nvSpPr>
        <p:spPr>
          <a:xfrm>
            <a:off x="300539" y="191204"/>
            <a:ext cx="10184581" cy="461665"/>
          </a:xfrm>
          <a:prstGeom prst="rect">
            <a:avLst/>
          </a:prstGeom>
        </p:spPr>
        <p:txBody>
          <a:bodyPr wrap="square" lIns="91440" tIns="45720" rIns="91440" bIns="45720" anchor="t">
            <a:spAutoFit/>
          </a:bodyPr>
          <a:lstStyle/>
          <a:p>
            <a:pPr lvl="0">
              <a:defRPr/>
            </a:pPr>
            <a:r>
              <a:rPr lang="en-US" sz="2400" b="1">
                <a:solidFill>
                  <a:srgbClr val="000000"/>
                </a:solidFill>
                <a:latin typeface="Helvetica"/>
                <a:cs typeface="Helvetica"/>
                <a:sym typeface="Arial"/>
              </a:rPr>
              <a:t>Digital initiatives according to Digital/CX leaders (June 2025)</a:t>
            </a:r>
          </a:p>
        </p:txBody>
      </p:sp>
      <p:sp>
        <p:nvSpPr>
          <p:cNvPr id="32" name="TextBox 31">
            <a:extLst>
              <a:ext uri="{FF2B5EF4-FFF2-40B4-BE49-F238E27FC236}">
                <a16:creationId xmlns:a16="http://schemas.microsoft.com/office/drawing/2014/main" id="{04CE4012-F763-4548-72D6-59ADC4426286}"/>
              </a:ext>
            </a:extLst>
          </p:cNvPr>
          <p:cNvSpPr txBox="1"/>
          <p:nvPr/>
        </p:nvSpPr>
        <p:spPr>
          <a:xfrm>
            <a:off x="4206240" y="6500712"/>
            <a:ext cx="783417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Digital Edge Survey in June 2025. Sample size : 124 Australian CDOs</a:t>
            </a:r>
          </a:p>
        </p:txBody>
      </p:sp>
      <p:pic>
        <p:nvPicPr>
          <p:cNvPr id="4" name="Graphic 3">
            <a:extLst>
              <a:ext uri="{FF2B5EF4-FFF2-40B4-BE49-F238E27FC236}">
                <a16:creationId xmlns:a16="http://schemas.microsoft.com/office/drawing/2014/main" id="{7DA87A90-2E38-8BE0-92EA-926EB3A98F6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59971" y="855236"/>
            <a:ext cx="10472058" cy="5671005"/>
          </a:xfrm>
          <a:prstGeom prst="rect">
            <a:avLst/>
          </a:prstGeom>
        </p:spPr>
      </p:pic>
    </p:spTree>
    <p:extLst>
      <p:ext uri="{BB962C8B-B14F-4D97-AF65-F5344CB8AC3E}">
        <p14:creationId xmlns:p14="http://schemas.microsoft.com/office/powerpoint/2010/main" val="3241771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123B5-C07F-13C4-1F53-D71DECA9FF9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F5F7AAB-23BD-4EE4-308B-E040011B3849}"/>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B846132-C1C7-BAB5-0A56-2B086628BA8B}"/>
              </a:ext>
            </a:extLst>
          </p:cNvPr>
          <p:cNvSpPr txBox="1"/>
          <p:nvPr/>
        </p:nvSpPr>
        <p:spPr>
          <a:xfrm>
            <a:off x="689496" y="2094084"/>
            <a:ext cx="3362355" cy="4320863"/>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The #1 goal of Australian CDOs is to enable business growth. Their #2 goal is customer acquisition and retention.</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The top two initiatives are highly focused on customer-centric initiatives.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Achieving digital and operational excellence stems from the need to enable experiences.</a:t>
            </a:r>
          </a:p>
          <a:p>
            <a:pPr marL="171450" indent="-171450">
              <a:lnSpc>
                <a:spcPct val="150000"/>
              </a:lnSpc>
              <a:spcAft>
                <a:spcPts val="600"/>
              </a:spcAft>
              <a:buClr>
                <a:srgbClr val="E7534F"/>
              </a:buClr>
              <a:buFont typeface="Arial" panose="020B0604020202020204" pitchFamily="34" charset="0"/>
              <a:buChar char="•"/>
              <a:defRPr/>
            </a:pPr>
            <a:r>
              <a:rPr lang="en-US" sz="1200" err="1">
                <a:solidFill>
                  <a:prstClr val="black"/>
                </a:solidFill>
                <a:latin typeface="Helvetica"/>
                <a:cs typeface="Helvetica"/>
              </a:rPr>
              <a:t>Modernising</a:t>
            </a:r>
            <a:r>
              <a:rPr lang="en-US" sz="1200">
                <a:solidFill>
                  <a:prstClr val="black"/>
                </a:solidFill>
                <a:latin typeface="Helvetica"/>
                <a:cs typeface="Helvetica"/>
              </a:rPr>
              <a:t> infrastructure and maturing data foundations are crucial to accelerating AI, automation and transformation initiatives.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Enabling business and customer growth also requires a strong foundation for AI, security and operating model changes.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lang="en-US" sz="1200">
              <a:solidFill>
                <a:prstClr val="black"/>
              </a:solidFill>
              <a:latin typeface="Helvetica"/>
              <a:cs typeface="Helvetica"/>
            </a:endParaRPr>
          </a:p>
        </p:txBody>
      </p:sp>
      <p:grpSp>
        <p:nvGrpSpPr>
          <p:cNvPr id="2" name="Group 1">
            <a:extLst>
              <a:ext uri="{FF2B5EF4-FFF2-40B4-BE49-F238E27FC236}">
                <a16:creationId xmlns:a16="http://schemas.microsoft.com/office/drawing/2014/main" id="{AC49B5A6-DEB9-7A52-19AA-5C676EF90BE9}"/>
              </a:ext>
            </a:extLst>
          </p:cNvPr>
          <p:cNvGrpSpPr/>
          <p:nvPr/>
        </p:nvGrpSpPr>
        <p:grpSpPr>
          <a:xfrm>
            <a:off x="643104" y="443053"/>
            <a:ext cx="3372650" cy="1508106"/>
            <a:chOff x="819810" y="1621037"/>
            <a:chExt cx="4129258" cy="1508106"/>
          </a:xfrm>
        </p:grpSpPr>
        <p:sp>
          <p:nvSpPr>
            <p:cNvPr id="3" name="Rectangle 2">
              <a:extLst>
                <a:ext uri="{FF2B5EF4-FFF2-40B4-BE49-F238E27FC236}">
                  <a16:creationId xmlns:a16="http://schemas.microsoft.com/office/drawing/2014/main" id="{C5D686BD-39F9-303B-98F2-C22E135E8A76}"/>
                </a:ext>
              </a:extLst>
            </p:cNvPr>
            <p:cNvSpPr/>
            <p:nvPr/>
          </p:nvSpPr>
          <p:spPr>
            <a:xfrm>
              <a:off x="819811" y="1928814"/>
              <a:ext cx="3771235" cy="1200329"/>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Enabling business and customer growth</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E042625E-A8B1-BB30-2604-9DE4D0DA0543}"/>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5525280E-7310-3553-FF8F-1B25644CF5E0}"/>
              </a:ext>
            </a:extLst>
          </p:cNvPr>
          <p:cNvCxnSpPr>
            <a:cxnSpLocks/>
          </p:cNvCxnSpPr>
          <p:nvPr/>
        </p:nvCxnSpPr>
        <p:spPr>
          <a:xfrm flipV="1">
            <a:off x="4256809"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D573603-41D2-2DF3-ABE1-208074F81982}"/>
              </a:ext>
            </a:extLst>
          </p:cNvPr>
          <p:cNvSpPr txBox="1"/>
          <p:nvPr/>
        </p:nvSpPr>
        <p:spPr>
          <a:xfrm>
            <a:off x="4506497" y="189000"/>
            <a:ext cx="7428002" cy="63367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a:solidFill>
                  <a:prstClr val="black"/>
                </a:solidFill>
                <a:latin typeface="Helvetica"/>
                <a:cs typeface="Helvetica"/>
              </a:rPr>
              <a:t>Creating more revenues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Australian CDOs are expected to maintain core operations while also driving revenue-growth initiatives.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Acquiring and retaining customers is crucial for increasing revenue potential. Customer attraction helps expand market reach, while retention </a:t>
            </a:r>
            <a:r>
              <a:rPr lang="en-US" sz="1200" err="1">
                <a:solidFill>
                  <a:prstClr val="black"/>
                </a:solidFill>
                <a:latin typeface="Helvetica"/>
                <a:cs typeface="Helvetica"/>
              </a:rPr>
              <a:t>maximises</a:t>
            </a:r>
            <a:r>
              <a:rPr lang="en-US" sz="1200">
                <a:solidFill>
                  <a:prstClr val="black"/>
                </a:solidFill>
                <a:latin typeface="Helvetica"/>
                <a:cs typeface="Helvetica"/>
              </a:rPr>
              <a:t> customer value. To deliver these outcomes effectively, CDOs aim to improve omnichannel experiences, </a:t>
            </a:r>
            <a:r>
              <a:rPr lang="en-US" sz="1200" err="1">
                <a:solidFill>
                  <a:prstClr val="black"/>
                </a:solidFill>
                <a:latin typeface="Helvetica"/>
                <a:cs typeface="Helvetica"/>
              </a:rPr>
              <a:t>modernise</a:t>
            </a:r>
            <a:r>
              <a:rPr lang="en-US" sz="1200">
                <a:solidFill>
                  <a:prstClr val="black"/>
                </a:solidFill>
                <a:latin typeface="Helvetica"/>
                <a:cs typeface="Helvetica"/>
              </a:rPr>
              <a:t> customer-facing apps, and uplift sales capability.</a:t>
            </a:r>
            <a:endParaRPr lang="en-US" sz="1200">
              <a:solidFill>
                <a:prstClr val="black"/>
              </a:solidFill>
              <a:latin typeface="Helvetica"/>
              <a:ea typeface="Calibri" panose="020F0502020204030204"/>
              <a:cs typeface="Helvetica"/>
            </a:endParaRPr>
          </a:p>
          <a:p>
            <a:pPr>
              <a:lnSpc>
                <a:spcPct val="150000"/>
              </a:lnSpc>
              <a:defRPr/>
            </a:pPr>
            <a:r>
              <a:rPr lang="en-US" sz="1200" b="1">
                <a:solidFill>
                  <a:prstClr val="black"/>
                </a:solidFill>
                <a:latin typeface="Helvetica"/>
                <a:cs typeface="Helvetica"/>
              </a:rPr>
              <a:t>Driving digital and operational excellence</a:t>
            </a:r>
            <a:endParaRPr lang="en-US">
              <a:solidFill>
                <a:prstClr val="black"/>
              </a:solidFill>
            </a:endParaRPr>
          </a:p>
          <a:p>
            <a:pPr marL="171450" lvl="0" indent="-171450">
              <a:lnSpc>
                <a:spcPct val="150000"/>
              </a:lnSpc>
              <a:buClr>
                <a:srgbClr val="E7534F"/>
              </a:buClr>
              <a:buFont typeface="Arial"/>
              <a:buChar char="•"/>
              <a:defRPr/>
            </a:pPr>
            <a:r>
              <a:rPr lang="en-US" sz="1200">
                <a:solidFill>
                  <a:prstClr val="black"/>
                </a:solidFill>
                <a:latin typeface="Helvetica"/>
                <a:cs typeface="Helvetica"/>
              </a:rPr>
              <a:t>As CDOs are more focused on internal efficiencies, CX and EX from their </a:t>
            </a:r>
            <a:r>
              <a:rPr lang="en-US" sz="1200" err="1">
                <a:solidFill>
                  <a:prstClr val="black"/>
                </a:solidFill>
                <a:latin typeface="Helvetica"/>
                <a:cs typeface="Helvetica"/>
              </a:rPr>
              <a:t>digitisation</a:t>
            </a:r>
            <a:r>
              <a:rPr lang="en-US" sz="1200">
                <a:solidFill>
                  <a:prstClr val="black"/>
                </a:solidFill>
                <a:latin typeface="Helvetica"/>
                <a:cs typeface="Helvetica"/>
              </a:rPr>
              <a:t> and automation initiatives (</a:t>
            </a:r>
            <a:r>
              <a:rPr lang="en-US" sz="1200">
                <a:solidFill>
                  <a:srgbClr val="E7534F"/>
                </a:solidFill>
                <a:latin typeface="Helvetica"/>
                <a:cs typeface="Helvetica"/>
                <a:hlinkClick r:id="rId3" action="ppaction://hlinksldjump">
                  <a:extLst>
                    <a:ext uri="{A12FA001-AC4F-418D-AE19-62706E023703}">
                      <ahyp:hlinkClr xmlns:ahyp="http://schemas.microsoft.com/office/drawing/2018/hyperlinkcolor" val="tx"/>
                    </a:ext>
                  </a:extLst>
                </a:hlinkClick>
              </a:rPr>
              <a:t>see slide 11</a:t>
            </a:r>
            <a:r>
              <a:rPr lang="en-US" sz="1200">
                <a:solidFill>
                  <a:prstClr val="black"/>
                </a:solidFill>
                <a:latin typeface="Helvetica"/>
                <a:cs typeface="Helvetica"/>
              </a:rPr>
              <a:t>), they strive to improve operational effectiveness by transforming digitally, </a:t>
            </a:r>
            <a:r>
              <a:rPr lang="en-US" sz="1200" err="1">
                <a:solidFill>
                  <a:prstClr val="black"/>
                </a:solidFill>
                <a:latin typeface="Helvetica"/>
                <a:cs typeface="Helvetica"/>
              </a:rPr>
              <a:t>modernising</a:t>
            </a:r>
            <a:r>
              <a:rPr lang="en-US" sz="1200">
                <a:solidFill>
                  <a:prstClr val="black"/>
                </a:solidFill>
                <a:latin typeface="Helvetica"/>
                <a:cs typeface="Helvetica"/>
              </a:rPr>
              <a:t> tech and adopting AI at </a:t>
            </a:r>
            <a:r>
              <a:rPr lang="en-US" sz="1200" err="1">
                <a:solidFill>
                  <a:prstClr val="black"/>
                </a:solidFill>
                <a:latin typeface="Helvetica"/>
                <a:cs typeface="Helvetica"/>
              </a:rPr>
              <a:t>optimised</a:t>
            </a:r>
            <a:r>
              <a:rPr lang="en-US" sz="1200">
                <a:solidFill>
                  <a:prstClr val="black"/>
                </a:solidFill>
                <a:latin typeface="Helvetica"/>
                <a:cs typeface="Helvetica"/>
              </a:rPr>
              <a:t> costs. </a:t>
            </a:r>
          </a:p>
          <a:p>
            <a:pPr marL="171450" lvl="0" indent="-171450">
              <a:lnSpc>
                <a:spcPct val="150000"/>
              </a:lnSpc>
              <a:spcAft>
                <a:spcPts val="1200"/>
              </a:spcAft>
              <a:buClr>
                <a:srgbClr val="E7534F"/>
              </a:buClr>
              <a:buFont typeface="Arial"/>
              <a:buChar char="•"/>
              <a:defRPr/>
            </a:pPr>
            <a:r>
              <a:rPr lang="en-US" sz="1200">
                <a:solidFill>
                  <a:prstClr val="black"/>
                </a:solidFill>
                <a:latin typeface="Helvetica"/>
                <a:cs typeface="Helvetica"/>
              </a:rPr>
              <a:t>They also increase priority in innovation that aligns with customer needs, </a:t>
            </a:r>
            <a:r>
              <a:rPr lang="en-US" sz="1200" err="1">
                <a:solidFill>
                  <a:prstClr val="black"/>
                </a:solidFill>
                <a:latin typeface="Helvetica"/>
                <a:cs typeface="Helvetica"/>
              </a:rPr>
              <a:t>behaviours</a:t>
            </a:r>
            <a:r>
              <a:rPr lang="en-US" sz="1200">
                <a:solidFill>
                  <a:prstClr val="black"/>
                </a:solidFill>
                <a:latin typeface="Helvetica"/>
                <a:cs typeface="Helvetica"/>
              </a:rPr>
              <a:t> and feedback.</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50000"/>
              </a:lnSpc>
              <a:buClr>
                <a:srgbClr val="E7534F"/>
              </a:buClr>
              <a:defRPr/>
            </a:pPr>
            <a:r>
              <a:rPr lang="en-US" sz="1200" b="1" err="1">
                <a:solidFill>
                  <a:prstClr val="black"/>
                </a:solidFill>
                <a:latin typeface="Helvetica"/>
                <a:cs typeface="Helvetica"/>
              </a:rPr>
              <a:t>Modernising</a:t>
            </a:r>
            <a:r>
              <a:rPr lang="en-US" sz="1200" b="1">
                <a:solidFill>
                  <a:prstClr val="black"/>
                </a:solidFill>
                <a:latin typeface="Helvetica"/>
                <a:cs typeface="Helvetica"/>
              </a:rPr>
              <a:t> infrastructure and data foundations </a:t>
            </a:r>
          </a:p>
          <a:p>
            <a:pPr marL="171450" indent="-171450">
              <a:lnSpc>
                <a:spcPct val="150000"/>
              </a:lnSpc>
              <a:buClr>
                <a:srgbClr val="E7534F"/>
              </a:buClr>
              <a:buFont typeface="Arial"/>
              <a:buChar char="•"/>
              <a:defRPr/>
            </a:pPr>
            <a:r>
              <a:rPr lang="en-US" sz="1200">
                <a:solidFill>
                  <a:prstClr val="black"/>
                </a:solidFill>
                <a:latin typeface="Helvetica"/>
                <a:cs typeface="Helvetica"/>
              </a:rPr>
              <a:t>CDOs intend to implement these digital initiatives to accelerate AI, automation and digital transformation.</a:t>
            </a:r>
          </a:p>
          <a:p>
            <a:pPr marL="171450" indent="-171450">
              <a:lnSpc>
                <a:spcPct val="150000"/>
              </a:lnSpc>
              <a:spcAft>
                <a:spcPts val="1200"/>
              </a:spcAft>
              <a:buClr>
                <a:srgbClr val="E7534F"/>
              </a:buClr>
              <a:buFont typeface="Arial"/>
              <a:buChar char="•"/>
              <a:defRPr/>
            </a:pPr>
            <a:r>
              <a:rPr lang="en-US" sz="1200">
                <a:solidFill>
                  <a:prstClr val="black"/>
                </a:solidFill>
                <a:latin typeface="Helvetica"/>
                <a:cs typeface="Helvetica"/>
              </a:rPr>
              <a:t>These initiatives can help ensure better outcomes for digital and operational excellence, as many </a:t>
            </a:r>
            <a:r>
              <a:rPr lang="en-US" sz="1200" err="1">
                <a:solidFill>
                  <a:prstClr val="black"/>
                </a:solidFill>
                <a:latin typeface="Helvetica"/>
                <a:cs typeface="Helvetica"/>
              </a:rPr>
              <a:t>organisations</a:t>
            </a:r>
            <a:r>
              <a:rPr lang="en-US" sz="1200">
                <a:solidFill>
                  <a:prstClr val="black"/>
                </a:solidFill>
                <a:latin typeface="Helvetica"/>
                <a:cs typeface="Helvetica"/>
              </a:rPr>
              <a:t> struggle to address broken omnichannel experiences, </a:t>
            </a:r>
            <a:r>
              <a:rPr lang="en-US" sz="1200" err="1">
                <a:solidFill>
                  <a:prstClr val="black"/>
                </a:solidFill>
                <a:latin typeface="Helvetica"/>
                <a:cs typeface="Helvetica"/>
              </a:rPr>
              <a:t>personalisation</a:t>
            </a:r>
            <a:r>
              <a:rPr lang="en-US" sz="1200">
                <a:solidFill>
                  <a:prstClr val="black"/>
                </a:solidFill>
                <a:latin typeface="Helvetica"/>
                <a:cs typeface="Helvetica"/>
              </a:rPr>
              <a:t>, clunky processes and a slow rate of adaptation to customer experience initiatives (</a:t>
            </a:r>
            <a:r>
              <a:rPr lang="en-US" sz="1200">
                <a:solidFill>
                  <a:srgbClr val="E7534F"/>
                </a:solidFill>
                <a:latin typeface="Helvetica"/>
                <a:cs typeface="Helvetica"/>
                <a:hlinkClick r:id="rId4" action="ppaction://hlinksldjump">
                  <a:extLst>
                    <a:ext uri="{A12FA001-AC4F-418D-AE19-62706E023703}">
                      <ahyp:hlinkClr xmlns:ahyp="http://schemas.microsoft.com/office/drawing/2018/hyperlinkcolor" val="tx"/>
                    </a:ext>
                  </a:extLst>
                </a:hlinkClick>
              </a:rPr>
              <a:t>see slide 17</a:t>
            </a:r>
            <a:r>
              <a:rPr lang="en-US" sz="1200">
                <a:solidFill>
                  <a:prstClr val="black"/>
                </a:solidFill>
                <a:latin typeface="Helvetica"/>
                <a:cs typeface="Helvetica"/>
              </a:rPr>
              <a:t>).</a:t>
            </a:r>
            <a:endParaRPr lang="en-US" sz="1200" b="1">
              <a:solidFill>
                <a:prstClr val="black"/>
              </a:solidFill>
              <a:latin typeface="Helvetica"/>
              <a:cs typeface="Helvetica"/>
            </a:endParaRPr>
          </a:p>
          <a:p>
            <a:pPr>
              <a:lnSpc>
                <a:spcPct val="150000"/>
              </a:lnSpc>
              <a:buClr>
                <a:srgbClr val="E7534F"/>
              </a:buClr>
              <a:defRPr/>
            </a:pPr>
            <a:r>
              <a:rPr lang="en-US" sz="1200" b="1">
                <a:solidFill>
                  <a:prstClr val="black"/>
                </a:solidFill>
                <a:latin typeface="Helvetica"/>
                <a:cs typeface="Helvetica"/>
              </a:rPr>
              <a:t>Evolving operational model with AI readiness and trust</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To ensure success in </a:t>
            </a:r>
            <a:r>
              <a:rPr lang="en-US" sz="1200" err="1">
                <a:solidFill>
                  <a:prstClr val="black"/>
                </a:solidFill>
                <a:latin typeface="Helvetica"/>
                <a:cs typeface="Helvetica"/>
              </a:rPr>
              <a:t>maximising</a:t>
            </a:r>
            <a:r>
              <a:rPr lang="en-US" sz="1200">
                <a:solidFill>
                  <a:prstClr val="black"/>
                </a:solidFill>
                <a:latin typeface="Helvetica"/>
                <a:cs typeface="Helvetica"/>
              </a:rPr>
              <a:t> business and customer growth, CDOs also aim to be more </a:t>
            </a:r>
            <a:br>
              <a:rPr lang="en-US" sz="1200">
                <a:latin typeface="Helvetica"/>
                <a:cs typeface="Helvetica"/>
              </a:rPr>
            </a:br>
            <a:r>
              <a:rPr lang="en-US" sz="1200">
                <a:solidFill>
                  <a:prstClr val="black"/>
                </a:solidFill>
                <a:latin typeface="Helvetica"/>
                <a:cs typeface="Helvetica"/>
              </a:rPr>
              <a:t>effective in building the foundation for AI adoption, security and operating model changes.</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An evolving operational model is essential for AI to scale. To </a:t>
            </a:r>
            <a:r>
              <a:rPr lang="en-US" sz="1200" err="1">
                <a:solidFill>
                  <a:prstClr val="black"/>
                </a:solidFill>
                <a:latin typeface="Helvetica"/>
                <a:cs typeface="Helvetica"/>
              </a:rPr>
              <a:t>realise</a:t>
            </a:r>
            <a:r>
              <a:rPr lang="en-US" sz="1200">
                <a:solidFill>
                  <a:prstClr val="black"/>
                </a:solidFill>
                <a:latin typeface="Helvetica"/>
                <a:cs typeface="Helvetica"/>
              </a:rPr>
              <a:t> this, it is important to </a:t>
            </a:r>
            <a:br>
              <a:rPr lang="en-US" sz="1200">
                <a:latin typeface="Helvetica"/>
                <a:cs typeface="Helvetica"/>
              </a:rPr>
            </a:br>
            <a:r>
              <a:rPr lang="en-US" sz="1200">
                <a:solidFill>
                  <a:prstClr val="black"/>
                </a:solidFill>
                <a:latin typeface="Helvetica"/>
                <a:cs typeface="Helvetica"/>
              </a:rPr>
              <a:t>integrate AI strategies with robust trust and security measures.</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2674591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D2E14ED-A645-4A63-8EA7-B27635961C53}"/>
              </a:ext>
            </a:extLst>
          </p:cNvPr>
          <p:cNvSpPr txBox="1"/>
          <p:nvPr/>
        </p:nvSpPr>
        <p:spPr>
          <a:xfrm>
            <a:off x="5622202" y="6500712"/>
            <a:ext cx="6507427"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Digital Edge Survey in June 2025. Sample size : 127 Australian CDOs</a:t>
            </a:r>
          </a:p>
        </p:txBody>
      </p:sp>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lIns="91440" tIns="45720" rIns="91440" bIns="45720" anchor="t">
            <a:spAutoFit/>
          </a:bodyPr>
          <a:lstStyle/>
          <a:p>
            <a:pPr>
              <a:defRPr/>
            </a:pPr>
            <a:r>
              <a:rPr lang="en-US" sz="2400" b="1" spc="-50">
                <a:solidFill>
                  <a:srgbClr val="FFFFFF"/>
                </a:solidFill>
                <a:latin typeface="Helvetica"/>
                <a:cs typeface="Helvetica Neue" panose="02000503000000020004" pitchFamily="2"/>
                <a:sym typeface="Arial"/>
              </a:rPr>
              <a:t>Digital and </a:t>
            </a:r>
            <a:r>
              <a:rPr kumimoji="0" lang="en-US" sz="2400" b="1" i="0" u="none" strike="noStrike" kern="1200" cap="none" spc="-50" normalizeH="0" baseline="0" noProof="0">
                <a:ln>
                  <a:noFill/>
                </a:ln>
                <a:solidFill>
                  <a:srgbClr val="FFFFFF"/>
                </a:solidFill>
                <a:effectLst/>
                <a:uLnTx/>
                <a:uFillTx/>
                <a:latin typeface="Helvetica"/>
                <a:cs typeface="Helvetica Neue" panose="02000503000000020004" pitchFamily="2"/>
                <a:sym typeface="Arial"/>
              </a:rPr>
              <a:t>CX </a:t>
            </a:r>
            <a:r>
              <a:rPr lang="en-US" sz="2400" b="1" spc="-50">
                <a:solidFill>
                  <a:srgbClr val="FFFFFF"/>
                </a:solidFill>
                <a:latin typeface="Helvetica"/>
                <a:cs typeface="Helvetica Neue" panose="02000503000000020004" pitchFamily="2"/>
                <a:sym typeface="Arial"/>
              </a:rPr>
              <a:t>leaders' investment priorities </a:t>
            </a:r>
            <a:r>
              <a:rPr kumimoji="0" lang="en-US" sz="2400" b="1" i="0" u="none" strike="noStrike" kern="1200" cap="none" spc="-50" normalizeH="0" baseline="0" noProof="0">
                <a:ln>
                  <a:noFill/>
                </a:ln>
                <a:solidFill>
                  <a:srgbClr val="FFFFFF"/>
                </a:solidFill>
                <a:effectLst/>
                <a:uLnTx/>
                <a:uFillTx/>
                <a:latin typeface="Helvetica"/>
                <a:cs typeface="Helvetica Neue" panose="02000503000000020004" pitchFamily="2"/>
                <a:sym typeface="Arial"/>
              </a:rPr>
              <a:t>in the next 12 months</a:t>
            </a:r>
            <a:endParaRPr lang="en-US" sz="2400" b="1" i="0" u="none" strike="noStrike" kern="0" cap="none" spc="0" normalizeH="0" baseline="0" noProof="0">
              <a:ln>
                <a:noFill/>
              </a:ln>
              <a:solidFill>
                <a:srgbClr val="000000"/>
              </a:solidFill>
              <a:effectLst/>
              <a:uLnTx/>
              <a:uFillTx/>
              <a:latin typeface="Helvetica"/>
              <a:cs typeface="Arial"/>
            </a:endParaRPr>
          </a:p>
        </p:txBody>
      </p:sp>
      <p:pic>
        <p:nvPicPr>
          <p:cNvPr id="19" name="Graphic 18">
            <a:extLst>
              <a:ext uri="{FF2B5EF4-FFF2-40B4-BE49-F238E27FC236}">
                <a16:creationId xmlns:a16="http://schemas.microsoft.com/office/drawing/2014/main" id="{128F8F5C-8EF7-991A-5D16-556EAAE73C3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46317" y="1103018"/>
            <a:ext cx="11462657" cy="4968069"/>
          </a:xfrm>
          <a:prstGeom prst="rect">
            <a:avLst/>
          </a:prstGeom>
        </p:spPr>
      </p:pic>
    </p:spTree>
    <p:extLst>
      <p:ext uri="{BB962C8B-B14F-4D97-AF65-F5344CB8AC3E}">
        <p14:creationId xmlns:p14="http://schemas.microsoft.com/office/powerpoint/2010/main" val="1221572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EA395-F53A-322E-EDF5-AFB6B8F347A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E31C299-E25B-6424-7079-64207E35E45E}"/>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5D995BD4-D645-BD0B-0EC8-7616449A563C}"/>
              </a:ext>
            </a:extLst>
          </p:cNvPr>
          <p:cNvSpPr txBox="1"/>
          <p:nvPr/>
        </p:nvSpPr>
        <p:spPr>
          <a:xfrm>
            <a:off x="643104" y="2659597"/>
            <a:ext cx="3362355" cy="1874039"/>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The #1 </a:t>
            </a:r>
            <a:r>
              <a:rPr lang="en-US" sz="1200" b="1">
                <a:solidFill>
                  <a:prstClr val="black"/>
                </a:solidFill>
                <a:latin typeface="Helvetica"/>
                <a:cs typeface="Helvetica"/>
              </a:rPr>
              <a:t>investment priority (IP) </a:t>
            </a:r>
            <a:br>
              <a:rPr lang="en-US" sz="1200" b="1">
                <a:solidFill>
                  <a:prstClr val="black"/>
                </a:solidFill>
                <a:latin typeface="Helvetica"/>
                <a:cs typeface="Helvetica"/>
              </a:rPr>
            </a:br>
            <a:r>
              <a:rPr lang="en-US" sz="1200" b="1">
                <a:solidFill>
                  <a:prstClr val="black"/>
                </a:solidFill>
                <a:latin typeface="Helvetica"/>
                <a:cs typeface="Helvetica"/>
              </a:rPr>
              <a:t>of</a:t>
            </a:r>
            <a:r>
              <a:rPr kumimoji="0" lang="en-US" sz="1200" b="1" i="0" u="none" strike="noStrike" kern="1200" cap="none" spc="0" normalizeH="0" baseline="0" noProof="0">
                <a:ln>
                  <a:noFill/>
                </a:ln>
                <a:solidFill>
                  <a:prstClr val="black"/>
                </a:solidFill>
                <a:effectLst/>
                <a:uLnTx/>
                <a:uFillTx/>
                <a:latin typeface="Helvetica"/>
                <a:ea typeface="+mn-ea"/>
                <a:cs typeface="Helvetica"/>
              </a:rPr>
              <a:t> Australian CDOs is data </a:t>
            </a:r>
            <a:r>
              <a:rPr lang="en-US" sz="1200" b="1">
                <a:solidFill>
                  <a:prstClr val="black"/>
                </a:solidFill>
                <a:latin typeface="Helvetica"/>
                <a:cs typeface="Helvetica"/>
              </a:rPr>
              <a:t>governance</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Six of the top 10 IPs are heavily focused </a:t>
            </a:r>
            <a:br>
              <a:rPr lang="en-US" sz="1200">
                <a:solidFill>
                  <a:prstClr val="black"/>
                </a:solidFill>
                <a:latin typeface="Helvetica"/>
                <a:cs typeface="Helvetica"/>
              </a:rPr>
            </a:br>
            <a:r>
              <a:rPr lang="en-US" sz="1200">
                <a:solidFill>
                  <a:prstClr val="black"/>
                </a:solidFill>
                <a:latin typeface="Helvetica"/>
                <a:cs typeface="Helvetica"/>
              </a:rPr>
              <a:t>on improving customer experiences.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b="0" i="0" u="none" strike="noStrike" kern="1200" cap="none" spc="0" normalizeH="0" baseline="0" noProof="0">
                <a:ln>
                  <a:noFill/>
                </a:ln>
                <a:solidFill>
                  <a:prstClr val="black"/>
                </a:solidFill>
                <a:effectLst/>
                <a:uLnTx/>
                <a:uFillTx/>
                <a:latin typeface="Helvetica"/>
                <a:cs typeface="Helvetica"/>
              </a:rPr>
              <a:t>The remaining IPs are essential for improved efficiency and productivity.</a:t>
            </a:r>
          </a:p>
        </p:txBody>
      </p:sp>
      <p:grpSp>
        <p:nvGrpSpPr>
          <p:cNvPr id="2" name="Group 1">
            <a:extLst>
              <a:ext uri="{FF2B5EF4-FFF2-40B4-BE49-F238E27FC236}">
                <a16:creationId xmlns:a16="http://schemas.microsoft.com/office/drawing/2014/main" id="{3D2FE93F-14ED-C520-7C7B-578F920A012C}"/>
              </a:ext>
            </a:extLst>
          </p:cNvPr>
          <p:cNvGrpSpPr/>
          <p:nvPr/>
        </p:nvGrpSpPr>
        <p:grpSpPr>
          <a:xfrm>
            <a:off x="643104" y="1336782"/>
            <a:ext cx="3080229" cy="1138774"/>
            <a:chOff x="819810" y="1621037"/>
            <a:chExt cx="3771236" cy="1138774"/>
          </a:xfrm>
        </p:grpSpPr>
        <p:sp>
          <p:nvSpPr>
            <p:cNvPr id="3" name="Rectangle 2">
              <a:extLst>
                <a:ext uri="{FF2B5EF4-FFF2-40B4-BE49-F238E27FC236}">
                  <a16:creationId xmlns:a16="http://schemas.microsoft.com/office/drawing/2014/main" id="{1AA9EF95-1334-8E78-2530-010ADD9A2A47}"/>
                </a:ext>
              </a:extLst>
            </p:cNvPr>
            <p:cNvSpPr/>
            <p:nvPr/>
          </p:nvSpPr>
          <p:spPr>
            <a:xfrm>
              <a:off x="819811" y="1928814"/>
              <a:ext cx="3771235" cy="830997"/>
            </a:xfrm>
            <a:prstGeom prst="rect">
              <a:avLst/>
            </a:prstGeom>
          </p:spPr>
          <p:txBody>
            <a:bodyPr wrap="square" lIns="91440" tIns="45720" rIns="91440" bIns="45720" anchor="t">
              <a:spAutoFit/>
            </a:bodyPr>
            <a:lstStyle/>
            <a:p>
              <a:pPr>
                <a:defRPr/>
              </a:pPr>
              <a:r>
                <a:rPr lang="en-US" sz="2400" b="1">
                  <a:solidFill>
                    <a:prstClr val="black"/>
                  </a:solidFill>
                  <a:latin typeface="Helvetica"/>
                  <a:cs typeface="Helvetica"/>
                </a:rPr>
                <a:t>Investment priorities</a:t>
              </a:r>
              <a:endParaRPr kumimoji="0" lang="en-US"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E94A001E-05E1-60A3-3FAB-9145D7680A08}"/>
                </a:ext>
              </a:extLst>
            </p:cNvPr>
            <p:cNvSpPr/>
            <p:nvPr/>
          </p:nvSpPr>
          <p:spPr>
            <a:xfrm>
              <a:off x="819810" y="1621037"/>
              <a:ext cx="362960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CDO</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E0A99154-02C9-D75A-1F1C-015D6CB82DAC}"/>
              </a:ext>
            </a:extLst>
          </p:cNvPr>
          <p:cNvCxnSpPr>
            <a:cxnSpLocks/>
          </p:cNvCxnSpPr>
          <p:nvPr/>
        </p:nvCxnSpPr>
        <p:spPr>
          <a:xfrm flipV="1">
            <a:off x="3957255"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0B9AFDB-FA08-FC07-FA57-CE116704A8F4}"/>
              </a:ext>
            </a:extLst>
          </p:cNvPr>
          <p:cNvSpPr txBox="1"/>
          <p:nvPr/>
        </p:nvSpPr>
        <p:spPr>
          <a:xfrm>
            <a:off x="4233910" y="476044"/>
            <a:ext cx="7704000" cy="5905912"/>
          </a:xfrm>
          <a:prstGeom prst="rect">
            <a:avLst/>
          </a:prstGeom>
          <a:noFill/>
        </p:spPr>
        <p:txBody>
          <a:bodyPr wrap="square" lIns="91440" tIns="45720" rIns="91440" bIns="45720" anchor="t">
            <a:spAutoFit/>
          </a:bodyPr>
          <a:lstStyle/>
          <a:p>
            <a:pPr>
              <a:lnSpc>
                <a:spcPct val="150000"/>
              </a:lnSpc>
              <a:buClr>
                <a:srgbClr val="E7534F"/>
              </a:buClr>
              <a:defRPr/>
            </a:pPr>
            <a:r>
              <a:rPr lang="en-US" sz="1200" b="1" err="1">
                <a:solidFill>
                  <a:prstClr val="black"/>
                </a:solidFill>
                <a:latin typeface="Helvetica"/>
                <a:cs typeface="Helvetica"/>
              </a:rPr>
              <a:t>Prioritising</a:t>
            </a:r>
            <a:r>
              <a:rPr lang="en-US" sz="1200" b="1">
                <a:solidFill>
                  <a:prstClr val="black"/>
                </a:solidFill>
                <a:latin typeface="Helvetica"/>
                <a:cs typeface="Helvetica"/>
              </a:rPr>
              <a:t> governance to enable customer growth</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This aligns with the need to leverage accurate insights from customer needs, </a:t>
            </a:r>
            <a:r>
              <a:rPr lang="en-US" sz="1200" err="1">
                <a:solidFill>
                  <a:prstClr val="black"/>
                </a:solidFill>
                <a:latin typeface="Helvetica"/>
                <a:cs typeface="Helvetica"/>
              </a:rPr>
              <a:t>behaviours</a:t>
            </a:r>
            <a:r>
              <a:rPr lang="en-US" sz="1200">
                <a:solidFill>
                  <a:prstClr val="black"/>
                </a:solidFill>
                <a:latin typeface="Helvetica"/>
                <a:cs typeface="Helvetica"/>
              </a:rPr>
              <a:t> and feedback. </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ADAPT's Digital Edge Survey (Jun 2025) found that </a:t>
            </a:r>
            <a:r>
              <a:rPr lang="en-US" sz="1200" err="1">
                <a:solidFill>
                  <a:prstClr val="black"/>
                </a:solidFill>
                <a:latin typeface="Helvetica"/>
                <a:cs typeface="Helvetica"/>
              </a:rPr>
              <a:t>organisations</a:t>
            </a:r>
            <a:r>
              <a:rPr lang="en-US" sz="1200">
                <a:solidFill>
                  <a:prstClr val="black"/>
                </a:solidFill>
                <a:latin typeface="Helvetica"/>
                <a:cs typeface="Helvetica"/>
              </a:rPr>
              <a:t> with an AI ethics committee or monitoring systems in their governance are 3.3x more likely to use customer feedback in their digital product strategies and roadmaps than those who have no governance over AI or have human intervention.</a:t>
            </a:r>
            <a:endParaRPr lang="en-US" sz="1200">
              <a:solidFill>
                <a:prstClr val="black"/>
              </a:solidFill>
              <a:latin typeface="Helvetica"/>
              <a:ea typeface="Calibri" panose="020F0502020204030204"/>
              <a:cs typeface="Helvetica"/>
            </a:endParaRPr>
          </a:p>
          <a:p>
            <a:pPr>
              <a:lnSpc>
                <a:spcPct val="150000"/>
              </a:lnSpc>
              <a:defRPr/>
            </a:pPr>
            <a:r>
              <a:rPr lang="en-US" sz="1200" b="1">
                <a:solidFill>
                  <a:prstClr val="black"/>
                </a:solidFill>
                <a:latin typeface="Helvetica"/>
                <a:cs typeface="Helvetica"/>
              </a:rPr>
              <a:t>Investing in customer-centric areas</a:t>
            </a:r>
            <a:endParaRPr lang="en-US">
              <a:solidFill>
                <a:prstClr val="black"/>
              </a:solidFill>
            </a:endParaRPr>
          </a:p>
          <a:p>
            <a:pPr marL="171450" indent="-171450">
              <a:lnSpc>
                <a:spcPct val="150000"/>
              </a:lnSpc>
              <a:spcAft>
                <a:spcPts val="1200"/>
              </a:spcAft>
              <a:buClr>
                <a:srgbClr val="E7534F"/>
              </a:buClr>
              <a:buFont typeface="Arial"/>
              <a:buChar char="•"/>
              <a:defRPr/>
            </a:pPr>
            <a:r>
              <a:rPr lang="en-US" sz="1200">
                <a:solidFill>
                  <a:prstClr val="black"/>
                </a:solidFill>
                <a:latin typeface="Helvetica"/>
                <a:cs typeface="Helvetica"/>
              </a:rPr>
              <a:t>With a greater need to elevate customer experience (#2 goal and #1 initiative), CDOs want to invest in AI </a:t>
            </a:r>
            <a:br>
              <a:rPr lang="en-US" sz="1200">
                <a:latin typeface="Helvetica"/>
                <a:cs typeface="Helvetica"/>
              </a:rPr>
            </a:br>
            <a:r>
              <a:rPr lang="en-US" sz="1200">
                <a:solidFill>
                  <a:prstClr val="black"/>
                </a:solidFill>
                <a:latin typeface="Helvetica"/>
                <a:cs typeface="Helvetica"/>
              </a:rPr>
              <a:t>and digital experiences. These include chatbots, gen AI, agentic AI, digital experience platforms, customer engagement platforms and </a:t>
            </a:r>
            <a:r>
              <a:rPr lang="en-US" sz="1200" err="1">
                <a:solidFill>
                  <a:prstClr val="black"/>
                </a:solidFill>
                <a:latin typeface="Helvetica"/>
                <a:cs typeface="Helvetica"/>
              </a:rPr>
              <a:t>personalisation</a:t>
            </a:r>
            <a:r>
              <a:rPr lang="en-US" sz="1200">
                <a:solidFill>
                  <a:prstClr val="black"/>
                </a:solidFill>
                <a:latin typeface="Helvetica"/>
                <a:cs typeface="Helvetica"/>
              </a:rPr>
              <a:t>. CDOs also view these IPs as enablers of business growth by scaling customer service and support, which accelerates operations and delivers more value.</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prstClr val="black"/>
                </a:solidFill>
                <a:latin typeface="Helvetica"/>
                <a:cs typeface="Helvetica"/>
              </a:rPr>
              <a:t>Improving operational efficiency and productivity</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This includes process </a:t>
            </a:r>
            <a:r>
              <a:rPr lang="en-US" sz="1200" err="1">
                <a:solidFill>
                  <a:prstClr val="black"/>
                </a:solidFill>
                <a:latin typeface="Helvetica"/>
                <a:cs typeface="Helvetica"/>
              </a:rPr>
              <a:t>digitisation</a:t>
            </a:r>
            <a:r>
              <a:rPr lang="en-US" sz="1200">
                <a:solidFill>
                  <a:prstClr val="black"/>
                </a:solidFill>
                <a:latin typeface="Helvetica"/>
                <a:cs typeface="Helvetica"/>
              </a:rPr>
              <a:t>, journey mapping and collaboration and productivity tools.</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ADAPT's Digital Edge Survey (Jun 2025) found that </a:t>
            </a:r>
            <a:r>
              <a:rPr lang="en-US" sz="1200" err="1">
                <a:solidFill>
                  <a:prstClr val="black"/>
                </a:solidFill>
                <a:latin typeface="Helvetica"/>
                <a:cs typeface="Helvetica"/>
              </a:rPr>
              <a:t>organisations</a:t>
            </a:r>
            <a:r>
              <a:rPr lang="en-US" sz="1200">
                <a:solidFill>
                  <a:prstClr val="black"/>
                </a:solidFill>
                <a:latin typeface="Helvetica"/>
                <a:cs typeface="Helvetica"/>
              </a:rPr>
              <a:t> that are effectively using data to improve CX and manage cross-functional collaboration have </a:t>
            </a:r>
            <a:r>
              <a:rPr lang="en-US" sz="1200" err="1">
                <a:solidFill>
                  <a:prstClr val="black"/>
                </a:solidFill>
                <a:latin typeface="Helvetica"/>
                <a:cs typeface="Helvetica"/>
              </a:rPr>
              <a:t>digitised</a:t>
            </a:r>
            <a:r>
              <a:rPr lang="en-US" sz="1200">
                <a:solidFill>
                  <a:prstClr val="black"/>
                </a:solidFill>
                <a:latin typeface="Helvetica"/>
                <a:cs typeface="Helvetica"/>
              </a:rPr>
              <a:t> their processes 1.6x faster than those that don't.</a:t>
            </a:r>
          </a:p>
          <a:p>
            <a:pPr>
              <a:lnSpc>
                <a:spcPct val="150000"/>
              </a:lnSpc>
              <a:buClr>
                <a:srgbClr val="E7534F"/>
              </a:buClr>
              <a:defRPr/>
            </a:pPr>
            <a:r>
              <a:rPr lang="en-US" sz="1200" b="1">
                <a:solidFill>
                  <a:prstClr val="black"/>
                </a:solidFill>
                <a:latin typeface="Helvetica"/>
                <a:cs typeface="Helvetica"/>
              </a:rPr>
              <a:t>Further ADAPT resources that can frame valuable change</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buClr>
                <a:srgbClr val="E7534F"/>
              </a:buClr>
              <a:buFont typeface="Arial"/>
              <a:buChar char="•"/>
              <a:defRPr/>
            </a:pPr>
            <a:r>
              <a:rPr lang="en-US" sz="1200">
                <a:solidFill>
                  <a:srgbClr val="E7534F"/>
                </a:solidFill>
                <a:latin typeface="Helvetica"/>
                <a:cs typeface="Helvetica"/>
                <a:hlinkClick r:id="rId3">
                  <a:extLst>
                    <a:ext uri="{A12FA001-AC4F-418D-AE19-62706E023703}">
                      <ahyp:hlinkClr xmlns:ahyp="http://schemas.microsoft.com/office/drawing/2018/hyperlinkcolor" val="tx"/>
                    </a:ext>
                  </a:extLst>
                </a:hlinkClick>
              </a:rPr>
              <a:t>ADAPT Community Interview</a:t>
            </a:r>
            <a:r>
              <a:rPr lang="en-US" sz="1200">
                <a:solidFill>
                  <a:prstClr val="black"/>
                </a:solidFill>
                <a:latin typeface="Helvetica"/>
                <a:cs typeface="Helvetica"/>
              </a:rPr>
              <a:t> (Sep 2024): To succeed in transformation, it is crucial to align leadership with governance and </a:t>
            </a:r>
            <a:r>
              <a:rPr lang="en-US" sz="1200" err="1">
                <a:solidFill>
                  <a:prstClr val="black"/>
                </a:solidFill>
                <a:latin typeface="Helvetica"/>
                <a:cs typeface="Helvetica"/>
              </a:rPr>
              <a:t>prioritise</a:t>
            </a:r>
            <a:r>
              <a:rPr lang="en-US" sz="1200">
                <a:solidFill>
                  <a:prstClr val="black"/>
                </a:solidFill>
                <a:latin typeface="Helvetica"/>
                <a:cs typeface="Helvetica"/>
              </a:rPr>
              <a:t> foundational transformation before improving customer-facing experiences.</a:t>
            </a:r>
          </a:p>
          <a:p>
            <a:pPr marL="171450" indent="-171450">
              <a:lnSpc>
                <a:spcPct val="150000"/>
              </a:lnSpc>
              <a:buClr>
                <a:srgbClr val="E7534F"/>
              </a:buClr>
              <a:buFont typeface="Arial"/>
              <a:buChar char="•"/>
              <a:defRPr/>
            </a:pPr>
            <a:r>
              <a:rPr lang="en-US" sz="1200">
                <a:solidFill>
                  <a:srgbClr val="E7534F"/>
                </a:solidFill>
                <a:latin typeface="Helvetica"/>
                <a:cs typeface="Helvetica"/>
                <a:hlinkClick r:id="rId4">
                  <a:extLst>
                    <a:ext uri="{A12FA001-AC4F-418D-AE19-62706E023703}">
                      <ahyp:hlinkClr xmlns:ahyp="http://schemas.microsoft.com/office/drawing/2018/hyperlinkcolor" val="tx"/>
                    </a:ext>
                  </a:extLst>
                </a:hlinkClick>
              </a:rPr>
              <a:t>ADAPT Community Interview</a:t>
            </a:r>
            <a:r>
              <a:rPr lang="en-US" sz="1200">
                <a:solidFill>
                  <a:prstClr val="black"/>
                </a:solidFill>
                <a:latin typeface="Helvetica"/>
                <a:cs typeface="Helvetica"/>
              </a:rPr>
              <a:t> (Apr 2025): Streamlining security while leveraging AI tools is essential for internal productivity gains, automating operations and detecting customer feedback in real-time.</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879386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F0C89E6E-F9EF-9CA9-22C9-A87186D0CC3A}"/>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64714D39-8AC6-557F-7335-DEE7C9367A5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6F818A46-D475-5B59-949C-BFAC48A1B82A}"/>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CF332F0B-E2A0-BBEB-AEA6-0F07F1F9D54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B7513BC5-4B86-27C3-F726-B7ECE1147D38}"/>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35B3919-20DD-72E5-8F06-76E62E179347}"/>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AADB92FA-12CC-E9BD-02CA-06D8580F879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4CB799E-EC9B-0E33-2F2E-8DF0422F88B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0A9572E0-B2B0-840B-3A7F-177FB6FE3931}"/>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E0EBD274-49B2-15BC-FEFE-7F23AA5BD4F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5D0E32E3-48A6-1CC0-3B4A-BA127ECA04C7}"/>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0936B434-5733-DD36-4665-442125373FC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35646CF-748E-AD66-E659-AFBD24D7837E}"/>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F2D958B1-4306-D850-6A8E-BDF503B2B1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2E939B2-A702-4F7F-9C9D-859B3C5DE90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BC28108-2C5D-299D-9D14-734B03DE2F6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9AB57B5A-558D-21F7-DC1B-A9909D6079D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D1EC7908-C963-9E97-7749-21882637D619}"/>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7FA191DE-9BBD-0FAB-623D-663E7A64011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28FBAA73-9A3B-F95F-1233-1CCB69152CF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4A0B5B12-8E06-4705-53D6-589B0346B9E0}"/>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F8077754-1823-8D0B-2657-27EB95EC943C}"/>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A5F596D-C4CE-F4E4-AF31-B4620D16B61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A4E77EA-5727-8D31-4D4B-BB7C06F6B070}"/>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AE7D64E-0DDA-11F5-59C2-D3418F1F7C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60A6CCE8-5DC8-9965-B0C6-8B9BDC10754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D526438C-AC9E-333A-2A07-B852B2C5C94E}"/>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094998B-C910-4B28-F1EB-08B5E6C83633}"/>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D6ED3C8-70E4-5BB6-E177-86FD6442EE46}"/>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86EDA59-FFA8-0C80-A1A0-2089C800F41D}"/>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3758F-D92E-E041-A59F-849DA34605F0}"/>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A58F9471-6EC3-E3A5-36BE-E7B8E84A0BB5}"/>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E29C1E7-2626-58C1-43E8-48C94E290B78}"/>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68DE8FF9-DD24-3E46-CB69-82EE94C31EB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6E086A9E-6D00-8E3A-8E76-858B46E7008B}"/>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5662A2D3-8BC0-6A60-2B24-09219DB83B30}"/>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1D8297A9-B6E3-5300-ABD8-8F373ECF3664}"/>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1EAF93A8-B9BA-4086-1960-1A664925E114}"/>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ACC45E6-4F0D-07C9-4688-9BB7F6A0DA8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766584B6-DE0A-970D-0FB5-F06376E6EF7B}"/>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23A5B41A-59B3-00CB-2E6E-86812B119BE6}"/>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879A873-CBD0-D13A-C3CF-3D14ECF86C7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5B278677-BF19-D400-CB20-CA7CE87E3ED7}"/>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3" name="Group 52">
            <a:extLst>
              <a:ext uri="{FF2B5EF4-FFF2-40B4-BE49-F238E27FC236}">
                <a16:creationId xmlns:a16="http://schemas.microsoft.com/office/drawing/2014/main" id="{E5FA0731-6EB1-25C9-1BBA-298B347A8B56}"/>
              </a:ext>
            </a:extLst>
          </p:cNvPr>
          <p:cNvGrpSpPr/>
          <p:nvPr/>
        </p:nvGrpSpPr>
        <p:grpSpPr>
          <a:xfrm>
            <a:off x="470612" y="2224426"/>
            <a:ext cx="7539256" cy="1613326"/>
            <a:chOff x="470612" y="2366935"/>
            <a:chExt cx="7539256" cy="1613326"/>
          </a:xfrm>
        </p:grpSpPr>
        <p:sp>
          <p:nvSpPr>
            <p:cNvPr id="54" name="TextBox 53">
              <a:extLst>
                <a:ext uri="{FF2B5EF4-FFF2-40B4-BE49-F238E27FC236}">
                  <a16:creationId xmlns:a16="http://schemas.microsoft.com/office/drawing/2014/main" id="{AB04375A-3422-BBD9-2AED-1D3CBD950776}"/>
                </a:ext>
              </a:extLst>
            </p:cNvPr>
            <p:cNvSpPr txBox="1"/>
            <p:nvPr/>
          </p:nvSpPr>
          <p:spPr>
            <a:xfrm>
              <a:off x="470612" y="2366935"/>
              <a:ext cx="7539256" cy="1446550"/>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panose="020B0604020202020204" pitchFamily="34" charset="0"/>
                  <a:cs typeface="Helvetica" panose="020B0604020202020204" pitchFamily="34" charset="0"/>
                </a:rPr>
                <a:t>Value, outcomes </a:t>
              </a:r>
              <a:br>
                <a:rPr lang="en-US" sz="4400" b="1">
                  <a:solidFill>
                    <a:srgbClr val="000000"/>
                  </a:solidFill>
                  <a:latin typeface="Helvetica" panose="020B0604020202020204" pitchFamily="34" charset="0"/>
                  <a:cs typeface="Helvetica" panose="020B0604020202020204" pitchFamily="34" charset="0"/>
                </a:rPr>
              </a:br>
              <a:r>
                <a:rPr lang="en-US" sz="4400" b="1">
                  <a:solidFill>
                    <a:srgbClr val="000000"/>
                  </a:solidFill>
                  <a:latin typeface="Helvetica" panose="020B0604020202020204" pitchFamily="34" charset="0"/>
                  <a:cs typeface="Helvetica" panose="020B0604020202020204" pitchFamily="34" charset="0"/>
                </a:rPr>
                <a:t>and revenues</a:t>
              </a:r>
            </a:p>
          </p:txBody>
        </p:sp>
        <p:sp>
          <p:nvSpPr>
            <p:cNvPr id="55" name="Rectangle 54">
              <a:extLst>
                <a:ext uri="{FF2B5EF4-FFF2-40B4-BE49-F238E27FC236}">
                  <a16:creationId xmlns:a16="http://schemas.microsoft.com/office/drawing/2014/main" id="{13B31D27-77B3-EC9E-30F1-4A0AD14799BF}"/>
                </a:ext>
              </a:extLst>
            </p:cNvPr>
            <p:cNvSpPr/>
            <p:nvPr/>
          </p:nvSpPr>
          <p:spPr>
            <a:xfrm>
              <a:off x="608469" y="391778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02082201"/>
      </p:ext>
    </p:extLst>
  </p:cSld>
  <p:clrMapOvr>
    <a:masterClrMapping/>
  </p:clrMapOvr>
</p:sld>
</file>

<file path=ppt/theme/theme1.xml><?xml version="1.0" encoding="utf-8"?>
<a:theme xmlns:a="http://schemas.openxmlformats.org/drawingml/2006/main" name="4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ustom Design">
  <a:themeElements>
    <a:clrScheme name="Custom 3">
      <a:dk1>
        <a:srgbClr val="000000"/>
      </a:dk1>
      <a:lt1>
        <a:srgbClr val="FFFFFF"/>
      </a:lt1>
      <a:dk2>
        <a:srgbClr val="696464"/>
      </a:dk2>
      <a:lt2>
        <a:srgbClr val="E9E5DC"/>
      </a:lt2>
      <a:accent1>
        <a:srgbClr val="E7534F"/>
      </a:accent1>
      <a:accent2>
        <a:srgbClr val="F4756A"/>
      </a:accent2>
      <a:accent3>
        <a:srgbClr val="9A9A9A"/>
      </a:accent3>
      <a:accent4>
        <a:srgbClr val="3F3F3F"/>
      </a:accent4>
      <a:accent5>
        <a:srgbClr val="BFBFBF"/>
      </a:accent5>
      <a:accent6>
        <a:srgbClr val="FDF1F1"/>
      </a:accent6>
      <a:hlink>
        <a:srgbClr val="FDA9AB"/>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1c657a0f33f7d00b359840652cf54a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3033150222cb3ca2d1471332cb9745c1"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0A0873-9A1C-4DF5-A54A-AEB7278C155E}">
  <ds:schemaRefs>
    <ds:schemaRef ds:uri="http://schemas.microsoft.com/sharepoint/v3/contenttype/forms"/>
  </ds:schemaRefs>
</ds:datastoreItem>
</file>

<file path=customXml/itemProps2.xml><?xml version="1.0" encoding="utf-8"?>
<ds:datastoreItem xmlns:ds="http://schemas.openxmlformats.org/officeDocument/2006/customXml" ds:itemID="{07AE9B2C-58AA-40E6-BFF7-0ADC5188B005}">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34CF3AB-42AE-436B-8F28-D37AB99A592C}">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25</Slides>
  <Notes>22</Notes>
  <HiddenSlides>0</HiddenSlides>
  <ScaleCrop>false</ScaleCrop>
  <HeadingPairs>
    <vt:vector size="4" baseType="variant">
      <vt:variant>
        <vt:lpstr>Theme</vt:lpstr>
      </vt:variant>
      <vt:variant>
        <vt:i4>6</vt:i4>
      </vt:variant>
      <vt:variant>
        <vt:lpstr>Slide Titles</vt:lpstr>
      </vt:variant>
      <vt:variant>
        <vt:i4>25</vt:i4>
      </vt:variant>
    </vt:vector>
  </HeadingPairs>
  <TitlesOfParts>
    <vt:vector size="31" baseType="lpstr">
      <vt:lpstr>4_Custom Design</vt:lpstr>
      <vt:lpstr>1_Custom Design</vt:lpstr>
      <vt:lpstr>4_Office Theme</vt:lpstr>
      <vt:lpstr>Title White</vt:lpstr>
      <vt:lpstr>3_Custom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2</cp:revision>
  <dcterms:created xsi:type="dcterms:W3CDTF">2025-05-29T05:31:38Z</dcterms:created>
  <dcterms:modified xsi:type="dcterms:W3CDTF">2025-07-18T11:11:53Z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