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4"/>
    <p:sldMasterId id="2147483687" r:id="rId5"/>
    <p:sldMasterId id="2147483727" r:id="rId6"/>
    <p:sldMasterId id="2147483729" r:id="rId7"/>
    <p:sldMasterId id="2147483735" r:id="rId8"/>
    <p:sldMasterId id="2147483722" r:id="rId9"/>
  </p:sldMasterIdLst>
  <p:notesMasterIdLst>
    <p:notesMasterId r:id="rId29"/>
  </p:notesMasterIdLst>
  <p:sldIdLst>
    <p:sldId id="2147377000" r:id="rId10"/>
    <p:sldId id="258" r:id="rId11"/>
    <p:sldId id="2147377001" r:id="rId12"/>
    <p:sldId id="2147376997" r:id="rId13"/>
    <p:sldId id="259" r:id="rId14"/>
    <p:sldId id="268" r:id="rId15"/>
    <p:sldId id="2147377317" r:id="rId16"/>
    <p:sldId id="2147377005" r:id="rId17"/>
    <p:sldId id="2147377002" r:id="rId18"/>
    <p:sldId id="270" r:id="rId19"/>
    <p:sldId id="271" r:id="rId20"/>
    <p:sldId id="2147376998" r:id="rId21"/>
    <p:sldId id="2147377003" r:id="rId22"/>
    <p:sldId id="2147377318" r:id="rId23"/>
    <p:sldId id="263" r:id="rId24"/>
    <p:sldId id="2147377248" r:id="rId25"/>
    <p:sldId id="264" r:id="rId26"/>
    <p:sldId id="265" r:id="rId27"/>
    <p:sldId id="214737731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BC460F-8633-F25F-F510-A95225BBAA79}" name="Patricia Allen" initials="PA" userId="S::patricia.allen@adapt.com.au::d97f0a36-ce00-48a2-8b3a-af76816aadf7" providerId="AD"/>
  <p188:author id="{D1C2762C-6B19-D9F9-4051-A1F1A2E43031}" name="Francis Olivier" initials="" userId="S::francis.olivier@adapt.com.au::3631bac9-3f1b-472b-abd4-c5b32c1291ad" providerId="AD"/>
  <p188:author id="{C5C98335-5274-C2F2-B0E7-DE1851193EF8}" name="Maricris Santilles" initials="MS" userId="S::Maricris.Santilles@adapt.com.au::a0881820-a8b1-46c1-848b-0691394eb3dc" providerId="AD"/>
  <p188:author id="{25D60E8F-3DB1-0003-431D-544A202B8747}" name="Joey Meynink" initials="JM" userId="S::Joey.Meynink@adapt.com.au::0ead0471-7558-405f-9664-306bc0d51699" providerId="AD"/>
  <p188:author id="{F7D5FB91-EB2D-5B2D-3D63-9493A5115B83}" name="Honey Mari Gay" initials="HG" userId="S::Honey.Gay@adapt.com.au::0a0b5314-a49b-40b7-81a9-6a081b853566" providerId="AD"/>
  <p188:author id="{1AF504E0-1E9B-2D86-8FF5-15DF4FF0C0C3}" name="Byron Connolly" initials="BC" userId="S::byron.connolly@adapt.com.au::40d50a91-c53d-4684-87b4-108a0ecccc6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753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34"/>
    <p:restoredTop sz="94715"/>
  </p:normalViewPr>
  <p:slideViewPr>
    <p:cSldViewPr snapToGrid="0">
      <p:cViewPr varScale="1">
        <p:scale>
          <a:sx n="95" d="100"/>
          <a:sy n="95" d="100"/>
        </p:scale>
        <p:origin x="200" y="6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presProps" Target="presProps.xml"/><Relationship Id="rId8" Type="http://schemas.openxmlformats.org/officeDocument/2006/relationships/slideMaster" Target="slideMasters/slideMaster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FD4CF5-5D61-4675-BED5-E59C61F7A71C}" type="datetimeFigureOut">
              <a:rPr lang="en-PH" smtClean="0"/>
              <a:t>8/6/25</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95FE18-77B5-4C31-87C2-802FC521CA1C}" type="slidenum">
              <a:rPr lang="en-PH" smtClean="0"/>
              <a:t>‹#›</a:t>
            </a:fld>
            <a:endParaRPr lang="en-PH"/>
          </a:p>
        </p:txBody>
      </p:sp>
    </p:spTree>
    <p:extLst>
      <p:ext uri="{BB962C8B-B14F-4D97-AF65-F5344CB8AC3E}">
        <p14:creationId xmlns:p14="http://schemas.microsoft.com/office/powerpoint/2010/main" val="2694898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b="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CDB3A7-A4F5-451A-9E53-24F31332AB3F}"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761366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5BCDB-6C66-E382-E763-D443C62ADF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4D309D-A9DF-4DD1-7CDF-CDF8AA0975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D45CB0-B5F7-0988-51F5-FFA9A0AC2D4A}"/>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155D4C2A-F8C9-DF1B-4B99-4B962907EDF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37923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b="0"/>
          </a:p>
        </p:txBody>
      </p:sp>
      <p:sp>
        <p:nvSpPr>
          <p:cNvPr id="4" name="Slide Number Placeholder 3"/>
          <p:cNvSpPr>
            <a:spLocks noGrp="1"/>
          </p:cNvSpPr>
          <p:nvPr>
            <p:ph type="sldNum" sz="quarter" idx="5"/>
          </p:nvPr>
        </p:nvSpPr>
        <p:spPr/>
        <p:txBody>
          <a:bodyPr/>
          <a:lstStyle/>
          <a:p>
            <a:fld id="{6D95FE18-77B5-4C31-87C2-802FC521CA1C}" type="slidenum">
              <a:rPr lang="en-PH" smtClean="0"/>
              <a:t>6</a:t>
            </a:fld>
            <a:endParaRPr lang="en-PH"/>
          </a:p>
        </p:txBody>
      </p:sp>
    </p:spTree>
    <p:extLst>
      <p:ext uri="{BB962C8B-B14F-4D97-AF65-F5344CB8AC3E}">
        <p14:creationId xmlns:p14="http://schemas.microsoft.com/office/powerpoint/2010/main" val="215021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154F1-93D9-7794-F50E-379D8E7EB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410436-984A-CBC4-3729-8BC18E0431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40930B-41CF-AA3A-1873-BE7C02A95102}"/>
              </a:ext>
            </a:extLst>
          </p:cNvPr>
          <p:cNvSpPr>
            <a:spLocks noGrp="1"/>
          </p:cNvSpPr>
          <p:nvPr>
            <p:ph type="body" idx="1"/>
          </p:nvPr>
        </p:nvSpPr>
        <p:spPr/>
        <p:txBody>
          <a:bodyPr/>
          <a:lstStyle/>
          <a:p>
            <a:endParaRPr lang="en-PH" b="0"/>
          </a:p>
        </p:txBody>
      </p:sp>
      <p:sp>
        <p:nvSpPr>
          <p:cNvPr id="4" name="Slide Number Placeholder 3">
            <a:extLst>
              <a:ext uri="{FF2B5EF4-FFF2-40B4-BE49-F238E27FC236}">
                <a16:creationId xmlns:a16="http://schemas.microsoft.com/office/drawing/2014/main" id="{1D846B38-C4DD-7D83-484C-D7DA8DCF5BC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52884E-01AA-4C81-ACD1-4BD49D3D90DC}"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351906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B196C-2D14-739F-0748-E1545BD24F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BA7D0D-240C-0D90-7362-7AB1611454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3EFA62-723D-D84F-B846-A20EFF8874E9}"/>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604F1A2F-81F1-6F4E-730C-D7C01606919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238441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b="0"/>
          </a:p>
        </p:txBody>
      </p:sp>
      <p:sp>
        <p:nvSpPr>
          <p:cNvPr id="4" name="Slide Number Placeholder 3"/>
          <p:cNvSpPr>
            <a:spLocks noGrp="1"/>
          </p:cNvSpPr>
          <p:nvPr>
            <p:ph type="sldNum" sz="quarter" idx="5"/>
          </p:nvPr>
        </p:nvSpPr>
        <p:spPr/>
        <p:txBody>
          <a:bodyPr/>
          <a:lstStyle/>
          <a:p>
            <a:fld id="{6D95FE18-77B5-4C31-87C2-802FC521CA1C}" type="slidenum">
              <a:rPr lang="en-PH" smtClean="0"/>
              <a:t>10</a:t>
            </a:fld>
            <a:endParaRPr lang="en-PH"/>
          </a:p>
        </p:txBody>
      </p:sp>
    </p:spTree>
    <p:extLst>
      <p:ext uri="{BB962C8B-B14F-4D97-AF65-F5344CB8AC3E}">
        <p14:creationId xmlns:p14="http://schemas.microsoft.com/office/powerpoint/2010/main" val="2032410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b="0"/>
          </a:p>
        </p:txBody>
      </p:sp>
      <p:sp>
        <p:nvSpPr>
          <p:cNvPr id="4" name="Slide Number Placeholder 3"/>
          <p:cNvSpPr>
            <a:spLocks noGrp="1"/>
          </p:cNvSpPr>
          <p:nvPr>
            <p:ph type="sldNum" sz="quarter" idx="5"/>
          </p:nvPr>
        </p:nvSpPr>
        <p:spPr/>
        <p:txBody>
          <a:bodyPr/>
          <a:lstStyle/>
          <a:p>
            <a:fld id="{6D95FE18-77B5-4C31-87C2-802FC521CA1C}" type="slidenum">
              <a:rPr lang="en-PH" smtClean="0"/>
              <a:t>11</a:t>
            </a:fld>
            <a:endParaRPr lang="en-PH"/>
          </a:p>
        </p:txBody>
      </p:sp>
    </p:spTree>
    <p:extLst>
      <p:ext uri="{BB962C8B-B14F-4D97-AF65-F5344CB8AC3E}">
        <p14:creationId xmlns:p14="http://schemas.microsoft.com/office/powerpoint/2010/main" val="10278087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4F7B9-EBC1-BE21-70EA-4DE242C937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849789-7409-F1DE-BC54-E1901BEAAC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DE001F-2105-F1F2-4A88-F453FF4033C5}"/>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65FD048E-4016-E4AC-594F-1BBD4AA838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56390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svg"/><Relationship Id="rId2" Type="http://schemas.openxmlformats.org/officeDocument/2006/relationships/image" Target="../media/image5.png"/><Relationship Id="rId1" Type="http://schemas.openxmlformats.org/officeDocument/2006/relationships/slideMaster" Target="../slideMasters/slideMaster5.xml"/><Relationship Id="rId6" Type="http://schemas.openxmlformats.org/officeDocument/2006/relationships/image" Target="../media/image1.png"/><Relationship Id="rId5" Type="http://schemas.openxmlformats.org/officeDocument/2006/relationships/hyperlink" Target="mailto:hello@adapt.com.au" TargetMode="External"/><Relationship Id="rId4" Type="http://schemas.openxmlformats.org/officeDocument/2006/relationships/hyperlink" Target="https://adapt.com.au/" TargetMode="External"/></Relationships>
</file>

<file path=ppt/slideLayouts/_rels/slideLayout19.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5.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hyperlink" Target="mailto:hello@adapt.com.au" TargetMode="External"/><Relationship Id="rId4" Type="http://schemas.openxmlformats.org/officeDocument/2006/relationships/hyperlink" Target="https://adapt.com.au/" TargetMode="Externa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ch Trends_Cover">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034F46-EEBD-6B09-CC34-30C655363B2A}"/>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621361" y="293914"/>
            <a:ext cx="6882944" cy="6688877"/>
          </a:xfrm>
          <a:prstGeom prst="rect">
            <a:avLst/>
          </a:prstGeom>
        </p:spPr>
      </p:pic>
      <p:pic>
        <p:nvPicPr>
          <p:cNvPr id="5" name="Graphic 4">
            <a:extLst>
              <a:ext uri="{FF2B5EF4-FFF2-40B4-BE49-F238E27FC236}">
                <a16:creationId xmlns:a16="http://schemas.microsoft.com/office/drawing/2014/main" id="{8DC9CE04-9245-7CFB-B98C-8A0335ABB02F}"/>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7094811" y="2034166"/>
            <a:ext cx="3500618" cy="2065112"/>
          </a:xfrm>
          <a:prstGeom prst="rect">
            <a:avLst/>
          </a:prstGeom>
        </p:spPr>
      </p:pic>
    </p:spTree>
    <p:extLst>
      <p:ext uri="{BB962C8B-B14F-4D97-AF65-F5344CB8AC3E}">
        <p14:creationId xmlns:p14="http://schemas.microsoft.com/office/powerpoint/2010/main" val="831070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Header">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85DD7109-79EB-2B50-4ABA-D60CAEFFE27B}"/>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1446207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ED Slide_A">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798DF635-47DD-A912-9D0B-3DD123C019C9}"/>
              </a:ext>
            </a:extLst>
          </p:cNvPr>
          <p:cNvPicPr>
            <a:picLocks noChangeAspect="1"/>
          </p:cNvPicPr>
          <p:nvPr userDrawn="1"/>
        </p:nvPicPr>
        <p:blipFill>
          <a:blip r:embed="rId2"/>
          <a:stretch>
            <a:fillRect/>
          </a:stretch>
        </p:blipFill>
        <p:spPr>
          <a:xfrm>
            <a:off x="11775891" y="6288776"/>
            <a:ext cx="269035" cy="432699"/>
          </a:xfrm>
          <a:prstGeom prst="rect">
            <a:avLst/>
          </a:prstGeom>
        </p:spPr>
      </p:pic>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61062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lide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11640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LD Cover">
    <p:bg>
      <p:bgPr>
        <a:solidFill>
          <a:schemeClr val="bg1">
            <a:lumMod val="95000"/>
          </a:schemeClr>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97364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ck 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7867614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2">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730868"/>
      </p:ext>
    </p:extLst>
  </p:cSld>
  <p:clrMapOvr>
    <a:masterClrMapping/>
  </p:clrMapOvr>
  <p:hf sldNum="0" hd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9385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2">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73907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act">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F74186C-47A5-EF14-0B9B-0C97ACF6CA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82184" y="2913787"/>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4"/>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5"/>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4"/>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8C1CFDB7-7A7D-4925-BACB-37F697499F8A}"/>
              </a:ext>
            </a:extLst>
          </p:cNvPr>
          <p:cNvPicPr>
            <a:picLocks noChangeAspect="1"/>
          </p:cNvPicPr>
          <p:nvPr userDrawn="1"/>
        </p:nvPicPr>
        <p:blipFill>
          <a:blip r:embed="rId6">
            <a:extLst>
              <a:ext uri="{96DAC541-7B7A-43D3-8B79-37D633B846F1}">
                <asvg:svgBlip xmlns:asvg="http://schemas.microsoft.com/office/drawing/2016/SVG/main" r:embed="rId7"/>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34139935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act">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r:embed="rId5">
            <a:alphaModFix amt="30000"/>
            <a:extLst>
              <a:ext uri="{96DAC541-7B7A-43D3-8B79-37D633B846F1}">
                <asvg:svgBlip xmlns:asvg="http://schemas.microsoft.com/office/drawing/2016/SVG/main" r:embed="rId6"/>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545630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ch Trends_Slide Cover">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A6860AC-C485-DCFD-5FB4-D79797D3DD3F}"/>
              </a:ext>
            </a:extLst>
          </p:cNvPr>
          <p:cNvPicPr>
            <a:picLocks noChangeAspect="1"/>
          </p:cNvPicPr>
          <p:nvPr userDrawn="1"/>
        </p:nvPicPr>
        <p:blipFill>
          <a:blip r:embed="rId2">
            <a:extLst>
              <a:ext uri="{96DAC541-7B7A-43D3-8B79-37D633B846F1}">
                <asvg:svgBlip xmlns:asvg="http://schemas.microsoft.com/office/drawing/2016/SVG/main" r:embed="rId3"/>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1112275969"/>
      </p:ext>
    </p:extLst>
  </p:cSld>
  <p:clrMapOvr>
    <a:masterClrMapping/>
  </p:clrMapOvr>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4931026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220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ch Trends_Contact">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F74186C-47A5-EF14-0B9B-0C97ACF6CA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82184" y="2913787"/>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4"/>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5"/>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4"/>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8C1CFDB7-7A7D-4925-BACB-37F697499F8A}"/>
              </a:ext>
            </a:extLst>
          </p:cNvPr>
          <p:cNvPicPr>
            <a:picLocks noChangeAspect="1"/>
          </p:cNvPicPr>
          <p:nvPr userDrawn="1"/>
        </p:nvPicPr>
        <p:blipFill>
          <a:blip r:embed="rId6">
            <a:extLst>
              <a:ext uri="{96DAC541-7B7A-43D3-8B79-37D633B846F1}">
                <asvg:svgBlip xmlns:asvg="http://schemas.microsoft.com/office/drawing/2016/SVG/main" r:embed="rId7"/>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2258756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6634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_BLACK ADAPT">
    <p:bg>
      <p:bgPr>
        <a:solidFill>
          <a:schemeClr val="tx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710C989-E96B-14D0-0860-5B0D676F7A6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5362870E-FDD1-C1CA-D4DF-B35A03735D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3493800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177412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BD2AE6-C080-7868-ED28-2F2A901C59B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3749215163"/>
      </p:ext>
    </p:extLst>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_WHITE A">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398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BLACK A">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289584"/>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3.xml"/><Relationship Id="rId1"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7.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6.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0154194"/>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2618349"/>
      </p:ext>
    </p:extLst>
  </p:cSld>
  <p:clrMap bg1="lt1" tx1="dk1" bg2="lt2" tx2="dk2" accent1="accent1" accent2="accent2" accent3="accent3" accent4="accent4" accent5="accent5" accent6="accent6" hlink="hlink" folHlink="folHlink"/>
  <p:sldLayoutIdLst>
    <p:sldLayoutId id="2147483689" r:id="rId1"/>
    <p:sldLayoutId id="2147483688" r:id="rId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825449"/>
      </p:ext>
    </p:extLst>
  </p:cSld>
  <p:clrMap bg1="lt1" tx1="dk1" bg2="lt2" tx2="dk2" accent1="accent1" accent2="accent2" accent3="accent3" accent4="accent4" accent5="accent5" accent6="accent6" hlink="hlink" folHlink="folHlink"/>
  <p:sldLayoutIdLst>
    <p:sldLayoutId id="2147483728"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2724935"/>
      </p:ext>
    </p:extLst>
  </p:cSld>
  <p:clrMap bg1="lt1" tx1="dk1" bg2="lt2" tx2="dk2" accent1="accent1" accent2="accent2" accent3="accent3" accent4="accent4" accent5="accent5" accent6="accent6" hlink="hlink" folHlink="folHlink"/>
  <p:sldLayoutIdLst>
    <p:sldLayoutId id="214748373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5CBBF5-1DBF-1247-8D81-D7116D36B7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9477E4C-063B-9E4D-9182-6B8699F16A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80179515"/>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2">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clipart&#10;&#10;Description automatically generated">
            <a:extLst>
              <a:ext uri="{FF2B5EF4-FFF2-40B4-BE49-F238E27FC236}">
                <a16:creationId xmlns:a16="http://schemas.microsoft.com/office/drawing/2014/main" id="{423378EC-0DAC-4542-8E39-BBA00E690B6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624802235"/>
      </p:ext>
    </p:extLst>
  </p:cSld>
  <p:clrMap bg1="lt1" tx1="dk1" bg2="lt2" tx2="dk2" accent1="accent1" accent2="accent2" accent3="accent3" accent4="accent4" accent5="accent5" accent6="accent6" hlink="hlink" folHlink="folHlink"/>
  <p:sldLayoutIdLst>
    <p:sldLayoutId id="2147483723"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3.sv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hyperlink" Target="https://research.adapt.com.au/people/collaboration-innovation/expert-presentations/practical-approaches-to-enhance-employee-experience-engagement-and-retention" TargetMode="External"/><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hyperlink" Target="https://research.adapt.com.au/digital-transformation/strategies-processes/data-insights/what-role-can-cdos-play-in-enabling-growth"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7.sv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18" Type="http://schemas.openxmlformats.org/officeDocument/2006/relationships/image" Target="../media/image43.png"/><Relationship Id="rId3" Type="http://schemas.openxmlformats.org/officeDocument/2006/relationships/hyperlink" Target="https://research.adapt.com.au/filter-types/market-trend-reports" TargetMode="External"/><Relationship Id="rId7" Type="http://schemas.openxmlformats.org/officeDocument/2006/relationships/image" Target="../media/image32.png"/><Relationship Id="rId12" Type="http://schemas.openxmlformats.org/officeDocument/2006/relationships/image" Target="../media/image37.png"/><Relationship Id="rId17" Type="http://schemas.openxmlformats.org/officeDocument/2006/relationships/image" Target="../media/image42.png"/><Relationship Id="rId2" Type="http://schemas.openxmlformats.org/officeDocument/2006/relationships/hyperlink" Target="mailto:success@adapt.com.au" TargetMode="External"/><Relationship Id="rId16" Type="http://schemas.openxmlformats.org/officeDocument/2006/relationships/image" Target="../media/image41.png"/><Relationship Id="rId1" Type="http://schemas.openxmlformats.org/officeDocument/2006/relationships/slideLayout" Target="../slideLayouts/slideLayout10.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36.png"/><Relationship Id="rId5" Type="http://schemas.openxmlformats.org/officeDocument/2006/relationships/hyperlink" Target="https://research.adapt.com.au/data-insights/" TargetMode="External"/><Relationship Id="rId15" Type="http://schemas.openxmlformats.org/officeDocument/2006/relationships/image" Target="../media/image40.png"/><Relationship Id="rId10" Type="http://schemas.openxmlformats.org/officeDocument/2006/relationships/image" Target="../media/image35.png"/><Relationship Id="rId19" Type="http://schemas.openxmlformats.org/officeDocument/2006/relationships/image" Target="../media/image44.png"/><Relationship Id="rId4" Type="http://schemas.openxmlformats.org/officeDocument/2006/relationships/hyperlink" Target="https://research.adapt.com.au/filter-types/community-interviews" TargetMode="External"/><Relationship Id="rId9" Type="http://schemas.openxmlformats.org/officeDocument/2006/relationships/image" Target="../media/image34.png"/><Relationship Id="rId14" Type="http://schemas.openxmlformats.org/officeDocument/2006/relationships/image" Target="../media/image3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7.svg"/></Relationships>
</file>

<file path=ppt/slides/_rels/slide5.xml.rels><?xml version="1.0" encoding="UTF-8" standalone="yes"?>
<Relationships xmlns="http://schemas.openxmlformats.org/package/2006/relationships"><Relationship Id="rId3" Type="http://schemas.openxmlformats.org/officeDocument/2006/relationships/hyperlink" Target="https://research.adapt.com.au/digital-transformation/strategies-processes/data-insights/what-role-can-cdos-play-in-enabling-growth" TargetMode="External"/><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9.sv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1.svg"/></Relationships>
</file>

<file path=ppt/slides/_rels/slide8.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hyperlink" Target="https://research.adapt.com.au/digital-transformation/strategies-processes/data-insights/what-role-can-cdos-play-in-enabling-growth"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C07349C-1B91-6612-D006-52239098395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5C5E737-715A-FB54-751A-62FE4E5DC117}"/>
              </a:ext>
            </a:extLst>
          </p:cNvPr>
          <p:cNvSpPr txBox="1"/>
          <p:nvPr/>
        </p:nvSpPr>
        <p:spPr>
          <a:xfrm>
            <a:off x="549440" y="2602256"/>
            <a:ext cx="5725236" cy="1846659"/>
          </a:xfrm>
          <a:prstGeom prst="rect">
            <a:avLst/>
          </a:prstGeom>
          <a:noFill/>
        </p:spPr>
        <p:txBody>
          <a:bodyPr wrap="square" lIns="91440" tIns="45720" rIns="91440" bIns="45720" rtlCol="0" anchor="t">
            <a:spAutoFit/>
          </a:bodyPr>
          <a:lstStyle/>
          <a:p>
            <a:pPr>
              <a:spcAft>
                <a:spcPts val="2400"/>
              </a:spcAft>
            </a:pPr>
            <a:r>
              <a:rPr lang="en-US" sz="3800">
                <a:solidFill>
                  <a:schemeClr val="bg1"/>
                </a:solidFill>
                <a:latin typeface="Helvetica"/>
                <a:cs typeface="Helvetica"/>
              </a:rPr>
              <a:t>Challenges in Enabling Better Customer and Employee Experiences</a:t>
            </a:r>
          </a:p>
        </p:txBody>
      </p:sp>
      <p:sp>
        <p:nvSpPr>
          <p:cNvPr id="8" name="TextBox 7">
            <a:extLst>
              <a:ext uri="{FF2B5EF4-FFF2-40B4-BE49-F238E27FC236}">
                <a16:creationId xmlns:a16="http://schemas.microsoft.com/office/drawing/2014/main" id="{C2A563F6-8774-736F-803C-1D88819CBAC0}"/>
              </a:ext>
            </a:extLst>
          </p:cNvPr>
          <p:cNvSpPr txBox="1"/>
          <p:nvPr/>
        </p:nvSpPr>
        <p:spPr>
          <a:xfrm>
            <a:off x="565580" y="2220479"/>
            <a:ext cx="3486157" cy="338554"/>
          </a:xfrm>
          <a:prstGeom prst="rect">
            <a:avLst/>
          </a:prstGeom>
          <a:noFill/>
        </p:spPr>
        <p:txBody>
          <a:bodyPr wrap="square" lIns="91440" tIns="45720" rIns="91440" bIns="45720" rtlCol="0" anchor="t">
            <a:spAutoFit/>
          </a:bodyPr>
          <a:lstStyle/>
          <a:p>
            <a:r>
              <a:rPr lang="en-AU" sz="1600">
                <a:solidFill>
                  <a:srgbClr val="E7534F"/>
                </a:solidFill>
                <a:latin typeface="Helvetica"/>
                <a:cs typeface="Helvetica"/>
              </a:rPr>
              <a:t>ADAPT Technology Trends</a:t>
            </a:r>
          </a:p>
        </p:txBody>
      </p:sp>
      <p:pic>
        <p:nvPicPr>
          <p:cNvPr id="10" name="Graphic 9">
            <a:extLst>
              <a:ext uri="{FF2B5EF4-FFF2-40B4-BE49-F238E27FC236}">
                <a16:creationId xmlns:a16="http://schemas.microsoft.com/office/drawing/2014/main" id="{07790D33-9133-925C-97D1-5791DB9C61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9440" y="698999"/>
            <a:ext cx="3486157" cy="375192"/>
          </a:xfrm>
          <a:prstGeom prst="rect">
            <a:avLst/>
          </a:prstGeom>
        </p:spPr>
      </p:pic>
    </p:spTree>
    <p:extLst>
      <p:ext uri="{BB962C8B-B14F-4D97-AF65-F5344CB8AC3E}">
        <p14:creationId xmlns:p14="http://schemas.microsoft.com/office/powerpoint/2010/main" val="1605408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FA0B28D-FCB7-24FB-566C-F3CBE71026FA}"/>
              </a:ext>
            </a:extLst>
          </p:cNvPr>
          <p:cNvSpPr/>
          <p:nvPr/>
        </p:nvSpPr>
        <p:spPr>
          <a:xfrm>
            <a:off x="290029" y="136635"/>
            <a:ext cx="10611301" cy="43088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00000"/>
                </a:solidFill>
                <a:effectLst/>
                <a:uLnTx/>
                <a:uFillTx/>
                <a:latin typeface="Helvetica"/>
                <a:ea typeface="+mn-ea"/>
                <a:cs typeface="Helvetica"/>
                <a:sym typeface="Arial"/>
              </a:rPr>
              <a:t>How well are you managing cross-functional collaboration?</a:t>
            </a:r>
          </a:p>
        </p:txBody>
      </p:sp>
      <p:sp>
        <p:nvSpPr>
          <p:cNvPr id="6" name="TextBox 5">
            <a:extLst>
              <a:ext uri="{FF2B5EF4-FFF2-40B4-BE49-F238E27FC236}">
                <a16:creationId xmlns:a16="http://schemas.microsoft.com/office/drawing/2014/main" id="{EEF9E47E-4E91-6062-04AC-EBAE71A56AF3}"/>
              </a:ext>
            </a:extLst>
          </p:cNvPr>
          <p:cNvSpPr txBox="1"/>
          <p:nvPr/>
        </p:nvSpPr>
        <p:spPr>
          <a:xfrm>
            <a:off x="6454648" y="6596390"/>
            <a:ext cx="5737352" cy="261610"/>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sz="1100" i="1">
                <a:latin typeface="Helvetica"/>
              </a:defRPr>
            </a:pPr>
            <a:r>
              <a:rPr kumimoji="0" sz="1100" b="0" i="1" u="none" strike="noStrike" kern="1200" cap="none" spc="0" normalizeH="0" baseline="0" noProof="0">
                <a:ln>
                  <a:noFill/>
                </a:ln>
                <a:solidFill>
                  <a:schemeClr val="bg1">
                    <a:lumMod val="65000"/>
                  </a:schemeClr>
                </a:solidFill>
                <a:effectLst/>
                <a:uLnTx/>
                <a:uFillTx/>
                <a:latin typeface="Helvetica"/>
                <a:ea typeface="+mn-ea"/>
                <a:cs typeface="+mn-cs"/>
              </a:rPr>
              <a:t>Source : ADAPT Digital Edge Survey in June 2025. Sample size : 1</a:t>
            </a:r>
            <a:r>
              <a:rPr lang="en-PH" sz="1100" i="1">
                <a:solidFill>
                  <a:schemeClr val="bg1">
                    <a:lumMod val="65000"/>
                  </a:schemeClr>
                </a:solidFill>
                <a:latin typeface="Helvetica"/>
              </a:rPr>
              <a:t>21</a:t>
            </a:r>
            <a:r>
              <a:rPr kumimoji="0" sz="1100" b="0" i="1" u="none" strike="noStrike" kern="1200" cap="none" spc="0" normalizeH="0" baseline="0" noProof="0">
                <a:ln>
                  <a:noFill/>
                </a:ln>
                <a:solidFill>
                  <a:schemeClr val="bg1">
                    <a:lumMod val="65000"/>
                  </a:schemeClr>
                </a:solidFill>
                <a:effectLst/>
                <a:uLnTx/>
                <a:uFillTx/>
                <a:latin typeface="Helvetica"/>
                <a:ea typeface="+mn-ea"/>
                <a:cs typeface="+mn-cs"/>
              </a:rPr>
              <a:t> Australian CDOs</a:t>
            </a:r>
          </a:p>
        </p:txBody>
      </p:sp>
      <p:pic>
        <p:nvPicPr>
          <p:cNvPr id="12" name="Graphic 11">
            <a:extLst>
              <a:ext uri="{FF2B5EF4-FFF2-40B4-BE49-F238E27FC236}">
                <a16:creationId xmlns:a16="http://schemas.microsoft.com/office/drawing/2014/main" id="{5E848FC2-88BD-FA38-EE9C-9B44A45E125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4324" y="870501"/>
            <a:ext cx="11642400" cy="560231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20D0165-B758-81B5-91C0-3D13B2B86C09}"/>
              </a:ext>
            </a:extLst>
          </p:cNvPr>
          <p:cNvSpPr/>
          <p:nvPr/>
        </p:nvSpPr>
        <p:spPr>
          <a:xfrm>
            <a:off x="290029" y="136635"/>
            <a:ext cx="10672262" cy="415498"/>
          </a:xfrm>
          <a:prstGeom prst="rect">
            <a:avLst/>
          </a:prstGeom>
        </p:spPr>
        <p:txBody>
          <a:bodyPr wrap="square" lIns="91440" tIns="45720" rIns="91440" bIns="45720" anchor="t">
            <a:spAutoFit/>
          </a:bodyPr>
          <a:lstStyle/>
          <a:p>
            <a:pPr>
              <a:defRPr/>
            </a:pPr>
            <a:r>
              <a:rPr kumimoji="0" lang="en-US" sz="2100" b="1" i="0" u="none" strike="noStrike" kern="1200" cap="none" spc="0" normalizeH="0" baseline="0" noProof="0">
                <a:ln>
                  <a:noFill/>
                </a:ln>
                <a:solidFill>
                  <a:srgbClr val="000000"/>
                </a:solidFill>
                <a:effectLst/>
                <a:uLnTx/>
                <a:uFillTx/>
                <a:latin typeface="Helvetica"/>
                <a:ea typeface="+mn-ea"/>
                <a:cs typeface="Helvetica"/>
                <a:sym typeface="Arial"/>
              </a:rPr>
              <a:t>How seamless </a:t>
            </a:r>
            <a:r>
              <a:rPr lang="en-US" sz="2100" b="1">
                <a:solidFill>
                  <a:srgbClr val="000000"/>
                </a:solidFill>
                <a:latin typeface="Helvetica"/>
                <a:cs typeface="Helvetica"/>
                <a:sym typeface="Arial"/>
              </a:rPr>
              <a:t>are your </a:t>
            </a:r>
            <a:r>
              <a:rPr kumimoji="0" lang="en-US" sz="2100" b="1" i="0" u="none" strike="noStrike" kern="1200" cap="none" spc="0" normalizeH="0" baseline="0" noProof="0">
                <a:ln>
                  <a:noFill/>
                </a:ln>
                <a:solidFill>
                  <a:srgbClr val="000000"/>
                </a:solidFill>
                <a:effectLst/>
                <a:uLnTx/>
                <a:uFillTx/>
                <a:latin typeface="Helvetica"/>
                <a:ea typeface="+mn-ea"/>
                <a:cs typeface="Helvetica"/>
                <a:sym typeface="Arial"/>
              </a:rPr>
              <a:t>employees' </a:t>
            </a:r>
            <a:r>
              <a:rPr lang="en-US" sz="2100" b="1">
                <a:solidFill>
                  <a:srgbClr val="000000"/>
                </a:solidFill>
                <a:latin typeface="Helvetica"/>
                <a:cs typeface="Helvetica"/>
                <a:sym typeface="Arial"/>
              </a:rPr>
              <a:t>experiences</a:t>
            </a:r>
            <a:r>
              <a:rPr kumimoji="0" lang="en-US" sz="2100" b="1" i="0" u="none" strike="noStrike" kern="1200" cap="none" spc="0" normalizeH="0" baseline="0" noProof="0">
                <a:ln>
                  <a:noFill/>
                </a:ln>
                <a:solidFill>
                  <a:srgbClr val="000000"/>
                </a:solidFill>
                <a:effectLst/>
                <a:uLnTx/>
                <a:uFillTx/>
                <a:latin typeface="Helvetica"/>
                <a:ea typeface="+mn-ea"/>
                <a:cs typeface="Helvetica"/>
                <a:sym typeface="Arial"/>
              </a:rPr>
              <a:t> in the following areas?</a:t>
            </a:r>
          </a:p>
        </p:txBody>
      </p:sp>
      <p:sp>
        <p:nvSpPr>
          <p:cNvPr id="6" name="TextBox 5">
            <a:extLst>
              <a:ext uri="{FF2B5EF4-FFF2-40B4-BE49-F238E27FC236}">
                <a16:creationId xmlns:a16="http://schemas.microsoft.com/office/drawing/2014/main" id="{206B921D-B8E0-4938-6B23-E909EE6B6921}"/>
              </a:ext>
            </a:extLst>
          </p:cNvPr>
          <p:cNvSpPr txBox="1"/>
          <p:nvPr/>
        </p:nvSpPr>
        <p:spPr>
          <a:xfrm>
            <a:off x="6300019" y="6499838"/>
            <a:ext cx="5737352" cy="261610"/>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sz="1100" i="1">
                <a:latin typeface="Helvetica"/>
              </a:defRPr>
            </a:pPr>
            <a:r>
              <a:rPr kumimoji="0" sz="1100" b="0" i="1" u="none" strike="noStrike" kern="1200" cap="none" spc="0" normalizeH="0" baseline="0" noProof="0">
                <a:ln>
                  <a:noFill/>
                </a:ln>
                <a:solidFill>
                  <a:srgbClr val="FFFFFF">
                    <a:lumMod val="50000"/>
                  </a:srgbClr>
                </a:solidFill>
                <a:effectLst/>
                <a:uLnTx/>
                <a:uFillTx/>
                <a:latin typeface="Helvetica"/>
                <a:ea typeface="+mn-ea"/>
                <a:cs typeface="+mn-cs"/>
              </a:rPr>
              <a:t>Source : ADAPT Digital Edge Survey in June 2025. Sample size : 1</a:t>
            </a:r>
            <a:r>
              <a:rPr kumimoji="0" lang="en-PH" sz="1100" b="0" i="1" u="none" strike="noStrike" kern="1200" cap="none" spc="0" normalizeH="0" baseline="0" noProof="0">
                <a:ln>
                  <a:noFill/>
                </a:ln>
                <a:solidFill>
                  <a:srgbClr val="FFFFFF">
                    <a:lumMod val="50000"/>
                  </a:srgbClr>
                </a:solidFill>
                <a:effectLst/>
                <a:uLnTx/>
                <a:uFillTx/>
                <a:latin typeface="Helvetica"/>
                <a:ea typeface="+mn-ea"/>
                <a:cs typeface="+mn-cs"/>
              </a:rPr>
              <a:t>18</a:t>
            </a:r>
            <a:r>
              <a:rPr kumimoji="0" sz="1100" b="0" i="1" u="none" strike="noStrike" kern="1200" cap="none" spc="0" normalizeH="0" baseline="0" noProof="0">
                <a:ln>
                  <a:noFill/>
                </a:ln>
                <a:solidFill>
                  <a:srgbClr val="FFFFFF">
                    <a:lumMod val="50000"/>
                  </a:srgbClr>
                </a:solidFill>
                <a:effectLst/>
                <a:uLnTx/>
                <a:uFillTx/>
                <a:latin typeface="Helvetica"/>
                <a:ea typeface="+mn-ea"/>
                <a:cs typeface="+mn-cs"/>
              </a:rPr>
              <a:t> Australian CDOs</a:t>
            </a:r>
            <a:endParaRPr kumimoji="0" lang="en-PH" sz="1100" b="0" i="1" u="none" strike="noStrike" kern="1200" cap="none" spc="0" normalizeH="0" baseline="0" noProof="0">
              <a:ln>
                <a:noFill/>
              </a:ln>
              <a:solidFill>
                <a:srgbClr val="FFFFFF">
                  <a:lumMod val="50000"/>
                </a:srgbClr>
              </a:solidFill>
              <a:effectLst/>
              <a:uLnTx/>
              <a:uFillTx/>
              <a:latin typeface="Helvetica"/>
              <a:ea typeface="+mn-ea"/>
              <a:cs typeface="+mn-cs"/>
            </a:endParaRPr>
          </a:p>
        </p:txBody>
      </p:sp>
      <p:sp>
        <p:nvSpPr>
          <p:cNvPr id="15" name="TextBox 14">
            <a:extLst>
              <a:ext uri="{FF2B5EF4-FFF2-40B4-BE49-F238E27FC236}">
                <a16:creationId xmlns:a16="http://schemas.microsoft.com/office/drawing/2014/main" id="{BA20456C-B7F5-2008-4991-5F8FE182FDFC}"/>
              </a:ext>
            </a:extLst>
          </p:cNvPr>
          <p:cNvSpPr txBox="1"/>
          <p:nvPr/>
        </p:nvSpPr>
        <p:spPr>
          <a:xfrm>
            <a:off x="198939" y="6361338"/>
            <a:ext cx="6101080" cy="400110"/>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1000" b="0" i="1" u="none" strike="noStrike" kern="1200" cap="none" spc="0" normalizeH="0" baseline="0" noProof="0">
                <a:ln>
                  <a:noFill/>
                </a:ln>
                <a:solidFill>
                  <a:schemeClr val="bg1">
                    <a:lumMod val="50000"/>
                  </a:schemeClr>
                </a:solidFill>
                <a:effectLst/>
                <a:uLnTx/>
                <a:uFillTx/>
                <a:latin typeface="Helvetica"/>
                <a:ea typeface="+mn-ea"/>
                <a:cs typeface="Helvetica"/>
              </a:rPr>
              <a:t>Please note that the percentages shown are rounded to the nearest whole number. </a:t>
            </a:r>
            <a:br>
              <a:rPr kumimoji="0" lang="en-US" sz="1000" b="0" i="1" u="none" strike="noStrike" kern="1200" cap="none" spc="0" normalizeH="0" baseline="0" noProof="0">
                <a:ln>
                  <a:noFill/>
                </a:ln>
                <a:solidFill>
                  <a:schemeClr val="bg1">
                    <a:lumMod val="50000"/>
                  </a:schemeClr>
                </a:solidFill>
                <a:effectLst/>
                <a:uLnTx/>
                <a:uFillTx/>
                <a:latin typeface="Helvetica"/>
                <a:ea typeface="+mn-ea"/>
                <a:cs typeface="Helvetica"/>
              </a:rPr>
            </a:br>
            <a:r>
              <a:rPr kumimoji="0" lang="en-US" sz="1000" b="0" i="1" u="none" strike="noStrike" kern="1200" cap="none" spc="0" normalizeH="0" baseline="0" noProof="0">
                <a:ln>
                  <a:noFill/>
                </a:ln>
                <a:solidFill>
                  <a:schemeClr val="bg1">
                    <a:lumMod val="50000"/>
                  </a:schemeClr>
                </a:solidFill>
                <a:effectLst/>
                <a:uLnTx/>
                <a:uFillTx/>
                <a:latin typeface="Helvetica"/>
                <a:ea typeface="+mn-ea"/>
                <a:cs typeface="Helvetica"/>
              </a:rPr>
              <a:t>As a result, the total may appear slightly above or below 100% due to rounding.</a:t>
            </a:r>
            <a:endParaRPr kumimoji="0" lang="en-AU" sz="1000" b="1" i="1" u="none" strike="noStrike" kern="1200" cap="none" spc="0" normalizeH="0" baseline="0" noProof="0">
              <a:ln>
                <a:noFill/>
              </a:ln>
              <a:solidFill>
                <a:schemeClr val="bg1">
                  <a:lumMod val="50000"/>
                </a:schemeClr>
              </a:solidFill>
              <a:effectLst/>
              <a:uLnTx/>
              <a:uFillTx/>
              <a:latin typeface="Helvetica"/>
              <a:ea typeface="+mn-ea"/>
              <a:cs typeface="Helvetica"/>
            </a:endParaRPr>
          </a:p>
        </p:txBody>
      </p:sp>
      <p:pic>
        <p:nvPicPr>
          <p:cNvPr id="16" name="Graphic 15">
            <a:extLst>
              <a:ext uri="{FF2B5EF4-FFF2-40B4-BE49-F238E27FC236}">
                <a16:creationId xmlns:a16="http://schemas.microsoft.com/office/drawing/2014/main" id="{80527F43-EBD5-2C0B-A2A2-6AE9AE3330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1869" y="853860"/>
            <a:ext cx="11688262" cy="538224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59BA5-82AD-DA7E-A430-FB7247E6E0C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7E6394C-E344-CC92-6882-F0261D10C60E}"/>
              </a:ext>
            </a:extLst>
          </p:cNvPr>
          <p:cNvSpPr txBox="1"/>
          <p:nvPr/>
        </p:nvSpPr>
        <p:spPr>
          <a:xfrm>
            <a:off x="643964" y="2477879"/>
            <a:ext cx="3771237" cy="2858924"/>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lang="en-US" sz="1200" b="1">
                <a:solidFill>
                  <a:srgbClr val="000000"/>
                </a:solidFill>
                <a:latin typeface="Helvetica"/>
                <a:cs typeface="Helvetica"/>
              </a:rPr>
              <a:t>75% of Australian </a:t>
            </a:r>
            <a:r>
              <a:rPr lang="en-US" sz="1200" b="1" err="1">
                <a:solidFill>
                  <a:srgbClr val="000000"/>
                </a:solidFill>
                <a:latin typeface="Helvetica"/>
                <a:cs typeface="Helvetica"/>
              </a:rPr>
              <a:t>organisations</a:t>
            </a:r>
            <a:r>
              <a:rPr lang="en-US" sz="1200" b="1">
                <a:solidFill>
                  <a:srgbClr val="000000"/>
                </a:solidFill>
                <a:latin typeface="Helvetica"/>
                <a:cs typeface="Helvetica"/>
              </a:rPr>
              <a:t> say they are not effective at managing cross-functional collaboration.</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About 25% are managing it well.</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a:cs typeface="Helvetica"/>
              </a:rPr>
              <a:t>55% of </a:t>
            </a:r>
            <a:r>
              <a:rPr lang="en-US" sz="1200" err="1">
                <a:solidFill>
                  <a:prstClr val="black"/>
                </a:solidFill>
                <a:latin typeface="Helvetica"/>
                <a:cs typeface="Helvetica"/>
              </a:rPr>
              <a:t>organisations</a:t>
            </a:r>
            <a:r>
              <a:rPr lang="en-US" sz="1200">
                <a:solidFill>
                  <a:prstClr val="black"/>
                </a:solidFill>
                <a:latin typeface="Helvetica"/>
                <a:cs typeface="Helvetica"/>
              </a:rPr>
              <a:t> say they achieve success </a:t>
            </a:r>
            <a:br>
              <a:rPr lang="en-US" sz="1200">
                <a:solidFill>
                  <a:prstClr val="black"/>
                </a:solidFill>
                <a:latin typeface="Helvetica"/>
                <a:cs typeface="Helvetica"/>
              </a:rPr>
            </a:br>
            <a:r>
              <a:rPr lang="en-US" sz="1200">
                <a:solidFill>
                  <a:prstClr val="black"/>
                </a:solidFill>
                <a:latin typeface="Helvetica"/>
                <a:cs typeface="Helvetica"/>
              </a:rPr>
              <a:t>in collaborating in a hybrid workplace.</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a:cs typeface="Helvetica"/>
              </a:rPr>
              <a:t>Some </a:t>
            </a:r>
            <a:r>
              <a:rPr lang="en-US" sz="1200" err="1">
                <a:solidFill>
                  <a:prstClr val="black"/>
                </a:solidFill>
                <a:latin typeface="Helvetica"/>
                <a:cs typeface="Helvetica"/>
              </a:rPr>
              <a:t>organisations</a:t>
            </a:r>
            <a:r>
              <a:rPr lang="en-US" sz="1200">
                <a:solidFill>
                  <a:prstClr val="black"/>
                </a:solidFill>
                <a:latin typeface="Helvetica"/>
                <a:cs typeface="Helvetica"/>
              </a:rPr>
              <a:t> struggle with automating </a:t>
            </a:r>
            <a:br>
              <a:rPr lang="en-US" sz="1200">
                <a:solidFill>
                  <a:prstClr val="black"/>
                </a:solidFill>
                <a:latin typeface="Helvetica"/>
                <a:cs typeface="Helvetica"/>
              </a:rPr>
            </a:br>
            <a:r>
              <a:rPr lang="en-US" sz="1200">
                <a:solidFill>
                  <a:prstClr val="black"/>
                </a:solidFill>
                <a:latin typeface="Helvetica"/>
                <a:cs typeface="Helvetica"/>
              </a:rPr>
              <a:t>key processes.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endParaRPr lang="en-US" sz="1200" b="0" i="0" u="none" strike="noStrike" kern="1200" cap="none" spc="0" normalizeH="0" baseline="0" noProof="0">
              <a:ln>
                <a:noFill/>
              </a:ln>
              <a:solidFill>
                <a:prstClr val="black"/>
              </a:solidFill>
              <a:effectLst/>
              <a:uLnTx/>
              <a:uFillTx/>
              <a:latin typeface="Helvetica"/>
              <a:cs typeface="Helvetica"/>
            </a:endParaRPr>
          </a:p>
        </p:txBody>
      </p:sp>
      <p:grpSp>
        <p:nvGrpSpPr>
          <p:cNvPr id="8" name="Group 7">
            <a:extLst>
              <a:ext uri="{FF2B5EF4-FFF2-40B4-BE49-F238E27FC236}">
                <a16:creationId xmlns:a16="http://schemas.microsoft.com/office/drawing/2014/main" id="{92135B03-B1C9-8212-1BC5-EC0A8DBE15B9}"/>
              </a:ext>
            </a:extLst>
          </p:cNvPr>
          <p:cNvGrpSpPr/>
          <p:nvPr/>
        </p:nvGrpSpPr>
        <p:grpSpPr>
          <a:xfrm>
            <a:off x="643966" y="1575586"/>
            <a:ext cx="3654520" cy="769442"/>
            <a:chOff x="819810" y="1621037"/>
            <a:chExt cx="3654521" cy="769442"/>
          </a:xfrm>
        </p:grpSpPr>
        <p:sp>
          <p:nvSpPr>
            <p:cNvPr id="10" name="Rectangle 9">
              <a:extLst>
                <a:ext uri="{FF2B5EF4-FFF2-40B4-BE49-F238E27FC236}">
                  <a16:creationId xmlns:a16="http://schemas.microsoft.com/office/drawing/2014/main" id="{1B964546-2264-285F-67AC-BDD888EE4035}"/>
                </a:ext>
              </a:extLst>
            </p:cNvPr>
            <p:cNvSpPr/>
            <p:nvPr/>
          </p:nvSpPr>
          <p:spPr>
            <a:xfrm>
              <a:off x="819811" y="1928814"/>
              <a:ext cx="3654520"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a:latin typeface="Helvetica"/>
                  <a:ea typeface="Helvetica Neue"/>
                  <a:cs typeface="Helvetica Neue"/>
                  <a:sym typeface="Helvetica Neue"/>
                </a:rPr>
                <a:t>Employee experience</a:t>
              </a:r>
              <a:endParaRPr lang="en-US" sz="2400" b="1" i="0" u="none" strike="noStrike" kern="1200" cap="none" spc="-50" normalizeH="0" baseline="0" noProof="0">
                <a:ln>
                  <a:noFill/>
                </a:ln>
                <a:solidFill>
                  <a:srgbClr val="000000"/>
                </a:solidFill>
                <a:effectLst/>
                <a:uLnTx/>
                <a:uFillTx/>
                <a:latin typeface="Helvetica"/>
                <a:cs typeface="Helvetica"/>
              </a:endParaRPr>
            </a:p>
          </p:txBody>
        </p:sp>
        <p:sp>
          <p:nvSpPr>
            <p:cNvPr id="11" name="Rectangle 10">
              <a:extLst>
                <a:ext uri="{FF2B5EF4-FFF2-40B4-BE49-F238E27FC236}">
                  <a16:creationId xmlns:a16="http://schemas.microsoft.com/office/drawing/2014/main" id="{8134C517-1211-31CA-9E45-27411C75B333}"/>
                </a:ext>
              </a:extLst>
            </p:cNvPr>
            <p:cNvSpPr/>
            <p:nvPr/>
          </p:nvSpPr>
          <p:spPr>
            <a:xfrm>
              <a:off x="819810" y="1621037"/>
              <a:ext cx="365451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a:t>
              </a:r>
              <a:r>
                <a:rPr lang="en-US" sz="1400" b="1">
                  <a:solidFill>
                    <a:srgbClr val="E7534F"/>
                  </a:solidFill>
                  <a:latin typeface="Helvetica"/>
                  <a:ea typeface="Calibri" panose="020F0502020204030204"/>
                  <a:cs typeface="Helvetica"/>
                </a:rPr>
                <a:t>trends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12" name="Straight Connector 11">
            <a:extLst>
              <a:ext uri="{FF2B5EF4-FFF2-40B4-BE49-F238E27FC236}">
                <a16:creationId xmlns:a16="http://schemas.microsoft.com/office/drawing/2014/main" id="{4CF1B27B-D29F-6CF6-A880-E8C5D1E4A365}"/>
              </a:ext>
            </a:extLst>
          </p:cNvPr>
          <p:cNvCxnSpPr>
            <a:cxnSpLocks/>
          </p:cNvCxnSpPr>
          <p:nvPr/>
        </p:nvCxnSpPr>
        <p:spPr>
          <a:xfrm flipV="1">
            <a:off x="4783746" y="21836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B42A16C-ADB5-ED64-9FD4-6BC69346048E}"/>
              </a:ext>
            </a:extLst>
          </p:cNvPr>
          <p:cNvSpPr txBox="1"/>
          <p:nvPr/>
        </p:nvSpPr>
        <p:spPr>
          <a:xfrm>
            <a:off x="5152292" y="781155"/>
            <a:ext cx="6601702" cy="5354415"/>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buClr>
                <a:srgbClr val="E7534F"/>
              </a:buClr>
              <a:buSzTx/>
              <a:buFontTx/>
              <a:buNone/>
              <a:tabLst/>
              <a:defRPr/>
            </a:pPr>
            <a:r>
              <a:rPr lang="en-US" sz="1200" b="1" dirty="0">
                <a:solidFill>
                  <a:srgbClr val="000000"/>
                </a:solidFill>
                <a:latin typeface="Helvetica"/>
                <a:cs typeface="Helvetica"/>
              </a:rPr>
              <a:t>Difficulty in integrating cross-functional capabilities</a:t>
            </a:r>
            <a:endParaRPr kumimoji="0" lang="en-US" sz="12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a:endParaRPr>
          </a:p>
          <a:p>
            <a:pPr marL="171450" indent="-171450">
              <a:lnSpc>
                <a:spcPct val="150000"/>
              </a:lnSpc>
              <a:spcAft>
                <a:spcPts val="1200"/>
              </a:spcAft>
              <a:buClr>
                <a:srgbClr val="E7534F"/>
              </a:buClr>
              <a:buFont typeface="Arial" panose="020B0604020202020204" pitchFamily="34" charset="0"/>
              <a:buChar char="•"/>
              <a:defRPr/>
            </a:pPr>
            <a:r>
              <a:rPr lang="en-US" sz="1200" dirty="0">
                <a:solidFill>
                  <a:prstClr val="black"/>
                </a:solidFill>
                <a:latin typeface="Helvetica"/>
                <a:cs typeface="Helvetica"/>
              </a:rPr>
              <a:t>Although many </a:t>
            </a:r>
            <a:r>
              <a:rPr lang="en-US" sz="1200" dirty="0" err="1">
                <a:solidFill>
                  <a:prstClr val="black"/>
                </a:solidFill>
                <a:latin typeface="Helvetica"/>
                <a:cs typeface="Helvetica"/>
              </a:rPr>
              <a:t>organisations</a:t>
            </a:r>
            <a:r>
              <a:rPr lang="en-US" sz="1200" dirty="0">
                <a:solidFill>
                  <a:prstClr val="black"/>
                </a:solidFill>
                <a:latin typeface="Helvetica"/>
                <a:cs typeface="Helvetica"/>
              </a:rPr>
              <a:t> collaborate effectively in hybrid workplaces, only 5% excel at cross‑functional collaboration. An </a:t>
            </a:r>
            <a:r>
              <a:rPr lang="en-US" sz="1200" dirty="0">
                <a:solidFill>
                  <a:srgbClr val="E7534F"/>
                </a:solidFill>
                <a:latin typeface="Helvetica"/>
                <a:cs typeface="Helvetica"/>
                <a:hlinkClick r:id="rId3">
                  <a:extLst>
                    <a:ext uri="{A12FA001-AC4F-418D-AE19-62706E023703}">
                      <ahyp:hlinkClr xmlns:ahyp="http://schemas.microsoft.com/office/drawing/2018/hyperlinkcolor" val="tx"/>
                    </a:ext>
                  </a:extLst>
                </a:hlinkClick>
              </a:rPr>
              <a:t>ADAPT Expert Presentation</a:t>
            </a:r>
            <a:r>
              <a:rPr lang="en-US" sz="1200" dirty="0">
                <a:solidFill>
                  <a:prstClr val="black"/>
                </a:solidFill>
                <a:latin typeface="Helvetica"/>
                <a:cs typeface="Helvetica"/>
              </a:rPr>
              <a:t> (Aug 2022) highlights the significance of replacing </a:t>
            </a:r>
            <a:r>
              <a:rPr lang="en-US" sz="1200" dirty="0" err="1">
                <a:solidFill>
                  <a:prstClr val="black"/>
                </a:solidFill>
                <a:latin typeface="Helvetica"/>
                <a:cs typeface="Helvetica"/>
              </a:rPr>
              <a:t>organisational</a:t>
            </a:r>
            <a:r>
              <a:rPr lang="en-US" sz="1200" dirty="0">
                <a:solidFill>
                  <a:prstClr val="black"/>
                </a:solidFill>
                <a:latin typeface="Helvetica"/>
                <a:cs typeface="Helvetica"/>
              </a:rPr>
              <a:t> charts with aligned values </a:t>
            </a:r>
            <a:br>
              <a:rPr lang="en-US" sz="1200" dirty="0">
                <a:solidFill>
                  <a:prstClr val="black"/>
                </a:solidFill>
                <a:latin typeface="Helvetica"/>
                <a:cs typeface="Helvetica"/>
              </a:rPr>
            </a:br>
            <a:r>
              <a:rPr lang="en-US" sz="1200" dirty="0">
                <a:solidFill>
                  <a:prstClr val="black"/>
                </a:solidFill>
                <a:latin typeface="Helvetica"/>
                <a:cs typeface="Helvetica"/>
              </a:rPr>
              <a:t>allowing </a:t>
            </a:r>
            <a:r>
              <a:rPr lang="en-US" sz="1200" dirty="0" err="1">
                <a:solidFill>
                  <a:prstClr val="black"/>
                </a:solidFill>
                <a:latin typeface="Helvetica"/>
                <a:cs typeface="Helvetica"/>
              </a:rPr>
              <a:t>organisations</a:t>
            </a:r>
            <a:r>
              <a:rPr lang="en-US" sz="1200" dirty="0">
                <a:solidFill>
                  <a:prstClr val="black"/>
                </a:solidFill>
                <a:latin typeface="Helvetica"/>
                <a:cs typeface="Helvetica"/>
              </a:rPr>
              <a:t> to remove frictions from tasks through cross-functional </a:t>
            </a:r>
            <a:br>
              <a:rPr lang="en-US" sz="1200" dirty="0">
                <a:solidFill>
                  <a:prstClr val="black"/>
                </a:solidFill>
                <a:latin typeface="Helvetica"/>
                <a:cs typeface="Helvetica"/>
              </a:rPr>
            </a:br>
            <a:r>
              <a:rPr lang="en-US" sz="1200" dirty="0">
                <a:solidFill>
                  <a:prstClr val="black"/>
                </a:solidFill>
                <a:latin typeface="Helvetica"/>
                <a:cs typeface="Helvetica"/>
              </a:rPr>
              <a:t>and team collaboration.</a:t>
            </a:r>
            <a:endParaRPr lang="en-US" sz="1200" b="0" i="0" u="none" strike="noStrike" kern="1200" cap="none" spc="0" normalizeH="0" baseline="0" noProof="0" dirty="0">
              <a:ln>
                <a:noFill/>
              </a:ln>
              <a:solidFill>
                <a:prstClr val="black"/>
              </a:solidFill>
              <a:effectLst/>
              <a:uLnTx/>
              <a:uFillTx/>
              <a:latin typeface="Helvetica"/>
              <a:cs typeface="Helvetica"/>
            </a:endParaRPr>
          </a:p>
          <a:p>
            <a:pPr marL="0" marR="0" lvl="0" indent="0" algn="l" defTabSz="914400" rtl="0" eaLnBrk="1" fontAlgn="auto" latinLnBrk="0" hangingPunct="1">
              <a:lnSpc>
                <a:spcPct val="150000"/>
              </a:lnSpc>
              <a:spcBef>
                <a:spcPts val="0"/>
              </a:spcBef>
              <a:buClr>
                <a:srgbClr val="E7534F"/>
              </a:buClr>
              <a:buSzTx/>
              <a:buFontTx/>
              <a:buNone/>
              <a:tabLst/>
              <a:defRPr/>
            </a:pPr>
            <a:r>
              <a:rPr lang="en-US" sz="1200" b="1" dirty="0">
                <a:solidFill>
                  <a:prstClr val="black"/>
                </a:solidFill>
                <a:latin typeface="Helvetica"/>
                <a:cs typeface="Helvetica"/>
              </a:rPr>
              <a:t>Success</a:t>
            </a:r>
            <a:r>
              <a:rPr kumimoji="0" lang="en-US" sz="1200" b="1" i="0" u="none" strike="noStrike" kern="1200" cap="none" spc="0" normalizeH="0" baseline="0" noProof="0" dirty="0">
                <a:ln>
                  <a:noFill/>
                </a:ln>
                <a:solidFill>
                  <a:prstClr val="black"/>
                </a:solidFill>
                <a:effectLst/>
                <a:uLnTx/>
                <a:uFillTx/>
                <a:latin typeface="Helvetica"/>
                <a:cs typeface="Helvetica"/>
              </a:rPr>
              <a:t> in hybrid workplace collaboration</a:t>
            </a:r>
            <a:endParaRPr lang="en-US" sz="1200" b="1" i="0" u="none" strike="noStrike" kern="1200" cap="none" spc="0" normalizeH="0" baseline="0" noProof="0" dirty="0">
              <a:ln>
                <a:noFill/>
              </a:ln>
              <a:solidFill>
                <a:prstClr val="black"/>
              </a:solidFill>
              <a:effectLst/>
              <a:uLnTx/>
              <a:uFillTx/>
              <a:latin typeface="Helvetica"/>
              <a:cs typeface="Helvetica"/>
            </a:endParaRPr>
          </a:p>
          <a:p>
            <a:pPr marL="171450" lvl="0" indent="-171450">
              <a:lnSpc>
                <a:spcPct val="150000"/>
              </a:lnSpc>
              <a:buClr>
                <a:srgbClr val="E7534F"/>
              </a:buClr>
              <a:buFont typeface="Arial" panose="020B0604020202020204" pitchFamily="34" charset="0"/>
              <a:buChar char="•"/>
              <a:defRPr/>
            </a:pPr>
            <a:r>
              <a:rPr lang="en-US" sz="1200" dirty="0">
                <a:solidFill>
                  <a:prstClr val="black"/>
                </a:solidFill>
                <a:latin typeface="Helvetica"/>
                <a:cs typeface="Helvetica"/>
              </a:rPr>
              <a:t>As </a:t>
            </a:r>
            <a:r>
              <a:rPr lang="en-US" sz="1200" dirty="0" err="1">
                <a:solidFill>
                  <a:prstClr val="black"/>
                </a:solidFill>
                <a:latin typeface="Helvetica"/>
                <a:cs typeface="Helvetica"/>
              </a:rPr>
              <a:t>organisations</a:t>
            </a:r>
            <a:r>
              <a:rPr lang="en-US" sz="1200" dirty="0">
                <a:solidFill>
                  <a:prstClr val="black"/>
                </a:solidFill>
                <a:latin typeface="Helvetica"/>
                <a:cs typeface="Helvetica"/>
              </a:rPr>
              <a:t> have rapidly adapted to post-pandemic work models, a high success </a:t>
            </a:r>
            <a:br>
              <a:rPr lang="en-US" sz="1200" dirty="0">
                <a:solidFill>
                  <a:prstClr val="black"/>
                </a:solidFill>
                <a:latin typeface="Helvetica"/>
                <a:cs typeface="Helvetica"/>
              </a:rPr>
            </a:br>
            <a:r>
              <a:rPr lang="en-US" sz="1200" dirty="0">
                <a:solidFill>
                  <a:prstClr val="black"/>
                </a:solidFill>
                <a:latin typeface="Helvetica"/>
                <a:cs typeface="Helvetica"/>
              </a:rPr>
              <a:t>rate in hybrid workplace collaboration suggests that they have effectively leveraged </a:t>
            </a:r>
            <a:br>
              <a:rPr lang="en-US" sz="1200" dirty="0">
                <a:solidFill>
                  <a:prstClr val="black"/>
                </a:solidFill>
                <a:latin typeface="Helvetica"/>
                <a:cs typeface="Helvetica"/>
              </a:rPr>
            </a:br>
            <a:r>
              <a:rPr lang="en-US" sz="1200" dirty="0">
                <a:solidFill>
                  <a:prstClr val="black"/>
                </a:solidFill>
                <a:latin typeface="Helvetica"/>
                <a:cs typeface="Helvetica"/>
              </a:rPr>
              <a:t>digital collaboration tools.</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1450" indent="-171450">
              <a:lnSpc>
                <a:spcPct val="150000"/>
              </a:lnSpc>
              <a:spcAft>
                <a:spcPts val="1200"/>
              </a:spcAft>
              <a:buClr>
                <a:srgbClr val="E7534F"/>
              </a:buClr>
              <a:buFont typeface="Arial" panose="020B0604020202020204" pitchFamily="34" charset="0"/>
              <a:buChar char="•"/>
              <a:defRPr/>
            </a:pPr>
            <a:r>
              <a:rPr lang="en-US" sz="1200" dirty="0">
                <a:solidFill>
                  <a:prstClr val="black"/>
                </a:solidFill>
                <a:latin typeface="Helvetica"/>
                <a:cs typeface="Helvetica"/>
              </a:rPr>
              <a:t>However, while collaboration has become remarkably seamless, </a:t>
            </a:r>
            <a:r>
              <a:rPr lang="en-US" sz="1200" dirty="0" err="1">
                <a:solidFill>
                  <a:prstClr val="black"/>
                </a:solidFill>
                <a:latin typeface="Helvetica"/>
                <a:cs typeface="Helvetica"/>
              </a:rPr>
              <a:t>organisations</a:t>
            </a:r>
            <a:r>
              <a:rPr lang="en-US" sz="1200" dirty="0">
                <a:solidFill>
                  <a:prstClr val="black"/>
                </a:solidFill>
                <a:latin typeface="Helvetica"/>
                <a:cs typeface="Helvetica"/>
              </a:rPr>
              <a:t> find it difficult to share ideas across the </a:t>
            </a:r>
            <a:r>
              <a:rPr lang="en-US" sz="1200" dirty="0" err="1">
                <a:solidFill>
                  <a:prstClr val="black"/>
                </a:solidFill>
                <a:latin typeface="Helvetica"/>
                <a:cs typeface="Helvetica"/>
              </a:rPr>
              <a:t>organisation</a:t>
            </a:r>
            <a:r>
              <a:rPr lang="en-US" sz="1200" dirty="0">
                <a:solidFill>
                  <a:prstClr val="black"/>
                </a:solidFill>
                <a:latin typeface="Helvetica"/>
                <a:cs typeface="Helvetica"/>
              </a:rPr>
              <a:t> and with subject matter experts.</a:t>
            </a:r>
            <a:endParaRPr lang="en-US" sz="1200" b="0" i="0" u="none" strike="noStrike" kern="1200" cap="none" spc="0" normalizeH="0" baseline="0" noProof="0" dirty="0">
              <a:ln>
                <a:noFill/>
              </a:ln>
              <a:solidFill>
                <a:prstClr val="black"/>
              </a:solidFill>
              <a:effectLst/>
              <a:uLnTx/>
              <a:uFillTx/>
              <a:latin typeface="Helvetica"/>
              <a:cs typeface="Helvetica"/>
            </a:endParaRPr>
          </a:p>
          <a:p>
            <a:pPr lvl="0">
              <a:lnSpc>
                <a:spcPct val="150000"/>
              </a:lnSpc>
              <a:defRPr/>
            </a:pPr>
            <a:r>
              <a:rPr lang="en-US" sz="1200" b="1" dirty="0">
                <a:solidFill>
                  <a:prstClr val="black"/>
                </a:solidFill>
                <a:latin typeface="Helvetica"/>
                <a:cs typeface="Helvetica"/>
              </a:rPr>
              <a:t>Automating key processes remains the most challenging area</a:t>
            </a:r>
            <a:endParaRPr kumimoji="0" lang="en-US" sz="1800" b="1" i="0" u="none" strike="noStrike" kern="1200" cap="none" spc="0" normalizeH="0" baseline="0" noProof="0" dirty="0">
              <a:ln>
                <a:noFill/>
              </a:ln>
              <a:solidFill>
                <a:prstClr val="black"/>
              </a:solidFill>
              <a:effectLst/>
              <a:uLnTx/>
              <a:uFillTx/>
              <a:latin typeface="Helvetica"/>
              <a:ea typeface="+mn-ea"/>
              <a:cs typeface="Helvetica"/>
            </a:endParaRPr>
          </a:p>
          <a:p>
            <a:pPr marL="171450" indent="-171450">
              <a:lnSpc>
                <a:spcPct val="150000"/>
              </a:lnSpc>
              <a:buClr>
                <a:srgbClr val="E7534F"/>
              </a:buClr>
              <a:buFont typeface="Arial" panose="020B0604020202020204" pitchFamily="34" charset="0"/>
              <a:buChar char="•"/>
              <a:defRPr/>
            </a:pPr>
            <a:r>
              <a:rPr lang="en-US" sz="1200" dirty="0">
                <a:solidFill>
                  <a:prstClr val="black"/>
                </a:solidFill>
                <a:latin typeface="Helvetica"/>
                <a:cs typeface="Helvetica"/>
              </a:rPr>
              <a:t>This highlights a critical gap in digital transformation efforts, like </a:t>
            </a:r>
            <a:r>
              <a:rPr lang="en-US" sz="1200" dirty="0" err="1">
                <a:solidFill>
                  <a:prstClr val="black"/>
                </a:solidFill>
                <a:latin typeface="Helvetica"/>
                <a:cs typeface="Helvetica"/>
              </a:rPr>
              <a:t>digitising</a:t>
            </a:r>
            <a:r>
              <a:rPr lang="en-US" sz="1200" dirty="0">
                <a:solidFill>
                  <a:prstClr val="black"/>
                </a:solidFill>
                <a:latin typeface="Helvetica"/>
                <a:cs typeface="Helvetica"/>
              </a:rPr>
              <a:t> </a:t>
            </a:r>
            <a:br>
              <a:rPr lang="en-US" sz="1200" dirty="0">
                <a:solidFill>
                  <a:prstClr val="black"/>
                </a:solidFill>
                <a:latin typeface="Helvetica"/>
                <a:cs typeface="Helvetica"/>
              </a:rPr>
            </a:br>
            <a:r>
              <a:rPr lang="en-US" sz="1200" dirty="0">
                <a:solidFill>
                  <a:prstClr val="black"/>
                </a:solidFill>
                <a:latin typeface="Helvetica"/>
                <a:cs typeface="Helvetica"/>
              </a:rPr>
              <a:t>processes. In fact, average </a:t>
            </a:r>
            <a:r>
              <a:rPr lang="en-US" sz="1200" dirty="0" err="1">
                <a:solidFill>
                  <a:prstClr val="black"/>
                </a:solidFill>
                <a:latin typeface="Helvetica"/>
                <a:cs typeface="Helvetica"/>
              </a:rPr>
              <a:t>digitisation</a:t>
            </a:r>
            <a:r>
              <a:rPr lang="en-US" sz="1200" dirty="0">
                <a:solidFill>
                  <a:prstClr val="black"/>
                </a:solidFill>
                <a:latin typeface="Helvetica"/>
                <a:cs typeface="Helvetica"/>
              </a:rPr>
              <a:t> has dropped this year by 4% </a:t>
            </a:r>
            <a:br>
              <a:rPr lang="en-US" sz="1200" dirty="0">
                <a:solidFill>
                  <a:prstClr val="black"/>
                </a:solidFill>
                <a:latin typeface="Helvetica"/>
                <a:cs typeface="Helvetica"/>
              </a:rPr>
            </a:br>
            <a:r>
              <a:rPr lang="en-US" sz="1200" dirty="0">
                <a:solidFill>
                  <a:prstClr val="black"/>
                </a:solidFill>
                <a:latin typeface="Helvetica"/>
                <a:cs typeface="Helvetica"/>
              </a:rPr>
              <a:t>(</a:t>
            </a:r>
            <a:r>
              <a:rPr lang="en-US" sz="1200" dirty="0">
                <a:solidFill>
                  <a:srgbClr val="E7534F"/>
                </a:solidFill>
                <a:latin typeface="Helvetica"/>
                <a:cs typeface="Helvetica"/>
                <a:hlinkClick r:id="rId4"/>
              </a:rPr>
              <a:t>ADAPT CDO Persona Map</a:t>
            </a:r>
            <a:r>
              <a:rPr lang="en-US" sz="1200" dirty="0">
                <a:solidFill>
                  <a:prstClr val="black"/>
                </a:solidFill>
                <a:latin typeface="Helvetica"/>
                <a:cs typeface="Helvetica"/>
              </a:rPr>
              <a:t>, Jul 2025).</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1450" lvl="0" indent="-171450">
              <a:lnSpc>
                <a:spcPct val="150000"/>
              </a:lnSpc>
              <a:spcAft>
                <a:spcPts val="1200"/>
              </a:spcAft>
              <a:buClr>
                <a:srgbClr val="E7534F"/>
              </a:buClr>
              <a:buFont typeface="Arial" panose="020B0604020202020204" pitchFamily="34" charset="0"/>
              <a:buChar char="•"/>
              <a:defRPr/>
            </a:pPr>
            <a:r>
              <a:rPr lang="en-US" sz="1200" dirty="0">
                <a:solidFill>
                  <a:prstClr val="black"/>
                </a:solidFill>
                <a:latin typeface="Helvetica"/>
                <a:cs typeface="Helvetica"/>
              </a:rPr>
              <a:t>While </a:t>
            </a:r>
            <a:r>
              <a:rPr lang="en-US" sz="1200" dirty="0" err="1">
                <a:solidFill>
                  <a:prstClr val="black"/>
                </a:solidFill>
                <a:latin typeface="Helvetica"/>
                <a:cs typeface="Helvetica"/>
              </a:rPr>
              <a:t>organisations</a:t>
            </a:r>
            <a:r>
              <a:rPr lang="en-US" sz="1200" dirty="0">
                <a:solidFill>
                  <a:prstClr val="black"/>
                </a:solidFill>
                <a:latin typeface="Helvetica"/>
                <a:cs typeface="Helvetica"/>
              </a:rPr>
              <a:t> are progressive in collaborative technologies, they face significant hurdles in creating truly integrated digital workflows.</a:t>
            </a:r>
          </a:p>
        </p:txBody>
      </p:sp>
    </p:spTree>
    <p:extLst>
      <p:ext uri="{BB962C8B-B14F-4D97-AF65-F5344CB8AC3E}">
        <p14:creationId xmlns:p14="http://schemas.microsoft.com/office/powerpoint/2010/main" val="26177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863D050-F5C3-8D7D-6007-107678C8D1D3}"/>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3FB38FC9-EFF7-4E20-9754-49760853F378}"/>
              </a:ext>
            </a:extLst>
          </p:cNvPr>
          <p:cNvSpPr txBox="1"/>
          <p:nvPr/>
        </p:nvSpPr>
        <p:spPr>
          <a:xfrm>
            <a:off x="549439" y="2721114"/>
            <a:ext cx="7513905" cy="707886"/>
          </a:xfrm>
          <a:prstGeom prst="rect">
            <a:avLst/>
          </a:prstGeom>
          <a:noFill/>
        </p:spPr>
        <p:txBody>
          <a:bodyPr wrap="square" lIns="91440" tIns="45720" rIns="91440" bIns="45720" rtlCol="0" anchor="t">
            <a:spAutoFit/>
          </a:bodyPr>
          <a:lstStyle/>
          <a:p>
            <a:pPr>
              <a:spcAft>
                <a:spcPts val="2400"/>
              </a:spcAft>
            </a:pPr>
            <a:r>
              <a:rPr lang="en-US" sz="4000">
                <a:solidFill>
                  <a:schemeClr val="bg1"/>
                </a:solidFill>
                <a:latin typeface="Helvetica"/>
                <a:cs typeface="Helvetica"/>
              </a:rPr>
              <a:t>Survey demographics</a:t>
            </a:r>
          </a:p>
        </p:txBody>
      </p:sp>
      <p:sp>
        <p:nvSpPr>
          <p:cNvPr id="5" name="Rectangle 4">
            <a:extLst>
              <a:ext uri="{FF2B5EF4-FFF2-40B4-BE49-F238E27FC236}">
                <a16:creationId xmlns:a16="http://schemas.microsoft.com/office/drawing/2014/main" id="{B235EE19-2374-368C-7E08-350146E1176B}"/>
              </a:ext>
            </a:extLst>
          </p:cNvPr>
          <p:cNvSpPr/>
          <p:nvPr/>
        </p:nvSpPr>
        <p:spPr>
          <a:xfrm>
            <a:off x="680027" y="369551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2FF7D9B7-3BCA-1877-B77A-2E48466D03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4721" y="6005622"/>
            <a:ext cx="2157900" cy="232240"/>
          </a:xfrm>
          <a:prstGeom prst="rect">
            <a:avLst/>
          </a:prstGeom>
        </p:spPr>
      </p:pic>
    </p:spTree>
    <p:extLst>
      <p:ext uri="{BB962C8B-B14F-4D97-AF65-F5344CB8AC3E}">
        <p14:creationId xmlns:p14="http://schemas.microsoft.com/office/powerpoint/2010/main" val="3551179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E49BFB-E3EB-C243-87B5-487BC7D0170B}"/>
              </a:ext>
            </a:extLst>
          </p:cNvPr>
          <p:cNvSpPr/>
          <p:nvPr/>
        </p:nvSpPr>
        <p:spPr>
          <a:xfrm>
            <a:off x="493956" y="118949"/>
            <a:ext cx="7373942"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00000020004"/>
                <a:ea typeface="+mn-ea"/>
                <a:cs typeface="Helvetica"/>
              </a:rPr>
              <a:t>Survey demographics: Australian CDOs in 2025</a:t>
            </a:r>
            <a:endParaRPr kumimoji="0" lang="en-AU" sz="2400" b="1" i="0" u="none" strike="noStrike" kern="1200" cap="none" spc="0" normalizeH="0" baseline="0" noProof="0">
              <a:ln>
                <a:noFill/>
              </a:ln>
              <a:solidFill>
                <a:srgbClr val="000000"/>
              </a:solidFill>
              <a:effectLst/>
              <a:uLnTx/>
              <a:uFillTx/>
              <a:latin typeface="Helvetica Neue" panose="02000503000000020004"/>
              <a:ea typeface="+mn-ea"/>
              <a:cs typeface="Helvetica"/>
            </a:endParaRPr>
          </a:p>
        </p:txBody>
      </p:sp>
      <p:pic>
        <p:nvPicPr>
          <p:cNvPr id="10" name="Graphic 9">
            <a:extLst>
              <a:ext uri="{FF2B5EF4-FFF2-40B4-BE49-F238E27FC236}">
                <a16:creationId xmlns:a16="http://schemas.microsoft.com/office/drawing/2014/main" id="{4ACAE5B7-EA4E-43C8-789B-AB6BF6F301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639236"/>
            <a:ext cx="11802533" cy="5759482"/>
          </a:xfrm>
          <a:prstGeom prst="rect">
            <a:avLst/>
          </a:prstGeom>
        </p:spPr>
      </p:pic>
    </p:spTree>
    <p:extLst>
      <p:ext uri="{BB962C8B-B14F-4D97-AF65-F5344CB8AC3E}">
        <p14:creationId xmlns:p14="http://schemas.microsoft.com/office/powerpoint/2010/main" val="3580920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a:lnSpc>
                <a:spcPct val="150000"/>
              </a:lnSpc>
              <a:spcAft>
                <a:spcPts val="600"/>
              </a:spcAft>
              <a:buClr>
                <a:srgbClr val="E7534F"/>
              </a:buClr>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lang="en-US" sz="1100" b="0" i="0" u="none" strike="noStrike" kern="1200" cap="none" spc="0" normalizeH="0" baseline="0" noProof="0">
                <a:ln>
                  <a:noFill/>
                </a:ln>
                <a:effectLst/>
                <a:uLnTx/>
                <a:uFillTx/>
                <a:latin typeface="Helvetic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a:t>
            </a:r>
            <a:r>
              <a:rPr kumimoji="0" lang="en-US" sz="1100" b="0" i="0" u="none" strike="noStrike" kern="1200" cap="none" spc="0" normalizeH="0" baseline="0" noProof="0" err="1">
                <a:ln>
                  <a:noFill/>
                </a:ln>
                <a:solidFill>
                  <a:prstClr val="black"/>
                </a:solidFill>
                <a:effectLst/>
                <a:uLnTx/>
                <a:uFillTx/>
                <a:latin typeface="Helvetica"/>
                <a:ea typeface="+mn-ea"/>
                <a:cs typeface="Helvetica"/>
              </a:rPr>
              <a:t>recognise</a:t>
            </a:r>
            <a:r>
              <a:rPr kumimoji="0" lang="en-US" sz="1100" b="0" i="0" u="none" strike="noStrike" kern="1200" cap="none" spc="0" normalizeH="0" baseline="0" noProof="0">
                <a:ln>
                  <a:noFill/>
                </a:ln>
                <a:solidFill>
                  <a:prstClr val="black"/>
                </a:solidFill>
                <a:effectLst/>
                <a:uLnTx/>
                <a:uFillTx/>
                <a:latin typeface="Helvetica"/>
                <a:ea typeface="+mn-ea"/>
                <a:cs typeface="Helvetica"/>
              </a:rPr>
              <a:t> that this </a:t>
            </a:r>
            <a:r>
              <a:rPr lang="en-US" sz="1100">
                <a:solidFill>
                  <a:prstClr val="black"/>
                </a:solidFill>
                <a:latin typeface="Helvetica"/>
                <a:cs typeface="Helvetica"/>
              </a:rPr>
              <a:t>doesn't </a:t>
            </a:r>
            <a:r>
              <a:rPr kumimoji="0" lang="en-US" sz="1100" b="0" i="0" u="none" strike="noStrike" kern="1200" cap="none" spc="0" normalizeH="0" baseline="0" noProof="0">
                <a:ln>
                  <a:noFill/>
                </a:ln>
                <a:solidFill>
                  <a:prstClr val="black"/>
                </a:solidFill>
                <a:effectLst/>
                <a:uLnTx/>
                <a:uFillTx/>
                <a:latin typeface="Helvetica"/>
                <a:ea typeface="+mn-ea"/>
                <a:cs typeface="Helvetica"/>
              </a:rPr>
              <a:t>guarantee future respondents will reflect the same trends. For instance, while 100% of respondents in a sample of 10 might invest in AI, </a:t>
            </a:r>
            <a:r>
              <a:rPr lang="en-US" sz="1100">
                <a:solidFill>
                  <a:prstClr val="black"/>
                </a:solidFill>
                <a:latin typeface="Helvetica"/>
                <a:cs typeface="Helvetica"/>
              </a:rPr>
              <a:t>it'd </a:t>
            </a:r>
            <a:r>
              <a:rPr kumimoji="0" lang="en-US" sz="1100" b="0" i="0" u="none" strike="noStrike" kern="1200" cap="none" spc="0" normalizeH="0" baseline="0" noProof="0">
                <a:ln>
                  <a:noFill/>
                </a:ln>
                <a:solidFill>
                  <a:prstClr val="black"/>
                </a:solidFill>
                <a:effectLst/>
                <a:uLnTx/>
                <a:uFillTx/>
                <a:latin typeface="Helvetica"/>
                <a:ea typeface="+mn-ea"/>
                <a:cs typeface="Helvetica"/>
              </a:rPr>
              <a:t>be unrealistic to assume this pattern will hold as the sample size grows. However, if the sample size increases to 20, </a:t>
            </a:r>
            <a:r>
              <a:rPr lang="en-US" sz="1100">
                <a:solidFill>
                  <a:prstClr val="black"/>
                </a:solidFill>
                <a:latin typeface="Helvetica"/>
                <a:cs typeface="Helvetica"/>
              </a:rPr>
              <a:t>it's</a:t>
            </a:r>
            <a:r>
              <a:rPr kumimoji="0" lang="en-US" sz="1100" b="0" i="0" u="none" strike="noStrike" kern="1200" cap="none" spc="0" normalizeH="0" baseline="0" noProof="0">
                <a:ln>
                  <a:noFill/>
                </a:ln>
                <a:solidFill>
                  <a:prstClr val="black"/>
                </a:solidFill>
                <a:effectLst/>
                <a:uLnTx/>
                <a:uFillTx/>
                <a:latin typeface="Helvetica"/>
                <a:ea typeface="+mn-ea"/>
                <a:cs typeface="Helvetica"/>
              </a:rPr>
              <a:t> unlikely </a:t>
            </a:r>
            <a:br>
              <a:rPr lang="en-US" sz="1100" b="0" i="0" u="none" strike="noStrike" kern="1200" cap="none" spc="0" normalizeH="0" baseline="0" noProof="0">
                <a:ln>
                  <a:noFill/>
                </a:ln>
                <a:effectLst/>
                <a:uLnTx/>
                <a:uFillTx/>
                <a:latin typeface="Helvetic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1382003" y="1402623"/>
            <a:ext cx="937996"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Helvetica" panose="020B0403020202020204" pitchFamily="34" charset="0"/>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996520"/>
            <a:ext cx="1209360" cy="307777"/>
          </a:xfrm>
          <a:prstGeom prst="rect">
            <a:avLst/>
          </a:prstGeom>
          <a:noFill/>
        </p:spPr>
        <p:txBody>
          <a:bodyPr wrap="square" rtlCol="0">
            <a:spAutoFit/>
          </a:bodyPr>
          <a:lstStyle/>
          <a:p>
            <a:r>
              <a:rPr lang="en-US" sz="1400" b="1">
                <a:latin typeface="Helvetica" panose="020B0403020202020204" pitchFamily="34" charset="0"/>
              </a:rPr>
              <a:t>Written by</a:t>
            </a:r>
            <a:endParaRPr lang="en-AU" sz="1400" b="1">
              <a:latin typeface="Helvetica" panose="020B0403020202020204" pitchFamily="34" charset="0"/>
            </a:endParaRPr>
          </a:p>
        </p:txBody>
      </p:sp>
      <p:sp>
        <p:nvSpPr>
          <p:cNvPr id="5" name="TextBox 4">
            <a:extLst>
              <a:ext uri="{FF2B5EF4-FFF2-40B4-BE49-F238E27FC236}">
                <a16:creationId xmlns:a16="http://schemas.microsoft.com/office/drawing/2014/main" id="{56E1C003-99AB-45C5-9813-A8168ACB1D19}"/>
              </a:ext>
            </a:extLst>
          </p:cNvPr>
          <p:cNvSpPr txBox="1"/>
          <p:nvPr/>
        </p:nvSpPr>
        <p:spPr>
          <a:xfrm>
            <a:off x="1304094" y="2826303"/>
            <a:ext cx="9873658" cy="1454694"/>
          </a:xfrm>
          <a:prstGeom prst="rect">
            <a:avLst/>
          </a:prstGeom>
          <a:noFill/>
        </p:spPr>
        <p:txBody>
          <a:bodyPr wrap="square" rtlCol="0">
            <a:spAutoFit/>
          </a:bodyPr>
          <a:lstStyle/>
          <a:p>
            <a:pPr>
              <a:lnSpc>
                <a:spcPts val="1800"/>
              </a:lnSpc>
            </a:pPr>
            <a:r>
              <a:rPr lang="en-US" sz="1200">
                <a:latin typeface="Helvetica" panose="020B0403020202020204" pitchFamily="34" charset="0"/>
              </a:rPr>
              <a:t>As a Junior Data Analyst at ADAPT, Mari enables the discovery and definition of market trends through visually meaningful statistics. </a:t>
            </a:r>
            <a:br>
              <a:rPr lang="en-US" sz="1200">
                <a:latin typeface="Helvetica" panose="020B0403020202020204" pitchFamily="34" charset="0"/>
              </a:rPr>
            </a:br>
            <a:r>
              <a:rPr lang="en-US" sz="1200">
                <a:latin typeface="Helvetica" panose="020B0403020202020204" pitchFamily="34" charset="0"/>
              </a:rPr>
              <a:t>She ensures data presentations are accurate and aligned with modern statistical standards.</a:t>
            </a:r>
          </a:p>
          <a:p>
            <a:pPr>
              <a:lnSpc>
                <a:spcPts val="1800"/>
              </a:lnSpc>
            </a:pPr>
            <a:endParaRPr lang="en-US" sz="1200">
              <a:latin typeface="Helvetica" panose="020B0403020202020204" pitchFamily="34" charset="0"/>
            </a:endParaRPr>
          </a:p>
          <a:p>
            <a:pPr>
              <a:lnSpc>
                <a:spcPts val="1800"/>
              </a:lnSpc>
            </a:pPr>
            <a:r>
              <a:rPr lang="en-US" sz="1200">
                <a:latin typeface="Helvetica" panose="020B0403020202020204" pitchFamily="34" charset="0"/>
              </a:rPr>
              <a:t>Mari is passionate about data and transforming it into actionable insights. With over three years of experience in project management </a:t>
            </a:r>
            <a:br>
              <a:rPr lang="en-US" sz="1200">
                <a:latin typeface="Helvetica" panose="020B0403020202020204" pitchFamily="34" charset="0"/>
              </a:rPr>
            </a:br>
            <a:r>
              <a:rPr lang="en-US" sz="1200">
                <a:latin typeface="Helvetica" panose="020B0403020202020204" pitchFamily="34" charset="0"/>
              </a:rPr>
              <a:t>and academic research, she has led end-to-end survey and research projects, processed and </a:t>
            </a:r>
            <a:r>
              <a:rPr lang="en-US" sz="1200" err="1">
                <a:latin typeface="Helvetica" panose="020B0403020202020204" pitchFamily="34" charset="0"/>
              </a:rPr>
              <a:t>analysed</a:t>
            </a:r>
            <a:r>
              <a:rPr lang="en-US" sz="1200">
                <a:latin typeface="Helvetica" panose="020B0403020202020204" pitchFamily="34" charset="0"/>
              </a:rPr>
              <a:t> data using a range of statistical </a:t>
            </a:r>
            <a:br>
              <a:rPr lang="en-US" sz="1200">
                <a:latin typeface="Helvetica" panose="020B0403020202020204" pitchFamily="34" charset="0"/>
              </a:rPr>
            </a:br>
            <a:r>
              <a:rPr lang="en-US" sz="1200">
                <a:latin typeface="Helvetica" panose="020B0403020202020204" pitchFamily="34" charset="0"/>
              </a:rPr>
              <a:t>tools and techniques, and provided clients with statistical 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2390411" y="2089142"/>
            <a:ext cx="3518550" cy="451406"/>
          </a:xfrm>
          <a:prstGeom prst="rect">
            <a:avLst/>
          </a:prstGeom>
          <a:noFill/>
        </p:spPr>
        <p:txBody>
          <a:bodyPr wrap="square" rtlCol="0">
            <a:spAutoFit/>
          </a:bodyPr>
          <a:lstStyle/>
          <a:p>
            <a:pPr>
              <a:lnSpc>
                <a:spcPts val="1400"/>
              </a:lnSpc>
            </a:pPr>
            <a:r>
              <a:rPr lang="en-US" sz="1200" b="1">
                <a:solidFill>
                  <a:schemeClr val="accent1"/>
                </a:solidFill>
                <a:latin typeface="Helvetica" panose="020B0403020202020204" pitchFamily="34" charset="0"/>
              </a:rPr>
              <a:t>Honey Mari Gay</a:t>
            </a:r>
          </a:p>
          <a:p>
            <a:pPr>
              <a:lnSpc>
                <a:spcPts val="1400"/>
              </a:lnSpc>
            </a:pPr>
            <a:r>
              <a:rPr lang="en-US" sz="1200">
                <a:latin typeface="Helvetica" panose="020B0403020202020204" pitchFamily="34" charset="0"/>
              </a:rPr>
              <a:t>Junior Data Analyst at ADAPT</a:t>
            </a:r>
          </a:p>
        </p:txBody>
      </p:sp>
    </p:spTree>
    <p:extLst>
      <p:ext uri="{BB962C8B-B14F-4D97-AF65-F5344CB8AC3E}">
        <p14:creationId xmlns:p14="http://schemas.microsoft.com/office/powerpoint/2010/main" val="182795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US" sz="1400" b="1" i="0" u="none" strike="noStrike" kern="1200" cap="none" spc="-8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US" sz="1400" b="1"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lang="en-US"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sz="1200" b="0" i="0" u="none" strike="noStrike" kern="1200" cap="none" spc="-5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lang="en-US" sz="1400" b="1" i="0" u="none" strike="noStrike" kern="1200" cap="none" spc="-9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US"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sz="1200" b="0" i="0" u="none" strike="noStrike" kern="1200" cap="none" spc="7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sz="1200" b="0" i="0" u="none" strike="noStrike" kern="1200" cap="none" spc="7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sz="1400" b="1"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US"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US"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US"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lang="en-US"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lang="en-AU" sz="1400" b="1"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br>
              <a:rPr kumimoji="0" lang="en-PH"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b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lang="en-AU" sz="1400" b="1"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950" b="0" i="1" u="none" strike="noStrike" kern="1200" cap="none" spc="-25" normalizeH="0" baseline="0" noProof="0">
                <a:ln>
                  <a:noFill/>
                </a:ln>
                <a:solidFill>
                  <a:srgbClr val="3B3838"/>
                </a:solidFill>
                <a:effectLst/>
                <a:uLnTx/>
                <a:uFillTx/>
                <a:latin typeface="Arial"/>
                <a:ea typeface="+mn-ea"/>
                <a:cs typeface="Arial"/>
              </a:rPr>
              <a:t>*Inclusions</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40" normalizeH="0" baseline="0" noProof="0">
                <a:ln>
                  <a:noFill/>
                </a:ln>
                <a:solidFill>
                  <a:srgbClr val="3B3838"/>
                </a:solidFill>
                <a:effectLst/>
                <a:uLnTx/>
                <a:uFillTx/>
                <a:latin typeface="Arial"/>
                <a:ea typeface="+mn-ea"/>
                <a:cs typeface="Arial"/>
              </a:rPr>
              <a:t>may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5" normalizeH="0" baseline="0" noProof="0">
                <a:ln>
                  <a:noFill/>
                </a:ln>
                <a:solidFill>
                  <a:srgbClr val="3B3838"/>
                </a:solidFill>
                <a:effectLst/>
                <a:uLnTx/>
                <a:uFillTx/>
                <a:latin typeface="Arial"/>
                <a:ea typeface="+mn-ea"/>
                <a:cs typeface="Arial"/>
              </a:rPr>
              <a:t>vary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depending</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on</a:t>
            </a:r>
            <a:r>
              <a:rPr kumimoji="0" sz="950" b="0" i="1" u="none" strike="noStrike" kern="1200" cap="none" spc="0"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subscription</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level.</a:t>
            </a:r>
            <a:endParaRPr kumimoji="0" sz="950" b="0" i="0" u="none" strike="noStrike" kern="1200" cap="none" spc="0" normalizeH="0" baseline="0" noProof="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sz="1150" b="0" i="0" u="none" strike="noStrike" kern="1200" cap="none" spc="13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sz="11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2" name="object 2">
            <a:extLst>
              <a:ext uri="{FF2B5EF4-FFF2-40B4-BE49-F238E27FC236}">
                <a16:creationId xmlns:a16="http://schemas.microsoft.com/office/drawing/2014/main" id="{E1B14762-DB51-4AB0-C38B-E796307BBA22}"/>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a:spcBef>
                <a:spcPts val="100"/>
              </a:spcBef>
            </a:pPr>
            <a:r>
              <a:rPr lang="en-US" kern="0">
                <a:latin typeface="Helvetica" panose="020B0604020202020204" pitchFamily="34" charset="0"/>
                <a:cs typeface="Helvetica" panose="020B0604020202020204" pitchFamily="34" charset="0"/>
              </a:rPr>
              <a:t>Additional</a:t>
            </a:r>
            <a:r>
              <a:rPr lang="en-US" kern="0" spc="-20">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resources</a:t>
            </a:r>
            <a:r>
              <a:rPr lang="en-US" kern="0" spc="-15">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you</a:t>
            </a:r>
            <a:r>
              <a:rPr lang="en-US" kern="0" spc="-20">
                <a:latin typeface="Helvetica" panose="020B0604020202020204" pitchFamily="34" charset="0"/>
                <a:cs typeface="Helvetica" panose="020B0604020202020204" pitchFamily="34" charset="0"/>
              </a:rPr>
              <a:t> </a:t>
            </a:r>
            <a:r>
              <a:rPr lang="en-US" kern="0">
                <a:latin typeface="Helvetica" panose="020B0604020202020204" pitchFamily="34" charset="0"/>
                <a:cs typeface="Helvetica" panose="020B0604020202020204" pitchFamily="34" charset="0"/>
              </a:rPr>
              <a:t>can</a:t>
            </a:r>
            <a:r>
              <a:rPr lang="en-US" kern="0" spc="-20">
                <a:latin typeface="Helvetica" panose="020B0604020202020204" pitchFamily="34" charset="0"/>
                <a:cs typeface="Helvetica" panose="020B0604020202020204" pitchFamily="34" charset="0"/>
              </a:rPr>
              <a:t> </a:t>
            </a:r>
            <a:r>
              <a:rPr lang="en-US" kern="0" spc="-10">
                <a:latin typeface="Helvetica" panose="020B0604020202020204" pitchFamily="34" charset="0"/>
                <a:cs typeface="Helvetica" panose="020B0604020202020204" pitchFamily="34" charset="0"/>
              </a:rPr>
              <a:t>access</a:t>
            </a:r>
          </a:p>
        </p:txBody>
      </p:sp>
    </p:spTree>
    <p:extLst>
      <p:ext uri="{BB962C8B-B14F-4D97-AF65-F5344CB8AC3E}">
        <p14:creationId xmlns:p14="http://schemas.microsoft.com/office/powerpoint/2010/main" val="522365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8353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2D42CEB-D569-BDD3-B154-1135DBA0FEDE}"/>
              </a:ext>
            </a:extLst>
          </p:cNvPr>
          <p:cNvSpPr txBox="1"/>
          <p:nvPr/>
        </p:nvSpPr>
        <p:spPr>
          <a:xfrm>
            <a:off x="643100" y="2757356"/>
            <a:ext cx="3763491" cy="1797095"/>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lang="en-US" sz="1200" b="1">
                <a:solidFill>
                  <a:prstClr val="black"/>
                </a:solidFill>
                <a:latin typeface="Helvetica"/>
                <a:cs typeface="Helvetica"/>
              </a:rPr>
              <a:t>ADAPT's 2025 Digital Edge Survey highlights significant challenges that hinder </a:t>
            </a:r>
            <a:r>
              <a:rPr lang="en-US" sz="1200" b="1" err="1">
                <a:solidFill>
                  <a:prstClr val="black"/>
                </a:solidFill>
                <a:latin typeface="Helvetica"/>
                <a:cs typeface="Helvetica"/>
              </a:rPr>
              <a:t>organisations</a:t>
            </a:r>
            <a:r>
              <a:rPr lang="en-US" sz="1200" b="1">
                <a:solidFill>
                  <a:prstClr val="black"/>
                </a:solidFill>
                <a:latin typeface="Helvetica"/>
                <a:cs typeface="Helvetica"/>
              </a:rPr>
              <a:t> from delivering better customer and employee experiences</a:t>
            </a:r>
            <a:r>
              <a:rPr kumimoji="0" lang="en-US" sz="1200" b="1" i="0" u="none" strike="noStrike" kern="1200" cap="none" spc="0" normalizeH="0" baseline="0" noProof="0">
                <a:ln>
                  <a:noFill/>
                </a:ln>
                <a:solidFill>
                  <a:prstClr val="black"/>
                </a:solidFill>
                <a:effectLst/>
                <a:uLnTx/>
                <a:uFillTx/>
                <a:latin typeface="Helvetica"/>
                <a:ea typeface="+mn-ea"/>
                <a:cs typeface="Helvetica"/>
              </a:rPr>
              <a:t>.</a:t>
            </a:r>
            <a:endParaRPr kumimoji="0" lang="en-US" sz="12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a:lnSpc>
                <a:spcPct val="150000"/>
              </a:lnSpc>
              <a:spcAft>
                <a:spcPts val="600"/>
              </a:spcAft>
              <a:buClr>
                <a:srgbClr val="E7534F"/>
              </a:buClr>
              <a:defRPr/>
            </a:pPr>
            <a:r>
              <a:rPr lang="en-US" sz="1200">
                <a:solidFill>
                  <a:prstClr val="black"/>
                </a:solidFill>
                <a:latin typeface="Helvetica"/>
                <a:cs typeface="Helvetica"/>
              </a:rPr>
              <a:t>In </a:t>
            </a:r>
            <a:r>
              <a:rPr kumimoji="0" lang="en-US" sz="1200" b="0" i="0" u="none" strike="noStrike" kern="1200" cap="none" spc="0" normalizeH="0" baseline="0" noProof="0">
                <a:ln>
                  <a:noFill/>
                </a:ln>
                <a:solidFill>
                  <a:prstClr val="black"/>
                </a:solidFill>
                <a:effectLst/>
                <a:uLnTx/>
                <a:uFillTx/>
                <a:latin typeface="Helvetica"/>
                <a:ea typeface="+mn-ea"/>
                <a:cs typeface="Helvetica"/>
              </a:rPr>
              <a:t>this report, we </a:t>
            </a:r>
            <a:r>
              <a:rPr lang="en-US" sz="1200">
                <a:solidFill>
                  <a:prstClr val="black"/>
                </a:solidFill>
                <a:latin typeface="Helvetica"/>
                <a:cs typeface="Helvetica"/>
              </a:rPr>
              <a:t>explore how </a:t>
            </a:r>
            <a:r>
              <a:rPr lang="en-US" sz="1200" err="1">
                <a:solidFill>
                  <a:prstClr val="black"/>
                </a:solidFill>
                <a:latin typeface="Helvetica"/>
                <a:cs typeface="Helvetica"/>
              </a:rPr>
              <a:t>organisations</a:t>
            </a:r>
            <a:r>
              <a:rPr lang="en-US" sz="1200">
                <a:solidFill>
                  <a:prstClr val="black"/>
                </a:solidFill>
                <a:latin typeface="Helvetica"/>
                <a:cs typeface="Helvetica"/>
              </a:rPr>
              <a:t> </a:t>
            </a:r>
            <a:br>
              <a:rPr lang="en-US" sz="1200">
                <a:solidFill>
                  <a:prstClr val="black"/>
                </a:solidFill>
                <a:latin typeface="Helvetica"/>
                <a:cs typeface="Helvetica"/>
              </a:rPr>
            </a:br>
            <a:r>
              <a:rPr lang="en-US" sz="1200">
                <a:solidFill>
                  <a:prstClr val="black"/>
                </a:solidFill>
                <a:latin typeface="Helvetica"/>
                <a:cs typeface="Helvetica"/>
              </a:rPr>
              <a:t>can enhance both CX and EX.</a:t>
            </a:r>
            <a:endParaRPr lang="en-US" sz="1200" b="0" i="0" u="none" strike="noStrike" kern="1200" cap="none" spc="0" normalizeH="0" baseline="0" noProof="0">
              <a:ln>
                <a:noFill/>
              </a:ln>
              <a:solidFill>
                <a:prstClr val="black"/>
              </a:solidFill>
              <a:effectLst/>
              <a:uLnTx/>
              <a:uFillTx/>
              <a:latin typeface="Helvetica"/>
              <a:cs typeface="Helvetica"/>
            </a:endParaRPr>
          </a:p>
        </p:txBody>
      </p:sp>
      <p:grpSp>
        <p:nvGrpSpPr>
          <p:cNvPr id="8" name="Group 7">
            <a:extLst>
              <a:ext uri="{FF2B5EF4-FFF2-40B4-BE49-F238E27FC236}">
                <a16:creationId xmlns:a16="http://schemas.microsoft.com/office/drawing/2014/main" id="{C1B4900A-950B-3B3E-C698-67C43DE864AC}"/>
              </a:ext>
            </a:extLst>
          </p:cNvPr>
          <p:cNvGrpSpPr/>
          <p:nvPr/>
        </p:nvGrpSpPr>
        <p:grpSpPr>
          <a:xfrm>
            <a:off x="643103" y="1843535"/>
            <a:ext cx="3415546" cy="769442"/>
            <a:chOff x="819810" y="1621037"/>
            <a:chExt cx="4129258" cy="769442"/>
          </a:xfrm>
        </p:grpSpPr>
        <p:sp>
          <p:nvSpPr>
            <p:cNvPr id="10" name="Rectangle 9">
              <a:extLst>
                <a:ext uri="{FF2B5EF4-FFF2-40B4-BE49-F238E27FC236}">
                  <a16:creationId xmlns:a16="http://schemas.microsoft.com/office/drawing/2014/main" id="{21D284D1-E05C-5BE0-C5BE-849E39A8543B}"/>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Key takeaways</a:t>
              </a:r>
            </a:p>
          </p:txBody>
        </p:sp>
        <p:sp>
          <p:nvSpPr>
            <p:cNvPr id="11" name="Rectangle 10">
              <a:extLst>
                <a:ext uri="{FF2B5EF4-FFF2-40B4-BE49-F238E27FC236}">
                  <a16:creationId xmlns:a16="http://schemas.microsoft.com/office/drawing/2014/main" id="{A4F42B9D-6726-CE4F-CACC-DF49DE1BF8AC}"/>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a:t>
              </a:r>
              <a:r>
                <a:rPr lang="en-US" sz="1400" b="1">
                  <a:solidFill>
                    <a:srgbClr val="E7534F"/>
                  </a:solidFill>
                  <a:latin typeface="Helvetica"/>
                  <a:ea typeface="Calibri" panose="020F0502020204030204"/>
                  <a:cs typeface="Helvetica"/>
                </a:rPr>
                <a:t>trends</a:t>
              </a: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 CX and EX</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12" name="Straight Connector 11">
            <a:extLst>
              <a:ext uri="{FF2B5EF4-FFF2-40B4-BE49-F238E27FC236}">
                <a16:creationId xmlns:a16="http://schemas.microsoft.com/office/drawing/2014/main" id="{DA257A2B-7758-572D-4E59-93529A071B8D}"/>
              </a:ext>
            </a:extLst>
          </p:cNvPr>
          <p:cNvCxnSpPr>
            <a:cxnSpLocks/>
          </p:cNvCxnSpPr>
          <p:nvPr/>
        </p:nvCxnSpPr>
        <p:spPr>
          <a:xfrm flipV="1">
            <a:off x="4384893" y="264098"/>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2A34C9FE-748F-E5AA-C0E1-4D0BA0F8CC82}"/>
              </a:ext>
            </a:extLst>
          </p:cNvPr>
          <p:cNvSpPr txBox="1"/>
          <p:nvPr/>
        </p:nvSpPr>
        <p:spPr>
          <a:xfrm>
            <a:off x="4711138" y="741862"/>
            <a:ext cx="6753714" cy="5817939"/>
          </a:xfrm>
          <a:prstGeom prst="rect">
            <a:avLst/>
          </a:prstGeom>
          <a:noFill/>
        </p:spPr>
        <p:txBody>
          <a:bodyPr wrap="square" lIns="91440" tIns="45720" rIns="91440" bIns="45720" anchor="t">
            <a:spAutoFit/>
          </a:bodyPr>
          <a:lstStyle/>
          <a:p>
            <a:pPr>
              <a:lnSpc>
                <a:spcPct val="150000"/>
              </a:lnSpc>
              <a:spcAft>
                <a:spcPts val="1200"/>
              </a:spcAft>
              <a:defRPr/>
            </a:pPr>
            <a:r>
              <a:rPr lang="en-US" sz="1200">
                <a:solidFill>
                  <a:prstClr val="black"/>
                </a:solidFill>
                <a:latin typeface="Helvetica"/>
                <a:cs typeface="Helvetica"/>
              </a:rPr>
              <a:t>While Australian </a:t>
            </a:r>
            <a:r>
              <a:rPr lang="en-US" sz="1200" err="1">
                <a:solidFill>
                  <a:prstClr val="black"/>
                </a:solidFill>
                <a:latin typeface="Helvetica"/>
                <a:cs typeface="Helvetica"/>
              </a:rPr>
              <a:t>organisations</a:t>
            </a:r>
            <a:r>
              <a:rPr lang="en-US" sz="1200">
                <a:solidFill>
                  <a:prstClr val="black"/>
                </a:solidFill>
                <a:latin typeface="Helvetica"/>
                <a:cs typeface="Helvetica"/>
              </a:rPr>
              <a:t> face significant challenges in delivering better customer and employee experiences, this doesn’t necessarily mean they’re falling behind their competitors.</a:t>
            </a:r>
            <a:endParaRPr lang="en-US">
              <a:solidFill>
                <a:prstClr val="black"/>
              </a:solidFill>
            </a:endParaRPr>
          </a:p>
          <a:p>
            <a:pPr>
              <a:lnSpc>
                <a:spcPct val="150000"/>
              </a:lnSpc>
              <a:spcAft>
                <a:spcPts val="1200"/>
              </a:spcAft>
              <a:defRPr/>
            </a:pPr>
            <a:r>
              <a:rPr lang="en-US" sz="1200">
                <a:solidFill>
                  <a:prstClr val="black"/>
                </a:solidFill>
                <a:latin typeface="Helvetica"/>
                <a:cs typeface="Helvetica"/>
              </a:rPr>
              <a:t>Friction in CX and EX doesn’t indicate regression; rather, it highlights the limitations of their current technology infrastructure.</a:t>
            </a:r>
            <a:endParaRPr lang="en-US">
              <a:solidFill>
                <a:prstClr val="black"/>
              </a:solidFill>
            </a:endParaRPr>
          </a:p>
          <a:p>
            <a:pPr marL="228600" marR="0" lvl="0" indent="-228600" algn="l" defTabSz="914400" rtl="0" eaLnBrk="1" fontAlgn="auto" latinLnBrk="0" hangingPunct="1">
              <a:lnSpc>
                <a:spcPct val="150000"/>
              </a:lnSpc>
              <a:spcBef>
                <a:spcPts val="0"/>
              </a:spcBef>
              <a:spcAft>
                <a:spcPts val="600"/>
              </a:spcAft>
              <a:buClr>
                <a:srgbClr val="E7534F"/>
              </a:buClr>
              <a:buSzTx/>
              <a:buFont typeface="+mj-lt"/>
              <a:buAutoNum type="arabicPeriod"/>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Customer experience</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355600" indent="-172720">
              <a:lnSpc>
                <a:spcPct val="150000"/>
              </a:lnSpc>
              <a:spcAft>
                <a:spcPts val="6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Australian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are making progress in establishing trust. However,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they're struggling with technology-related </a:t>
            </a:r>
            <a:r>
              <a:rPr lang="en-US" sz="1200">
                <a:solidFill>
                  <a:prstClr val="black"/>
                </a:solidFill>
                <a:latin typeface="Helvetica"/>
                <a:cs typeface="Helvetica"/>
              </a:rPr>
              <a:t>issues like</a:t>
            </a:r>
            <a:r>
              <a:rPr kumimoji="0" lang="en-US" sz="1200" b="0" i="0" u="none" strike="noStrike" kern="1200" cap="none" spc="0" normalizeH="0" baseline="0" noProof="0">
                <a:ln>
                  <a:noFill/>
                </a:ln>
                <a:solidFill>
                  <a:prstClr val="black"/>
                </a:solidFill>
                <a:effectLst/>
                <a:uLnTx/>
                <a:uFillTx/>
                <a:latin typeface="Helvetica"/>
                <a:ea typeface="+mn-ea"/>
                <a:cs typeface="Helvetica"/>
              </a:rPr>
              <a:t> being too slow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to adapt and clunky processes.</a:t>
            </a:r>
            <a:endParaRPr lang="en-US" sz="1200" b="0" i="0" u="none" strike="noStrike" kern="1200" cap="none" spc="0" normalizeH="0" baseline="0" noProof="0">
              <a:ln>
                <a:noFill/>
              </a:ln>
              <a:solidFill>
                <a:prstClr val="black"/>
              </a:solidFill>
              <a:effectLst/>
              <a:uLnTx/>
              <a:uFillTx/>
              <a:latin typeface="Helvetica"/>
              <a:cs typeface="Helvetica"/>
            </a:endParaRPr>
          </a:p>
          <a:p>
            <a:pPr marL="355600" indent="-17272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Using data to improve customer experiences is often a challenge for many </a:t>
            </a:r>
            <a:r>
              <a:rPr lang="en-US" sz="1200" err="1">
                <a:solidFill>
                  <a:prstClr val="black"/>
                </a:solidFill>
                <a:latin typeface="Helvetica"/>
                <a:cs typeface="Helvetica"/>
              </a:rPr>
              <a:t>organisations</a:t>
            </a:r>
            <a:r>
              <a:rPr lang="en-US" sz="1200">
                <a:solidFill>
                  <a:prstClr val="black"/>
                </a:solidFill>
                <a:latin typeface="Helvetica"/>
                <a:cs typeface="Helvetica"/>
              </a:rPr>
              <a:t>. They're also less likely to integrate feedback from customers who are </a:t>
            </a:r>
            <a:br>
              <a:rPr lang="en-US" sz="1200">
                <a:solidFill>
                  <a:prstClr val="black"/>
                </a:solidFill>
                <a:latin typeface="Helvetica"/>
                <a:cs typeface="Helvetica"/>
              </a:rPr>
            </a:br>
            <a:r>
              <a:rPr lang="en-US" sz="1200">
                <a:solidFill>
                  <a:prstClr val="black"/>
                </a:solidFill>
                <a:latin typeface="Helvetica"/>
                <a:cs typeface="Helvetica"/>
              </a:rPr>
              <a:t>using their products and services.</a:t>
            </a:r>
            <a:endParaRPr lang="en-US" sz="1200" b="0" i="0" u="none" strike="noStrike" kern="1200" cap="none" spc="0" normalizeH="0" baseline="0" noProof="0">
              <a:ln>
                <a:noFill/>
              </a:ln>
              <a:solidFill>
                <a:prstClr val="black"/>
              </a:solidFill>
              <a:effectLst/>
              <a:uLnTx/>
              <a:uFillTx/>
              <a:latin typeface="Helvetica"/>
              <a:cs typeface="Helvetica"/>
            </a:endParaRPr>
          </a:p>
          <a:p>
            <a:pPr marL="228600" marR="0" lvl="0" indent="-228600" algn="l" defTabSz="914400" rtl="0" eaLnBrk="1" fontAlgn="auto" latinLnBrk="0" hangingPunct="1">
              <a:lnSpc>
                <a:spcPct val="150000"/>
              </a:lnSpc>
              <a:spcBef>
                <a:spcPts val="0"/>
              </a:spcBef>
              <a:spcAft>
                <a:spcPts val="600"/>
              </a:spcAft>
              <a:buClr>
                <a:srgbClr val="E7534F"/>
              </a:buClr>
              <a:buSzTx/>
              <a:buFont typeface="+mj-lt"/>
              <a:buAutoNum type="arabicPeriod" startAt="2"/>
              <a:tabLst/>
              <a:defRPr/>
            </a:pPr>
            <a:r>
              <a:rPr lang="en-US" sz="1200" b="1">
                <a:solidFill>
                  <a:prstClr val="black"/>
                </a:solidFill>
                <a:latin typeface="Helvetica"/>
                <a:cs typeface="Helvetica"/>
              </a:rPr>
              <a:t>Employee experience</a:t>
            </a:r>
            <a:endParaRPr lang="en-US" sz="1200" b="1" i="0" u="none" strike="noStrike" kern="1200" cap="none" spc="0" normalizeH="0" baseline="0" noProof="0">
              <a:ln>
                <a:noFill/>
              </a:ln>
              <a:solidFill>
                <a:prstClr val="black"/>
              </a:solidFill>
              <a:effectLst/>
              <a:uLnTx/>
              <a:uFillTx/>
              <a:latin typeface="Helvetica"/>
              <a:cs typeface="Helvetica"/>
            </a:endParaRPr>
          </a:p>
          <a:p>
            <a:pPr marL="355600" lvl="0" indent="-17272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Only 5% of </a:t>
            </a:r>
            <a:r>
              <a:rPr lang="en-US" sz="1200" err="1">
                <a:solidFill>
                  <a:prstClr val="black"/>
                </a:solidFill>
                <a:latin typeface="Helvetica"/>
                <a:cs typeface="Helvetica"/>
              </a:rPr>
              <a:t>organisations</a:t>
            </a:r>
            <a:r>
              <a:rPr lang="en-US" sz="1200">
                <a:solidFill>
                  <a:prstClr val="black"/>
                </a:solidFill>
                <a:latin typeface="Helvetica"/>
                <a:cs typeface="Helvetica"/>
              </a:rPr>
              <a:t> say they've effectively managed cross-functional collaboration. </a:t>
            </a:r>
          </a:p>
          <a:p>
            <a:pPr marL="355600" indent="-17272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Many </a:t>
            </a:r>
            <a:r>
              <a:rPr lang="en-US" sz="1200" err="1">
                <a:solidFill>
                  <a:prstClr val="black"/>
                </a:solidFill>
                <a:latin typeface="Helvetica"/>
                <a:cs typeface="Helvetica"/>
              </a:rPr>
              <a:t>organisations</a:t>
            </a:r>
            <a:r>
              <a:rPr lang="en-US" sz="1200">
                <a:solidFill>
                  <a:prstClr val="black"/>
                </a:solidFill>
                <a:latin typeface="Helvetica"/>
                <a:cs typeface="Helvetica"/>
              </a:rPr>
              <a:t> report a significant gap in automating key processes and redefining workflows through digital technologies, often due to technology limitations. Making informed decisions is also challenging, as relevant information is difficult to locate and approvals are hard to obtain.</a:t>
            </a:r>
          </a:p>
          <a:p>
            <a:pPr marL="182880">
              <a:lnSpc>
                <a:spcPct val="150000"/>
              </a:lnSpc>
              <a:spcAft>
                <a:spcPts val="600"/>
              </a:spcAft>
              <a:buClr>
                <a:srgbClr val="E7534F"/>
              </a:buClr>
              <a:defRPr/>
            </a:pPr>
            <a:r>
              <a:rPr lang="en-US" sz="1200">
                <a:solidFill>
                  <a:prstClr val="black"/>
                </a:solidFill>
                <a:latin typeface="Helvetica"/>
                <a:cs typeface="Helvetica"/>
              </a:rPr>
              <a:t>.</a:t>
            </a:r>
            <a:endParaRPr lang="en-US">
              <a:solidFill>
                <a:prstClr val="black"/>
              </a:solidFill>
              <a:ea typeface="Calibri" panose="020F0502020204030204"/>
              <a:cs typeface="Calibri" panose="020F0502020204030204"/>
            </a:endParaRPr>
          </a:p>
        </p:txBody>
      </p:sp>
    </p:spTree>
    <p:extLst>
      <p:ext uri="{BB962C8B-B14F-4D97-AF65-F5344CB8AC3E}">
        <p14:creationId xmlns:p14="http://schemas.microsoft.com/office/powerpoint/2010/main" val="746966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F3DD303-CF58-4E29-3FB7-175A3CCA3231}"/>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808CB446-5E8C-3C76-4308-E8E1D7F43F95}"/>
              </a:ext>
            </a:extLst>
          </p:cNvPr>
          <p:cNvSpPr txBox="1"/>
          <p:nvPr/>
        </p:nvSpPr>
        <p:spPr>
          <a:xfrm>
            <a:off x="549439" y="2721114"/>
            <a:ext cx="7513905" cy="707886"/>
          </a:xfrm>
          <a:prstGeom prst="rect">
            <a:avLst/>
          </a:prstGeom>
          <a:noFill/>
        </p:spPr>
        <p:txBody>
          <a:bodyPr wrap="square" lIns="91440" tIns="45720" rIns="91440" bIns="45720" rtlCol="0" anchor="t">
            <a:spAutoFit/>
          </a:bodyPr>
          <a:lstStyle/>
          <a:p>
            <a:pPr>
              <a:spcAft>
                <a:spcPts val="2400"/>
              </a:spcAft>
            </a:pPr>
            <a:r>
              <a:rPr lang="en-US" sz="4000">
                <a:solidFill>
                  <a:schemeClr val="bg1"/>
                </a:solidFill>
                <a:latin typeface="Helvetica"/>
                <a:cs typeface="Helvetica"/>
              </a:rPr>
              <a:t>Customer experience</a:t>
            </a:r>
          </a:p>
        </p:txBody>
      </p:sp>
      <p:sp>
        <p:nvSpPr>
          <p:cNvPr id="5" name="Rectangle 4">
            <a:extLst>
              <a:ext uri="{FF2B5EF4-FFF2-40B4-BE49-F238E27FC236}">
                <a16:creationId xmlns:a16="http://schemas.microsoft.com/office/drawing/2014/main" id="{388C69DD-1979-EA45-4CA2-D55785C7A561}"/>
              </a:ext>
            </a:extLst>
          </p:cNvPr>
          <p:cNvSpPr/>
          <p:nvPr/>
        </p:nvSpPr>
        <p:spPr>
          <a:xfrm>
            <a:off x="680027" y="369551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151F3835-CE8D-DB04-B122-C7B5BEAABB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4721" y="6005622"/>
            <a:ext cx="2157900" cy="232240"/>
          </a:xfrm>
          <a:prstGeom prst="rect">
            <a:avLst/>
          </a:prstGeom>
        </p:spPr>
      </p:pic>
    </p:spTree>
    <p:extLst>
      <p:ext uri="{BB962C8B-B14F-4D97-AF65-F5344CB8AC3E}">
        <p14:creationId xmlns:p14="http://schemas.microsoft.com/office/powerpoint/2010/main" val="643939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338988" y="6513467"/>
            <a:ext cx="5737352" cy="261610"/>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sz="1100" i="1">
                <a:latin typeface="Helvetica"/>
              </a:defRPr>
            </a:pPr>
            <a:r>
              <a:rPr kumimoji="0" sz="1100" b="0" i="1" u="none" strike="noStrike" kern="1200" cap="none" spc="0" normalizeH="0" baseline="0" noProof="0">
                <a:ln>
                  <a:noFill/>
                </a:ln>
                <a:solidFill>
                  <a:srgbClr val="FFFFFF">
                    <a:lumMod val="50000"/>
                  </a:srgbClr>
                </a:solidFill>
                <a:effectLst/>
                <a:uLnTx/>
                <a:uFillTx/>
                <a:latin typeface="Helvetica"/>
                <a:ea typeface="+mn-ea"/>
                <a:cs typeface="+mn-cs"/>
              </a:rPr>
              <a:t>Source : ADAPT Digital Edge Survey in June 2025. Sample size : 1</a:t>
            </a:r>
            <a:r>
              <a:rPr kumimoji="0" lang="en-PH" sz="1100" b="0" i="1" u="none" strike="noStrike" kern="1200" cap="none" spc="0" normalizeH="0" baseline="0" noProof="0">
                <a:ln>
                  <a:noFill/>
                </a:ln>
                <a:solidFill>
                  <a:srgbClr val="FFFFFF">
                    <a:lumMod val="50000"/>
                  </a:srgbClr>
                </a:solidFill>
                <a:effectLst/>
                <a:uLnTx/>
                <a:uFillTx/>
                <a:latin typeface="Helvetica"/>
                <a:ea typeface="+mn-ea"/>
                <a:cs typeface="+mn-cs"/>
              </a:rPr>
              <a:t>07</a:t>
            </a:r>
            <a:r>
              <a:rPr kumimoji="0" sz="1100" b="0" i="1" u="none" strike="noStrike" kern="1200" cap="none" spc="0" normalizeH="0" baseline="0" noProof="0">
                <a:ln>
                  <a:noFill/>
                </a:ln>
                <a:solidFill>
                  <a:srgbClr val="FFFFFF">
                    <a:lumMod val="50000"/>
                  </a:srgbClr>
                </a:solidFill>
                <a:effectLst/>
                <a:uLnTx/>
                <a:uFillTx/>
                <a:latin typeface="Helvetica"/>
                <a:ea typeface="+mn-ea"/>
                <a:cs typeface="+mn-cs"/>
              </a:rPr>
              <a:t> Australian CDOs</a:t>
            </a:r>
            <a:endParaRPr kumimoji="0" lang="en-PH" sz="1100" b="0" i="1" u="none" strike="noStrike" kern="1200" cap="none" spc="0" normalizeH="0" baseline="0" noProof="0">
              <a:ln>
                <a:noFill/>
              </a:ln>
              <a:solidFill>
                <a:srgbClr val="FFFFFF">
                  <a:lumMod val="50000"/>
                </a:srgbClr>
              </a:solidFill>
              <a:effectLst/>
              <a:uLnTx/>
              <a:uFillTx/>
              <a:latin typeface="Helvetica"/>
              <a:ea typeface="+mn-ea"/>
              <a:cs typeface="+mn-cs"/>
            </a:endParaRPr>
          </a:p>
        </p:txBody>
      </p:sp>
      <p:sp>
        <p:nvSpPr>
          <p:cNvPr id="5" name="Rectangle 4">
            <a:extLst>
              <a:ext uri="{FF2B5EF4-FFF2-40B4-BE49-F238E27FC236}">
                <a16:creationId xmlns:a16="http://schemas.microsoft.com/office/drawing/2014/main" id="{D0C71CDA-CBEF-0869-E662-DFDD7BEF6EFE}"/>
              </a:ext>
            </a:extLst>
          </p:cNvPr>
          <p:cNvSpPr/>
          <p:nvPr/>
        </p:nvSpPr>
        <p:spPr>
          <a:xfrm>
            <a:off x="300539" y="181044"/>
            <a:ext cx="10611301" cy="43088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00000"/>
                </a:solidFill>
                <a:effectLst/>
                <a:uLnTx/>
                <a:uFillTx/>
                <a:latin typeface="Helvetica"/>
                <a:ea typeface="+mn-ea"/>
                <a:cs typeface="Helvetica"/>
                <a:sym typeface="Arial"/>
              </a:rPr>
              <a:t>How effective is your organisation in addressing these CX challenges?</a:t>
            </a:r>
          </a:p>
        </p:txBody>
      </p:sp>
      <p:sp>
        <p:nvSpPr>
          <p:cNvPr id="16" name="TextBox 15">
            <a:extLst>
              <a:ext uri="{FF2B5EF4-FFF2-40B4-BE49-F238E27FC236}">
                <a16:creationId xmlns:a16="http://schemas.microsoft.com/office/drawing/2014/main" id="{29159A9E-85BB-6CB9-0937-6C153FD34A1E}"/>
              </a:ext>
            </a:extLst>
          </p:cNvPr>
          <p:cNvSpPr txBox="1"/>
          <p:nvPr/>
        </p:nvSpPr>
        <p:spPr>
          <a:xfrm>
            <a:off x="300539" y="6374967"/>
            <a:ext cx="6101080" cy="400110"/>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1000" b="0" i="1" u="none" strike="noStrike" kern="1200" cap="none" spc="0" normalizeH="0" baseline="0" noProof="0">
                <a:ln>
                  <a:noFill/>
                </a:ln>
                <a:solidFill>
                  <a:schemeClr val="bg1">
                    <a:lumMod val="50000"/>
                  </a:schemeClr>
                </a:solidFill>
                <a:effectLst/>
                <a:uLnTx/>
                <a:uFillTx/>
                <a:latin typeface="Helvetica"/>
                <a:ea typeface="+mn-ea"/>
                <a:cs typeface="Helvetica"/>
              </a:rPr>
              <a:t>Please note that the percentages shown are rounded to the nearest whole number. </a:t>
            </a:r>
            <a:br>
              <a:rPr kumimoji="0" lang="en-US" sz="1000" b="0" i="1" u="none" strike="noStrike" kern="1200" cap="none" spc="0" normalizeH="0" baseline="0" noProof="0">
                <a:ln>
                  <a:noFill/>
                </a:ln>
                <a:solidFill>
                  <a:schemeClr val="bg1">
                    <a:lumMod val="50000"/>
                  </a:schemeClr>
                </a:solidFill>
                <a:effectLst/>
                <a:uLnTx/>
                <a:uFillTx/>
                <a:latin typeface="Helvetica"/>
                <a:ea typeface="+mn-ea"/>
                <a:cs typeface="Helvetica"/>
              </a:rPr>
            </a:br>
            <a:r>
              <a:rPr kumimoji="0" lang="en-US" sz="1000" b="0" i="1" u="none" strike="noStrike" kern="1200" cap="none" spc="0" normalizeH="0" baseline="0" noProof="0">
                <a:ln>
                  <a:noFill/>
                </a:ln>
                <a:solidFill>
                  <a:schemeClr val="bg1">
                    <a:lumMod val="50000"/>
                  </a:schemeClr>
                </a:solidFill>
                <a:effectLst/>
                <a:uLnTx/>
                <a:uFillTx/>
                <a:latin typeface="Helvetica"/>
                <a:ea typeface="+mn-ea"/>
                <a:cs typeface="Helvetica"/>
              </a:rPr>
              <a:t>As a result, the total may appear slightly above or below 100% due to rounding.</a:t>
            </a:r>
            <a:endParaRPr kumimoji="0" lang="en-AU" sz="1000" b="1" i="1" u="none" strike="noStrike" kern="1200" cap="none" spc="0" normalizeH="0" baseline="0" noProof="0">
              <a:ln>
                <a:noFill/>
              </a:ln>
              <a:solidFill>
                <a:schemeClr val="bg1">
                  <a:lumMod val="50000"/>
                </a:schemeClr>
              </a:solidFill>
              <a:effectLst/>
              <a:uLnTx/>
              <a:uFillTx/>
              <a:latin typeface="Helvetica"/>
              <a:ea typeface="+mn-ea"/>
              <a:cs typeface="Helvetica"/>
            </a:endParaRPr>
          </a:p>
        </p:txBody>
      </p:sp>
      <p:pic>
        <p:nvPicPr>
          <p:cNvPr id="14" name="Graphic 13">
            <a:extLst>
              <a:ext uri="{FF2B5EF4-FFF2-40B4-BE49-F238E27FC236}">
                <a16:creationId xmlns:a16="http://schemas.microsoft.com/office/drawing/2014/main" id="{C9F95E1B-67F7-A94B-B2C6-29737EF40F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3017" y="880766"/>
            <a:ext cx="11742917" cy="548778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8C9E3-4944-B32C-B236-DCFEFB51AA0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AE87F01-3AFE-3895-9180-9DBE194B7F9D}"/>
              </a:ext>
            </a:extLst>
          </p:cNvPr>
          <p:cNvSpPr txBox="1"/>
          <p:nvPr/>
        </p:nvSpPr>
        <p:spPr>
          <a:xfrm>
            <a:off x="468299" y="2812858"/>
            <a:ext cx="3397120" cy="2707536"/>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lang="en-US" sz="1200" b="1">
                <a:solidFill>
                  <a:srgbClr val="000000"/>
                </a:solidFill>
                <a:latin typeface="Helvetica"/>
                <a:cs typeface="Helvetica"/>
              </a:rPr>
              <a:t>Australian </a:t>
            </a:r>
            <a:r>
              <a:rPr lang="en-US" sz="1200" b="1" err="1">
                <a:solidFill>
                  <a:srgbClr val="000000"/>
                </a:solidFill>
                <a:latin typeface="Helvetica"/>
                <a:cs typeface="Helvetica"/>
              </a:rPr>
              <a:t>organisations</a:t>
            </a:r>
            <a:r>
              <a:rPr lang="en-US" sz="1200" b="1">
                <a:solidFill>
                  <a:srgbClr val="000000"/>
                </a:solidFill>
                <a:latin typeface="Helvetica"/>
                <a:cs typeface="Helvetica"/>
              </a:rPr>
              <a:t> are making progress in establishing trust. However, they're struggling with adaptability and process inefficiency.</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Some </a:t>
            </a:r>
            <a:r>
              <a:rPr lang="en-US" sz="1200" err="1">
                <a:solidFill>
                  <a:prstClr val="black"/>
                </a:solidFill>
                <a:latin typeface="Helvetica"/>
                <a:cs typeface="Helvetica"/>
              </a:rPr>
              <a:t>organisations</a:t>
            </a:r>
            <a:r>
              <a:rPr lang="en-US" sz="1200">
                <a:solidFill>
                  <a:prstClr val="black"/>
                </a:solidFill>
                <a:latin typeface="Helvetica"/>
                <a:cs typeface="Helvetica"/>
              </a:rPr>
              <a:t> struggle to replace guesswork with data-driven insights and </a:t>
            </a:r>
            <a:br>
              <a:rPr lang="en-US" sz="1200">
                <a:solidFill>
                  <a:prstClr val="black"/>
                </a:solidFill>
                <a:latin typeface="Helvetica"/>
                <a:cs typeface="Helvetica"/>
              </a:rPr>
            </a:br>
            <a:r>
              <a:rPr lang="en-US" sz="1200">
                <a:solidFill>
                  <a:prstClr val="black"/>
                </a:solidFill>
                <a:latin typeface="Helvetica"/>
                <a:cs typeface="Helvetica"/>
              </a:rPr>
              <a:t>effective customer feedback loops.</a:t>
            </a: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lang="en-US" sz="1200" b="0" i="0" u="none" strike="noStrike" kern="1200" cap="none" spc="0" normalizeH="0" baseline="0" noProof="0">
                <a:ln>
                  <a:noFill/>
                </a:ln>
                <a:solidFill>
                  <a:prstClr val="black"/>
                </a:solidFill>
                <a:effectLst/>
                <a:uLnTx/>
                <a:uFillTx/>
                <a:latin typeface="Helvetica"/>
                <a:cs typeface="Helvetica"/>
              </a:rPr>
              <a:t>Most customer experience areas have </a:t>
            </a:r>
            <a:br>
              <a:rPr lang="en-US" sz="1200" b="0" i="0" u="none" strike="noStrike" kern="1200" cap="none" spc="0" normalizeH="0" baseline="0" noProof="0">
                <a:ln>
                  <a:noFill/>
                </a:ln>
                <a:solidFill>
                  <a:prstClr val="black"/>
                </a:solidFill>
                <a:effectLst/>
                <a:uLnTx/>
                <a:uFillTx/>
                <a:latin typeface="Helvetica"/>
                <a:cs typeface="Helvetica"/>
              </a:rPr>
            </a:br>
            <a:r>
              <a:rPr lang="en-US" sz="1200" b="0" i="0" u="none" strike="noStrike" kern="1200" cap="none" spc="0" normalizeH="0" baseline="0" noProof="0">
                <a:ln>
                  <a:noFill/>
                </a:ln>
                <a:solidFill>
                  <a:prstClr val="black"/>
                </a:solidFill>
                <a:effectLst/>
                <a:uLnTx/>
                <a:uFillTx/>
                <a:latin typeface="Helvetica"/>
                <a:cs typeface="Helvetica"/>
              </a:rPr>
              <a:t>high percentages in the neutral category.</a:t>
            </a:r>
          </a:p>
        </p:txBody>
      </p:sp>
      <p:grpSp>
        <p:nvGrpSpPr>
          <p:cNvPr id="2" name="Group 1">
            <a:extLst>
              <a:ext uri="{FF2B5EF4-FFF2-40B4-BE49-F238E27FC236}">
                <a16:creationId xmlns:a16="http://schemas.microsoft.com/office/drawing/2014/main" id="{4B603FA2-DB6A-EFBA-882A-560C5A508BF5}"/>
              </a:ext>
            </a:extLst>
          </p:cNvPr>
          <p:cNvGrpSpPr/>
          <p:nvPr/>
        </p:nvGrpSpPr>
        <p:grpSpPr>
          <a:xfrm>
            <a:off x="468300" y="1554442"/>
            <a:ext cx="3771232" cy="1138774"/>
            <a:chOff x="819810" y="1621037"/>
            <a:chExt cx="3771233" cy="1138774"/>
          </a:xfrm>
        </p:grpSpPr>
        <p:sp>
          <p:nvSpPr>
            <p:cNvPr id="3" name="Rectangle 2">
              <a:extLst>
                <a:ext uri="{FF2B5EF4-FFF2-40B4-BE49-F238E27FC236}">
                  <a16:creationId xmlns:a16="http://schemas.microsoft.com/office/drawing/2014/main" id="{70F15A99-1D00-80F7-8977-2B85587B497C}"/>
                </a:ext>
              </a:extLst>
            </p:cNvPr>
            <p:cNvSpPr/>
            <p:nvPr/>
          </p:nvSpPr>
          <p:spPr>
            <a:xfrm>
              <a:off x="819811" y="1928814"/>
              <a:ext cx="3771232"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a:latin typeface="Helvetica"/>
                  <a:ea typeface="Helvetica Neue"/>
                  <a:cs typeface="Helvetica Neue"/>
                  <a:sym typeface="Helvetica Neue"/>
                </a:rPr>
                <a:t>Addressing CX challenges</a:t>
              </a:r>
              <a:endParaRPr lang="en-US" sz="2400" b="1" i="0" u="none" strike="noStrike" kern="1200" cap="none" spc="-50" normalizeH="0" baseline="0" noProof="0">
                <a:ln>
                  <a:noFill/>
                </a:ln>
                <a:solidFill>
                  <a:srgbClr val="000000"/>
                </a:solidFill>
                <a:effectLst/>
                <a:uLnTx/>
                <a:uFillTx/>
                <a:latin typeface="Helvetica"/>
                <a:cs typeface="Helvetica"/>
              </a:endParaRPr>
            </a:p>
          </p:txBody>
        </p:sp>
        <p:sp>
          <p:nvSpPr>
            <p:cNvPr id="6" name="Rectangle 5">
              <a:extLst>
                <a:ext uri="{FF2B5EF4-FFF2-40B4-BE49-F238E27FC236}">
                  <a16:creationId xmlns:a16="http://schemas.microsoft.com/office/drawing/2014/main" id="{C9945BAC-3377-6EEA-066D-D8DA27484A2A}"/>
                </a:ext>
              </a:extLst>
            </p:cNvPr>
            <p:cNvSpPr/>
            <p:nvPr/>
          </p:nvSpPr>
          <p:spPr>
            <a:xfrm>
              <a:off x="819810" y="1621037"/>
              <a:ext cx="3771229"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a:t>
              </a:r>
              <a:r>
                <a:rPr lang="en-US" sz="1400" b="1">
                  <a:solidFill>
                    <a:srgbClr val="E7534F"/>
                  </a:solidFill>
                  <a:latin typeface="Helvetica"/>
                  <a:ea typeface="Calibri" panose="020F0502020204030204"/>
                  <a:cs typeface="Helvetica"/>
                </a:rPr>
                <a:t>trends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0A5D54AF-9C31-BDD3-B503-6F48EB659E58}"/>
              </a:ext>
            </a:extLst>
          </p:cNvPr>
          <p:cNvCxnSpPr>
            <a:cxnSpLocks/>
          </p:cNvCxnSpPr>
          <p:nvPr/>
        </p:nvCxnSpPr>
        <p:spPr>
          <a:xfrm flipV="1">
            <a:off x="3808597" y="21836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566566D-601D-4542-97D8-56D92921C4E9}"/>
              </a:ext>
            </a:extLst>
          </p:cNvPr>
          <p:cNvSpPr txBox="1"/>
          <p:nvPr/>
        </p:nvSpPr>
        <p:spPr>
          <a:xfrm>
            <a:off x="3958028" y="6152"/>
            <a:ext cx="7827461" cy="6724020"/>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Aft>
                <a:spcPts val="600"/>
              </a:spcAft>
              <a:buClr>
                <a:srgbClr val="E7534F"/>
              </a:buClr>
              <a:buSzTx/>
              <a:buFontTx/>
              <a:buNone/>
              <a:tabLst/>
              <a:defRPr/>
            </a:pPr>
            <a:r>
              <a:rPr lang="en-US" sz="1200" b="1">
                <a:solidFill>
                  <a:srgbClr val="000000"/>
                </a:solidFill>
                <a:latin typeface="Helvetica"/>
                <a:cs typeface="Helvetica"/>
              </a:rPr>
              <a:t>Resolving trust issues is the most promising area for Australian CDOs</a:t>
            </a:r>
            <a:r>
              <a:rPr kumimoji="0" lang="en-US" sz="1200">
                <a:solidFill>
                  <a:prstClr val="black"/>
                </a:solidFill>
                <a:latin typeface="Helvetica"/>
                <a:ea typeface="+mn-ea"/>
                <a:cs typeface="Helvetica"/>
              </a:rPr>
              <a:t> </a:t>
            </a: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With a greater need to acquire and retain more customers (#2 goal), it's crucial for CDOs to build </a:t>
            </a:r>
            <a:br>
              <a:rPr lang="en-US" sz="1200">
                <a:solidFill>
                  <a:prstClr val="black"/>
                </a:solidFill>
                <a:latin typeface="Helvetica"/>
                <a:cs typeface="Helvetica"/>
              </a:rPr>
            </a:br>
            <a:r>
              <a:rPr lang="en-US" sz="1200">
                <a:solidFill>
                  <a:prstClr val="black"/>
                </a:solidFill>
                <a:latin typeface="Helvetica"/>
                <a:cs typeface="Helvetica"/>
              </a:rPr>
              <a:t>long-term loyalty by providing consistent support and a streamlined experience (#1 initiative).</a:t>
            </a: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As CDOs work toward being secure and trusted (#9 goal), they tend to </a:t>
            </a:r>
            <a:r>
              <a:rPr lang="en-US" sz="1200" err="1">
                <a:solidFill>
                  <a:prstClr val="black"/>
                </a:solidFill>
                <a:latin typeface="Helvetica"/>
                <a:cs typeface="Helvetica"/>
              </a:rPr>
              <a:t>prioritise</a:t>
            </a:r>
            <a:r>
              <a:rPr lang="en-US" sz="1200">
                <a:solidFill>
                  <a:prstClr val="black"/>
                </a:solidFill>
                <a:latin typeface="Helvetica"/>
                <a:cs typeface="Helvetica"/>
              </a:rPr>
              <a:t> customer data </a:t>
            </a:r>
            <a:br>
              <a:rPr lang="en-US" sz="1200">
                <a:solidFill>
                  <a:prstClr val="black"/>
                </a:solidFill>
                <a:latin typeface="Helvetica"/>
                <a:cs typeface="Helvetica"/>
              </a:rPr>
            </a:br>
            <a:r>
              <a:rPr lang="en-US" sz="1200">
                <a:solidFill>
                  <a:prstClr val="black"/>
                </a:solidFill>
                <a:latin typeface="Helvetica"/>
                <a:cs typeface="Helvetica"/>
              </a:rPr>
              <a:t>privacy and consent while striving to deliver a better experience. </a:t>
            </a:r>
          </a:p>
          <a:p>
            <a:pPr>
              <a:lnSpc>
                <a:spcPct val="150000"/>
              </a:lnSpc>
              <a:spcAft>
                <a:spcPts val="600"/>
              </a:spcAft>
              <a:buClr>
                <a:srgbClr val="E7534F"/>
              </a:buClr>
              <a:defRPr/>
            </a:pPr>
            <a:r>
              <a:rPr kumimoji="0" lang="en-US" sz="1200" b="1">
                <a:solidFill>
                  <a:prstClr val="black"/>
                </a:solidFill>
                <a:latin typeface="Helvetica"/>
                <a:ea typeface="+mn-ea"/>
                <a:cs typeface="Helvetica"/>
              </a:rPr>
              <a:t>Streamlining, </a:t>
            </a:r>
            <a:r>
              <a:rPr lang="en-US" sz="1200" b="1">
                <a:solidFill>
                  <a:prstClr val="black"/>
                </a:solidFill>
                <a:latin typeface="Helvetica"/>
                <a:cs typeface="Helvetica"/>
              </a:rPr>
              <a:t>transforming and </a:t>
            </a:r>
            <a:r>
              <a:rPr lang="en-US" sz="1200" b="1" err="1">
                <a:solidFill>
                  <a:prstClr val="black"/>
                </a:solidFill>
                <a:latin typeface="Helvetica"/>
                <a:cs typeface="Helvetica"/>
              </a:rPr>
              <a:t>modernising</a:t>
            </a:r>
            <a:r>
              <a:rPr lang="en-US" sz="1200" b="1">
                <a:solidFill>
                  <a:prstClr val="black"/>
                </a:solidFill>
                <a:latin typeface="Helvetica"/>
                <a:cs typeface="Helvetica"/>
              </a:rPr>
              <a:t> operations</a:t>
            </a: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Slow adaptation and clunky processes highlight the urgent need to improve operational effectiveness, drive digital transformation, and </a:t>
            </a:r>
            <a:r>
              <a:rPr lang="en-US" sz="1200" err="1">
                <a:solidFill>
                  <a:prstClr val="black"/>
                </a:solidFill>
                <a:latin typeface="Helvetica"/>
                <a:cs typeface="Helvetica"/>
              </a:rPr>
              <a:t>modernise</a:t>
            </a:r>
            <a:r>
              <a:rPr lang="en-US" sz="1200">
                <a:solidFill>
                  <a:prstClr val="black"/>
                </a:solidFill>
                <a:latin typeface="Helvetica"/>
                <a:cs typeface="Helvetica"/>
              </a:rPr>
              <a:t> technology. These are the #3, #4 and #5 goals.</a:t>
            </a: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It's critical for CDOs to </a:t>
            </a:r>
            <a:r>
              <a:rPr lang="en-US" sz="1200" err="1">
                <a:solidFill>
                  <a:prstClr val="black"/>
                </a:solidFill>
                <a:latin typeface="Helvetica"/>
                <a:cs typeface="Helvetica"/>
              </a:rPr>
              <a:t>modernise</a:t>
            </a:r>
            <a:r>
              <a:rPr lang="en-US" sz="1200">
                <a:solidFill>
                  <a:prstClr val="black"/>
                </a:solidFill>
                <a:latin typeface="Helvetica"/>
                <a:cs typeface="Helvetica"/>
              </a:rPr>
              <a:t> legacy systems, reduce tech debt, and </a:t>
            </a:r>
            <a:r>
              <a:rPr lang="en-US" sz="1200" err="1">
                <a:solidFill>
                  <a:prstClr val="black"/>
                </a:solidFill>
                <a:latin typeface="Helvetica"/>
                <a:cs typeface="Helvetica"/>
              </a:rPr>
              <a:t>digitise</a:t>
            </a:r>
            <a:r>
              <a:rPr lang="en-US" sz="1200">
                <a:solidFill>
                  <a:prstClr val="black"/>
                </a:solidFill>
                <a:latin typeface="Helvetica"/>
                <a:cs typeface="Helvetica"/>
              </a:rPr>
              <a:t> outdated processes </a:t>
            </a:r>
            <a:br>
              <a:rPr lang="en-US" sz="1200">
                <a:solidFill>
                  <a:prstClr val="black"/>
                </a:solidFill>
                <a:latin typeface="Helvetica"/>
                <a:cs typeface="Helvetica"/>
              </a:rPr>
            </a:br>
            <a:r>
              <a:rPr lang="en-US" sz="1200">
                <a:solidFill>
                  <a:prstClr val="black"/>
                </a:solidFill>
                <a:latin typeface="Helvetica"/>
                <a:cs typeface="Helvetica"/>
              </a:rPr>
              <a:t>with stronger governance. For more insights, view an </a:t>
            </a:r>
            <a:r>
              <a:rPr lang="en-US" sz="1200">
                <a:solidFill>
                  <a:srgbClr val="E7534F"/>
                </a:solidFill>
                <a:latin typeface="Helvetica"/>
                <a:cs typeface="Helvetica"/>
                <a:hlinkClick r:id="rId3"/>
              </a:rPr>
              <a:t>ADAPT CDO Persona Map</a:t>
            </a:r>
            <a:r>
              <a:rPr lang="en-US" sz="1200">
                <a:solidFill>
                  <a:prstClr val="black"/>
                </a:solidFill>
                <a:latin typeface="Helvetica"/>
                <a:cs typeface="Helvetica"/>
              </a:rPr>
              <a:t> report (Jul 2025).</a:t>
            </a:r>
            <a:endParaRPr lang="en-US" sz="1200" b="0" i="0" u="none" strike="noStrike" kern="1200" cap="none" spc="0" normalizeH="0" baseline="0" noProof="0">
              <a:ln>
                <a:noFill/>
              </a:ln>
              <a:solidFill>
                <a:prstClr val="black"/>
              </a:solidFill>
              <a:effectLst/>
              <a:uLnTx/>
              <a:uFillTx/>
              <a:latin typeface="Helvetica"/>
              <a:cs typeface="Helvetica"/>
            </a:endParaRPr>
          </a:p>
          <a:p>
            <a:pPr lvl="0">
              <a:lnSpc>
                <a:spcPct val="150000"/>
              </a:lnSpc>
              <a:spcAft>
                <a:spcPts val="600"/>
              </a:spcAft>
              <a:buClr>
                <a:srgbClr val="E7534F"/>
              </a:buClr>
              <a:defRPr/>
            </a:pPr>
            <a:r>
              <a:rPr lang="en-US" sz="1200" b="1">
                <a:solidFill>
                  <a:prstClr val="black"/>
                </a:solidFill>
                <a:latin typeface="Helvetica"/>
                <a:cs typeface="Helvetica"/>
              </a:rPr>
              <a:t>Building insight foundations to empower experience delivery</a:t>
            </a: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In addition to trust issues, reliance on guesswork instead of insights and weak customer feedback </a:t>
            </a:r>
            <a:br>
              <a:rPr lang="en-US" sz="1200">
                <a:solidFill>
                  <a:prstClr val="black"/>
                </a:solidFill>
                <a:latin typeface="Helvetica"/>
                <a:cs typeface="Helvetica"/>
              </a:rPr>
            </a:br>
            <a:r>
              <a:rPr lang="en-US" sz="1200">
                <a:solidFill>
                  <a:prstClr val="black"/>
                </a:solidFill>
                <a:latin typeface="Helvetica"/>
                <a:cs typeface="Helvetica"/>
              </a:rPr>
              <a:t>loops hinder </a:t>
            </a:r>
            <a:r>
              <a:rPr lang="en-US" sz="1200" err="1">
                <a:solidFill>
                  <a:prstClr val="black"/>
                </a:solidFill>
                <a:latin typeface="Helvetica"/>
                <a:cs typeface="Helvetica"/>
              </a:rPr>
              <a:t>organisations</a:t>
            </a:r>
            <a:r>
              <a:rPr lang="en-US" sz="1200">
                <a:solidFill>
                  <a:prstClr val="black"/>
                </a:solidFill>
                <a:latin typeface="Helvetica"/>
                <a:cs typeface="Helvetica"/>
              </a:rPr>
              <a:t> from gaining a better understanding of customer data.  </a:t>
            </a: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Building trust can become difficult when </a:t>
            </a:r>
            <a:r>
              <a:rPr lang="en-US" sz="1200" err="1">
                <a:solidFill>
                  <a:prstClr val="black"/>
                </a:solidFill>
                <a:latin typeface="Helvetica"/>
                <a:cs typeface="Helvetica"/>
              </a:rPr>
              <a:t>organisations</a:t>
            </a:r>
            <a:r>
              <a:rPr lang="en-US" sz="1200">
                <a:solidFill>
                  <a:prstClr val="black"/>
                </a:solidFill>
                <a:latin typeface="Helvetica"/>
                <a:cs typeface="Helvetica"/>
              </a:rPr>
              <a:t> are constrained by data quality and privacy </a:t>
            </a:r>
            <a:br>
              <a:rPr lang="en-US" sz="1200">
                <a:solidFill>
                  <a:prstClr val="black"/>
                </a:solidFill>
                <a:latin typeface="Helvetica"/>
                <a:cs typeface="Helvetica"/>
              </a:rPr>
            </a:br>
            <a:r>
              <a:rPr lang="en-US" sz="1200">
                <a:solidFill>
                  <a:prstClr val="black"/>
                </a:solidFill>
                <a:latin typeface="Helvetica"/>
                <a:cs typeface="Helvetica"/>
              </a:rPr>
              <a:t>concerns. Closing feedback loops also becomes a challenge when </a:t>
            </a:r>
            <a:r>
              <a:rPr lang="en-US" sz="1200" err="1">
                <a:solidFill>
                  <a:prstClr val="black"/>
                </a:solidFill>
                <a:latin typeface="Helvetica"/>
                <a:cs typeface="Helvetica"/>
              </a:rPr>
              <a:t>organisations</a:t>
            </a:r>
            <a:r>
              <a:rPr lang="en-US" sz="1200">
                <a:solidFill>
                  <a:prstClr val="black"/>
                </a:solidFill>
                <a:latin typeface="Helvetica"/>
                <a:cs typeface="Helvetica"/>
              </a:rPr>
              <a:t> fail to act on it </a:t>
            </a:r>
            <a:br>
              <a:rPr lang="en-US" sz="1200">
                <a:solidFill>
                  <a:prstClr val="black"/>
                </a:solidFill>
                <a:latin typeface="Helvetica"/>
                <a:cs typeface="Helvetica"/>
              </a:rPr>
            </a:br>
            <a:r>
              <a:rPr lang="en-US" sz="1200">
                <a:solidFill>
                  <a:prstClr val="black"/>
                </a:solidFill>
                <a:latin typeface="Helvetica"/>
                <a:cs typeface="Helvetica"/>
              </a:rPr>
              <a:t>effectively, despite collecting feedback.</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cs typeface="Helvetica"/>
              </a:rPr>
              <a:t>Other areas suggest uncertainty and transitions in digital customer experience strategies</a:t>
            </a:r>
            <a:endParaRPr lang="en-US" sz="1200" b="1" i="0" u="none" strike="noStrike" kern="1200" cap="none" spc="0" normalizeH="0" baseline="0" noProof="0">
              <a:ln>
                <a:noFill/>
              </a:ln>
              <a:solidFill>
                <a:prstClr val="black"/>
              </a:solidFill>
              <a:effectLst/>
              <a:uLnTx/>
              <a:uFillTx/>
              <a:latin typeface="Helvetica"/>
              <a:cs typeface="Helvetica"/>
            </a:endParaRP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Other areas with high neutral response rates reflect a market in transition, where </a:t>
            </a:r>
            <a:r>
              <a:rPr lang="en-US" sz="1200" err="1">
                <a:solidFill>
                  <a:prstClr val="black"/>
                </a:solidFill>
                <a:latin typeface="Helvetica"/>
                <a:cs typeface="Helvetica"/>
              </a:rPr>
              <a:t>organisations</a:t>
            </a:r>
            <a:r>
              <a:rPr lang="en-US" sz="1200">
                <a:solidFill>
                  <a:prstClr val="black"/>
                </a:solidFill>
                <a:latin typeface="Helvetica"/>
                <a:cs typeface="Helvetica"/>
              </a:rPr>
              <a:t> </a:t>
            </a:r>
            <a:br>
              <a:rPr lang="en-US" sz="1200">
                <a:solidFill>
                  <a:prstClr val="black"/>
                </a:solidFill>
                <a:latin typeface="Helvetica"/>
                <a:cs typeface="Helvetica"/>
              </a:rPr>
            </a:br>
            <a:r>
              <a:rPr lang="en-US" sz="1200">
                <a:solidFill>
                  <a:prstClr val="black"/>
                </a:solidFill>
                <a:latin typeface="Helvetica"/>
                <a:cs typeface="Helvetica"/>
              </a:rPr>
              <a:t>are actively reassessing their digital strategies to improve customer experiences.</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endParaRPr lang="en-US" sz="1200" b="0" i="0" u="none" strike="noStrike" kern="1200" cap="none" spc="0" normalizeH="0" baseline="0" noProof="0">
              <a:ln>
                <a:noFill/>
              </a:ln>
              <a:solidFill>
                <a:prstClr val="black"/>
              </a:solidFill>
              <a:effectLst/>
              <a:uLnTx/>
              <a:uFillTx/>
              <a:latin typeface="Helvetica"/>
              <a:cs typeface="Helvetica"/>
            </a:endParaRPr>
          </a:p>
          <a:p>
            <a:pPr marL="171450" indent="-171450">
              <a:lnSpc>
                <a:spcPct val="150000"/>
              </a:lnSpc>
              <a:spcAft>
                <a:spcPts val="6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These areas include </a:t>
            </a:r>
            <a:r>
              <a:rPr lang="en-US" sz="1200">
                <a:solidFill>
                  <a:prstClr val="black"/>
                </a:solidFill>
                <a:latin typeface="Helvetica"/>
                <a:cs typeface="Helvetica"/>
              </a:rPr>
              <a:t>AI that frustrates more than it helps, underpowered frontline teams, </a:t>
            </a:r>
            <a:r>
              <a:rPr lang="en-US" sz="1200" err="1">
                <a:solidFill>
                  <a:prstClr val="black"/>
                </a:solidFill>
                <a:latin typeface="Helvetica"/>
                <a:cs typeface="Helvetica"/>
              </a:rPr>
              <a:t>personalisation</a:t>
            </a:r>
            <a:r>
              <a:rPr lang="en-US" sz="1200">
                <a:solidFill>
                  <a:prstClr val="black"/>
                </a:solidFill>
                <a:latin typeface="Helvetica"/>
                <a:cs typeface="Helvetica"/>
              </a:rPr>
              <a:t> that feels generic, broken omnichannel experiences, and self-service options that fail to meet user needs.</a:t>
            </a:r>
            <a:endParaRPr lang="en-US" sz="1200" b="0" i="0" u="none" strike="noStrike" kern="1200" cap="none" spc="0" normalizeH="0" baseline="0" noProof="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1090611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C13282E-B782-9725-453B-D6EC296EDACD}"/>
              </a:ext>
            </a:extLst>
          </p:cNvPr>
          <p:cNvSpPr/>
          <p:nvPr/>
        </p:nvSpPr>
        <p:spPr>
          <a:xfrm>
            <a:off x="239579" y="184025"/>
            <a:ext cx="10611301" cy="338554"/>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effectLst/>
                <a:uLnTx/>
                <a:uFillTx/>
                <a:latin typeface="Helvetica"/>
                <a:ea typeface="+mn-ea"/>
                <a:cs typeface="Helvetica"/>
                <a:sym typeface="Arial"/>
              </a:rPr>
              <a:t>How often are customer needs, </a:t>
            </a:r>
            <a:r>
              <a:rPr kumimoji="0" lang="en-US" sz="1600" b="1" i="0" u="none" strike="noStrike" kern="1200" cap="none" spc="0" normalizeH="0" baseline="0" noProof="0" err="1">
                <a:ln>
                  <a:noFill/>
                </a:ln>
                <a:effectLst/>
                <a:uLnTx/>
                <a:uFillTx/>
                <a:latin typeface="Helvetica"/>
                <a:ea typeface="+mn-ea"/>
                <a:cs typeface="Helvetica"/>
                <a:sym typeface="Arial"/>
              </a:rPr>
              <a:t>behaviours</a:t>
            </a:r>
            <a:r>
              <a:rPr kumimoji="0" lang="en-US" sz="1600" b="1" i="0" u="none" strike="noStrike" kern="1200" cap="none" spc="0" normalizeH="0" baseline="0" noProof="0">
                <a:ln>
                  <a:noFill/>
                </a:ln>
                <a:effectLst/>
                <a:uLnTx/>
                <a:uFillTx/>
                <a:latin typeface="Helvetica"/>
                <a:ea typeface="+mn-ea"/>
                <a:cs typeface="Helvetica"/>
                <a:sym typeface="Arial"/>
              </a:rPr>
              <a:t> and feedback fed into digital product strategies and roadmaps?</a:t>
            </a:r>
          </a:p>
        </p:txBody>
      </p:sp>
      <p:sp>
        <p:nvSpPr>
          <p:cNvPr id="6" name="TextBox 5">
            <a:extLst>
              <a:ext uri="{FF2B5EF4-FFF2-40B4-BE49-F238E27FC236}">
                <a16:creationId xmlns:a16="http://schemas.microsoft.com/office/drawing/2014/main" id="{EE8B0726-5F07-C987-174E-30429C53C707}"/>
              </a:ext>
            </a:extLst>
          </p:cNvPr>
          <p:cNvSpPr txBox="1"/>
          <p:nvPr/>
        </p:nvSpPr>
        <p:spPr>
          <a:xfrm>
            <a:off x="6464808" y="6596951"/>
            <a:ext cx="5737352" cy="261610"/>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sz="1100" i="1">
                <a:latin typeface="Helvetica"/>
              </a:defRPr>
            </a:pPr>
            <a:r>
              <a:rPr kumimoji="0" sz="1100" b="0" i="1" u="none" strike="noStrike" kern="1200" cap="none" spc="0" normalizeH="0" baseline="0" noProof="0">
                <a:ln>
                  <a:noFill/>
                </a:ln>
                <a:solidFill>
                  <a:schemeClr val="bg1">
                    <a:lumMod val="65000"/>
                  </a:schemeClr>
                </a:solidFill>
                <a:effectLst/>
                <a:uLnTx/>
                <a:uFillTx/>
                <a:latin typeface="Helvetica"/>
                <a:ea typeface="+mn-ea"/>
                <a:cs typeface="+mn-cs"/>
              </a:rPr>
              <a:t>Source : ADAPT Digital Edge Survey in June 2025. Sample size : 1</a:t>
            </a:r>
            <a:r>
              <a:rPr lang="en-PH" sz="1100" i="1">
                <a:solidFill>
                  <a:schemeClr val="bg1">
                    <a:lumMod val="65000"/>
                  </a:schemeClr>
                </a:solidFill>
                <a:latin typeface="Helvetica"/>
              </a:rPr>
              <a:t>21</a:t>
            </a:r>
            <a:r>
              <a:rPr kumimoji="0" sz="1100" b="0" i="1" u="none" strike="noStrike" kern="1200" cap="none" spc="0" normalizeH="0" baseline="0" noProof="0">
                <a:ln>
                  <a:noFill/>
                </a:ln>
                <a:solidFill>
                  <a:schemeClr val="bg1">
                    <a:lumMod val="65000"/>
                  </a:schemeClr>
                </a:solidFill>
                <a:effectLst/>
                <a:uLnTx/>
                <a:uFillTx/>
                <a:latin typeface="Helvetica"/>
                <a:ea typeface="+mn-ea"/>
                <a:cs typeface="+mn-cs"/>
              </a:rPr>
              <a:t> Australian CDOs</a:t>
            </a:r>
          </a:p>
        </p:txBody>
      </p:sp>
      <p:pic>
        <p:nvPicPr>
          <p:cNvPr id="8" name="Graphic 7">
            <a:extLst>
              <a:ext uri="{FF2B5EF4-FFF2-40B4-BE49-F238E27FC236}">
                <a16:creationId xmlns:a16="http://schemas.microsoft.com/office/drawing/2014/main" id="{85B74D96-2220-222E-38FA-22981F08A97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9579" y="870501"/>
            <a:ext cx="11642400" cy="560231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1FA35-6EA9-581D-95D8-14E95C16DC7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784E8C-7420-0DE7-E382-165D2A84E934}"/>
              </a:ext>
            </a:extLst>
          </p:cNvPr>
          <p:cNvSpPr/>
          <p:nvPr/>
        </p:nvSpPr>
        <p:spPr>
          <a:xfrm>
            <a:off x="231669" y="134612"/>
            <a:ext cx="11641573"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rPr>
              <a:t>Ability to use its data to improve experiences for your customers</a:t>
            </a:r>
            <a:endParaRPr kumimoji="0" lang="en-US" sz="2400" b="0" i="0" u="none" strike="noStrike" kern="1200" cap="none" spc="0" normalizeH="0" baseline="0" noProof="0">
              <a:ln>
                <a:noFill/>
              </a:ln>
              <a:solidFill>
                <a:srgbClr val="000000"/>
              </a:solidFill>
              <a:effectLst/>
              <a:uLnTx/>
              <a:uFillTx/>
              <a:latin typeface="Helvetica"/>
              <a:ea typeface="+mn-ea"/>
              <a:cs typeface="Helvetica"/>
            </a:endParaRPr>
          </a:p>
        </p:txBody>
      </p:sp>
      <p:sp>
        <p:nvSpPr>
          <p:cNvPr id="21" name="TextBox 20">
            <a:extLst>
              <a:ext uri="{FF2B5EF4-FFF2-40B4-BE49-F238E27FC236}">
                <a16:creationId xmlns:a16="http://schemas.microsoft.com/office/drawing/2014/main" id="{24A93B6B-7648-92F7-F9F6-2F1E74316ABF}"/>
              </a:ext>
            </a:extLst>
          </p:cNvPr>
          <p:cNvSpPr txBox="1"/>
          <p:nvPr/>
        </p:nvSpPr>
        <p:spPr>
          <a:xfrm>
            <a:off x="5559176" y="6574256"/>
            <a:ext cx="6525355"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a:ln>
                  <a:noFill/>
                </a:ln>
                <a:solidFill>
                  <a:schemeClr val="bg1">
                    <a:lumMod val="65000"/>
                  </a:schemeClr>
                </a:solidFill>
                <a:effectLst/>
                <a:uLnTx/>
                <a:uFillTx/>
                <a:latin typeface="Helvetica" panose="020B0403020202020204" pitchFamily="34" charset="0"/>
                <a:ea typeface="+mn-ea"/>
                <a:cs typeface="Helvetica Neue" panose="02000503000000020004" pitchFamily="2"/>
              </a:rPr>
              <a:t>Source : ADAPT Digital Edge Survey in June 2025. Sample size : 121 Australian CDOs</a:t>
            </a:r>
          </a:p>
        </p:txBody>
      </p:sp>
      <p:pic>
        <p:nvPicPr>
          <p:cNvPr id="11" name="Graphic 10">
            <a:extLst>
              <a:ext uri="{FF2B5EF4-FFF2-40B4-BE49-F238E27FC236}">
                <a16:creationId xmlns:a16="http://schemas.microsoft.com/office/drawing/2014/main" id="{5D623052-1A2F-D1F1-71BF-18FA36D301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1668" y="881678"/>
            <a:ext cx="11641573" cy="5603251"/>
          </a:xfrm>
          <a:prstGeom prst="rect">
            <a:avLst/>
          </a:prstGeom>
        </p:spPr>
      </p:pic>
    </p:spTree>
    <p:extLst>
      <p:ext uri="{BB962C8B-B14F-4D97-AF65-F5344CB8AC3E}">
        <p14:creationId xmlns:p14="http://schemas.microsoft.com/office/powerpoint/2010/main" val="2978660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6FBAA-4F5D-06C9-CE2D-766D65B7278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5046EE6-CF35-CCC0-6687-BBE7B09D14B3}"/>
              </a:ext>
            </a:extLst>
          </p:cNvPr>
          <p:cNvSpPr txBox="1"/>
          <p:nvPr/>
        </p:nvSpPr>
        <p:spPr>
          <a:xfrm>
            <a:off x="468298" y="2667276"/>
            <a:ext cx="3771237" cy="2982035"/>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lang="en-US" sz="1200" b="1">
                <a:solidFill>
                  <a:srgbClr val="000000"/>
                </a:solidFill>
                <a:latin typeface="Helvetica"/>
                <a:cs typeface="Helvetica"/>
              </a:rPr>
              <a:t>About 61% of Australian CDOs acknowledge that they do not consistently incorporate customer needs, </a:t>
            </a:r>
            <a:r>
              <a:rPr lang="en-US" sz="1200" b="1" err="1">
                <a:solidFill>
                  <a:srgbClr val="000000"/>
                </a:solidFill>
                <a:latin typeface="Helvetica"/>
                <a:cs typeface="Helvetica"/>
              </a:rPr>
              <a:t>behaviours</a:t>
            </a:r>
            <a:r>
              <a:rPr lang="en-US" sz="1200" b="1">
                <a:solidFill>
                  <a:srgbClr val="000000"/>
                </a:solidFill>
                <a:latin typeface="Helvetica"/>
                <a:cs typeface="Helvetica"/>
              </a:rPr>
              <a:t>, and feedback into their digital product strategies and roadmaps.</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Only 17% of </a:t>
            </a:r>
            <a:r>
              <a:rPr lang="en-US" sz="1200" err="1">
                <a:solidFill>
                  <a:prstClr val="black"/>
                </a:solidFill>
                <a:latin typeface="Helvetica"/>
                <a:cs typeface="Helvetica"/>
              </a:rPr>
              <a:t>organisations</a:t>
            </a:r>
            <a:r>
              <a:rPr lang="en-US" sz="1200">
                <a:solidFill>
                  <a:prstClr val="black"/>
                </a:solidFill>
                <a:latin typeface="Helvetica"/>
                <a:cs typeface="Helvetica"/>
              </a:rPr>
              <a:t> report engaging in this activity on a regular basis.</a:t>
            </a:r>
          </a:p>
          <a:p>
            <a:pPr marL="171450" indent="-171450">
              <a:lnSpc>
                <a:spcPct val="150000"/>
              </a:lnSpc>
              <a:spcAft>
                <a:spcPts val="600"/>
              </a:spcAft>
              <a:buClr>
                <a:srgbClr val="E7534F"/>
              </a:buClr>
              <a:buFont typeface="Arial" panose="020B0604020202020204" pitchFamily="34" charset="0"/>
              <a:buChar char="•"/>
              <a:defRPr/>
            </a:pPr>
            <a:r>
              <a:rPr lang="en-US" sz="1200">
                <a:solidFill>
                  <a:prstClr val="black"/>
                </a:solidFill>
                <a:latin typeface="Helvetica"/>
                <a:cs typeface="Helvetica"/>
              </a:rPr>
              <a:t>While the majority of CDOs have low customer integration in their digital strategies, 80% say that they were not actually that good at using data to improve experiences for their customers</a:t>
            </a:r>
            <a:r>
              <a:rPr lang="en-US" sz="1200" b="0" i="0" u="none" strike="noStrike" kern="1200" cap="none" spc="0" normalizeH="0" baseline="0" noProof="0">
                <a:ln>
                  <a:noFill/>
                </a:ln>
                <a:solidFill>
                  <a:prstClr val="black"/>
                </a:solidFill>
                <a:effectLst/>
                <a:uLnTx/>
                <a:uFillTx/>
                <a:latin typeface="Helvetica"/>
                <a:cs typeface="Helvetica"/>
              </a:rPr>
              <a:t>.</a:t>
            </a:r>
          </a:p>
        </p:txBody>
      </p:sp>
      <p:grpSp>
        <p:nvGrpSpPr>
          <p:cNvPr id="2" name="Group 1">
            <a:extLst>
              <a:ext uri="{FF2B5EF4-FFF2-40B4-BE49-F238E27FC236}">
                <a16:creationId xmlns:a16="http://schemas.microsoft.com/office/drawing/2014/main" id="{C0423773-A549-7FF1-F2B4-33C22D15A671}"/>
              </a:ext>
            </a:extLst>
          </p:cNvPr>
          <p:cNvGrpSpPr/>
          <p:nvPr/>
        </p:nvGrpSpPr>
        <p:grpSpPr>
          <a:xfrm>
            <a:off x="468300" y="956565"/>
            <a:ext cx="4129258" cy="1508106"/>
            <a:chOff x="819810" y="1621037"/>
            <a:chExt cx="4129259" cy="1508106"/>
          </a:xfrm>
        </p:grpSpPr>
        <p:sp>
          <p:nvSpPr>
            <p:cNvPr id="3" name="Rectangle 2">
              <a:extLst>
                <a:ext uri="{FF2B5EF4-FFF2-40B4-BE49-F238E27FC236}">
                  <a16:creationId xmlns:a16="http://schemas.microsoft.com/office/drawing/2014/main" id="{4F64A0A1-AE66-74C2-3682-CD7B75F05AB6}"/>
                </a:ext>
              </a:extLst>
            </p:cNvPr>
            <p:cNvSpPr/>
            <p:nvPr/>
          </p:nvSpPr>
          <p:spPr>
            <a:xfrm>
              <a:off x="819810" y="1928814"/>
              <a:ext cx="3928344" cy="120032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a:latin typeface="Helvetica"/>
                  <a:ea typeface="Helvetica Neue"/>
                  <a:cs typeface="Helvetica Neue"/>
                  <a:sym typeface="Helvetica Neue"/>
                </a:rPr>
                <a:t>Frequency of customer integration and ability to use data for improved CX</a:t>
              </a:r>
              <a:endParaRPr lang="en-US" sz="2400" b="1" i="0" u="none" strike="noStrike" kern="1200" cap="none" spc="-50" normalizeH="0" baseline="0" noProof="0">
                <a:ln>
                  <a:noFill/>
                </a:ln>
                <a:solidFill>
                  <a:srgbClr val="000000"/>
                </a:solidFill>
                <a:effectLst/>
                <a:uLnTx/>
                <a:uFillTx/>
                <a:latin typeface="Helvetica"/>
                <a:cs typeface="Helvetica"/>
              </a:endParaRPr>
            </a:p>
          </p:txBody>
        </p:sp>
        <p:sp>
          <p:nvSpPr>
            <p:cNvPr id="6" name="Rectangle 5">
              <a:extLst>
                <a:ext uri="{FF2B5EF4-FFF2-40B4-BE49-F238E27FC236}">
                  <a16:creationId xmlns:a16="http://schemas.microsoft.com/office/drawing/2014/main" id="{A16A7BAD-0F0E-A187-1E01-DF56DCE18313}"/>
                </a:ext>
              </a:extLst>
            </p:cNvPr>
            <p:cNvSpPr/>
            <p:nvPr/>
          </p:nvSpPr>
          <p:spPr>
            <a:xfrm>
              <a:off x="819810" y="1621037"/>
              <a:ext cx="4129259"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a:t>
              </a:r>
              <a:r>
                <a:rPr lang="en-US" sz="1400" b="1">
                  <a:solidFill>
                    <a:srgbClr val="E7534F"/>
                  </a:solidFill>
                  <a:latin typeface="Helvetica"/>
                  <a:ea typeface="Calibri" panose="020F0502020204030204"/>
                  <a:cs typeface="Helvetica"/>
                </a:rPr>
                <a:t>trends</a:t>
              </a:r>
              <a:endParaRPr kumimoji="0" lang="en-US" sz="1400" b="0" i="0" u="none" strike="noStrike" kern="1200" cap="none" spc="0" normalizeH="0" baseline="0" noProof="0">
                <a:ln>
                  <a:noFill/>
                </a:ln>
                <a:solidFill>
                  <a:srgbClr val="E7534F"/>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D1D2CA67-EF70-3C14-9C41-1E86276D8F4F}"/>
              </a:ext>
            </a:extLst>
          </p:cNvPr>
          <p:cNvCxnSpPr>
            <a:cxnSpLocks/>
          </p:cNvCxnSpPr>
          <p:nvPr/>
        </p:nvCxnSpPr>
        <p:spPr>
          <a:xfrm flipV="1">
            <a:off x="4597558" y="21836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89E1EDE5-933D-EDD7-3417-B028E06C9C3F}"/>
              </a:ext>
            </a:extLst>
          </p:cNvPr>
          <p:cNvSpPr txBox="1"/>
          <p:nvPr/>
        </p:nvSpPr>
        <p:spPr>
          <a:xfrm>
            <a:off x="4862088" y="750574"/>
            <a:ext cx="6861612" cy="5633850"/>
          </a:xfrm>
          <a:prstGeom prst="rect">
            <a:avLst/>
          </a:prstGeom>
          <a:noFill/>
        </p:spPr>
        <p:txBody>
          <a:bodyPr wrap="square" lIns="91440" tIns="45720" rIns="91440" bIns="45720" anchor="t">
            <a:spAutoFit/>
          </a:bodyPr>
          <a:lstStyle/>
          <a:p>
            <a:pPr lvl="0">
              <a:lnSpc>
                <a:spcPct val="150000"/>
              </a:lnSpc>
              <a:buClr>
                <a:srgbClr val="E7534F"/>
              </a:buClr>
              <a:defRPr/>
            </a:pPr>
            <a:r>
              <a:rPr lang="en-US" sz="1200" b="1">
                <a:solidFill>
                  <a:srgbClr val="000000"/>
                </a:solidFill>
                <a:latin typeface="Helvetica"/>
                <a:cs typeface="Helvetica"/>
              </a:rPr>
              <a:t>Low customer feedback integration to digital product strategies and roadmaps</a:t>
            </a:r>
            <a:endParaRPr kumimoji="0" lang="en-US" sz="12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a:endParaRP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This gap indicates a significant opportunity for </a:t>
            </a:r>
            <a:r>
              <a:rPr lang="en-US" sz="1200" err="1">
                <a:solidFill>
                  <a:prstClr val="black"/>
                </a:solidFill>
                <a:latin typeface="Helvetica"/>
                <a:cs typeface="Helvetica"/>
              </a:rPr>
              <a:t>organisations</a:t>
            </a:r>
            <a:r>
              <a:rPr lang="en-US" sz="1200">
                <a:solidFill>
                  <a:prstClr val="black"/>
                </a:solidFill>
                <a:latin typeface="Helvetica"/>
                <a:cs typeface="Helvetica"/>
              </a:rPr>
              <a:t> to enhance their strategies </a:t>
            </a:r>
            <a:br>
              <a:rPr lang="en-US" sz="1200">
                <a:solidFill>
                  <a:prstClr val="black"/>
                </a:solidFill>
                <a:latin typeface="Helvetica"/>
                <a:cs typeface="Helvetica"/>
              </a:rPr>
            </a:br>
            <a:r>
              <a:rPr lang="en-US" sz="1200">
                <a:solidFill>
                  <a:prstClr val="black"/>
                </a:solidFill>
                <a:latin typeface="Helvetica"/>
                <a:cs typeface="Helvetica"/>
              </a:rPr>
              <a:t>by </a:t>
            </a:r>
            <a:r>
              <a:rPr lang="en-US" sz="1200" err="1">
                <a:solidFill>
                  <a:prstClr val="black"/>
                </a:solidFill>
                <a:latin typeface="Helvetica"/>
                <a:cs typeface="Helvetica"/>
              </a:rPr>
              <a:t>prioritising</a:t>
            </a:r>
            <a:r>
              <a:rPr lang="en-US" sz="1200">
                <a:solidFill>
                  <a:prstClr val="black"/>
                </a:solidFill>
                <a:latin typeface="Helvetica"/>
                <a:cs typeface="Helvetica"/>
              </a:rPr>
              <a:t> customer insights, as customer acquisition and retention is the #2 goal.</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r>
              <a:rPr lang="en-US" sz="1200">
                <a:solidFill>
                  <a:prstClr val="black"/>
                </a:solidFill>
                <a:latin typeface="Helvetica"/>
                <a:cs typeface="Helvetica"/>
              </a:rPr>
              <a:t>For CDOs. </a:t>
            </a:r>
            <a:endParaRPr lang="en-US" sz="1200" b="0" i="0" u="none" strike="noStrike" kern="1200" cap="none" spc="0" normalizeH="0" baseline="0" noProof="0">
              <a:ln>
                <a:noFill/>
              </a:ln>
              <a:solidFill>
                <a:prstClr val="black"/>
              </a:solidFill>
              <a:effectLst/>
              <a:uLnTx/>
              <a:uFillTx/>
              <a:latin typeface="Helvetica"/>
              <a:cs typeface="Helvetica"/>
            </a:endParaRPr>
          </a:p>
          <a:p>
            <a:pPr marL="171450" lvl="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Those </a:t>
            </a:r>
            <a:r>
              <a:rPr lang="en-US" sz="1200" err="1">
                <a:solidFill>
                  <a:prstClr val="black"/>
                </a:solidFill>
                <a:latin typeface="Helvetica"/>
                <a:cs typeface="Helvetica"/>
              </a:rPr>
              <a:t>organisations</a:t>
            </a:r>
            <a:r>
              <a:rPr lang="en-US" sz="1200">
                <a:solidFill>
                  <a:prstClr val="black"/>
                </a:solidFill>
                <a:latin typeface="Helvetica"/>
                <a:cs typeface="Helvetica"/>
              </a:rPr>
              <a:t> with moderate integration demonstrate a keen understanding of </a:t>
            </a:r>
            <a:br>
              <a:rPr lang="en-US" sz="1200">
                <a:solidFill>
                  <a:prstClr val="black"/>
                </a:solidFill>
                <a:latin typeface="Helvetica"/>
                <a:cs typeface="Helvetica"/>
              </a:rPr>
            </a:br>
            <a:r>
              <a:rPr lang="en-US" sz="1200">
                <a:solidFill>
                  <a:prstClr val="black"/>
                </a:solidFill>
                <a:latin typeface="Helvetica"/>
                <a:cs typeface="Helvetica"/>
              </a:rPr>
              <a:t>customer feedback, without full commitment to comprehensive integration.</a:t>
            </a:r>
            <a:endParaRPr lang="en-US" sz="1200" b="0" i="0" u="none" strike="noStrike" kern="1200" cap="none" spc="0" normalizeH="0" baseline="0" noProof="0">
              <a:ln>
                <a:noFill/>
              </a:ln>
              <a:solidFill>
                <a:prstClr val="black"/>
              </a:solidFill>
              <a:effectLst/>
              <a:uLnTx/>
              <a:uFillTx/>
              <a:latin typeface="Helvetica"/>
              <a:cs typeface="Helvetica"/>
            </a:endParaRPr>
          </a:p>
          <a:p>
            <a:pPr>
              <a:lnSpc>
                <a:spcPct val="150000"/>
              </a:lnSpc>
              <a:buClr>
                <a:srgbClr val="E7534F"/>
              </a:buClr>
              <a:defRPr/>
            </a:pPr>
            <a:r>
              <a:rPr lang="en-US" sz="1200" b="1">
                <a:solidFill>
                  <a:prstClr val="black"/>
                </a:solidFill>
                <a:latin typeface="Helvetica"/>
                <a:cs typeface="Helvetica"/>
              </a:rPr>
              <a:t>Low prevalence of customer feedback integration</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The low prevalence of frequent customer feedback integration highlights critical barriers </a:t>
            </a:r>
            <a:br>
              <a:rPr lang="en-US" sz="1200">
                <a:solidFill>
                  <a:prstClr val="black"/>
                </a:solidFill>
                <a:latin typeface="Helvetica"/>
                <a:cs typeface="Helvetica"/>
              </a:rPr>
            </a:br>
            <a:r>
              <a:rPr lang="en-US" sz="1200">
                <a:solidFill>
                  <a:prstClr val="black"/>
                </a:solidFill>
                <a:latin typeface="Helvetica"/>
                <a:cs typeface="Helvetica"/>
              </a:rPr>
              <a:t>to digital transformation, with many </a:t>
            </a:r>
            <a:r>
              <a:rPr lang="en-US" sz="1200" err="1">
                <a:solidFill>
                  <a:prstClr val="black"/>
                </a:solidFill>
                <a:latin typeface="Helvetica"/>
                <a:cs typeface="Helvetica"/>
              </a:rPr>
              <a:t>organisations</a:t>
            </a:r>
            <a:r>
              <a:rPr lang="en-US" sz="1200">
                <a:solidFill>
                  <a:prstClr val="black"/>
                </a:solidFill>
                <a:latin typeface="Helvetica"/>
                <a:cs typeface="Helvetica"/>
              </a:rPr>
              <a:t> struggling due to slow adaptation </a:t>
            </a:r>
            <a:br>
              <a:rPr lang="en-US" sz="1200">
                <a:solidFill>
                  <a:prstClr val="black"/>
                </a:solidFill>
                <a:latin typeface="Helvetica"/>
                <a:cs typeface="Helvetica"/>
              </a:rPr>
            </a:br>
            <a:r>
              <a:rPr lang="en-US" sz="1200">
                <a:solidFill>
                  <a:prstClr val="black"/>
                </a:solidFill>
                <a:latin typeface="Helvetica"/>
                <a:cs typeface="Helvetica"/>
              </a:rPr>
              <a:t>and cumbersome processes. (</a:t>
            </a:r>
            <a:r>
              <a:rPr lang="en-US" sz="1200">
                <a:solidFill>
                  <a:srgbClr val="E7534F"/>
                </a:solidFill>
                <a:latin typeface="Helvetica"/>
                <a:cs typeface="Helvetica"/>
                <a:hlinkClick r:id="rId3" action="ppaction://hlinksldjump">
                  <a:extLst>
                    <a:ext uri="{A12FA001-AC4F-418D-AE19-62706E023703}">
                      <ahyp:hlinkClr xmlns:ahyp="http://schemas.microsoft.com/office/drawing/2018/hyperlinkcolor" val="tx"/>
                    </a:ext>
                  </a:extLst>
                </a:hlinkClick>
              </a:rPr>
              <a:t>see slide 4</a:t>
            </a:r>
            <a:r>
              <a:rPr lang="en-US" sz="1200">
                <a:solidFill>
                  <a:prstClr val="black"/>
                </a:solidFill>
                <a:latin typeface="Helvetica"/>
                <a:cs typeface="Helvetica"/>
              </a:rPr>
              <a:t>).</a:t>
            </a:r>
          </a:p>
          <a:p>
            <a:pPr marL="171450" indent="-171450">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This underscores the need to </a:t>
            </a:r>
            <a:r>
              <a:rPr lang="en-US" sz="1200" err="1">
                <a:solidFill>
                  <a:prstClr val="black"/>
                </a:solidFill>
                <a:latin typeface="Helvetica"/>
                <a:cs typeface="Helvetica"/>
              </a:rPr>
              <a:t>prioritise</a:t>
            </a:r>
            <a:r>
              <a:rPr lang="en-US" sz="1200">
                <a:solidFill>
                  <a:prstClr val="black"/>
                </a:solidFill>
                <a:latin typeface="Helvetica"/>
                <a:cs typeface="Helvetica"/>
              </a:rPr>
              <a:t> customer-centric digital initiatives that effectively align feedback with digital strategy.</a:t>
            </a:r>
          </a:p>
          <a:p>
            <a:pPr marL="0" marR="0" lvl="0" indent="0" algn="l" defTabSz="914400" rtl="0" eaLnBrk="1" fontAlgn="auto" latinLnBrk="0" hangingPunct="1">
              <a:lnSpc>
                <a:spcPct val="150000"/>
              </a:lnSpc>
              <a:spcBef>
                <a:spcPts val="0"/>
              </a:spcBef>
              <a:buClr>
                <a:srgbClr val="E7534F"/>
              </a:buClr>
              <a:buSzTx/>
              <a:buFontTx/>
              <a:buNone/>
              <a:tabLst/>
              <a:defRPr/>
            </a:pPr>
            <a:r>
              <a:rPr lang="en-US" sz="1200" b="1">
                <a:solidFill>
                  <a:prstClr val="black"/>
                </a:solidFill>
                <a:latin typeface="Helvetica"/>
                <a:cs typeface="Helvetica"/>
              </a:rPr>
              <a:t>Ineffective in using data to improve customer experience</a:t>
            </a:r>
            <a:endParaRPr lang="en-US" sz="1200" b="1" i="0" u="none" strike="noStrike" kern="1200" cap="none" spc="0" normalizeH="0" baseline="0" noProof="0">
              <a:ln>
                <a:noFill/>
              </a:ln>
              <a:solidFill>
                <a:prstClr val="black"/>
              </a:solidFill>
              <a:effectLst/>
              <a:uLnTx/>
              <a:uFillTx/>
              <a:latin typeface="Helvetica"/>
              <a:cs typeface="Helvetica"/>
            </a:endParaRP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Challenges such as reliance on guesswork over insights and weak customer feedback loops can lead to fragmented or inaccessible customer data. This lack of clarity hinders informed decision-making and limits the ability to deliver meaningful customer value. </a:t>
            </a:r>
          </a:p>
          <a:p>
            <a:pPr marL="17145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Additionally, the presence of legacy systems and technical debt (#5 barrier) further obstructs the effective use of data in driving CX innovation. Refer to an </a:t>
            </a:r>
            <a:r>
              <a:rPr lang="en-US" sz="1200">
                <a:solidFill>
                  <a:srgbClr val="E7534F"/>
                </a:solidFill>
                <a:latin typeface="Helvetica"/>
                <a:cs typeface="Helvetica"/>
                <a:hlinkClick r:id="rId4"/>
              </a:rPr>
              <a:t>ADAPT CDO Persona Map</a:t>
            </a:r>
            <a:r>
              <a:rPr lang="en-US" sz="1200">
                <a:solidFill>
                  <a:prstClr val="black"/>
                </a:solidFill>
                <a:latin typeface="Helvetica"/>
                <a:cs typeface="Helvetica"/>
              </a:rPr>
              <a:t> </a:t>
            </a:r>
            <a:br>
              <a:rPr lang="en-US" sz="1200">
                <a:solidFill>
                  <a:prstClr val="black"/>
                </a:solidFill>
                <a:latin typeface="Helvetica"/>
                <a:cs typeface="Helvetica"/>
              </a:rPr>
            </a:br>
            <a:r>
              <a:rPr lang="en-US" sz="1200">
                <a:solidFill>
                  <a:prstClr val="black"/>
                </a:solidFill>
                <a:latin typeface="Helvetica"/>
                <a:cs typeface="Helvetica"/>
              </a:rPr>
              <a:t>report (Jul 2025).</a:t>
            </a:r>
            <a:endParaRPr lang="en-US">
              <a:solidFill>
                <a:prstClr val="black"/>
              </a:solidFill>
            </a:endParaRPr>
          </a:p>
        </p:txBody>
      </p:sp>
    </p:spTree>
    <p:extLst>
      <p:ext uri="{BB962C8B-B14F-4D97-AF65-F5344CB8AC3E}">
        <p14:creationId xmlns:p14="http://schemas.microsoft.com/office/powerpoint/2010/main" val="687940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326E206-A669-AED3-CDEB-2F1A6E36AD43}"/>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682F9077-D133-2047-C456-157BADBAD24B}"/>
              </a:ext>
            </a:extLst>
          </p:cNvPr>
          <p:cNvSpPr txBox="1"/>
          <p:nvPr/>
        </p:nvSpPr>
        <p:spPr>
          <a:xfrm>
            <a:off x="549439" y="2721114"/>
            <a:ext cx="7513905" cy="707886"/>
          </a:xfrm>
          <a:prstGeom prst="rect">
            <a:avLst/>
          </a:prstGeom>
          <a:noFill/>
        </p:spPr>
        <p:txBody>
          <a:bodyPr wrap="square" lIns="91440" tIns="45720" rIns="91440" bIns="45720" rtlCol="0" anchor="t">
            <a:spAutoFit/>
          </a:bodyPr>
          <a:lstStyle/>
          <a:p>
            <a:pPr>
              <a:spcAft>
                <a:spcPts val="2400"/>
              </a:spcAft>
            </a:pPr>
            <a:r>
              <a:rPr lang="en-US" sz="4000">
                <a:solidFill>
                  <a:schemeClr val="bg1"/>
                </a:solidFill>
                <a:latin typeface="Helvetica"/>
                <a:cs typeface="Helvetica"/>
              </a:rPr>
              <a:t>Employee experience</a:t>
            </a:r>
          </a:p>
        </p:txBody>
      </p:sp>
      <p:sp>
        <p:nvSpPr>
          <p:cNvPr id="5" name="Rectangle 4">
            <a:extLst>
              <a:ext uri="{FF2B5EF4-FFF2-40B4-BE49-F238E27FC236}">
                <a16:creationId xmlns:a16="http://schemas.microsoft.com/office/drawing/2014/main" id="{4B5FD981-3809-7089-251E-A68F011A6C16}"/>
              </a:ext>
            </a:extLst>
          </p:cNvPr>
          <p:cNvSpPr/>
          <p:nvPr/>
        </p:nvSpPr>
        <p:spPr>
          <a:xfrm>
            <a:off x="680027" y="3695519"/>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7370AFCD-745A-38EB-403C-97A301508F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04721" y="6005622"/>
            <a:ext cx="2157900" cy="232240"/>
          </a:xfrm>
          <a:prstGeom prst="rect">
            <a:avLst/>
          </a:prstGeom>
        </p:spPr>
      </p:pic>
    </p:spTree>
    <p:extLst>
      <p:ext uri="{BB962C8B-B14F-4D97-AF65-F5344CB8AC3E}">
        <p14:creationId xmlns:p14="http://schemas.microsoft.com/office/powerpoint/2010/main" val="4289714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4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Custom Design">
  <a:themeElements>
    <a:clrScheme name="Custom 3">
      <a:dk1>
        <a:srgbClr val="000000"/>
      </a:dk1>
      <a:lt1>
        <a:srgbClr val="FFFFFF"/>
      </a:lt1>
      <a:dk2>
        <a:srgbClr val="696464"/>
      </a:dk2>
      <a:lt2>
        <a:srgbClr val="E9E5DC"/>
      </a:lt2>
      <a:accent1>
        <a:srgbClr val="E7534F"/>
      </a:accent1>
      <a:accent2>
        <a:srgbClr val="F4756A"/>
      </a:accent2>
      <a:accent3>
        <a:srgbClr val="9A9A9A"/>
      </a:accent3>
      <a:accent4>
        <a:srgbClr val="3F3F3F"/>
      </a:accent4>
      <a:accent5>
        <a:srgbClr val="BFBFBF"/>
      </a:accent5>
      <a:accent6>
        <a:srgbClr val="FDF1F1"/>
      </a:accent6>
      <a:hlink>
        <a:srgbClr val="FDA9AB"/>
      </a:hlink>
      <a:folHlink>
        <a:srgbClr val="96A9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8_Office Theme">
  <a:themeElements>
    <a:clrScheme name="Custom 2">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Custom Design">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01c657a0f33f7d00b359840652cf54a1">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3033150222cb3ca2d1471332cb9745c1"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8ABE99F-6788-484A-B9BB-AF3F531EA28E}">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3B35A93-98BF-4DEB-B60C-BE06A3A0AAC5}">
  <ds:schemaRefs>
    <ds:schemaRef ds:uri="http://schemas.microsoft.com/sharepoint/v3/contenttype/forms"/>
  </ds:schemaRefs>
</ds:datastoreItem>
</file>

<file path=customXml/itemProps3.xml><?xml version="1.0" encoding="utf-8"?>
<ds:datastoreItem xmlns:ds="http://schemas.openxmlformats.org/officeDocument/2006/customXml" ds:itemID="{6DF081A1-32CA-4B57-8F84-C5EB55C7E61B}">
  <ds:schemaRefs>
    <ds:schemaRef ds:uri="507dee17-6aae-496b-8a1e-0f1e47f95f1a"/>
    <ds:schemaRef ds:uri="6b548529-d317-4b85-942f-248fe0d44d9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2397</Words>
  <Application>Microsoft Macintosh PowerPoint</Application>
  <PresentationFormat>Widescreen</PresentationFormat>
  <Paragraphs>139</Paragraphs>
  <Slides>19</Slides>
  <Notes>12</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19</vt:i4>
      </vt:variant>
    </vt:vector>
  </HeadingPairs>
  <TitlesOfParts>
    <vt:vector size="32" baseType="lpstr">
      <vt:lpstr>Aptos</vt:lpstr>
      <vt:lpstr>Arial</vt:lpstr>
      <vt:lpstr>Calibri</vt:lpstr>
      <vt:lpstr>Calibri Light</vt:lpstr>
      <vt:lpstr>Helvetica</vt:lpstr>
      <vt:lpstr>Helvetica Light</vt:lpstr>
      <vt:lpstr>Helvetica Neue</vt:lpstr>
      <vt:lpstr>4_Custom Design</vt:lpstr>
      <vt:lpstr>2_Custom Design</vt:lpstr>
      <vt:lpstr>Title White</vt:lpstr>
      <vt:lpstr>1_Custom Design</vt:lpstr>
      <vt:lpstr>8_Office Theme</vt:lpstr>
      <vt:lpstr>3_Custom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Agape Aluning</cp:lastModifiedBy>
  <cp:revision>4</cp:revision>
  <dcterms:created xsi:type="dcterms:W3CDTF">2025-06-02T05:37:34Z</dcterms:created>
  <dcterms:modified xsi:type="dcterms:W3CDTF">2025-08-06T07:29:43Z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