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679" r:id="rId5"/>
    <p:sldMasterId id="2147483681" r:id="rId6"/>
    <p:sldMasterId id="2147483683" r:id="rId7"/>
    <p:sldMasterId id="2147483676" r:id="rId8"/>
    <p:sldMasterId id="2147483648" r:id="rId9"/>
    <p:sldMasterId id="2147483699" r:id="rId10"/>
    <p:sldMasterId id="2147483702" r:id="rId11"/>
  </p:sldMasterIdLst>
  <p:notesMasterIdLst>
    <p:notesMasterId r:id="rId35"/>
  </p:notesMasterIdLst>
  <p:sldIdLst>
    <p:sldId id="2147376762" r:id="rId12"/>
    <p:sldId id="2147376683" r:id="rId13"/>
    <p:sldId id="2147376763" r:id="rId14"/>
    <p:sldId id="2147376783" r:id="rId15"/>
    <p:sldId id="2147376768" r:id="rId16"/>
    <p:sldId id="2147376773" r:id="rId17"/>
    <p:sldId id="2147376771" r:id="rId18"/>
    <p:sldId id="2147376772" r:id="rId19"/>
    <p:sldId id="2147376764" r:id="rId20"/>
    <p:sldId id="2147376774" r:id="rId21"/>
    <p:sldId id="2147376775" r:id="rId22"/>
    <p:sldId id="2147376765" r:id="rId23"/>
    <p:sldId id="2147376776" r:id="rId24"/>
    <p:sldId id="2147376777" r:id="rId25"/>
    <p:sldId id="2147376766" r:id="rId26"/>
    <p:sldId id="2147376778" r:id="rId27"/>
    <p:sldId id="2147377255" r:id="rId28"/>
    <p:sldId id="2147376803" r:id="rId29"/>
    <p:sldId id="2147376954" r:id="rId30"/>
    <p:sldId id="2147377250" r:id="rId31"/>
    <p:sldId id="2147376360" r:id="rId32"/>
    <p:sldId id="2147376955" r:id="rId33"/>
    <p:sldId id="214737676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6CC8DC2C-4EB4-D894-0758-82EBC581EB24}" name="Gabby Fredkin" initials="GF" userId="S::Gabby.Fredkin@adapt.com.au::5a2f5287-96fa-4437-a1cc-afe5909f7627" providerId="AD"/>
  <p188:author id="{C33F4F36-9A28-E583-A47E-5661D5825DA0}" name="Nathan Paul Bustamante" initials="NB" userId="S::nathan.bustamante@adapt.com.au::830e36e5-6239-4f03-9c92-69284c36609a"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35B74EDA-D041-11EF-D3DF-62916A12BAA7}" name="Maricris Santilles" initials="MS" userId="S::Maricris.Santilles@adapt.com.au::7b436d3d-65a3-481f-8565-8b0e2e2362f1" providerId="AD"/>
  <p188:author id="{223E8AE4-EAE1-E290-D5D2-F800C1B8D50E}" name="Francis Olivier" initials="FO"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DDDC"/>
    <a:srgbClr val="A6A6A6"/>
    <a:srgbClr val="F9D3D3"/>
    <a:srgbClr val="F09190"/>
    <a:srgbClr val="2A2929"/>
    <a:srgbClr val="AFABAB"/>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C21BE-24EA-2E6E-EB08-7D47973E1B43}" v="31" dt="2025-10-14T05:29:27.677"/>
    <p1510:client id="{B6DC731E-B776-0DC3-864D-9BDAA62CB5A5}" v="2" dt="2025-10-14T05:19:21.324"/>
    <p1510:client id="{BD1C861E-A8A9-48EF-AEBD-E7C651C891D5}" v="12" dt="2025-10-14T07:25:14.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6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19/11/2025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9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17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20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070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4D7B2-EC4A-8381-0197-1C67E2CCB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E59BA-DFA3-C7FB-529C-EDEFBD323FB9}"/>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1CC680D3-B4AB-1954-4E88-010B7C406F87}"/>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1B19A867-AF65-A89B-964E-E8D7C7D7E9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75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505DF-227F-A4E9-2B68-467D463AF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1613A-C783-4399-DA8B-03C81513C02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4BA7D2A0-6D75-015A-13A0-C0FD033ACD4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8F64359-E4D7-93FD-1D1B-5854A30A5F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844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txBody>
          <a:bodyPr/>
          <a:lstStyle/>
          <a:p>
            <a:endParaRPr lang="en-PH"/>
          </a:p>
        </p:txBody>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530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79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i="1">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28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116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609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0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82314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71179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61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980776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1640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66160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191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33412" y="378947"/>
            <a:ext cx="1170580" cy="282997"/>
          </a:xfrm>
          <a:prstGeom prst="rect">
            <a:avLst/>
          </a:prstGeom>
        </p:spPr>
      </p:pic>
      <p:cxnSp>
        <p:nvCxnSpPr>
          <p:cNvPr id="2" name="Straight Connector 1">
            <a:extLst>
              <a:ext uri="{FF2B5EF4-FFF2-40B4-BE49-F238E27FC236}">
                <a16:creationId xmlns:a16="http://schemas.microsoft.com/office/drawing/2014/main" id="{58838088-80BE-5559-75B1-3F0DF8165E94}"/>
              </a:ext>
            </a:extLst>
          </p:cNvPr>
          <p:cNvCxnSpPr>
            <a:cxnSpLocks/>
          </p:cNvCxnSpPr>
          <p:nvPr userDrawn="1"/>
        </p:nvCxnSpPr>
        <p:spPr>
          <a:xfrm>
            <a:off x="328246" y="1002729"/>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51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376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66000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212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22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218187"/>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381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884608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55573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60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6274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49530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8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76898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7.xml"/><Relationship Id="rId1" Type="http://schemas.openxmlformats.org/officeDocument/2006/relationships/slideLayout" Target="../slideLayouts/slideLayout2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38372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98270"/>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997268"/>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11/19/2025</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1769077095"/>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27069348"/>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11/19/2025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873494"/>
      </p:ext>
    </p:extLst>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276986"/>
      </p:ext>
    </p:extLst>
  </p:cSld>
  <p:clrMap bg1="lt1" tx1="dk1" bg2="lt2" tx2="dk2" accent1="accent1" accent2="accent2" accent3="accent3" accent4="accent4" accent5="accent5" accent6="accent6" hlink="hlink" folHlink="folHlink"/>
  <p:sldLayoutIdLst>
    <p:sldLayoutId id="2147483703" r:id="rId1"/>
    <p:sldLayoutId id="214748370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2.sv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hyperlink" Target="https://research.adapt.com.au/filter-types/market-trend-reports" TargetMode="External"/><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hyperlink" Target="mailto:success@adapt.com.au" TargetMode="External"/><Relationship Id="rId16" Type="http://schemas.openxmlformats.org/officeDocument/2006/relationships/image" Target="../media/image58.png"/><Relationship Id="rId1" Type="http://schemas.openxmlformats.org/officeDocument/2006/relationships/slideLayout" Target="../slideLayouts/slideLayout2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53.png"/><Relationship Id="rId5" Type="http://schemas.openxmlformats.org/officeDocument/2006/relationships/hyperlink" Target="https://research.adapt.com.au/data-insights/" TargetMode="External"/><Relationship Id="rId15" Type="http://schemas.openxmlformats.org/officeDocument/2006/relationships/image" Target="../media/image57.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51.png"/><Relationship Id="rId1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FB40088-F226-7546-A588-A9D334A233B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5" name="Group 4">
            <a:extLst>
              <a:ext uri="{FF2B5EF4-FFF2-40B4-BE49-F238E27FC236}">
                <a16:creationId xmlns:a16="http://schemas.microsoft.com/office/drawing/2014/main" id="{F473474C-A671-8CC5-34CB-F7B25640FE17}"/>
              </a:ext>
            </a:extLst>
          </p:cNvPr>
          <p:cNvGrpSpPr/>
          <p:nvPr/>
        </p:nvGrpSpPr>
        <p:grpSpPr>
          <a:xfrm>
            <a:off x="470612" y="3813149"/>
            <a:ext cx="11228826" cy="1689450"/>
            <a:chOff x="633194" y="2554238"/>
            <a:chExt cx="11228826" cy="1689450"/>
          </a:xfrm>
        </p:grpSpPr>
        <p:sp>
          <p:nvSpPr>
            <p:cNvPr id="6" name="TextBox 5">
              <a:extLst>
                <a:ext uri="{FF2B5EF4-FFF2-40B4-BE49-F238E27FC236}">
                  <a16:creationId xmlns:a16="http://schemas.microsoft.com/office/drawing/2014/main" id="{F57E7066-CF69-6DB3-292B-CD9EB356728D}"/>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a:latin typeface="Helvetica"/>
                  <a:cs typeface="Helvetica"/>
                </a:rPr>
                <a:t>CISO Investment Priorities and </a:t>
              </a:r>
              <a:br>
                <a:rPr lang="en-US" sz="4000" b="1">
                  <a:latin typeface="Helvetica"/>
                  <a:cs typeface="Helvetica"/>
                </a:rPr>
              </a:br>
              <a:r>
                <a:rPr lang="en-US" sz="4000" b="1">
                  <a:latin typeface="Helvetica"/>
                  <a:cs typeface="Helvetica"/>
                </a:rPr>
                <a:t>Budget Breakdown by </a:t>
              </a:r>
              <a:r>
                <a:rPr lang="en-US" sz="4000" b="1" err="1">
                  <a:latin typeface="Helvetica"/>
                  <a:cs typeface="Helvetica"/>
                </a:rPr>
                <a:t>Organisational</a:t>
              </a:r>
              <a:r>
                <a:rPr lang="en-US" sz="4000" b="1">
                  <a:latin typeface="Helvetica"/>
                  <a:cs typeface="Helvetica"/>
                </a:rPr>
                <a:t> Size</a:t>
              </a:r>
            </a:p>
          </p:txBody>
        </p:sp>
        <p:sp>
          <p:nvSpPr>
            <p:cNvPr id="7" name="TextBox 6">
              <a:extLst>
                <a:ext uri="{FF2B5EF4-FFF2-40B4-BE49-F238E27FC236}">
                  <a16:creationId xmlns:a16="http://schemas.microsoft.com/office/drawing/2014/main" id="{7ED0B249-53A5-3A89-88A7-0030374A4A3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5" name="TextBox 4">
            <a:extLst>
              <a:ext uri="{FF2B5EF4-FFF2-40B4-BE49-F238E27FC236}">
                <a16:creationId xmlns:a16="http://schemas.microsoft.com/office/drawing/2014/main" id="{3186C724-B599-8AFD-13AF-951CA8336F67}"/>
              </a:ext>
            </a:extLst>
          </p:cNvPr>
          <p:cNvSpPr txBox="1"/>
          <p:nvPr/>
        </p:nvSpPr>
        <p:spPr>
          <a:xfrm>
            <a:off x="4636495" y="6577268"/>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April2025 Sample size: </a:t>
            </a:r>
            <a:r>
              <a:rPr lang="en-US" sz="1100" i="1">
                <a:solidFill>
                  <a:srgbClr val="7F7F7F"/>
                </a:solidFill>
                <a:latin typeface="Helvetica Neue" panose="02000503000000020004" pitchFamily="2"/>
                <a:cs typeface="Helvetica Neue" panose="02000503000000020004" pitchFamily="2"/>
              </a:rPr>
              <a:t>241</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CISOs, </a:t>
            </a:r>
            <a:r>
              <a:rPr lang="en-US" sz="1100" i="1">
                <a:solidFill>
                  <a:srgbClr val="7F7F7F"/>
                </a:solidFill>
                <a:latin typeface="Helvetica Neue" panose="02000503000000020004" pitchFamily="2"/>
                <a:cs typeface="Helvetica Neue" panose="02000503000000020004" pitchFamily="2"/>
              </a:rPr>
              <a:t>78</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t>
            </a:r>
            <a:r>
              <a:rPr lang="en-US" sz="1100" i="1">
                <a:solidFill>
                  <a:srgbClr val="7F7F7F"/>
                </a:solidFill>
                <a:latin typeface="Helvetica Neue" panose="02000503000000020004" pitchFamily="2"/>
                <a:cs typeface="Helvetica Neue" panose="02000503000000020004" pitchFamily="2"/>
              </a:rPr>
              <a:t>E</a:t>
            </a:r>
            <a:r>
              <a:rPr kumimoji="0" lang="en-US" sz="1100" b="0" i="1" u="none" strike="noStrike" kern="1200" cap="none" spc="0" normalizeH="0" baseline="0" noProof="0" err="1">
                <a:ln>
                  <a:noFill/>
                </a:ln>
                <a:solidFill>
                  <a:srgbClr val="7F7F7F"/>
                </a:solidFill>
                <a:effectLst/>
                <a:uLnTx/>
                <a:uFillTx/>
                <a:latin typeface="Helvetica Neue" panose="02000503000000020004" pitchFamily="2"/>
                <a:ea typeface="+mn-ea"/>
                <a:cs typeface="Helvetica Neue" panose="02000503000000020004" pitchFamily="2"/>
              </a:rPr>
              <a:t>nterprise</a:t>
            </a:r>
            <a:endPar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endParaRPr>
          </a:p>
        </p:txBody>
      </p:sp>
      <p:pic>
        <p:nvPicPr>
          <p:cNvPr id="4" name="Graphic 3">
            <a:extLst>
              <a:ext uri="{FF2B5EF4-FFF2-40B4-BE49-F238E27FC236}">
                <a16:creationId xmlns:a16="http://schemas.microsoft.com/office/drawing/2014/main" id="{1081A38C-B47C-5EC2-2312-800CAD0026A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55814" y="893174"/>
            <a:ext cx="11680372" cy="5421634"/>
          </a:xfrm>
          <a:prstGeom prst="rect">
            <a:avLst/>
          </a:prstGeom>
        </p:spPr>
      </p:pic>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Enterprise </a:t>
            </a:r>
            <a:r>
              <a:rPr kumimoji="0" lang="en-US" sz="2400" i="0" u="none" strike="noStrike" kern="1200" cap="none" spc="0" normalizeH="0" baseline="0" noProof="0">
                <a:ln>
                  <a:noFill/>
                </a:ln>
                <a:solidFill>
                  <a:srgbClr val="000000"/>
                </a:solidFill>
                <a:effectLst/>
                <a:uLnTx/>
                <a:uFillTx/>
                <a:latin typeface="Helvetica"/>
                <a:cs typeface="Helvetica"/>
              </a:rPr>
              <a:t>(2501 to 10,000 employees)</a:t>
            </a:r>
          </a:p>
        </p:txBody>
      </p:sp>
      <p:sp>
        <p:nvSpPr>
          <p:cNvPr id="13" name="TextBox 12">
            <a:extLst>
              <a:ext uri="{FF2B5EF4-FFF2-40B4-BE49-F238E27FC236}">
                <a16:creationId xmlns:a16="http://schemas.microsoft.com/office/drawing/2014/main" id="{9E0A8405-8DD9-C6AF-4311-F3EB964FE79D}"/>
              </a:ext>
            </a:extLst>
          </p:cNvPr>
          <p:cNvSpPr txBox="1"/>
          <p:nvPr/>
        </p:nvSpPr>
        <p:spPr>
          <a:xfrm>
            <a:off x="4636495" y="6577268"/>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April 2025 . Sample size: 123 Australian CISOs, </a:t>
            </a:r>
            <a:r>
              <a:rPr lang="en-US" sz="1100" i="1">
                <a:solidFill>
                  <a:srgbClr val="7F7F7F"/>
                </a:solidFill>
                <a:latin typeface="Helvetica Neue" panose="02000503000000020004" pitchFamily="2"/>
                <a:cs typeface="Helvetica Neue" panose="02000503000000020004" pitchFamily="2"/>
              </a:rPr>
              <a:t>41</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Enterprise</a:t>
            </a:r>
          </a:p>
        </p:txBody>
      </p:sp>
      <p:pic>
        <p:nvPicPr>
          <p:cNvPr id="2" name="Graphic 1">
            <a:extLst>
              <a:ext uri="{FF2B5EF4-FFF2-40B4-BE49-F238E27FC236}">
                <a16:creationId xmlns:a16="http://schemas.microsoft.com/office/drawing/2014/main" id="{1E06C821-9208-C770-C81C-5939DB3A74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9486" y="863125"/>
            <a:ext cx="11713027" cy="5545669"/>
          </a:xfrm>
          <a:prstGeom prst="rect">
            <a:avLst/>
          </a:prstGeom>
        </p:spPr>
      </p:pic>
    </p:spTree>
    <p:extLst>
      <p:ext uri="{BB962C8B-B14F-4D97-AF65-F5344CB8AC3E}">
        <p14:creationId xmlns:p14="http://schemas.microsoft.com/office/powerpoint/2010/main" val="376341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E7B4918-2E96-8B79-33A3-312C4266E56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8B0BBFD7-D6AB-389A-0B87-5DEEA4EDF67D}"/>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36D1FD79-8977-8F0F-09D0-30C79A548414}"/>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Mid-sized </a:t>
              </a:r>
              <a:r>
                <a:rPr lang="en-US" sz="4400" b="1" err="1">
                  <a:latin typeface="Helvetica"/>
                  <a:cs typeface="Helvetica"/>
                </a:rPr>
                <a:t>organisations</a:t>
              </a:r>
              <a:endParaRPr lang="en-US" sz="4400" b="1">
                <a:latin typeface="Helvetica"/>
                <a:cs typeface="Helvetica"/>
              </a:endParaRPr>
            </a:p>
            <a:p>
              <a:pPr>
                <a:spcAft>
                  <a:spcPts val="600"/>
                </a:spcAft>
              </a:pPr>
              <a:r>
                <a:rPr lang="en-US" sz="3200">
                  <a:latin typeface="Helvetica"/>
                  <a:cs typeface="Helvetica"/>
                </a:rPr>
                <a:t>(501 to 2,500 employees)</a:t>
              </a:r>
            </a:p>
          </p:txBody>
        </p:sp>
        <p:sp>
          <p:nvSpPr>
            <p:cNvPr id="5" name="Rectangle 4">
              <a:extLst>
                <a:ext uri="{FF2B5EF4-FFF2-40B4-BE49-F238E27FC236}">
                  <a16:creationId xmlns:a16="http://schemas.microsoft.com/office/drawing/2014/main" id="{8AC53907-07F4-3104-190D-68D4FF87DB6A}"/>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05540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260525EF-9583-E931-420A-97CD47CFC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204" y="893174"/>
            <a:ext cx="11519591" cy="5421633"/>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2" name="TextBox 1">
            <a:extLst>
              <a:ext uri="{FF2B5EF4-FFF2-40B4-BE49-F238E27FC236}">
                <a16:creationId xmlns:a16="http://schemas.microsoft.com/office/drawing/2014/main" id="{A4D9473E-EB79-3847-EF46-11F176F29DEB}"/>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t>
            </a:r>
            <a:r>
              <a:rPr lang="en-US" sz="1100" i="1">
                <a:solidFill>
                  <a:srgbClr val="7F7F7F"/>
                </a:solidFill>
                <a:latin typeface="Helvetica Neue" panose="02000503000000020004" pitchFamily="2"/>
                <a:cs typeface="Helvetica Neue" panose="02000503000000020004" pitchFamily="2"/>
              </a:rPr>
              <a:t>April and Oct </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2025 Sample size: 241 Australian CIOs, </a:t>
            </a:r>
            <a:r>
              <a:rPr lang="en-US" sz="1100" i="1">
                <a:solidFill>
                  <a:srgbClr val="7F7F7F"/>
                </a:solidFill>
                <a:latin typeface="Helvetica Neue" panose="02000503000000020004" pitchFamily="2"/>
                <a:cs typeface="Helvetica Neue" panose="02000503000000020004" pitchFamily="2"/>
              </a:rPr>
              <a:t>74</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Mid-Market</a:t>
            </a:r>
          </a:p>
        </p:txBody>
      </p:sp>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Mid-sized </a:t>
            </a:r>
            <a:r>
              <a:rPr kumimoji="0" lang="en-US" sz="2400" i="0" u="none" strike="noStrike" kern="1200" cap="none" spc="0" normalizeH="0" baseline="0" noProof="0">
                <a:ln>
                  <a:noFill/>
                </a:ln>
                <a:solidFill>
                  <a:srgbClr val="000000"/>
                </a:solidFill>
                <a:effectLst/>
                <a:uLnTx/>
                <a:uFillTx/>
                <a:latin typeface="Helvetica"/>
                <a:cs typeface="Helvetica"/>
              </a:rPr>
              <a:t>(501 to 2,500)</a:t>
            </a:r>
          </a:p>
        </p:txBody>
      </p:sp>
      <p:sp>
        <p:nvSpPr>
          <p:cNvPr id="13" name="TextBox 12">
            <a:extLst>
              <a:ext uri="{FF2B5EF4-FFF2-40B4-BE49-F238E27FC236}">
                <a16:creationId xmlns:a16="http://schemas.microsoft.com/office/drawing/2014/main" id="{8EDC9E07-412B-0753-BD7C-3507C4954068}"/>
              </a:ext>
            </a:extLst>
          </p:cNvPr>
          <p:cNvSpPr txBox="1"/>
          <p:nvPr/>
        </p:nvSpPr>
        <p:spPr>
          <a:xfrm>
            <a:off x="2882749" y="6596390"/>
            <a:ext cx="9309251"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April 2025 . Sample size: </a:t>
            </a:r>
            <a:r>
              <a:rPr lang="en-US" sz="1100" i="1">
                <a:solidFill>
                  <a:srgbClr val="7F7F7F"/>
                </a:solidFill>
                <a:latin typeface="Helvetica Neue" panose="02000503000000020004" pitchFamily="2"/>
                <a:cs typeface="Helvetica Neue" panose="02000503000000020004" pitchFamily="2"/>
              </a:rPr>
              <a:t>123</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CISOs, 35 Mid-sized </a:t>
            </a:r>
            <a:r>
              <a:rPr kumimoji="0" lang="en-US" sz="1100" b="0" i="1" u="none" strike="noStrike" kern="1200" cap="none" spc="0" normalizeH="0" baseline="0" noProof="0" err="1">
                <a:ln>
                  <a:noFill/>
                </a:ln>
                <a:solidFill>
                  <a:srgbClr val="7F7F7F"/>
                </a:solidFill>
                <a:effectLst/>
                <a:uLnTx/>
                <a:uFillTx/>
                <a:latin typeface="Helvetica Neue" panose="02000503000000020004" pitchFamily="2"/>
                <a:ea typeface="+mn-ea"/>
                <a:cs typeface="Helvetica Neue" panose="02000503000000020004" pitchFamily="2"/>
              </a:rPr>
              <a:t>Organisations</a:t>
            </a:r>
            <a:endPar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endParaRPr>
          </a:p>
        </p:txBody>
      </p:sp>
      <p:pic>
        <p:nvPicPr>
          <p:cNvPr id="2" name="Graphic 1">
            <a:extLst>
              <a:ext uri="{FF2B5EF4-FFF2-40B4-BE49-F238E27FC236}">
                <a16:creationId xmlns:a16="http://schemas.microsoft.com/office/drawing/2014/main" id="{BAEC8191-37FA-095B-911A-A2DB17A0DA1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9487" y="863125"/>
            <a:ext cx="11713025" cy="5545669"/>
          </a:xfrm>
          <a:prstGeom prst="rect">
            <a:avLst/>
          </a:prstGeom>
        </p:spPr>
      </p:pic>
    </p:spTree>
    <p:extLst>
      <p:ext uri="{BB962C8B-B14F-4D97-AF65-F5344CB8AC3E}">
        <p14:creationId xmlns:p14="http://schemas.microsoft.com/office/powerpoint/2010/main" val="2591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38687879-1EF2-DA63-0870-E05733D96ED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7CE77DA8-22F2-851F-C627-863A360795B6}"/>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89EC7B6F-9039-845D-C83F-7D73EB92F28D}"/>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Small </a:t>
              </a:r>
              <a:r>
                <a:rPr lang="en-US" sz="4400" b="1" err="1">
                  <a:latin typeface="Helvetica"/>
                  <a:cs typeface="Helvetica"/>
                </a:rPr>
                <a:t>organisations</a:t>
              </a:r>
              <a:endParaRPr lang="en-US" sz="4400" b="1">
                <a:latin typeface="Helvetica"/>
                <a:cs typeface="Helvetica"/>
              </a:endParaRPr>
            </a:p>
            <a:p>
              <a:pPr>
                <a:spcAft>
                  <a:spcPts val="600"/>
                </a:spcAft>
              </a:pPr>
              <a:r>
                <a:rPr lang="en-US" sz="3200">
                  <a:latin typeface="Helvetica"/>
                  <a:cs typeface="Helvetica"/>
                </a:rPr>
                <a:t>(500 employees and under)</a:t>
              </a:r>
            </a:p>
          </p:txBody>
        </p:sp>
        <p:sp>
          <p:nvSpPr>
            <p:cNvPr id="5" name="Rectangle 4">
              <a:extLst>
                <a:ext uri="{FF2B5EF4-FFF2-40B4-BE49-F238E27FC236}">
                  <a16:creationId xmlns:a16="http://schemas.microsoft.com/office/drawing/2014/main" id="{FE1A643B-C42E-1A9C-F6EC-F18EADADA82C}"/>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37299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5" name="TextBox 4">
            <a:extLst>
              <a:ext uri="{FF2B5EF4-FFF2-40B4-BE49-F238E27FC236}">
                <a16:creationId xmlns:a16="http://schemas.microsoft.com/office/drawing/2014/main" id="{475F977D-F2D9-DFEA-1203-0F4A7FCB8B9F}"/>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t>
            </a:r>
            <a:r>
              <a:rPr lang="en-US" sz="1100" i="1">
                <a:solidFill>
                  <a:srgbClr val="7F7F7F"/>
                </a:solidFill>
                <a:latin typeface="Helvetica Neue" panose="02000503000000020004" pitchFamily="2"/>
                <a:cs typeface="Helvetica Neue" panose="02000503000000020004" pitchFamily="2"/>
              </a:rPr>
              <a:t>April</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2025 Sample size: 241 Australian CIOs, </a:t>
            </a:r>
            <a:r>
              <a:rPr lang="en-US" sz="1100" i="1">
                <a:solidFill>
                  <a:srgbClr val="7F7F7F"/>
                </a:solidFill>
                <a:latin typeface="Helvetica Neue" panose="02000503000000020004" pitchFamily="2"/>
                <a:cs typeface="Helvetica Neue" panose="02000503000000020004" pitchFamily="2"/>
              </a:rPr>
              <a:t>36</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Small/medium corporate</a:t>
            </a:r>
          </a:p>
        </p:txBody>
      </p:sp>
      <p:pic>
        <p:nvPicPr>
          <p:cNvPr id="4" name="Graphic 3">
            <a:extLst>
              <a:ext uri="{FF2B5EF4-FFF2-40B4-BE49-F238E27FC236}">
                <a16:creationId xmlns:a16="http://schemas.microsoft.com/office/drawing/2014/main" id="{04C0EC76-BF64-6716-DF5C-CC27B01D028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28545" y="893174"/>
            <a:ext cx="11334909" cy="5421634"/>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E131-5BDE-8224-8A64-4681B80A6DB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25429F9-C22A-3E08-49FD-E7CE0D0A618E}"/>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Small </a:t>
            </a:r>
            <a:r>
              <a:rPr kumimoji="0" lang="en-US" sz="2400" i="0" u="none" strike="noStrike" kern="1200" cap="none" spc="0" normalizeH="0" baseline="0" noProof="0">
                <a:ln>
                  <a:noFill/>
                </a:ln>
                <a:solidFill>
                  <a:srgbClr val="000000"/>
                </a:solidFill>
                <a:effectLst/>
                <a:uLnTx/>
                <a:uFillTx/>
                <a:latin typeface="Helvetica"/>
                <a:cs typeface="Helvetica"/>
              </a:rPr>
              <a:t>(500 employees and under)</a:t>
            </a:r>
          </a:p>
        </p:txBody>
      </p:sp>
      <p:sp>
        <p:nvSpPr>
          <p:cNvPr id="5" name="TextBox 4">
            <a:extLst>
              <a:ext uri="{FF2B5EF4-FFF2-40B4-BE49-F238E27FC236}">
                <a16:creationId xmlns:a16="http://schemas.microsoft.com/office/drawing/2014/main" id="{A23E8491-5773-4C49-E5FE-98F9A6F7BE0C}"/>
              </a:ext>
            </a:extLst>
          </p:cNvPr>
          <p:cNvSpPr txBox="1"/>
          <p:nvPr/>
        </p:nvSpPr>
        <p:spPr>
          <a:xfrm>
            <a:off x="3446780" y="6589612"/>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CISO Edge Survey in April</a:t>
            </a:r>
            <a:r>
              <a:rPr lang="en-US" sz="1100" i="1">
                <a:solidFill>
                  <a:srgbClr val="FFFFFF">
                    <a:lumMod val="50000"/>
                  </a:srgbClr>
                </a:solidFill>
                <a:latin typeface="Helvetica Neue" panose="02000503000000020004" pitchFamily="2"/>
                <a:cs typeface="Helvetica Neue" panose="02000503000000020004" pitchFamily="2"/>
              </a:rPr>
              <a:t> 2025 </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Sample size: 123</a:t>
            </a:r>
            <a:r>
              <a:rPr kumimoji="0" lang="en-US" sz="1100" i="1" u="none" strike="noStrike" kern="1200" cap="none" spc="0" normalizeH="0" baseline="0" noProof="0">
                <a:ln>
                  <a:noFill/>
                </a:ln>
                <a:solidFill>
                  <a:srgbClr val="FFFFFF">
                    <a:lumMod val="50000"/>
                  </a:srgbClr>
                </a:solidFill>
                <a:effectLst/>
                <a:uLnTx/>
                <a:uFillTx/>
                <a:latin typeface="Helvetica  "/>
                <a:cs typeface="Helvetica Neue" panose="02000503000000020004" pitchFamily="2"/>
              </a:rPr>
              <a:t> Australian CIOs, </a:t>
            </a:r>
            <a:r>
              <a:rPr lang="en-US" sz="1100" i="1">
                <a:solidFill>
                  <a:srgbClr val="FFFFFF">
                    <a:lumMod val="50000"/>
                  </a:srgbClr>
                </a:solidFill>
                <a:latin typeface="Helvetica Neue" panose="02000503000000020004" pitchFamily="2"/>
                <a:cs typeface="Helvetica Neue" panose="02000503000000020004" pitchFamily="2"/>
              </a:rPr>
              <a:t>26</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Small/mid size</a:t>
            </a:r>
          </a:p>
        </p:txBody>
      </p:sp>
      <p:pic>
        <p:nvPicPr>
          <p:cNvPr id="2" name="Graphic 1">
            <a:extLst>
              <a:ext uri="{FF2B5EF4-FFF2-40B4-BE49-F238E27FC236}">
                <a16:creationId xmlns:a16="http://schemas.microsoft.com/office/drawing/2014/main" id="{AF76179A-7CE1-D98B-06C2-F94248E98A4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9487" y="863125"/>
            <a:ext cx="11713025" cy="5545668"/>
          </a:xfrm>
          <a:prstGeom prst="rect">
            <a:avLst/>
          </a:prstGeom>
        </p:spPr>
      </p:pic>
    </p:spTree>
    <p:extLst>
      <p:ext uri="{BB962C8B-B14F-4D97-AF65-F5344CB8AC3E}">
        <p14:creationId xmlns:p14="http://schemas.microsoft.com/office/powerpoint/2010/main" val="3950791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F274-76CB-417D-C6EC-A022F26BE99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3BD8646-C75E-C3CF-4546-29DBFE85FF30}"/>
              </a:ext>
            </a:extLst>
          </p:cNvPr>
          <p:cNvSpPr/>
          <p:nvPr/>
        </p:nvSpPr>
        <p:spPr>
          <a:xfrm>
            <a:off x="227872" y="143560"/>
            <a:ext cx="8483220"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CISOs in </a:t>
            </a:r>
            <a:r>
              <a:rPr lang="en-US" sz="2400" b="1">
                <a:solidFill>
                  <a:srgbClr val="000000"/>
                </a:solidFill>
                <a:latin typeface="Helvetica"/>
                <a:cs typeface="Helvetica"/>
              </a:rPr>
              <a:t>October </a:t>
            </a:r>
            <a:r>
              <a:rPr kumimoji="0" lang="en-US" sz="2400" b="1" i="0" u="none" strike="noStrike" kern="1200" cap="none" spc="0" normalizeH="0" baseline="0" noProof="0">
                <a:ln>
                  <a:noFill/>
                </a:ln>
                <a:solidFill>
                  <a:srgbClr val="000000"/>
                </a:solidFill>
                <a:effectLst/>
                <a:uLnTx/>
                <a:uFillTx/>
                <a:latin typeface="Helvetica"/>
                <a:ea typeface="+mn-ea"/>
                <a:cs typeface="Helvetica"/>
              </a:rPr>
              <a:t>2025</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pic>
        <p:nvPicPr>
          <p:cNvPr id="276" name="Graphic 275">
            <a:extLst>
              <a:ext uri="{FF2B5EF4-FFF2-40B4-BE49-F238E27FC236}">
                <a16:creationId xmlns:a16="http://schemas.microsoft.com/office/drawing/2014/main" id="{45E2E8B8-2B82-9D94-A713-23B5952C3AC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27872" y="476116"/>
            <a:ext cx="11613932" cy="6094960"/>
          </a:xfrm>
          <a:prstGeom prst="rect">
            <a:avLst/>
          </a:prstGeom>
        </p:spPr>
      </p:pic>
    </p:spTree>
    <p:extLst>
      <p:ext uri="{BB962C8B-B14F-4D97-AF65-F5344CB8AC3E}">
        <p14:creationId xmlns:p14="http://schemas.microsoft.com/office/powerpoint/2010/main" val="274751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1626211"/>
            <a:ext cx="4222513" cy="42771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percentage allocations </a:t>
            </a:r>
            <a:br>
              <a:rPr lang="en-US" sz="1200" b="1">
                <a:solidFill>
                  <a:prstClr val="black"/>
                </a:solidFill>
                <a:latin typeface="Helvetica"/>
                <a:cs typeface="Helvetica"/>
              </a:rPr>
            </a:br>
            <a:r>
              <a:rPr lang="en-US" sz="1200" b="1">
                <a:solidFill>
                  <a:prstClr val="black"/>
                </a:solidFill>
                <a:latin typeface="Helvetica"/>
                <a:cs typeface="Helvetica"/>
              </a:rPr>
              <a:t>of security budgets for</a:t>
            </a:r>
            <a:r>
              <a:rPr kumimoji="0" lang="en-US" sz="1200" b="1" i="0" u="none" strike="noStrike" kern="1200" cap="none" spc="0" normalizeH="0" baseline="0" noProof="0">
                <a:ln>
                  <a:noFill/>
                </a:ln>
                <a:solidFill>
                  <a:prstClr val="black"/>
                </a:solidFill>
                <a:effectLst/>
                <a:uLnTx/>
                <a:uFillTx/>
                <a:latin typeface="Helvetica"/>
                <a:ea typeface="+mn-ea"/>
                <a:cs typeface="Helvetica"/>
              </a:rPr>
              <a:t> Chief Information Security Officers (CISOs).</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is:</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SMB (&lt;= 500 employees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Mid-sized organisations (501 to 2,500 employees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Enterprise organisations (2,501 to 10,000 employees)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a:ln>
                  <a:noFill/>
                </a:ln>
                <a:solidFill>
                  <a:prstClr val="black"/>
                </a:solidFill>
                <a:effectLst/>
                <a:uLnTx/>
                <a:uFillTx/>
                <a:latin typeface="Helvetica"/>
                <a:ea typeface="+mn-ea"/>
                <a:cs typeface="Helvetica"/>
              </a:rPr>
              <a:t>e</a:t>
            </a:r>
            <a:r>
              <a:rPr kumimoji="0" lang="en-GB" sz="1200" b="0" i="0" u="none" strike="noStrike" kern="1200" cap="none" spc="0" normalizeH="0" baseline="0" noProof="0" err="1">
                <a:ln>
                  <a:noFill/>
                </a:ln>
                <a:solidFill>
                  <a:prstClr val="black"/>
                </a:solidFill>
                <a:effectLst/>
                <a:uLnTx/>
                <a:uFillTx/>
                <a:latin typeface="Helvetica"/>
                <a:ea typeface="+mn-ea"/>
                <a:cs typeface="Helvetica"/>
              </a:rPr>
              <a:t>nterprise</a:t>
            </a:r>
            <a:r>
              <a:rPr kumimoji="0" lang="en-GB" sz="1200" b="0" i="0" u="none" strike="noStrike" kern="1200" cap="none" spc="0" normalizeH="0" baseline="0" noProof="0">
                <a:ln>
                  <a:noFill/>
                </a:ln>
                <a:solidFill>
                  <a:prstClr val="black"/>
                </a:solidFill>
                <a:effectLst/>
                <a:uLnTx/>
                <a:uFillTx/>
                <a:latin typeface="Helvetica"/>
                <a:ea typeface="+mn-ea"/>
                <a:cs typeface="Helvetica"/>
              </a:rPr>
              <a:t> organisations (&gt; 10,000)</a:t>
            </a:r>
            <a:endParaRPr lang="en-GB"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GB" sz="1200" b="0" i="0" u="none" strike="noStrike" kern="1200" cap="none" spc="0" normalizeH="0" baseline="0" noProof="0">
                <a:ln>
                  <a:noFill/>
                </a:ln>
                <a:solidFill>
                  <a:prstClr val="black"/>
                </a:solidFill>
                <a:effectLst/>
                <a:uLnTx/>
                <a:uFillTx/>
                <a:latin typeface="Helvetica"/>
                <a:ea typeface="+mn-e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Security budget allocation</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demographic budget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983615"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49014" y="1409653"/>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Security budget allocation​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Respondents were asked how their budget is allocated across different areas. These broad categories provide insight into general trends in Security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budget spending.</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 </a:t>
            </a:r>
            <a:r>
              <a:rPr lang="en-US" sz="1200">
                <a:solidFill>
                  <a:prstClr val="black"/>
                </a:solidFill>
                <a:latin typeface="Helvetica"/>
                <a:cs typeface="Helvetica"/>
              </a:rPr>
              <a:t>b</a:t>
            </a:r>
            <a:r>
              <a:rPr kumimoji="0" lang="en-US" sz="1200" i="0" u="none" strike="noStrike" kern="1200" cap="none" spc="0" normalizeH="0" baseline="0" noProof="0" err="1">
                <a:ln>
                  <a:noFill/>
                </a:ln>
                <a:solidFill>
                  <a:prstClr val="black"/>
                </a:solidFill>
                <a:effectLst/>
                <a:uLnTx/>
                <a:uFillTx/>
                <a:latin typeface="Helvetica"/>
                <a:ea typeface="+mn-ea"/>
                <a:cs typeface="Helvetica"/>
              </a:rPr>
              <a:t>udget</a:t>
            </a:r>
            <a:r>
              <a:rPr kumimoji="0" lang="en-US" sz="1200" i="0" u="none" strike="noStrike" kern="1200" cap="none" spc="0" normalizeH="0" baseline="0" noProof="0">
                <a:ln>
                  <a:noFill/>
                </a:ln>
                <a:solidFill>
                  <a:prstClr val="black"/>
                </a:solidFill>
                <a:effectLst/>
                <a:uLnTx/>
                <a:uFillTx/>
                <a:latin typeface="Helvetica"/>
                <a:ea typeface="+mn-ea"/>
                <a:cs typeface="Helvetica"/>
              </a:rPr>
              <a:t> allocations add up to 100%.</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Budgets should be viewed as the average spend, not what an </a:t>
            </a:r>
            <a:r>
              <a:rPr kumimoji="0" lang="en-US" sz="1200" i="0" u="none" strike="noStrike" kern="1200" cap="none" spc="0" normalizeH="0" baseline="0" noProof="0" err="1">
                <a:ln>
                  <a:noFill/>
                </a:ln>
                <a:solidFill>
                  <a:prstClr val="black"/>
                </a:solidFill>
                <a:effectLst/>
                <a:uLnTx/>
                <a:uFillTx/>
                <a:latin typeface="Helvetica"/>
                <a:ea typeface="+mn-ea"/>
                <a:cs typeface="Helvetica"/>
              </a:rPr>
              <a:t>organisation</a:t>
            </a:r>
            <a:r>
              <a:rPr kumimoji="0" lang="en-US" sz="1200" i="0" u="none" strike="noStrike" kern="1200" cap="none" spc="0" normalizeH="0" baseline="0" noProof="0">
                <a:ln>
                  <a:noFill/>
                </a:ln>
                <a:solidFill>
                  <a:prstClr val="black"/>
                </a:solidFill>
                <a:effectLst/>
                <a:uLnTx/>
                <a:uFillTx/>
                <a:latin typeface="Helvetica"/>
                <a:ea typeface="+mn-ea"/>
                <a:cs typeface="Helvetica"/>
              </a:rPr>
              <a:t>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should spend. They are a benchmarking guideline only.</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a:t>
            </a:r>
            <a:r>
              <a:rPr lang="en-US" sz="1200">
                <a:solidFill>
                  <a:prstClr val="black"/>
                </a:solidFill>
                <a:latin typeface="Helvetica"/>
                <a:cs typeface="Helvetica"/>
              </a:rPr>
              <a:t>7</a:t>
            </a:r>
            <a:r>
              <a:rPr kumimoji="0" lang="en-US" sz="1200" i="0" u="none" strike="noStrike" kern="1200" cap="none" spc="0" normalizeH="0" baseline="0" noProof="0">
                <a:ln>
                  <a:noFill/>
                </a:ln>
                <a:solidFill>
                  <a:prstClr val="black"/>
                </a:solidFill>
                <a:effectLst/>
                <a:uLnTx/>
                <a:uFillTx/>
                <a:latin typeface="Helvetica"/>
                <a:ea typeface="+mn-ea"/>
                <a:cs typeface="Helvetica"/>
              </a:rPr>
              <a:t>3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year</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cstate="print">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Nathan is a versatile Data Analyst at ADAPT, skilled in data gathering, processing, and visualization across multiple platforms. </a:t>
            </a:r>
            <a:br>
              <a:rPr lang="en-US" sz="1200">
                <a:latin typeface="Helvetica" panose="020B0403020202020204" pitchFamily="34" charset="0"/>
              </a:rPr>
            </a:br>
            <a:r>
              <a:rPr lang="en-US" sz="1200">
                <a:latin typeface="Helvetica" panose="020B0403020202020204" pitchFamily="34" charset="0"/>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127FD3-B0FA-7107-8F82-19E4A137D311}"/>
              </a:ext>
            </a:extLst>
          </p:cNvPr>
          <p:cNvGrpSpPr/>
          <p:nvPr/>
        </p:nvGrpSpPr>
        <p:grpSpPr>
          <a:xfrm>
            <a:off x="3436593" y="2894115"/>
            <a:ext cx="5318811" cy="953583"/>
            <a:chOff x="3436593" y="2894115"/>
            <a:chExt cx="5318811" cy="953583"/>
          </a:xfrm>
        </p:grpSpPr>
        <p:sp>
          <p:nvSpPr>
            <p:cNvPr id="3" name="TextBox 2">
              <a:extLst>
                <a:ext uri="{FF2B5EF4-FFF2-40B4-BE49-F238E27FC236}">
                  <a16:creationId xmlns:a16="http://schemas.microsoft.com/office/drawing/2014/main" id="{5F22884A-B46E-6514-685C-D6AE15CE7035}"/>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4" name="Rectangle 3">
              <a:hlinkClick r:id="rId3"/>
              <a:extLst>
                <a:ext uri="{FF2B5EF4-FFF2-40B4-BE49-F238E27FC236}">
                  <a16:creationId xmlns:a16="http://schemas.microsoft.com/office/drawing/2014/main" id="{2B7829DD-A79D-0C2C-1415-8E2ECA54E81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5DE341C7-A4B1-48ED-80BC-2B3EB00260EB}"/>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extLst>
                <a:ext uri="{FF2B5EF4-FFF2-40B4-BE49-F238E27FC236}">
                  <a16:creationId xmlns:a16="http://schemas.microsoft.com/office/drawing/2014/main" id="{783D7293-290E-9ADF-C4AF-E18A7729C87E}"/>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logo&#10;&#10;Description automatically generated">
              <a:extLst>
                <a:ext uri="{FF2B5EF4-FFF2-40B4-BE49-F238E27FC236}">
                  <a16:creationId xmlns:a16="http://schemas.microsoft.com/office/drawing/2014/main" id="{D719F935-AC34-0B4C-4080-34F3CA844424}"/>
                </a:ext>
              </a:extLst>
            </p:cNvPr>
            <p:cNvPicPr>
              <a:picLocks noChangeAspect="1"/>
            </p:cNvPicPr>
            <p:nvPr/>
          </p:nvPicPr>
          <p:blipFill>
            <a:blip r:embed="rId5"/>
            <a:stretch>
              <a:fillRect/>
            </a:stretch>
          </p:blipFill>
          <p:spPr>
            <a:xfrm>
              <a:off x="5382183" y="2894115"/>
              <a:ext cx="1427630" cy="347200"/>
            </a:xfrm>
            <a:prstGeom prst="rect">
              <a:avLst/>
            </a:prstGeom>
          </p:spPr>
        </p:pic>
      </p:grpSp>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9EF9402-A08F-217E-5744-61276CBC59C1}"/>
              </a:ext>
            </a:extLst>
          </p:cNvPr>
          <p:cNvGrpSpPr/>
          <p:nvPr/>
        </p:nvGrpSpPr>
        <p:grpSpPr>
          <a:xfrm>
            <a:off x="470612" y="2680515"/>
            <a:ext cx="7539256" cy="987970"/>
            <a:chOff x="470612" y="1386143"/>
            <a:chExt cx="7539256" cy="987970"/>
          </a:xfrm>
        </p:grpSpPr>
        <p:sp>
          <p:nvSpPr>
            <p:cNvPr id="3" name="TextBox 2">
              <a:extLst>
                <a:ext uri="{FF2B5EF4-FFF2-40B4-BE49-F238E27FC236}">
                  <a16:creationId xmlns:a16="http://schemas.microsoft.com/office/drawing/2014/main" id="{98BAD9C5-A186-EA87-DF16-3BA6E075455C}"/>
                </a:ext>
              </a:extLst>
            </p:cNvPr>
            <p:cNvSpPr txBox="1"/>
            <p:nvPr/>
          </p:nvSpPr>
          <p:spPr>
            <a:xfrm>
              <a:off x="470612"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Security budgets</a:t>
              </a:r>
            </a:p>
          </p:txBody>
        </p:sp>
        <p:sp>
          <p:nvSpPr>
            <p:cNvPr id="4" name="Rectangle 3">
              <a:extLst>
                <a:ext uri="{FF2B5EF4-FFF2-40B4-BE49-F238E27FC236}">
                  <a16:creationId xmlns:a16="http://schemas.microsoft.com/office/drawing/2014/main" id="{2ADA0D31-3EDB-2C41-EDA0-BF10C0CE1B0F}"/>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74EE4214-CFB4-2555-A44D-64D5EE57CD0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59202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85F06E7-A0D6-7640-A949-9F5684B06424}"/>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FFFFFF">
                    <a:lumMod val="50000"/>
                  </a:srgbClr>
                </a:solidFill>
                <a:effectLst/>
                <a:uLnTx/>
                <a:uFillTx/>
                <a:latin typeface="Helvetica" pitchFamily="2" charset="0"/>
                <a:ea typeface="+mn-ea"/>
                <a:cs typeface="+mn-cs"/>
              </a:rPr>
              <a:t>Source: ADAPT CISO Edge Surveys in </a:t>
            </a:r>
            <a:r>
              <a:rPr lang="en-US" sz="1200" i="1">
                <a:solidFill>
                  <a:srgbClr val="FFFFFF">
                    <a:lumMod val="50000"/>
                  </a:srgbClr>
                </a:solidFill>
                <a:latin typeface="Helvetica" pitchFamily="2" charset="0"/>
              </a:rPr>
              <a:t>April</a:t>
            </a:r>
            <a:r>
              <a:rPr kumimoji="0" lang="en-US" sz="1200" b="0" i="1" u="none" strike="noStrike" kern="1200" cap="none" spc="0" normalizeH="0" baseline="0" noProof="0">
                <a:ln>
                  <a:noFill/>
                </a:ln>
                <a:solidFill>
                  <a:srgbClr val="FFFFFF">
                    <a:lumMod val="50000"/>
                  </a:srgbClr>
                </a:solidFill>
                <a:effectLst/>
                <a:uLnTx/>
                <a:uFillTx/>
                <a:latin typeface="Helvetica" pitchFamily="2" charset="0"/>
                <a:ea typeface="+mn-ea"/>
                <a:cs typeface="+mn-cs"/>
              </a:rPr>
              <a:t> 2025  Sample size: </a:t>
            </a:r>
            <a:r>
              <a:rPr lang="en-US" sz="1200" i="1">
                <a:solidFill>
                  <a:srgbClr val="FFFFFF">
                    <a:lumMod val="50000"/>
                  </a:srgbClr>
                </a:solidFill>
                <a:latin typeface="Helvetica" pitchFamily="2" charset="0"/>
              </a:rPr>
              <a:t>35</a:t>
            </a:r>
            <a:r>
              <a:rPr kumimoji="0" lang="en-US" sz="1200" b="0" i="1" u="none" strike="noStrike" kern="1200" cap="none" spc="0" normalizeH="0" baseline="0" noProof="0">
                <a:ln>
                  <a:noFill/>
                </a:ln>
                <a:solidFill>
                  <a:srgbClr val="FFFFFF">
                    <a:lumMod val="50000"/>
                  </a:srgbClr>
                </a:solidFill>
                <a:effectLst/>
                <a:uLnTx/>
                <a:uFillTx/>
                <a:latin typeface="Helvetica" pitchFamily="2" charset="0"/>
                <a:ea typeface="+mn-ea"/>
                <a:cs typeface="+mn-cs"/>
              </a:rPr>
              <a:t> Australian CIOs</a:t>
            </a:r>
          </a:p>
        </p:txBody>
      </p:sp>
      <p:sp>
        <p:nvSpPr>
          <p:cNvPr id="4" name="Rectangle 3">
            <a:extLst>
              <a:ext uri="{FF2B5EF4-FFF2-40B4-BE49-F238E27FC236}">
                <a16:creationId xmlns:a16="http://schemas.microsoft.com/office/drawing/2014/main" id="{28025585-0BD4-85EC-5FA8-9F2324AD2331}"/>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effectLst/>
                <a:uLnTx/>
                <a:uFillTx/>
                <a:latin typeface="Helvetica"/>
                <a:ea typeface="+mn-ea"/>
                <a:cs typeface="Helvetica"/>
              </a:rPr>
              <a:t>CISO budget allocation by </a:t>
            </a:r>
            <a:r>
              <a:rPr kumimoji="0" lang="en-US" sz="2400" b="1" i="0" u="none" strike="noStrike" kern="1200" cap="none" spc="-50" normalizeH="0" baseline="0" noProof="0" err="1">
                <a:ln>
                  <a:noFill/>
                </a:ln>
                <a:effectLst/>
                <a:uLnTx/>
                <a:uFillTx/>
                <a:latin typeface="Helvetica"/>
                <a:ea typeface="+mn-ea"/>
                <a:cs typeface="Helvetica"/>
              </a:rPr>
              <a:t>organisation</a:t>
            </a:r>
            <a:r>
              <a:rPr kumimoji="0" lang="en-US" sz="2400" b="1" i="0" u="none" strike="noStrike" kern="1200" cap="none" spc="-50" normalizeH="0" baseline="0" noProof="0">
                <a:ln>
                  <a:noFill/>
                </a:ln>
                <a:effectLst/>
                <a:uLnTx/>
                <a:uFillTx/>
                <a:latin typeface="Helvetica"/>
                <a:ea typeface="+mn-ea"/>
                <a:cs typeface="Helvetica"/>
              </a:rPr>
              <a:t> size in 202</a:t>
            </a:r>
            <a:r>
              <a:rPr lang="en-US" sz="2400" b="1" spc="-50">
                <a:latin typeface="Helvetica"/>
                <a:cs typeface="Helvetica"/>
              </a:rPr>
              <a:t>5</a:t>
            </a:r>
            <a:endParaRPr kumimoji="0" lang="en-US" sz="2400" b="1" i="0" u="none" strike="noStrike" kern="1200" cap="none" spc="-50" normalizeH="0" baseline="0" noProof="0">
              <a:ln>
                <a:noFill/>
              </a:ln>
              <a:effectLst/>
              <a:uLnTx/>
              <a:uFillTx/>
              <a:latin typeface="Helvetica"/>
              <a:ea typeface="+mn-ea"/>
              <a:cs typeface="Helvetica"/>
            </a:endParaRPr>
          </a:p>
        </p:txBody>
      </p:sp>
      <p:pic>
        <p:nvPicPr>
          <p:cNvPr id="6" name="Graphic 5">
            <a:extLst>
              <a:ext uri="{FF2B5EF4-FFF2-40B4-BE49-F238E27FC236}">
                <a16:creationId xmlns:a16="http://schemas.microsoft.com/office/drawing/2014/main" id="{6D92B3DB-7A45-B59C-34AF-8E5EB01C6D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009" y="898070"/>
            <a:ext cx="11433982" cy="5505046"/>
          </a:xfrm>
          <a:prstGeom prst="rect">
            <a:avLst/>
          </a:prstGeom>
        </p:spPr>
      </p:pic>
    </p:spTree>
    <p:extLst>
      <p:ext uri="{BB962C8B-B14F-4D97-AF65-F5344CB8AC3E}">
        <p14:creationId xmlns:p14="http://schemas.microsoft.com/office/powerpoint/2010/main" val="243833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CISO </a:t>
            </a:r>
            <a:r>
              <a:rPr kumimoji="0" lang="en-US" sz="2400" b="1" i="0" u="none" strike="noStrike" kern="1200" cap="none" spc="-30" normalizeH="0" baseline="0" noProof="0">
                <a:ln>
                  <a:noFill/>
                </a:ln>
                <a:solidFill>
                  <a:srgbClr val="000000"/>
                </a:solidFill>
                <a:effectLst/>
                <a:uLnTx/>
                <a:uFillTx/>
                <a:latin typeface="Helvetica" panose="020B0403020202020204" pitchFamily="34" charset="0"/>
                <a:ea typeface="+mn-ea"/>
                <a:cs typeface="+mn-cs"/>
                <a:rtl val="0"/>
              </a:rPr>
              <a:t>budget allocation</a:t>
            </a:r>
          </a:p>
        </p:txBody>
      </p:sp>
      <p:sp>
        <p:nvSpPr>
          <p:cNvPr id="13" name="TextBox 12">
            <a:extLst>
              <a:ext uri="{FF2B5EF4-FFF2-40B4-BE49-F238E27FC236}">
                <a16:creationId xmlns:a16="http://schemas.microsoft.com/office/drawing/2014/main" id="{66F2308F-DF07-7DA3-5DF4-DABC2ED288B6}"/>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Surveys in April and Oct 2025 . Sample size: </a:t>
            </a:r>
            <a:r>
              <a:rPr lang="en-US" sz="1100" i="1">
                <a:solidFill>
                  <a:srgbClr val="7F7F7F"/>
                </a:solidFill>
                <a:latin typeface="Helvetica Neue" panose="02000503000000020004" pitchFamily="2"/>
                <a:cs typeface="Helvetica Neue" panose="02000503000000020004" pitchFamily="2"/>
              </a:rPr>
              <a:t>123</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CISOs</a:t>
            </a:r>
          </a:p>
        </p:txBody>
      </p:sp>
      <p:pic>
        <p:nvPicPr>
          <p:cNvPr id="3" name="Graphic 2">
            <a:extLst>
              <a:ext uri="{FF2B5EF4-FFF2-40B4-BE49-F238E27FC236}">
                <a16:creationId xmlns:a16="http://schemas.microsoft.com/office/drawing/2014/main" id="{C9EB86ED-11D4-CE6E-9277-44164F085D9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9486" y="863125"/>
            <a:ext cx="11713027" cy="5545670"/>
          </a:xfrm>
          <a:prstGeom prst="rect">
            <a:avLst/>
          </a:prstGeom>
        </p:spPr>
      </p:pic>
    </p:spTree>
    <p:extLst>
      <p:ext uri="{BB962C8B-B14F-4D97-AF65-F5344CB8AC3E}">
        <p14:creationId xmlns:p14="http://schemas.microsoft.com/office/powerpoint/2010/main" val="3342762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2C6C00C9-EF06-14DA-037E-28E4F2FF935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BBCF9463-91CA-A301-9D4E-121A2500E177}"/>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01E0CFCC-5C45-099D-2D0B-C0F9ECA8C617}"/>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Large enterprise</a:t>
              </a:r>
            </a:p>
            <a:p>
              <a:pPr>
                <a:spcAft>
                  <a:spcPts val="600"/>
                </a:spcAft>
              </a:pPr>
              <a:r>
                <a:rPr lang="en-US" sz="3200">
                  <a:latin typeface="Helvetica"/>
                  <a:cs typeface="Helvetica"/>
                </a:rPr>
                <a:t>(above 10,000 employees)</a:t>
              </a:r>
            </a:p>
          </p:txBody>
        </p:sp>
        <p:sp>
          <p:nvSpPr>
            <p:cNvPr id="5" name="Rectangle 4">
              <a:extLst>
                <a:ext uri="{FF2B5EF4-FFF2-40B4-BE49-F238E27FC236}">
                  <a16:creationId xmlns:a16="http://schemas.microsoft.com/office/drawing/2014/main" id="{03D88008-096E-58A2-E8B7-5FE84F4C855F}"/>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3917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2" name="TextBox 1">
            <a:extLst>
              <a:ext uri="{FF2B5EF4-FFF2-40B4-BE49-F238E27FC236}">
                <a16:creationId xmlns:a16="http://schemas.microsoft.com/office/drawing/2014/main" id="{E45448A5-09F9-F242-5013-C36F9A727B38}"/>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April2025 Sample size: 241 Australian CISOs, 53 Large enterprise</a:t>
            </a:r>
          </a:p>
        </p:txBody>
      </p:sp>
      <p:pic>
        <p:nvPicPr>
          <p:cNvPr id="4" name="Graphic 3">
            <a:extLst>
              <a:ext uri="{FF2B5EF4-FFF2-40B4-BE49-F238E27FC236}">
                <a16:creationId xmlns:a16="http://schemas.microsoft.com/office/drawing/2014/main" id="{3FF7856E-2448-3950-C1CE-EFBBC5D23D6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55814" y="855339"/>
            <a:ext cx="11680371" cy="5497304"/>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Budget splits </a:t>
            </a:r>
            <a:r>
              <a:rPr kumimoji="0" lang="en-AU" sz="2400" b="1" i="0" u="none" strike="noStrike" kern="1200" cap="none" spc="0" normalizeH="0" baseline="0" noProof="0">
                <a:ln>
                  <a:noFill/>
                </a:ln>
                <a:solidFill>
                  <a:srgbClr val="000000"/>
                </a:solidFill>
                <a:effectLst/>
                <a:uLnTx/>
                <a:uFillTx/>
                <a:latin typeface="Helvetica"/>
                <a:cs typeface="Helvetica"/>
              </a:rPr>
              <a:t>l</a:t>
            </a:r>
            <a:r>
              <a:rPr kumimoji="0" lang="en-US" sz="2400" b="1" i="0" u="none" strike="noStrike" kern="1200" cap="none" spc="0" normalizeH="0" baseline="0" noProof="0">
                <a:ln>
                  <a:noFill/>
                </a:ln>
                <a:solidFill>
                  <a:srgbClr val="000000"/>
                </a:solidFill>
                <a:effectLst/>
                <a:uLnTx/>
                <a:uFillTx/>
                <a:latin typeface="Helvetica"/>
                <a:cs typeface="Helvetica"/>
              </a:rPr>
              <a:t>arge </a:t>
            </a:r>
            <a:r>
              <a:rPr lang="en-AU" sz="2400" b="1">
                <a:solidFill>
                  <a:srgbClr val="000000"/>
                </a:solidFill>
                <a:latin typeface="Helvetica"/>
                <a:cs typeface="Helvetica"/>
              </a:rPr>
              <a:t>e</a:t>
            </a:r>
            <a:r>
              <a:rPr kumimoji="0" lang="en-US" sz="2400" b="1" i="0" u="none" strike="noStrike" kern="1200" cap="none" spc="0" normalizeH="0" baseline="0" noProof="0">
                <a:ln>
                  <a:noFill/>
                </a:ln>
                <a:solidFill>
                  <a:srgbClr val="000000"/>
                </a:solidFill>
                <a:effectLst/>
                <a:uLnTx/>
                <a:uFillTx/>
                <a:latin typeface="Helvetica"/>
                <a:cs typeface="Helvetica"/>
              </a:rPr>
              <a:t>nterprise </a:t>
            </a:r>
            <a:r>
              <a:rPr kumimoji="0" lang="en-US" sz="2400" i="0" u="none" strike="noStrike" kern="1200" cap="none" spc="0" normalizeH="0" baseline="0" noProof="0">
                <a:ln>
                  <a:noFill/>
                </a:ln>
                <a:solidFill>
                  <a:srgbClr val="000000"/>
                </a:solidFill>
                <a:effectLst/>
                <a:uLnTx/>
                <a:uFillTx/>
                <a:latin typeface="Helvetica"/>
                <a:cs typeface="Helvetica"/>
              </a:rPr>
              <a:t>(&gt;10,000 employees)</a:t>
            </a:r>
          </a:p>
        </p:txBody>
      </p:sp>
      <p:sp>
        <p:nvSpPr>
          <p:cNvPr id="13" name="TextBox 12">
            <a:extLst>
              <a:ext uri="{FF2B5EF4-FFF2-40B4-BE49-F238E27FC236}">
                <a16:creationId xmlns:a16="http://schemas.microsoft.com/office/drawing/2014/main" id="{E0CA27C0-ABDF-9345-1D2D-DF90810820B6}"/>
              </a:ext>
            </a:extLst>
          </p:cNvPr>
          <p:cNvSpPr txBox="1"/>
          <p:nvPr/>
        </p:nvSpPr>
        <p:spPr>
          <a:xfrm>
            <a:off x="4636495" y="6596314"/>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CISO Edge Survey in </a:t>
            </a:r>
            <a:r>
              <a:rPr lang="en-US" sz="1100" i="1">
                <a:solidFill>
                  <a:srgbClr val="7F7F7F"/>
                </a:solidFill>
                <a:latin typeface="Helvetica Neue" panose="02000503000000020004" pitchFamily="2"/>
                <a:cs typeface="Helvetica Neue" panose="02000503000000020004" pitchFamily="2"/>
              </a:rPr>
              <a:t>April</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2025. Sample size: 123 Australian CISOs, 21</a:t>
            </a:r>
            <a:r>
              <a:rPr lang="en-US" sz="1100" i="1">
                <a:solidFill>
                  <a:srgbClr val="7F7F7F"/>
                </a:solidFill>
                <a:latin typeface="Helvetica Neue" panose="02000503000000020004" pitchFamily="2"/>
                <a:cs typeface="Helvetica Neue" panose="02000503000000020004" pitchFamily="2"/>
              </a:rPr>
              <a:t> </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Large enterprise</a:t>
            </a:r>
          </a:p>
        </p:txBody>
      </p:sp>
      <p:pic>
        <p:nvPicPr>
          <p:cNvPr id="2" name="Graphic 1">
            <a:extLst>
              <a:ext uri="{FF2B5EF4-FFF2-40B4-BE49-F238E27FC236}">
                <a16:creationId xmlns:a16="http://schemas.microsoft.com/office/drawing/2014/main" id="{D6BAB376-07D5-EEDC-E1E9-8390CFC602B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9486" y="863125"/>
            <a:ext cx="11713027" cy="5545670"/>
          </a:xfrm>
          <a:prstGeom prst="rect">
            <a:avLst/>
          </a:prstGeom>
        </p:spPr>
      </p:pic>
    </p:spTree>
    <p:extLst>
      <p:ext uri="{BB962C8B-B14F-4D97-AF65-F5344CB8AC3E}">
        <p14:creationId xmlns:p14="http://schemas.microsoft.com/office/powerpoint/2010/main" val="20089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80ADFA6B-6867-D274-C118-898FE1D9D7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E6A8B3A2-3622-07B6-3A98-03C214943EFB}"/>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19857488-13B8-EF16-DAE4-8C88639C8EA5}"/>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Enterprise</a:t>
              </a:r>
            </a:p>
            <a:p>
              <a:pPr>
                <a:spcAft>
                  <a:spcPts val="600"/>
                </a:spcAft>
              </a:pPr>
              <a:r>
                <a:rPr lang="en-US" sz="3200">
                  <a:latin typeface="Helvetica"/>
                  <a:cs typeface="Helvetica"/>
                </a:rPr>
                <a:t>(2,501 to 10,000 employees)</a:t>
              </a:r>
            </a:p>
          </p:txBody>
        </p:sp>
        <p:sp>
          <p:nvSpPr>
            <p:cNvPr id="5" name="Rectangle 4">
              <a:extLst>
                <a:ext uri="{FF2B5EF4-FFF2-40B4-BE49-F238E27FC236}">
                  <a16:creationId xmlns:a16="http://schemas.microsoft.com/office/drawing/2014/main" id="{2CDE57C3-C49B-091A-31A3-039F47540BD4}"/>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1344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ck">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7A3CD6-1C79-475B-A66D-6990A631EA1F}">
  <ds:schemaRefs>
    <ds:schemaRef ds:uri="http://schemas.microsoft.com/office/2006/documentManagement/types"/>
    <ds:schemaRef ds:uri="http://purl.org/dc/elements/1.1/"/>
    <ds:schemaRef ds:uri="507dee17-6aae-496b-8a1e-0f1e47f95f1a"/>
    <ds:schemaRef ds:uri="http://schemas.microsoft.com/office/2006/metadata/properties"/>
    <ds:schemaRef ds:uri="http://schemas.microsoft.com/office/infopath/2007/PartnerControls"/>
    <ds:schemaRef ds:uri="http://schemas.openxmlformats.org/package/2006/metadata/core-properties"/>
    <ds:schemaRef ds:uri="http://purl.org/dc/terms/"/>
    <ds:schemaRef ds:uri="6b548529-d317-4b85-942f-248fe0d44d93"/>
    <ds:schemaRef ds:uri="http://www.w3.org/XML/1998/namespace"/>
    <ds:schemaRef ds:uri="http://purl.org/dc/dcmitype/"/>
  </ds:schemaRefs>
</ds:datastoreItem>
</file>

<file path=customXml/itemProps2.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3.xml><?xml version="1.0" encoding="utf-8"?>
<ds:datastoreItem xmlns:ds="http://schemas.openxmlformats.org/officeDocument/2006/customXml" ds:itemID="{E9DD2860-AC0A-4BA4-A972-AF9071A8A30C}">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1600</Words>
  <Application>Microsoft Office PowerPoint</Application>
  <PresentationFormat>Widescreen</PresentationFormat>
  <Paragraphs>122</Paragraphs>
  <Slides>23</Slides>
  <Notes>20</Notes>
  <HiddenSlides>0</HiddenSlides>
  <MMClips>0</MMClips>
  <ScaleCrop>false</ScaleCrop>
  <HeadingPairs>
    <vt:vector size="4" baseType="variant">
      <vt:variant>
        <vt:lpstr>Theme</vt:lpstr>
      </vt:variant>
      <vt:variant>
        <vt:i4>8</vt:i4>
      </vt:variant>
      <vt:variant>
        <vt:lpstr>Slide Titles</vt:lpstr>
      </vt:variant>
      <vt:variant>
        <vt:i4>23</vt:i4>
      </vt:variant>
    </vt:vector>
  </HeadingPairs>
  <TitlesOfParts>
    <vt:vector size="31" baseType="lpstr">
      <vt:lpstr>2_Custom Design</vt:lpstr>
      <vt:lpstr>Custom Design</vt:lpstr>
      <vt:lpstr>Title White</vt:lpstr>
      <vt:lpstr>4_Office Theme</vt:lpstr>
      <vt:lpstr>Black</vt:lpstr>
      <vt:lpstr>Office Theme</vt:lpstr>
      <vt:lpstr>Title White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Paul Bustamante</dc:creator>
  <cp:lastModifiedBy>Francis Olivier</cp:lastModifiedBy>
  <cp:revision>2</cp:revision>
  <dcterms:created xsi:type="dcterms:W3CDTF">2024-05-07T06:41:39Z</dcterms:created>
  <dcterms:modified xsi:type="dcterms:W3CDTF">2025-11-19T08:06:51Z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Order">
    <vt:r8>10900</vt:r8>
  </property>
  <property fmtid="{D5CDD505-2E9C-101B-9397-08002B2CF9AE}" pid="8" name="_activity">
    <vt:lpwstr>{"FileActivityType":"11","FileActivityTimeStamp":"2025-04-11T12:36:32.797Z","FileActivityUsersOnPage":[{"DisplayName":"Francis Olivier","Id":"francis.olivier@adapt.com.au"},{"DisplayName":"Nathan Paul Bustamante","Id":"nathan.bustamante@adapt.com.au"}],"FileActivityNavigationId":null}</vt:lpwstr>
  </property>
</Properties>
</file>