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4"/>
  </p:sldMasterIdLst>
  <p:notesMasterIdLst>
    <p:notesMasterId r:id="rId26"/>
  </p:notesMasterIdLst>
  <p:sldIdLst>
    <p:sldId id="257" r:id="rId5"/>
    <p:sldId id="258" r:id="rId6"/>
    <p:sldId id="259" r:id="rId7"/>
    <p:sldId id="291" r:id="rId8"/>
    <p:sldId id="2147377261" r:id="rId9"/>
    <p:sldId id="314" r:id="rId10"/>
    <p:sldId id="2147377263" r:id="rId11"/>
    <p:sldId id="261" r:id="rId12"/>
    <p:sldId id="2147377256" r:id="rId13"/>
    <p:sldId id="2147377257" r:id="rId14"/>
    <p:sldId id="2147377258" r:id="rId15"/>
    <p:sldId id="263" r:id="rId16"/>
    <p:sldId id="2147377262" r:id="rId17"/>
    <p:sldId id="2147377259" r:id="rId18"/>
    <p:sldId id="265" r:id="rId19"/>
    <p:sldId id="397" r:id="rId20"/>
    <p:sldId id="267" r:id="rId21"/>
    <p:sldId id="268" r:id="rId22"/>
    <p:sldId id="269" r:id="rId23"/>
    <p:sldId id="270" r:id="rId24"/>
    <p:sldId id="27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7C8C70AC-B6CD-B4E5-2A9C-B69004B3694E}" name="Gabby Fredkin" initials="GF" userId="S::Gabby.Fredkin@adapt.com.au::905e87a6-7580-4897-ac49-5c6d8bcc5d2b"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E5A7CA-9B55-42BF-BBB0-D98A8B30FA04}" v="1" dt="2025-11-21T00:21:45.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582" autoAdjust="0"/>
  </p:normalViewPr>
  <p:slideViewPr>
    <p:cSldViewPr snapToGrid="0">
      <p:cViewPr varScale="1">
        <p:scale>
          <a:sx n="69" d="100"/>
          <a:sy n="69" d="100"/>
        </p:scale>
        <p:origin x="112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64324A-679C-4EB3-9C12-F169C7AF117D}" type="datetimeFigureOut">
              <a:rPr lang="en-PH" smtClean="0"/>
              <a:t>09/12/2025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C27D5-75F2-4455-B5E7-9AE783E67405}" type="slidenum">
              <a:rPr lang="en-PH" smtClean="0"/>
              <a:t>‹#›</a:t>
            </a:fld>
            <a:endParaRPr lang="en-PH"/>
          </a:p>
        </p:txBody>
      </p:sp>
    </p:spTree>
    <p:extLst>
      <p:ext uri="{BB962C8B-B14F-4D97-AF65-F5344CB8AC3E}">
        <p14:creationId xmlns:p14="http://schemas.microsoft.com/office/powerpoint/2010/main" val="1125946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85EB-A3C7-0520-3184-EF74BE0DA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1773B-3A6A-055A-A01F-A54FC7ECE755}"/>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77DBD02F-F4A5-6E50-8DF9-C4370F20123D}"/>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ACE1F83-F71D-D3BA-2342-08544D8FF6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291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B4BA7-EF70-DA45-12DC-12244A697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3B0F3-A7EC-8A1D-8648-36B68DCF7564}"/>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E3F4E12-9244-03AE-5791-0542DAB12F6E}"/>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AU" dirty="0"/>
          </a:p>
        </p:txBody>
      </p:sp>
      <p:sp>
        <p:nvSpPr>
          <p:cNvPr id="4" name="Slide Number Placeholder 3">
            <a:extLst>
              <a:ext uri="{FF2B5EF4-FFF2-40B4-BE49-F238E27FC236}">
                <a16:creationId xmlns:a16="http://schemas.microsoft.com/office/drawing/2014/main" id="{104CF0E4-27C0-318B-3B53-10819DEA40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4138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9420F-A86E-396F-A86C-B15863C52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1BE34-DD76-3CD3-5A22-39D837B653E6}"/>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68A0A2E2-4DE2-0552-F690-418F175E249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2EC8078-241F-5392-5A08-7A501BBDA9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6621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171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PH"/>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PH"/>
          </a:p>
        </p:txBody>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03773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B4BA7-EF70-DA45-12DC-12244A697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3B0F3-A7EC-8A1D-8648-36B68DCF7564}"/>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E3F4E12-9244-03AE-5791-0542DAB12F6E}"/>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AU" dirty="0"/>
          </a:p>
        </p:txBody>
      </p:sp>
      <p:sp>
        <p:nvSpPr>
          <p:cNvPr id="4" name="Slide Number Placeholder 3">
            <a:extLst>
              <a:ext uri="{FF2B5EF4-FFF2-40B4-BE49-F238E27FC236}">
                <a16:creationId xmlns:a16="http://schemas.microsoft.com/office/drawing/2014/main" id="{104CF0E4-27C0-318B-3B53-10819DEA40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4138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17C30-2170-D739-0150-2060E2F39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5A1FC3-9B4F-14CE-FC01-99B73744F62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8ED2EB7-A834-5877-C9DA-D325E7E810C7}"/>
              </a:ext>
            </a:extLst>
          </p:cNvPr>
          <p:cNvSpPr>
            <a:spLocks noGrp="1"/>
          </p:cNvSpPr>
          <p:nvPr>
            <p:ph type="body" idx="1"/>
          </p:nvPr>
        </p:nvSpPr>
        <p:spPr/>
        <p:txBody>
          <a:bodyPr/>
          <a:lstStyle/>
          <a:p>
            <a:endParaRPr lang="en-US" sz="1800" dirty="0"/>
          </a:p>
        </p:txBody>
      </p:sp>
      <p:sp>
        <p:nvSpPr>
          <p:cNvPr id="4" name="Slide Number Placeholder 3">
            <a:extLst>
              <a:ext uri="{FF2B5EF4-FFF2-40B4-BE49-F238E27FC236}">
                <a16:creationId xmlns:a16="http://schemas.microsoft.com/office/drawing/2014/main" id="{27C33EA9-1285-FBB9-04B2-AB0C64A11F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516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D1A0-0A0B-2D36-8AE6-6D3F16D96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D0195-F125-4289-5EBE-9F39B9D6ED47}"/>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9BC23788-3DBB-5DE9-D851-BE79A43C5E9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77E69A7-13A1-CE95-B2C9-21231804D9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655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22BC-71D8-8838-0BF1-A336F69B4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7EFE0-2C71-C461-3844-D43D41715DC6}"/>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D7BBD19E-4BB4-0613-9C5E-CB01A4D84960}"/>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6D02C764-6660-15C7-B0FC-F236FA15B8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119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6C60-5D73-28E7-7055-548657F73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AD4B6-48D8-59D1-C8FA-4EB61A7B3BAE}"/>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B22287D9-80F3-2B7A-EFF2-C8658BAEE67C}"/>
              </a:ext>
            </a:extLst>
          </p:cNvPr>
          <p:cNvSpPr>
            <a:spLocks noGrp="1"/>
          </p:cNvSpPr>
          <p:nvPr>
            <p:ph type="body" idx="1"/>
          </p:nvPr>
        </p:nvSpPr>
        <p:spPr/>
        <p:txBody>
          <a:bodyPr/>
          <a:lstStyle/>
          <a:p>
            <a:pPr marL="0" indent="0">
              <a:buNone/>
            </a:pPr>
            <a:endParaRPr kumimoji="0" lang="en-US" sz="1000" b="0" i="0" u="none" strike="noStrike" kern="1200" cap="none" spc="0" normalizeH="0" baseline="0" noProof="0" dirty="0">
              <a:ln>
                <a:noFill/>
              </a:ln>
              <a:solidFill>
                <a:srgbClr val="E7534F"/>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82C0B49D-05D8-9133-0044-F051D35C8B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D8D131-933C-4AE7-937B-D36DB7B9D240}"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751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ECA8-7535-62F0-8CF5-77BBA58FC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6295F-D2C7-D075-96FA-510C6ABC203F}"/>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11833CF7-9783-E1DC-75C3-665D0918E6DB}"/>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3A2A26B9-97C0-7DC5-BADB-160215D3A3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24185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a:extLst>
              <a:ext uri="{28A0092B-C50C-407E-A947-70E740481C1C}">
                <a14:useLocalDpi xmlns:a14="http://schemas.microsoft.com/office/drawing/2010/main" val="0"/>
              </a:ext>
            </a:extLst>
          </a:blip>
          <a:srcRect l="3193" t="12189" r="5576" b="1392"/>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54274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517909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0150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717810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04325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75014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60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40332" r="34962"/>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10684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71763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85017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486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60186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489621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876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72340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422790"/>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hyperlink" Target="https://research.adapt.com.au/cloud-infrastructure/strategies-processes/data-insights/how-are-australian-infrastructure-leaders-preparing-their-cloud-migration-journeys"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hyperlink" Target="https://www.digital.nsw.gov.au/policy/cloud-strategy-and-polic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hyperlink" Target="https://www.govai.gov.au/" TargetMode="External"/><Relationship Id="rId4" Type="http://schemas.openxmlformats.org/officeDocument/2006/relationships/hyperlink" Target="https://www.dataanddigital.gov.au/actions-underway/workforce/about-the-workforce-plan/in-demand-skill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hyperlink" Target="https://research.adapt.com.au/filter-types/market-trend-reports" TargetMode="External"/><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hyperlink" Target="mailto:success@adapt.com.au" TargetMode="External"/><Relationship Id="rId16" Type="http://schemas.openxmlformats.org/officeDocument/2006/relationships/image" Target="../media/image46.png"/><Relationship Id="rId1" Type="http://schemas.openxmlformats.org/officeDocument/2006/relationships/slideLayout" Target="../slideLayouts/slideLayout12.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1.png"/><Relationship Id="rId5" Type="http://schemas.openxmlformats.org/officeDocument/2006/relationships/hyperlink" Target="https://research.adapt.com.au/data-insights/" TargetMode="External"/><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9.png"/><Relationship Id="rId1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0.sv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sv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hyperlink" Target="https://www.dta.gov.au/corporate-plan-2025-26"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s://research.adapt.com.au/data-ai/data-storage-management-and-governance/community-interviews/how-komatsus-ai-strategy-balances-innovation-and-impac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6" name="Group 5">
            <a:extLst>
              <a:ext uri="{FF2B5EF4-FFF2-40B4-BE49-F238E27FC236}">
                <a16:creationId xmlns:a16="http://schemas.microsoft.com/office/drawing/2014/main" id="{2113A510-6840-C3E0-A028-B758C9AF4769}"/>
              </a:ext>
            </a:extLst>
          </p:cNvPr>
          <p:cNvGrpSpPr/>
          <p:nvPr/>
        </p:nvGrpSpPr>
        <p:grpSpPr>
          <a:xfrm>
            <a:off x="470611" y="3813149"/>
            <a:ext cx="9113389" cy="1689450"/>
            <a:chOff x="633193" y="2554238"/>
            <a:chExt cx="9113389" cy="1689450"/>
          </a:xfrm>
        </p:grpSpPr>
        <p:sp>
          <p:nvSpPr>
            <p:cNvPr id="3" name="TextBox 2">
              <a:extLst>
                <a:ext uri="{FF2B5EF4-FFF2-40B4-BE49-F238E27FC236}">
                  <a16:creationId xmlns:a16="http://schemas.microsoft.com/office/drawing/2014/main" id="{D972D360-9D04-9285-6D17-065580BDDD42}"/>
                </a:ext>
              </a:extLst>
            </p:cNvPr>
            <p:cNvSpPr txBox="1"/>
            <p:nvPr/>
          </p:nvSpPr>
          <p:spPr>
            <a:xfrm>
              <a:off x="633193" y="2920249"/>
              <a:ext cx="9113389"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4000" b="1">
                  <a:solidFill>
                    <a:srgbClr val="000000"/>
                  </a:solidFill>
                  <a:latin typeface="Helvetica"/>
                  <a:cs typeface="Helvetica"/>
                </a:rPr>
                <a:t>Government Leaders Delivering Public Value Through AI</a:t>
              </a:r>
              <a:endParaRPr lang="en-US" sz="4000" b="1" i="0" u="none" strike="noStrike" kern="1200" cap="none" spc="0" normalizeH="0" baseline="0" noProof="0">
                <a:ln>
                  <a:noFill/>
                </a:ln>
                <a:solidFill>
                  <a:srgbClr val="000000"/>
                </a:solidFill>
                <a:effectLst/>
                <a:uLnTx/>
                <a:uFillTx/>
                <a:latin typeface="Helvetica"/>
                <a:cs typeface="Helvetica"/>
              </a:endParaRP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a:extLst>
            <a:ext uri="{FF2B5EF4-FFF2-40B4-BE49-F238E27FC236}">
              <a16:creationId xmlns:a16="http://schemas.microsoft.com/office/drawing/2014/main" id="{D7C5B005-445E-EC5E-5DDF-EA5238BE290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891F20E-2AB4-E50E-9B27-4E1FB597B0C1}"/>
              </a:ext>
            </a:extLst>
          </p:cNvPr>
          <p:cNvSpPr/>
          <p:nvPr/>
        </p:nvSpPr>
        <p:spPr>
          <a:xfrm>
            <a:off x="228358" y="133378"/>
            <a:ext cx="9939373" cy="450893"/>
          </a:xfrm>
          <a:prstGeom prst="rect">
            <a:avLst/>
          </a:prstGeom>
        </p:spPr>
        <p:txBody>
          <a:bodyPr wrap="square" lIns="91440" tIns="45720" rIns="91440" bIns="45720" anchor="t">
            <a:spAutoFit/>
          </a:bodyPr>
          <a:lstStyle/>
          <a:p>
            <a:pPr defTabSz="914363">
              <a:lnSpc>
                <a:spcPts val="3000"/>
              </a:lnSpc>
              <a:defRPr/>
            </a:pPr>
            <a:r>
              <a:rPr kumimoji="0" lang="en-US" sz="2400" b="1" i="0" u="none" strike="noStrike" kern="1200" cap="none" spc="0" normalizeH="0" baseline="0" noProof="0">
                <a:ln>
                  <a:noFill/>
                </a:ln>
                <a:solidFill>
                  <a:srgbClr val="FFFFFF"/>
                </a:solidFill>
                <a:effectLst/>
                <a:uLnTx/>
                <a:uFillTx/>
                <a:latin typeface="Helvetica"/>
                <a:ea typeface="+mn-ea"/>
                <a:cs typeface="Helvetica"/>
              </a:rPr>
              <a:t>Migration to public cloud: Government </a:t>
            </a:r>
            <a:r>
              <a:rPr lang="en-US" sz="2400" b="1">
                <a:solidFill>
                  <a:srgbClr val="FFFFFF"/>
                </a:solidFill>
                <a:latin typeface="Helvetica"/>
                <a:cs typeface="Helvetica"/>
              </a:rPr>
              <a:t>vs all</a:t>
            </a:r>
            <a:r>
              <a:rPr kumimoji="0" lang="en-US" sz="2400" b="1" i="0" u="none" strike="noStrike" kern="1200" cap="none" spc="0" normalizeH="0" baseline="0" noProof="0">
                <a:ln>
                  <a:noFill/>
                </a:ln>
                <a:solidFill>
                  <a:srgbClr val="FFFFFF"/>
                </a:solidFill>
                <a:effectLst/>
                <a:uLnTx/>
                <a:uFillTx/>
                <a:latin typeface="Helvetica"/>
                <a:ea typeface="+mn-ea"/>
                <a:cs typeface="Helvetica"/>
              </a:rPr>
              <a:t> </a:t>
            </a:r>
            <a:r>
              <a:rPr lang="en-US" sz="2400" b="1">
                <a:solidFill>
                  <a:srgbClr val="FFFFFF"/>
                </a:solidFill>
                <a:latin typeface="Helvetica"/>
                <a:cs typeface="Helvetica"/>
              </a:rPr>
              <a:t>respondents</a:t>
            </a:r>
            <a:endParaRPr kumimoji="0" lang="en-US" sz="2400" b="1" i="0" u="none" strike="noStrike" kern="1200" cap="none" spc="0" normalizeH="0" baseline="0" noProof="0">
              <a:ln>
                <a:noFill/>
              </a:ln>
              <a:solidFill>
                <a:srgbClr val="FFFFFF"/>
              </a:solidFill>
              <a:effectLst/>
              <a:uLnTx/>
              <a:uFillTx/>
              <a:latin typeface="Helvetica"/>
              <a:ea typeface="+mn-ea"/>
              <a:cs typeface="Helvetica"/>
            </a:endParaRPr>
          </a:p>
        </p:txBody>
      </p:sp>
      <p:sp>
        <p:nvSpPr>
          <p:cNvPr id="36" name="TextBox 35">
            <a:extLst>
              <a:ext uri="{FF2B5EF4-FFF2-40B4-BE49-F238E27FC236}">
                <a16:creationId xmlns:a16="http://schemas.microsoft.com/office/drawing/2014/main" id="{3984EB22-F99F-A08A-14BC-B1171F34918C}"/>
              </a:ext>
            </a:extLst>
          </p:cNvPr>
          <p:cNvSpPr txBox="1"/>
          <p:nvPr/>
        </p:nvSpPr>
        <p:spPr>
          <a:xfrm>
            <a:off x="2944168" y="6381278"/>
            <a:ext cx="9172000" cy="400110"/>
          </a:xfrm>
          <a:prstGeom prst="rect">
            <a:avLst/>
          </a:prstGeom>
          <a:noFill/>
        </p:spPr>
        <p:txBody>
          <a:bodyPr wrap="square" lIns="91440" tIns="45720" rIns="91440" bIns="45720" rtlCol="0" anchor="t">
            <a:spAutoFit/>
          </a:bodyPr>
          <a:lstStyle/>
          <a:p>
            <a:pPr marL="0" marR="0" lvl="0" indent="0" algn="r" defTabSz="914363"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tx1">
                    <a:lumMod val="50000"/>
                    <a:lumOff val="50000"/>
                  </a:schemeClr>
                </a:solidFill>
                <a:effectLst/>
                <a:uLnTx/>
                <a:uFillTx/>
                <a:latin typeface="Helvetica"/>
                <a:ea typeface="+mn-ea"/>
                <a:cs typeface="Helvetica"/>
              </a:rPr>
              <a:t>ADAPT CIO, Cloud and Infrastructure, and Government Edge Surveys in from 2020 to 2025. Sample size: 2, 282 Australian CIOs, Infrastructure leaders and Government Leaders, 214 from Government</a:t>
            </a:r>
          </a:p>
        </p:txBody>
      </p:sp>
      <p:pic>
        <p:nvPicPr>
          <p:cNvPr id="4" name="Graphic 3">
            <a:extLst>
              <a:ext uri="{FF2B5EF4-FFF2-40B4-BE49-F238E27FC236}">
                <a16:creationId xmlns:a16="http://schemas.microsoft.com/office/drawing/2014/main" id="{D51B58FB-576D-84A4-9D74-D2C7FCC7CA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358" y="887919"/>
            <a:ext cx="11593528" cy="5255480"/>
          </a:xfrm>
          <a:prstGeom prst="rect">
            <a:avLst/>
          </a:prstGeom>
        </p:spPr>
      </p:pic>
    </p:spTree>
    <p:extLst>
      <p:ext uri="{BB962C8B-B14F-4D97-AF65-F5344CB8AC3E}">
        <p14:creationId xmlns:p14="http://schemas.microsoft.com/office/powerpoint/2010/main" val="771973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A642C-B33E-88E1-3E9E-F30B3125C19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B780C4C-4EA6-8320-1DB5-0E1E2B851AFA}"/>
              </a:ext>
            </a:extLst>
          </p:cNvPr>
          <p:cNvSpPr txBox="1"/>
          <p:nvPr/>
        </p:nvSpPr>
        <p:spPr>
          <a:xfrm>
            <a:off x="501209" y="2670278"/>
            <a:ext cx="3567311" cy="2301336"/>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200" b="1" dirty="0">
                <a:solidFill>
                  <a:prstClr val="black"/>
                </a:solidFill>
                <a:latin typeface="Helvetica"/>
                <a:cs typeface="Helvetica"/>
              </a:rPr>
              <a:t>Australian government leaders plan to </a:t>
            </a:r>
            <a:br>
              <a:rPr lang="en-US" sz="1200" b="1" dirty="0">
                <a:solidFill>
                  <a:prstClr val="black"/>
                </a:solidFill>
                <a:latin typeface="Helvetica"/>
                <a:cs typeface="Helvetica"/>
              </a:rPr>
            </a:br>
            <a:r>
              <a:rPr lang="en-US" sz="1200" b="1" dirty="0">
                <a:solidFill>
                  <a:prstClr val="black"/>
                </a:solidFill>
                <a:latin typeface="Helvetica"/>
                <a:cs typeface="Helvetica"/>
              </a:rPr>
              <a:t>double their public cloud workloads within </a:t>
            </a:r>
            <a:br>
              <a:rPr lang="en-US" sz="1200" b="1" dirty="0">
                <a:solidFill>
                  <a:prstClr val="black"/>
                </a:solidFill>
                <a:latin typeface="Helvetica"/>
                <a:cs typeface="Helvetica"/>
              </a:rPr>
            </a:br>
            <a:r>
              <a:rPr lang="en-US" sz="1200" b="1" dirty="0">
                <a:solidFill>
                  <a:prstClr val="black"/>
                </a:solidFill>
                <a:latin typeface="Helvetica"/>
                <a:cs typeface="Helvetica"/>
              </a:rPr>
              <a:t>the next year.</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lvl="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Hybrid cloud is emerging, while private cloud is projected to grow by 1% over the next 2 years.</a:t>
            </a:r>
          </a:p>
          <a:p>
            <a:pPr marL="17145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Government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lag behind other sectors in public cloud migration, with 24% of workloads in the public cloud for government, compared to 28% for other sectors.</a:t>
            </a:r>
          </a:p>
        </p:txBody>
      </p:sp>
      <p:sp>
        <p:nvSpPr>
          <p:cNvPr id="3" name="Rectangle 2">
            <a:extLst>
              <a:ext uri="{FF2B5EF4-FFF2-40B4-BE49-F238E27FC236}">
                <a16:creationId xmlns:a16="http://schemas.microsoft.com/office/drawing/2014/main" id="{1340A715-FC9D-D896-61B7-54608EEC9C8C}"/>
              </a:ext>
            </a:extLst>
          </p:cNvPr>
          <p:cNvSpPr/>
          <p:nvPr/>
        </p:nvSpPr>
        <p:spPr>
          <a:xfrm>
            <a:off x="501209" y="2122429"/>
            <a:ext cx="3567309" cy="461665"/>
          </a:xfrm>
          <a:prstGeom prst="rect">
            <a:avLst/>
          </a:prstGeom>
        </p:spPr>
        <p:txBody>
          <a:bodyPr wrap="square" lIns="91440" tIns="45720" rIns="91440" bIns="45720" anchor="t">
            <a:spAutoFit/>
          </a:bodyPr>
          <a:lstStyle/>
          <a:p>
            <a:pPr>
              <a:defRPr/>
            </a:pPr>
            <a:r>
              <a:rPr lang="en-US" sz="2400" b="1" dirty="0">
                <a:solidFill>
                  <a:prstClr val="black"/>
                </a:solidFill>
                <a:latin typeface="Helvetica"/>
                <a:cs typeface="Helvetica"/>
              </a:rPr>
              <a:t>Cloud migration</a:t>
            </a:r>
            <a:endParaRPr kumimoji="0" lang="en-US" sz="2400" b="1"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9057E981-DF1E-4F59-9C44-4876CF1B2DBB}"/>
              </a:ext>
            </a:extLst>
          </p:cNvPr>
          <p:cNvSpPr/>
          <p:nvPr/>
        </p:nvSpPr>
        <p:spPr>
          <a:xfrm>
            <a:off x="501209" y="1814652"/>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Persona Mapping: Government </a:t>
            </a:r>
            <a:r>
              <a:rPr lang="en-US" sz="1400" b="1" dirty="0">
                <a:solidFill>
                  <a:srgbClr val="E7534F"/>
                </a:solidFill>
                <a:latin typeface="Helvetica"/>
                <a:ea typeface="Calibri" panose="020F0502020204030204"/>
                <a:cs typeface="Helvetica"/>
              </a:rPr>
              <a:t>leader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B1F6FC59-8E6F-8EFE-C440-B8D3E668FBB0}"/>
              </a:ext>
            </a:extLst>
          </p:cNvPr>
          <p:cNvCxnSpPr>
            <a:cxnSpLocks/>
          </p:cNvCxnSpPr>
          <p:nvPr/>
        </p:nvCxnSpPr>
        <p:spPr>
          <a:xfrm flipV="1">
            <a:off x="425680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43AF5D8-6DD3-670F-A70C-589281459C6B}"/>
              </a:ext>
            </a:extLst>
          </p:cNvPr>
          <p:cNvSpPr txBox="1"/>
          <p:nvPr/>
        </p:nvSpPr>
        <p:spPr>
          <a:xfrm>
            <a:off x="4534710" y="854866"/>
            <a:ext cx="7250668" cy="5148269"/>
          </a:xfrm>
          <a:prstGeom prst="rect">
            <a:avLst/>
          </a:prstGeom>
          <a:noFill/>
        </p:spPr>
        <p:txBody>
          <a:bodyPr wrap="square" lIns="91440" tIns="45720" rIns="91440" bIns="45720" anchor="t">
            <a:spAutoFit/>
          </a:bodyPr>
          <a:lstStyle/>
          <a:p>
            <a:pPr lvl="0">
              <a:lnSpc>
                <a:spcPct val="125000"/>
              </a:lnSpc>
              <a:buClr>
                <a:srgbClr val="E7534F"/>
              </a:buClr>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Shifting from in-house to public cloud</a:t>
            </a: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Over the next 12 months, government agencies plan to reduce in-house workloads and migrate </a:t>
            </a:r>
            <a:br>
              <a:rPr lang="en-US" sz="1200" dirty="0">
                <a:solidFill>
                  <a:prstClr val="black"/>
                </a:solidFill>
                <a:latin typeface="Helvetica"/>
                <a:cs typeface="Helvetica"/>
              </a:rPr>
            </a:br>
            <a:r>
              <a:rPr lang="en-US" sz="1200" dirty="0">
                <a:solidFill>
                  <a:prstClr val="black"/>
                </a:solidFill>
                <a:latin typeface="Helvetica"/>
                <a:cs typeface="Helvetica"/>
              </a:rPr>
              <a:t>most of them to the public cloud. In-house infrastructure is declining, indicating a high priority for cloud-based solutions. </a:t>
            </a:r>
          </a:p>
          <a:p>
            <a:pPr marL="17145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Public cloud migration is driven by the need for cloud readiness, enabling robust AI strategies and access to modern AI platforms and tools for faster deployment and system integration.</a:t>
            </a:r>
            <a:endParaRPr lang="en-US" sz="1200" dirty="0">
              <a:solidFill>
                <a:prstClr val="black"/>
              </a:solidFill>
              <a:latin typeface="Helvetica"/>
              <a:ea typeface="Calibri" panose="020F0502020204030204"/>
              <a:cs typeface="Helvetica"/>
            </a:endParaRPr>
          </a:p>
          <a:p>
            <a:pPr>
              <a:lnSpc>
                <a:spcPct val="125000"/>
              </a:lnSpc>
              <a:buClr>
                <a:srgbClr val="E7534F"/>
              </a:buClr>
              <a:defRPr/>
            </a:pPr>
            <a:r>
              <a:rPr lang="en-US" sz="1200" b="1" dirty="0">
                <a:solidFill>
                  <a:prstClr val="black"/>
                </a:solidFill>
                <a:latin typeface="Helvetica"/>
                <a:cs typeface="Helvetica"/>
              </a:rPr>
              <a:t>No one-size-fits all approach</a:t>
            </a:r>
          </a:p>
          <a:p>
            <a:pPr marL="17145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Not all workloads can move to the public cloud. Agencies must adopt a best-fit cloud model based on data type, workload, and service requirements. This trend aligns with broader industry patterns (</a:t>
            </a:r>
            <a:r>
              <a:rPr lang="en-US" sz="1200" dirty="0">
                <a:solidFill>
                  <a:schemeClr val="accent1"/>
                </a:solidFill>
                <a:latin typeface="Helvetica"/>
                <a:cs typeface="Helvetica"/>
                <a:hlinkClick r:id="rId3">
                  <a:extLst>
                    <a:ext uri="{A12FA001-AC4F-418D-AE19-62706E023703}">
                      <ahyp:hlinkClr xmlns:ahyp="http://schemas.microsoft.com/office/drawing/2018/hyperlinkcolor" val="tx"/>
                    </a:ext>
                  </a:extLst>
                </a:hlinkClick>
              </a:rPr>
              <a:t>ADAPT Tech Trend</a:t>
            </a:r>
            <a:r>
              <a:rPr lang="en-US" sz="1200" dirty="0">
                <a:solidFill>
                  <a:schemeClr val="accent1"/>
                </a:solidFill>
                <a:latin typeface="Helvetica"/>
                <a:cs typeface="Helvetica"/>
              </a:rPr>
              <a:t> </a:t>
            </a:r>
            <a:r>
              <a:rPr lang="en-US" sz="1200" dirty="0">
                <a:solidFill>
                  <a:prstClr val="black"/>
                </a:solidFill>
                <a:latin typeface="Helvetica"/>
                <a:cs typeface="Helvetica"/>
              </a:rPr>
              <a:t>report, Sep 2025). </a:t>
            </a:r>
          </a:p>
          <a:p>
            <a:pPr>
              <a:lnSpc>
                <a:spcPct val="125000"/>
              </a:lnSpc>
              <a:buClr>
                <a:srgbClr val="E7534F"/>
              </a:buClr>
              <a:defRPr/>
            </a:pPr>
            <a:r>
              <a:rPr lang="en-US" sz="1200" b="1" dirty="0">
                <a:solidFill>
                  <a:prstClr val="black"/>
                </a:solidFill>
                <a:latin typeface="Helvetica"/>
                <a:cs typeface="Helvetica"/>
              </a:rPr>
              <a:t>Private cloud emerges as the leading choice for government after public cloud </a:t>
            </a: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For workloads unsuitable for public cloud services, private cloud is expected to become the next preferred option. (See </a:t>
            </a:r>
            <a:r>
              <a:rPr lang="en-US" sz="1200" dirty="0">
                <a:solidFill>
                  <a:schemeClr val="accent1"/>
                </a:solidFill>
                <a:latin typeface="Helvetica"/>
                <a:cs typeface="Helvetica"/>
                <a:hlinkClick r:id="rId4">
                  <a:extLst>
                    <a:ext uri="{A12FA001-AC4F-418D-AE19-62706E023703}">
                      <ahyp:hlinkClr xmlns:ahyp="http://schemas.microsoft.com/office/drawing/2018/hyperlinkcolor" val="tx"/>
                    </a:ext>
                  </a:extLst>
                </a:hlinkClick>
              </a:rPr>
              <a:t>NSW State Government Cloud Policy</a:t>
            </a:r>
            <a:r>
              <a:rPr lang="en-US" sz="1200" dirty="0">
                <a:solidFill>
                  <a:prstClr val="black"/>
                </a:solidFill>
                <a:latin typeface="Helvetica"/>
                <a:cs typeface="Helvetica"/>
              </a:rPr>
              <a:t>).</a:t>
            </a:r>
          </a:p>
          <a:p>
            <a:pPr marL="17145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Ultimately, data location determines the execution environment, whether in-house, public, private, </a:t>
            </a:r>
            <a:br>
              <a:rPr lang="en-US" sz="1200" dirty="0">
                <a:solidFill>
                  <a:prstClr val="black"/>
                </a:solidFill>
                <a:latin typeface="Helvetica"/>
                <a:cs typeface="Helvetica"/>
              </a:rPr>
            </a:br>
            <a:r>
              <a:rPr lang="en-US" sz="1200" dirty="0">
                <a:solidFill>
                  <a:prstClr val="black"/>
                </a:solidFill>
                <a:latin typeface="Helvetica"/>
                <a:cs typeface="Helvetica"/>
              </a:rPr>
              <a:t>or hybrid cloud.</a:t>
            </a:r>
            <a:endParaRPr lang="en-US" sz="1200" b="1" dirty="0">
              <a:solidFill>
                <a:prstClr val="black"/>
              </a:solidFill>
              <a:latin typeface="Helvetica"/>
              <a:cs typeface="Helvetica"/>
            </a:endParaRPr>
          </a:p>
          <a:p>
            <a:pPr>
              <a:lnSpc>
                <a:spcPct val="125000"/>
              </a:lnSpc>
              <a:defRPr/>
            </a:pPr>
            <a:r>
              <a:rPr lang="en-US" sz="1200" b="1" dirty="0">
                <a:solidFill>
                  <a:prstClr val="black"/>
                </a:solidFill>
                <a:latin typeface="Helvetica"/>
                <a:cs typeface="Helvetica"/>
              </a:rPr>
              <a:t>Government </a:t>
            </a:r>
            <a:r>
              <a:rPr lang="en-US" sz="1200" b="1" dirty="0" err="1">
                <a:solidFill>
                  <a:prstClr val="black"/>
                </a:solidFill>
                <a:latin typeface="Helvetica"/>
                <a:cs typeface="Helvetica"/>
              </a:rPr>
              <a:t>organisations</a:t>
            </a:r>
            <a:r>
              <a:rPr lang="en-US" sz="1200" b="1" dirty="0">
                <a:solidFill>
                  <a:prstClr val="black"/>
                </a:solidFill>
                <a:latin typeface="Helvetica"/>
                <a:cs typeface="Helvetica"/>
              </a:rPr>
              <a:t> lag behind other sectors in public cloud migration</a:t>
            </a:r>
            <a:endParaRPr lang="en-US" dirty="0">
              <a:solidFill>
                <a:prstClr val="black"/>
              </a:solidFill>
            </a:endParaRPr>
          </a:p>
          <a:p>
            <a:pPr marL="171450" lvl="0" indent="-171450">
              <a:lnSpc>
                <a:spcPct val="125000"/>
              </a:lnSpc>
              <a:buClr>
                <a:srgbClr val="E7534F"/>
              </a:buClr>
              <a:buFont typeface="Arial"/>
              <a:buChar char="•"/>
              <a:defRPr/>
            </a:pPr>
            <a:r>
              <a:rPr lang="en-US" sz="1200" dirty="0">
                <a:solidFill>
                  <a:prstClr val="black"/>
                </a:solidFill>
                <a:latin typeface="Helvetica"/>
                <a:cs typeface="Helvetica"/>
              </a:rPr>
              <a:t>This often results in agencies having a low level of maturity when it comes to data interoperability.</a:t>
            </a:r>
          </a:p>
          <a:p>
            <a:pPr marL="171450" lvl="0" indent="-171450">
              <a:lnSpc>
                <a:spcPct val="125000"/>
              </a:lnSpc>
              <a:buClr>
                <a:srgbClr val="E7534F"/>
              </a:buClr>
              <a:buFont typeface="Arial"/>
              <a:buChar char="•"/>
              <a:defRPr/>
            </a:pPr>
            <a:r>
              <a:rPr lang="en-US" sz="1200" dirty="0">
                <a:solidFill>
                  <a:prstClr val="black"/>
                </a:solidFill>
                <a:latin typeface="Helvetica"/>
                <a:cs typeface="Helvetica"/>
              </a:rPr>
              <a:t>ADAPT’s Government Edge Survey (Oct 2025) reveals that government mostly excels in data-sharing policy maturity, but data quality and lineage lag because they depend on modern cloud platforms and integrated workloads, many of which have not yet been migrated.</a:t>
            </a:r>
            <a:endParaRPr lang="en-US" sz="1200" b="0" i="0" u="none" strike="noStrike" kern="1200" cap="none" spc="0" normalizeH="0" baseline="0" noProof="0" dirty="0">
              <a:ln>
                <a:noFill/>
              </a:ln>
              <a:solidFill>
                <a:prstClr val="black"/>
              </a:solidFill>
              <a:effectLst/>
              <a:uLnTx/>
              <a:uFillTx/>
              <a:latin typeface="Helvetica"/>
              <a:cs typeface="Helvetica"/>
            </a:endParaRPr>
          </a:p>
        </p:txBody>
      </p:sp>
      <p:cxnSp>
        <p:nvCxnSpPr>
          <p:cNvPr id="5" name="Straight Connector 4" hidden="1">
            <a:extLst>
              <a:ext uri="{FF2B5EF4-FFF2-40B4-BE49-F238E27FC236}">
                <a16:creationId xmlns:a16="http://schemas.microsoft.com/office/drawing/2014/main" id="{634F3977-936E-E3F1-2598-97CDD8E0A001}"/>
              </a:ext>
            </a:extLst>
          </p:cNvPr>
          <p:cNvCxnSpPr/>
          <p:nvPr/>
        </p:nvCxnSpPr>
        <p:spPr>
          <a:xfrm>
            <a:off x="574247"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1533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331528E-4BC9-88E4-2BFB-A9DA0B71EC2B}"/>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6B4329C-9155-46D8-0A9F-F960F3E9B63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CE838E0F-9103-7C2F-75BA-478AAC9B01CB}"/>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BA4AA11-849A-6457-D49B-ED1BA6320CED}"/>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1FF9454-4052-75F8-A5C3-B4D13875A74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D0F8D25-8E1B-C343-626C-A546665D5B4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AA32E66-FF8D-09C8-723D-9DE138761411}"/>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5FB09C0-1F4F-789E-6839-F1E4FFF3FB3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D2EBE534-02A9-9164-D9A9-A65B323B32DA}"/>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9AECAE63-0F13-23F6-CE84-9E28ECC72D31}"/>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629C90BC-0026-3E58-4060-D710B5DEF9D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D141F931-BF60-D88C-6571-DD9297B86DBE}"/>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BA867C8-F7FE-43FF-D6D1-87E1C92F4CA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F195F1E8-8ABC-DFD3-B0E6-E6A553234301}"/>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01D73610-5050-7313-16A8-9A37A7512DF5}"/>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3A0497A-9405-9A6B-46D8-40617D253B45}"/>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EE38483-A064-3A8E-DC52-DB315FF8E545}"/>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34493920-619A-A33B-38F4-031FA0E3F861}"/>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7A9CCC1D-1281-F608-229C-2C17193C69C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49FB062-974B-A4B1-B0ED-5B1C20CD534B}"/>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21536B26-EAC7-9256-FB74-E9505C980CE4}"/>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C81FBDD7-96BD-9C53-5B66-85BF74D9C8BF}"/>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071DCA2-3AC6-5068-7151-B869267DB887}"/>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73EF6D86-5054-C8B2-82A7-5677908A40D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B8CF9754-E508-53E2-E615-6906D7FE586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577455F2-69B8-03AC-774C-432B1A90962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46DA6A7D-CD10-0AFF-DADC-153B9B7028C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01E7048-9112-C646-D170-FB4C8008307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99940E9-D1D1-8B1F-2D07-18BB6F7C61C3}"/>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92808389-D33C-C862-2A6F-A236DA0173F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5EEBDF4-7E3F-1997-F0B1-33F9C730D17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5ED8B929-8533-DA27-E7F5-27B48B7F8DC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A49DE119-213F-A7D7-3A5F-ED4AFD76808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8E884916-FD64-7594-9E83-0ECC414E236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0A7A2DC7-9544-E507-2BD1-9AFC01B92AD8}"/>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ABCBB71E-C46B-2A85-302B-03A319DB6F5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0D6DFC7D-CAE0-623F-2768-8F157A5F6B3C}"/>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D88E6C4-E154-3980-735F-D12767C60DBD}"/>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0609E22-0270-999A-6848-470DA08E170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B0D26130-E755-44D7-903A-C3F6D9D04B7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9AE866A-ACCB-0665-6783-16D906CC4F42}"/>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39B5F1AD-69D6-CE0F-2A1E-3E7AEF4CC594}"/>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7BFDE96-E661-CA88-5150-3ACC986E6269}"/>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AEEB22AC-5464-2F86-DAD5-98D284E83D2C}"/>
              </a:ext>
            </a:extLst>
          </p:cNvPr>
          <p:cNvGrpSpPr/>
          <p:nvPr/>
        </p:nvGrpSpPr>
        <p:grpSpPr>
          <a:xfrm>
            <a:off x="470612" y="2614762"/>
            <a:ext cx="7539256" cy="917474"/>
            <a:chOff x="470612" y="2366935"/>
            <a:chExt cx="7539256" cy="917474"/>
          </a:xfrm>
        </p:grpSpPr>
        <p:sp>
          <p:nvSpPr>
            <p:cNvPr id="4" name="TextBox 3">
              <a:extLst>
                <a:ext uri="{FF2B5EF4-FFF2-40B4-BE49-F238E27FC236}">
                  <a16:creationId xmlns:a16="http://schemas.microsoft.com/office/drawing/2014/main" id="{F44BCD17-7B93-D1D1-C497-92036E0D5AEB}"/>
                </a:ext>
              </a:extLst>
            </p:cNvPr>
            <p:cNvSpPr txBox="1"/>
            <p:nvPr/>
          </p:nvSpPr>
          <p:spPr>
            <a:xfrm>
              <a:off x="470612" y="2366935"/>
              <a:ext cx="7539256" cy="769441"/>
            </a:xfrm>
            <a:prstGeom prst="rect">
              <a:avLst/>
            </a:prstGeom>
            <a:noFill/>
          </p:spPr>
          <p:txBody>
            <a:bodyPr wrap="square" lIns="91440" tIns="45720" rIns="91440" bIns="45720" rtlCol="0" anchor="t">
              <a:spAutoFit/>
            </a:bodyPr>
            <a:lstStyle/>
            <a:p>
              <a:pPr lvl="0">
                <a:defRPr/>
              </a:pPr>
              <a:r>
                <a:rPr lang="en-US" sz="4400" b="1" dirty="0">
                  <a:solidFill>
                    <a:srgbClr val="000000"/>
                  </a:solidFill>
                  <a:latin typeface="Helvetica" panose="020B0604020202020204" pitchFamily="34" charset="0"/>
                  <a:cs typeface="Helvetica" panose="020B0604020202020204" pitchFamily="34" charset="0"/>
                </a:rPr>
                <a:t>Execution barriers </a:t>
              </a:r>
            </a:p>
          </p:txBody>
        </p:sp>
        <p:sp>
          <p:nvSpPr>
            <p:cNvPr id="5" name="Rectangle 4">
              <a:extLst>
                <a:ext uri="{FF2B5EF4-FFF2-40B4-BE49-F238E27FC236}">
                  <a16:creationId xmlns:a16="http://schemas.microsoft.com/office/drawing/2014/main" id="{E8CDBCFF-F9F8-C4AB-0B43-DE6C9E5A89B3}"/>
                </a:ext>
              </a:extLst>
            </p:cNvPr>
            <p:cNvSpPr/>
            <p:nvPr/>
          </p:nvSpPr>
          <p:spPr>
            <a:xfrm>
              <a:off x="608469" y="322193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132914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F19D3-099B-7737-1F92-92D82ECDAB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EB60C7-9BD9-2A72-9076-DBFC5CCB33E4}"/>
              </a:ext>
            </a:extLst>
          </p:cNvPr>
          <p:cNvSpPr/>
          <p:nvPr/>
        </p:nvSpPr>
        <p:spPr>
          <a:xfrm>
            <a:off x="233208" y="135721"/>
            <a:ext cx="10815792" cy="430887"/>
          </a:xfrm>
          <a:prstGeom prst="rect">
            <a:avLst/>
          </a:prstGeom>
        </p:spPr>
        <p:txBody>
          <a:bodyPr wrap="square" lIns="91440" tIns="45720" rIns="91440" bIns="45720" anchor="t">
            <a:spAutoFit/>
          </a:bodyPr>
          <a:lstStyle/>
          <a:p>
            <a:pPr>
              <a:defRPr/>
            </a:pPr>
            <a:r>
              <a:rPr lang="en-US" sz="2200" b="1">
                <a:solidFill>
                  <a:srgbClr val="000000"/>
                </a:solidFill>
                <a:latin typeface="Helvetica"/>
                <a:cs typeface="Helvetica"/>
              </a:rPr>
              <a:t>Private sector and government organisations face the </a:t>
            </a:r>
            <a:r>
              <a:rPr kumimoji="0" lang="en-US" sz="2200" b="1" i="0" u="none" strike="noStrike" kern="1200" cap="none" spc="0" normalizeH="0" baseline="0" noProof="0">
                <a:ln>
                  <a:noFill/>
                </a:ln>
                <a:solidFill>
                  <a:srgbClr val="000000"/>
                </a:solidFill>
                <a:effectLst/>
                <a:uLnTx/>
                <a:uFillTx/>
                <a:latin typeface="Helvetica"/>
                <a:ea typeface="+mn-ea"/>
                <a:cs typeface="Helvetica"/>
              </a:rPr>
              <a:t>same </a:t>
            </a:r>
            <a:r>
              <a:rPr lang="en-US" sz="2200" b="1">
                <a:solidFill>
                  <a:srgbClr val="000000"/>
                </a:solidFill>
                <a:latin typeface="Helvetica"/>
                <a:cs typeface="Helvetica"/>
              </a:rPr>
              <a:t>barriers</a:t>
            </a:r>
            <a:endParaRPr kumimoji="0" lang="en-US" sz="2200" b="1" i="0" u="none" strike="noStrike" kern="1200" cap="none" spc="0" normalizeH="0" baseline="0" noProof="0">
              <a:ln>
                <a:noFill/>
              </a:ln>
              <a:solidFill>
                <a:srgbClr val="000000"/>
              </a:solidFill>
              <a:effectLst/>
              <a:uLnTx/>
              <a:uFillTx/>
              <a:latin typeface="Helvetica"/>
              <a:ea typeface="+mn-ea"/>
              <a:cs typeface="Helvetica"/>
            </a:endParaRPr>
          </a:p>
        </p:txBody>
      </p:sp>
      <p:sp>
        <p:nvSpPr>
          <p:cNvPr id="26" name="Rectangle 25">
            <a:extLst>
              <a:ext uri="{FF2B5EF4-FFF2-40B4-BE49-F238E27FC236}">
                <a16:creationId xmlns:a16="http://schemas.microsoft.com/office/drawing/2014/main" id="{0DA914FC-3ABC-A8D9-2815-7177C086591D}"/>
              </a:ext>
            </a:extLst>
          </p:cNvPr>
          <p:cNvSpPr/>
          <p:nvPr/>
        </p:nvSpPr>
        <p:spPr>
          <a:xfrm>
            <a:off x="233208" y="772148"/>
            <a:ext cx="10184581" cy="307777"/>
          </a:xfrm>
          <a:prstGeom prst="rect">
            <a:avLst/>
          </a:prstGeom>
        </p:spPr>
        <p:txBody>
          <a:bodyPr wrap="square" lIns="91440" tIns="45720" rIns="91440" bIns="45720" anchor="t">
            <a:spAutoFit/>
          </a:bodyPr>
          <a:lstStyle/>
          <a:p>
            <a:pPr>
              <a:defRPr/>
            </a:pPr>
            <a:r>
              <a:rPr lang="en-US" sz="1400" dirty="0">
                <a:latin typeface="Helvetica"/>
                <a:cs typeface="Helvetica"/>
                <a:sym typeface="Arial"/>
              </a:rPr>
              <a:t>Top barriers: Private</a:t>
            </a:r>
            <a:r>
              <a:rPr kumimoji="0" lang="en-US" sz="1400" i="0" u="none" strike="noStrike" kern="1200" cap="none" spc="0" normalizeH="0" baseline="0" noProof="0" dirty="0">
                <a:ln>
                  <a:noFill/>
                </a:ln>
                <a:effectLst/>
                <a:uLnTx/>
                <a:uFillTx/>
                <a:latin typeface="Helvetica"/>
                <a:cs typeface="Helvetica"/>
                <a:sym typeface="Arial"/>
              </a:rPr>
              <a:t> sector</a:t>
            </a:r>
            <a:r>
              <a:rPr lang="en-US" sz="1400" dirty="0">
                <a:latin typeface="Helvetica"/>
                <a:cs typeface="Helvetica"/>
                <a:sym typeface="Arial"/>
              </a:rPr>
              <a:t> vs federal</a:t>
            </a:r>
            <a:r>
              <a:rPr kumimoji="0" lang="en-US" sz="1400" i="0" u="none" strike="noStrike" kern="1200" cap="none" spc="0" normalizeH="0" baseline="0" noProof="0" dirty="0">
                <a:ln>
                  <a:noFill/>
                </a:ln>
                <a:effectLst/>
                <a:uLnTx/>
                <a:uFillTx/>
                <a:latin typeface="Helvetica"/>
                <a:cs typeface="Helvetica"/>
                <a:sym typeface="Arial"/>
              </a:rPr>
              <a:t> </a:t>
            </a:r>
            <a:r>
              <a:rPr lang="en-US" sz="1400" dirty="0">
                <a:latin typeface="Helvetica"/>
                <a:cs typeface="Helvetica"/>
                <a:sym typeface="Arial"/>
              </a:rPr>
              <a:t>government</a:t>
            </a:r>
            <a:endParaRPr kumimoji="0" lang="en-US" sz="1400" i="0" u="none" strike="noStrike" kern="1200" cap="none" spc="0" normalizeH="0" baseline="0" noProof="0" dirty="0">
              <a:ln>
                <a:noFill/>
              </a:ln>
              <a:effectLst/>
              <a:uLnTx/>
              <a:uFillTx/>
              <a:latin typeface="Helvetica"/>
              <a:cs typeface="Helvetica"/>
              <a:sym typeface="Arial"/>
            </a:endParaRPr>
          </a:p>
        </p:txBody>
      </p:sp>
      <p:sp>
        <p:nvSpPr>
          <p:cNvPr id="7" name="TextBox 6">
            <a:extLst>
              <a:ext uri="{FF2B5EF4-FFF2-40B4-BE49-F238E27FC236}">
                <a16:creationId xmlns:a16="http://schemas.microsoft.com/office/drawing/2014/main" id="{DEE2B654-9730-073A-ACED-14FDE7BB4ADB}"/>
              </a:ext>
            </a:extLst>
          </p:cNvPr>
          <p:cNvSpPr txBox="1"/>
          <p:nvPr/>
        </p:nvSpPr>
        <p:spPr>
          <a:xfrm>
            <a:off x="3883708" y="6385988"/>
            <a:ext cx="8186051" cy="430887"/>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Edge Surveys from Feb to Oct 2025. Sample size : </a:t>
            </a:r>
            <a:r>
              <a:rPr kumimoji="0" lang="en-US" sz="1050" b="1"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1,121 Australian CIOs,</a:t>
            </a:r>
            <a: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CISOs, CDAOs, CDOs, </a:t>
            </a:r>
            <a:b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br>
            <a: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Infrastructure Leaders and Government Leaders</a:t>
            </a:r>
            <a:r>
              <a:rPr kumimoji="0" lang="en-US" sz="1050" b="1"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including 223 from Government</a:t>
            </a:r>
          </a:p>
        </p:txBody>
      </p:sp>
      <p:pic>
        <p:nvPicPr>
          <p:cNvPr id="8" name="Graphic 7">
            <a:extLst>
              <a:ext uri="{FF2B5EF4-FFF2-40B4-BE49-F238E27FC236}">
                <a16:creationId xmlns:a16="http://schemas.microsoft.com/office/drawing/2014/main" id="{E2498DAC-B097-2BE9-6E51-6D57295FAC2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69006" y="1154016"/>
            <a:ext cx="11632863" cy="5103779"/>
          </a:xfrm>
          <a:prstGeom prst="rect">
            <a:avLst/>
          </a:prstGeom>
        </p:spPr>
      </p:pic>
    </p:spTree>
    <p:extLst>
      <p:ext uri="{BB962C8B-B14F-4D97-AF65-F5344CB8AC3E}">
        <p14:creationId xmlns:p14="http://schemas.microsoft.com/office/powerpoint/2010/main" val="319826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16311-90AF-15AC-0339-FE4E5D10B3E8}"/>
            </a:ext>
          </a:extLst>
        </p:cNvPr>
        <p:cNvGrpSpPr/>
        <p:nvPr/>
      </p:nvGrpSpPr>
      <p:grpSpPr>
        <a:xfrm>
          <a:off x="0" y="0"/>
          <a:ext cx="0" cy="0"/>
          <a:chOff x="0" y="0"/>
          <a:chExt cx="0" cy="0"/>
        </a:xfrm>
      </p:grpSpPr>
      <p:cxnSp>
        <p:nvCxnSpPr>
          <p:cNvPr id="5" name="Straight Connector 4" hidden="1">
            <a:extLst>
              <a:ext uri="{FF2B5EF4-FFF2-40B4-BE49-F238E27FC236}">
                <a16:creationId xmlns:a16="http://schemas.microsoft.com/office/drawing/2014/main" id="{AF5111A0-792A-9575-EC58-658F96FB75D2}"/>
              </a:ext>
            </a:extLst>
          </p:cNvPr>
          <p:cNvCxnSpPr/>
          <p:nvPr/>
        </p:nvCxnSpPr>
        <p:spPr>
          <a:xfrm>
            <a:off x="574247" y="0"/>
            <a:ext cx="0" cy="6858000"/>
          </a:xfrm>
          <a:prstGeom prst="line">
            <a:avLst/>
          </a:prstGeom>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0AB1ED59-E5B0-1470-5052-CAABC27E4310}"/>
              </a:ext>
            </a:extLst>
          </p:cNvPr>
          <p:cNvSpPr txBox="1"/>
          <p:nvPr/>
        </p:nvSpPr>
        <p:spPr>
          <a:xfrm>
            <a:off x="485443" y="1713140"/>
            <a:ext cx="3567311" cy="2993833"/>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200" b="1" dirty="0">
                <a:solidFill>
                  <a:prstClr val="black"/>
                </a:solidFill>
                <a:latin typeface="Helvetica"/>
                <a:cs typeface="Helvetica"/>
              </a:rPr>
              <a:t>The three most significant barriers for government agencies and </a:t>
            </a:r>
            <a:r>
              <a:rPr lang="en-US" sz="1200" b="1" dirty="0" err="1">
                <a:solidFill>
                  <a:prstClr val="black"/>
                </a:solidFill>
                <a:latin typeface="Helvetica"/>
                <a:cs typeface="Helvetica"/>
              </a:rPr>
              <a:t>organisations</a:t>
            </a:r>
            <a:r>
              <a:rPr lang="en-US" sz="1200" b="1" dirty="0">
                <a:solidFill>
                  <a:prstClr val="black"/>
                </a:solidFill>
                <a:latin typeface="Helvetica"/>
                <a:cs typeface="Helvetica"/>
              </a:rPr>
              <a:t> are:</a:t>
            </a:r>
          </a:p>
          <a:p>
            <a:pPr>
              <a:lnSpc>
                <a:spcPct val="125000"/>
              </a:lnSpc>
              <a:spcAft>
                <a:spcPts val="600"/>
              </a:spcAft>
              <a:buClr>
                <a:srgbClr val="E7534F"/>
              </a:buClr>
              <a:defRPr/>
            </a:pPr>
            <a:r>
              <a:rPr lang="en-US" sz="1200" b="1" dirty="0">
                <a:solidFill>
                  <a:prstClr val="black"/>
                </a:solidFill>
                <a:latin typeface="Helvetica"/>
                <a:cs typeface="Helvetica"/>
              </a:rPr>
              <a:t>1. Lack of funding</a:t>
            </a:r>
          </a:p>
          <a:p>
            <a:pPr>
              <a:lnSpc>
                <a:spcPct val="125000"/>
              </a:lnSpc>
              <a:spcAft>
                <a:spcPts val="600"/>
              </a:spcAft>
              <a:buClr>
                <a:srgbClr val="E7534F"/>
              </a:buClr>
              <a:defRPr/>
            </a:pPr>
            <a:r>
              <a:rPr lang="en-US" sz="1200" b="1" dirty="0">
                <a:solidFill>
                  <a:prstClr val="black"/>
                </a:solidFill>
                <a:latin typeface="Helvetica"/>
                <a:cs typeface="Helvetica"/>
              </a:rPr>
              <a:t>2. Competing priorities</a:t>
            </a:r>
          </a:p>
          <a:p>
            <a:pPr>
              <a:lnSpc>
                <a:spcPct val="125000"/>
              </a:lnSpc>
              <a:spcAft>
                <a:spcPts val="600"/>
              </a:spcAft>
              <a:buClr>
                <a:srgbClr val="E7534F"/>
              </a:buClr>
              <a:defRPr/>
            </a:pPr>
            <a:r>
              <a:rPr lang="en-US" sz="1200" b="1" dirty="0">
                <a:solidFill>
                  <a:prstClr val="black"/>
                </a:solidFill>
                <a:latin typeface="Helvetica"/>
                <a:cs typeface="Helvetica"/>
              </a:rPr>
              <a:t>3. Insufficient skills</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lvl="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Skills and capacity gaps, legacy systems and cultural resistance remain operational blockers to innovation.</a:t>
            </a:r>
          </a:p>
          <a:p>
            <a:pPr marL="171450" lvl="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The bottom four execution barriers relate to delays in developing and executing an AI strategy and roadmap.</a:t>
            </a:r>
          </a:p>
        </p:txBody>
      </p:sp>
      <p:sp>
        <p:nvSpPr>
          <p:cNvPr id="8" name="Rectangle 7">
            <a:extLst>
              <a:ext uri="{FF2B5EF4-FFF2-40B4-BE49-F238E27FC236}">
                <a16:creationId xmlns:a16="http://schemas.microsoft.com/office/drawing/2014/main" id="{4458A6FF-1619-BCBE-B3DA-71AB45CCB20F}"/>
              </a:ext>
            </a:extLst>
          </p:cNvPr>
          <p:cNvSpPr/>
          <p:nvPr/>
        </p:nvSpPr>
        <p:spPr>
          <a:xfrm>
            <a:off x="485443" y="1172645"/>
            <a:ext cx="3567309" cy="461665"/>
          </a:xfrm>
          <a:prstGeom prst="rect">
            <a:avLst/>
          </a:prstGeom>
        </p:spPr>
        <p:txBody>
          <a:bodyPr wrap="square" lIns="91440" tIns="45720" rIns="91440" bIns="45720" anchor="t">
            <a:spAutoFit/>
          </a:bodyPr>
          <a:lstStyle/>
          <a:p>
            <a:pPr>
              <a:defRPr/>
            </a:pPr>
            <a:r>
              <a:rPr lang="en-US" sz="2400" b="1" dirty="0">
                <a:solidFill>
                  <a:prstClr val="black"/>
                </a:solidFill>
                <a:latin typeface="Helvetica"/>
                <a:cs typeface="Helvetica"/>
              </a:rPr>
              <a:t>Execution barriers</a:t>
            </a:r>
            <a:endParaRPr kumimoji="0" lang="en-US" sz="2400" b="1"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10" name="Rectangle 9">
            <a:extLst>
              <a:ext uri="{FF2B5EF4-FFF2-40B4-BE49-F238E27FC236}">
                <a16:creationId xmlns:a16="http://schemas.microsoft.com/office/drawing/2014/main" id="{E1056C1E-9487-6470-D94E-5F511FAE738D}"/>
              </a:ext>
            </a:extLst>
          </p:cNvPr>
          <p:cNvSpPr/>
          <p:nvPr/>
        </p:nvSpPr>
        <p:spPr>
          <a:xfrm>
            <a:off x="485443" y="864868"/>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Government </a:t>
            </a:r>
            <a:r>
              <a:rPr lang="en-US" sz="1400" b="1">
                <a:solidFill>
                  <a:srgbClr val="E7534F"/>
                </a:solidFill>
                <a:latin typeface="Helvetica"/>
                <a:ea typeface="Calibri" panose="020F0502020204030204"/>
                <a:cs typeface="Helvetica"/>
              </a:rPr>
              <a:t>leader</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11" name="Straight Connector 10">
            <a:extLst>
              <a:ext uri="{FF2B5EF4-FFF2-40B4-BE49-F238E27FC236}">
                <a16:creationId xmlns:a16="http://schemas.microsoft.com/office/drawing/2014/main" id="{3BA99F7D-8EA4-EEF4-D4DF-B4B4C92CFEDB}"/>
              </a:ext>
            </a:extLst>
          </p:cNvPr>
          <p:cNvCxnSpPr>
            <a:cxnSpLocks/>
          </p:cNvCxnSpPr>
          <p:nvPr/>
        </p:nvCxnSpPr>
        <p:spPr>
          <a:xfrm flipV="1">
            <a:off x="4193745"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967260C-A88A-1BDB-5A53-30A701B41B0D}"/>
              </a:ext>
            </a:extLst>
          </p:cNvPr>
          <p:cNvSpPr txBox="1"/>
          <p:nvPr/>
        </p:nvSpPr>
        <p:spPr>
          <a:xfrm>
            <a:off x="4384682" y="854866"/>
            <a:ext cx="7602360" cy="5612177"/>
          </a:xfrm>
          <a:prstGeom prst="rect">
            <a:avLst/>
          </a:prstGeom>
          <a:noFill/>
        </p:spPr>
        <p:txBody>
          <a:bodyPr wrap="square" lIns="91440" tIns="45720" rIns="91440" bIns="45720" anchor="t">
            <a:spAutoFit/>
          </a:bodyPr>
          <a:lstStyle/>
          <a:p>
            <a:pPr lvl="0">
              <a:lnSpc>
                <a:spcPct val="125000"/>
              </a:lnSpc>
              <a:buClr>
                <a:srgbClr val="E7534F"/>
              </a:buClr>
              <a:defRPr/>
            </a:pPr>
            <a:r>
              <a:rPr lang="en-US" sz="1200" b="1" dirty="0">
                <a:solidFill>
                  <a:prstClr val="black"/>
                </a:solidFill>
                <a:latin typeface="Helvetica"/>
                <a:cs typeface="Helvetica"/>
              </a:rPr>
              <a:t>AI requires upfront investment before value is </a:t>
            </a:r>
            <a:r>
              <a:rPr lang="en-US" sz="1200" b="1" dirty="0" err="1">
                <a:solidFill>
                  <a:prstClr val="black"/>
                </a:solidFill>
                <a:latin typeface="Helvetica"/>
                <a:cs typeface="Helvetica"/>
              </a:rPr>
              <a:t>realised</a:t>
            </a:r>
            <a:endParaRPr kumimoji="0" lang="en-US" sz="1200" b="1"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Like private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government agencies are investing in data platforms, cloud infrastructure, security and governance, and change management (see </a:t>
            </a:r>
            <a:r>
              <a:rPr lang="en-US" sz="1200" dirty="0">
                <a:solidFill>
                  <a:schemeClr val="accent1"/>
                </a:solidFill>
                <a:latin typeface="Helvetica"/>
                <a:cs typeface="Helvetica"/>
                <a:hlinkClick r:id="rId3" action="ppaction://hlinksldjump">
                  <a:extLst>
                    <a:ext uri="{A12FA001-AC4F-418D-AE19-62706E023703}">
                      <ahyp:hlinkClr xmlns:ahyp="http://schemas.microsoft.com/office/drawing/2018/hyperlinkcolor" val="tx"/>
                    </a:ext>
                  </a:extLst>
                </a:hlinkClick>
              </a:rPr>
              <a:t>slide 6</a:t>
            </a:r>
            <a:r>
              <a:rPr lang="en-US" sz="1200" dirty="0">
                <a:solidFill>
                  <a:prstClr val="black"/>
                </a:solidFill>
                <a:latin typeface="Helvetica"/>
                <a:cs typeface="Helvetica"/>
              </a:rPr>
              <a:t>) to secure AI strategy and </a:t>
            </a:r>
            <a:br>
              <a:rPr lang="en-US" sz="1200" dirty="0">
                <a:solidFill>
                  <a:prstClr val="black"/>
                </a:solidFill>
                <a:latin typeface="Helvetica"/>
                <a:cs typeface="Helvetica"/>
              </a:rPr>
            </a:br>
            <a:r>
              <a:rPr lang="en-US" sz="1200" dirty="0" err="1">
                <a:solidFill>
                  <a:prstClr val="black"/>
                </a:solidFill>
                <a:latin typeface="Helvetica"/>
                <a:cs typeface="Helvetica"/>
              </a:rPr>
              <a:t>modernisation</a:t>
            </a:r>
            <a:r>
              <a:rPr lang="en-US" sz="1200" dirty="0">
                <a:solidFill>
                  <a:prstClr val="black"/>
                </a:solidFill>
                <a:latin typeface="Helvetica"/>
                <a:cs typeface="Helvetica"/>
              </a:rPr>
              <a:t> outcomes</a:t>
            </a:r>
            <a:r>
              <a:rPr lang="en-US" sz="1200" dirty="0">
                <a:solidFill>
                  <a:prstClr val="black"/>
                </a:solidFill>
                <a:latin typeface="Helvetica"/>
                <a:ea typeface="Calibri" panose="020F0502020204030204"/>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However, with insufficient funding, structure, or skills, agencies struggle to justify budgets against more urgent operational needs</a:t>
            </a:r>
            <a:r>
              <a:rPr lang="en-US" sz="1200" dirty="0">
                <a:solidFill>
                  <a:prstClr val="black"/>
                </a:solidFill>
                <a:latin typeface="Helvetica"/>
                <a:ea typeface="Calibri" panose="020F0502020204030204"/>
                <a:cs typeface="Helvetica"/>
              </a:rPr>
              <a:t>.</a:t>
            </a:r>
          </a:p>
          <a:p>
            <a:pPr>
              <a:lnSpc>
                <a:spcPct val="125000"/>
              </a:lnSpc>
              <a:buClr>
                <a:srgbClr val="E7534F"/>
              </a:buClr>
              <a:defRPr/>
            </a:pPr>
            <a:r>
              <a:rPr lang="en-US" sz="1200" b="1" dirty="0">
                <a:solidFill>
                  <a:prstClr val="black"/>
                </a:solidFill>
                <a:latin typeface="Helvetica"/>
                <a:cs typeface="Helvetica"/>
              </a:rPr>
              <a:t>Skills shortage keeps AI strategy conceptual</a:t>
            </a: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AI roadmaps and </a:t>
            </a:r>
            <a:r>
              <a:rPr lang="en-US" sz="1200" dirty="0" err="1">
                <a:solidFill>
                  <a:prstClr val="black"/>
                </a:solidFill>
                <a:latin typeface="Helvetica"/>
                <a:cs typeface="Helvetica"/>
              </a:rPr>
              <a:t>modernisation</a:t>
            </a:r>
            <a:r>
              <a:rPr lang="en-US" sz="1200" dirty="0">
                <a:solidFill>
                  <a:prstClr val="black"/>
                </a:solidFill>
                <a:latin typeface="Helvetica"/>
                <a:cs typeface="Helvetica"/>
              </a:rPr>
              <a:t> initiatives require specialist skills (AI, data and cyber security expertise). </a:t>
            </a: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These roles are scarce and highly competitive in the Australian </a:t>
            </a:r>
            <a:r>
              <a:rPr lang="en-US" sz="1200" dirty="0" err="1">
                <a:solidFill>
                  <a:prstClr val="black"/>
                </a:solidFill>
                <a:latin typeface="Helvetica"/>
                <a:cs typeface="Helvetica"/>
              </a:rPr>
              <a:t>labour</a:t>
            </a:r>
            <a:r>
              <a:rPr lang="en-US" sz="1200" dirty="0">
                <a:solidFill>
                  <a:prstClr val="black"/>
                </a:solidFill>
                <a:latin typeface="Helvetica"/>
                <a:cs typeface="Helvetica"/>
              </a:rPr>
              <a:t> market (see the </a:t>
            </a:r>
            <a:r>
              <a:rPr lang="en-US" sz="1200" dirty="0">
                <a:solidFill>
                  <a:schemeClr val="accent1"/>
                </a:solidFill>
                <a:latin typeface="Helvetica"/>
                <a:cs typeface="Helvetica"/>
                <a:hlinkClick r:id="rId4">
                  <a:extLst>
                    <a:ext uri="{A12FA001-AC4F-418D-AE19-62706E023703}">
                      <ahyp:hlinkClr xmlns:ahyp="http://schemas.microsoft.com/office/drawing/2018/hyperlinkcolor" val="tx"/>
                    </a:ext>
                  </a:extLst>
                </a:hlinkClick>
              </a:rPr>
              <a:t>Data and Digital Government Strategy</a:t>
            </a:r>
            <a:r>
              <a:rPr lang="en-US" sz="1200" dirty="0">
                <a:solidFill>
                  <a:schemeClr val="accent1"/>
                </a:solidFill>
                <a:latin typeface="Helvetica"/>
                <a:cs typeface="Helvetica"/>
              </a:rPr>
              <a:t> </a:t>
            </a:r>
            <a:r>
              <a:rPr lang="en-US" sz="1200" dirty="0">
                <a:solidFill>
                  <a:prstClr val="black"/>
                </a:solidFill>
                <a:latin typeface="Helvetica"/>
                <a:cs typeface="Helvetica"/>
              </a:rPr>
              <a:t>report). </a:t>
            </a:r>
          </a:p>
          <a:p>
            <a:pPr marL="17145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Legacy systems further hinder agencies’ ability to leverage AI and secure infrastructure that supports modern workloads. Without cultural adoption, changes cannot be sustained.</a:t>
            </a:r>
            <a:endParaRPr lang="en-US" sz="1200" b="1" dirty="0">
              <a:solidFill>
                <a:prstClr val="black"/>
              </a:solidFill>
              <a:latin typeface="Helvetica"/>
              <a:cs typeface="Helvetica"/>
            </a:endParaRPr>
          </a:p>
          <a:p>
            <a:pPr>
              <a:lnSpc>
                <a:spcPct val="125000"/>
              </a:lnSpc>
              <a:defRPr/>
            </a:pPr>
            <a:r>
              <a:rPr lang="en-US" sz="1200" b="1" dirty="0">
                <a:solidFill>
                  <a:prstClr val="black"/>
                </a:solidFill>
                <a:latin typeface="Helvetica"/>
                <a:cs typeface="Helvetica"/>
              </a:rPr>
              <a:t>Regulatory requirements, outdated processes, and data security issues</a:t>
            </a:r>
            <a:endParaRPr lang="en-US" sz="1200" dirty="0">
              <a:solidFill>
                <a:prstClr val="black"/>
              </a:solidFill>
              <a:latin typeface="Helvetica"/>
              <a:cs typeface="Helvetica"/>
            </a:endParaRPr>
          </a:p>
          <a:p>
            <a:pPr marL="171450" lvl="0" indent="-171450">
              <a:lnSpc>
                <a:spcPct val="125000"/>
              </a:lnSpc>
              <a:buClr>
                <a:srgbClr val="E7534F"/>
              </a:buClr>
              <a:buFont typeface="Arial"/>
              <a:buChar char="•"/>
              <a:defRPr/>
            </a:pPr>
            <a:r>
              <a:rPr lang="en-US" sz="1200" dirty="0">
                <a:solidFill>
                  <a:prstClr val="black"/>
                </a:solidFill>
                <a:latin typeface="Helvetica"/>
                <a:cs typeface="Helvetica"/>
              </a:rPr>
              <a:t>Government agencies operate under strict legal, privacy, data residency, and audit requirements. </a:t>
            </a:r>
            <a:br>
              <a:rPr lang="en-US" sz="1200" dirty="0">
                <a:solidFill>
                  <a:prstClr val="black"/>
                </a:solidFill>
                <a:latin typeface="Helvetica"/>
                <a:cs typeface="Helvetica"/>
              </a:rPr>
            </a:br>
            <a:r>
              <a:rPr lang="en-US" sz="1200" dirty="0">
                <a:solidFill>
                  <a:prstClr val="black"/>
                </a:solidFill>
                <a:latin typeface="Helvetica"/>
                <a:cs typeface="Helvetica"/>
              </a:rPr>
              <a:t>Leaders often face contradictory expectations, slowing AI roadmap development. </a:t>
            </a:r>
          </a:p>
          <a:p>
            <a:pPr marL="171450" lvl="0" indent="-171450">
              <a:lnSpc>
                <a:spcPct val="125000"/>
              </a:lnSpc>
              <a:spcAft>
                <a:spcPts val="1200"/>
              </a:spcAft>
              <a:buClr>
                <a:srgbClr val="E7534F"/>
              </a:buClr>
              <a:buFont typeface="Arial"/>
              <a:buChar char="•"/>
              <a:defRPr/>
            </a:pPr>
            <a:r>
              <a:rPr lang="en-US" sz="1200" dirty="0">
                <a:solidFill>
                  <a:prstClr val="black"/>
                </a:solidFill>
                <a:latin typeface="Helvetica"/>
                <a:cs typeface="Helvetica"/>
              </a:rPr>
              <a:t>Government processes </a:t>
            </a:r>
            <a:r>
              <a:rPr lang="en-US" sz="1200" dirty="0" err="1">
                <a:solidFill>
                  <a:prstClr val="black"/>
                </a:solidFill>
                <a:latin typeface="Helvetica"/>
                <a:cs typeface="Helvetica"/>
              </a:rPr>
              <a:t>prioritise</a:t>
            </a:r>
            <a:r>
              <a:rPr lang="en-US" sz="1200" dirty="0">
                <a:solidFill>
                  <a:prstClr val="black"/>
                </a:solidFill>
                <a:latin typeface="Helvetica"/>
                <a:cs typeface="Helvetica"/>
              </a:rPr>
              <a:t> accountability and consistency, not speed, </a:t>
            </a:r>
            <a:br>
              <a:rPr lang="en-US" sz="1200" dirty="0">
                <a:solidFill>
                  <a:prstClr val="black"/>
                </a:solidFill>
                <a:latin typeface="Helvetica"/>
                <a:cs typeface="Helvetica"/>
              </a:rPr>
            </a:br>
            <a:r>
              <a:rPr lang="en-US" sz="1200" dirty="0">
                <a:solidFill>
                  <a:prstClr val="black"/>
                </a:solidFill>
                <a:latin typeface="Helvetica"/>
                <a:cs typeface="Helvetica"/>
              </a:rPr>
              <a:t>creating friction for innovation. </a:t>
            </a:r>
          </a:p>
          <a:p>
            <a:pPr lvl="0">
              <a:lnSpc>
                <a:spcPct val="125000"/>
              </a:lnSpc>
              <a:buClr>
                <a:srgbClr val="E7534F"/>
              </a:buClr>
              <a:defRPr/>
            </a:pPr>
            <a:r>
              <a:rPr lang="en-US" sz="1200" b="1" dirty="0">
                <a:solidFill>
                  <a:prstClr val="black"/>
                </a:solidFill>
                <a:latin typeface="Helvetica"/>
                <a:cs typeface="Helvetica"/>
              </a:rPr>
              <a:t>Uplifting AI literacy</a:t>
            </a:r>
          </a:p>
          <a:p>
            <a:pPr marL="171450" lvl="0" indent="-171450">
              <a:lnSpc>
                <a:spcPct val="125000"/>
              </a:lnSpc>
              <a:buClr>
                <a:srgbClr val="E7534F"/>
              </a:buClr>
              <a:buFont typeface="Arial"/>
              <a:buChar char="•"/>
              <a:defRPr/>
            </a:pPr>
            <a:r>
              <a:rPr lang="en-US" sz="1200" dirty="0">
                <a:solidFill>
                  <a:prstClr val="black"/>
                </a:solidFill>
                <a:latin typeface="Helvetica"/>
                <a:cs typeface="Helvetica"/>
              </a:rPr>
              <a:t>Security concerns slow AI and </a:t>
            </a:r>
            <a:r>
              <a:rPr lang="en-US" sz="1200" dirty="0" err="1">
                <a:solidFill>
                  <a:prstClr val="black"/>
                </a:solidFill>
                <a:latin typeface="Helvetica"/>
                <a:cs typeface="Helvetica"/>
              </a:rPr>
              <a:t>modernisation</a:t>
            </a:r>
            <a:r>
              <a:rPr lang="en-US" sz="1200" dirty="0">
                <a:solidFill>
                  <a:prstClr val="black"/>
                </a:solidFill>
                <a:latin typeface="Helvetica"/>
                <a:cs typeface="Helvetica"/>
              </a:rPr>
              <a:t> initiatives, making AI literacy a critical </a:t>
            </a:r>
            <a:br>
              <a:rPr lang="en-US" sz="1200" dirty="0">
                <a:solidFill>
                  <a:prstClr val="black"/>
                </a:solidFill>
                <a:latin typeface="Helvetica"/>
                <a:cs typeface="Helvetica"/>
              </a:rPr>
            </a:br>
            <a:r>
              <a:rPr lang="en-US" sz="1200" dirty="0">
                <a:solidFill>
                  <a:prstClr val="black"/>
                </a:solidFill>
                <a:latin typeface="Helvetica"/>
                <a:cs typeface="Helvetica"/>
              </a:rPr>
              <a:t>leadership competency.</a:t>
            </a:r>
          </a:p>
          <a:p>
            <a:pPr marL="171450" lvl="0" indent="-171450">
              <a:lnSpc>
                <a:spcPct val="125000"/>
              </a:lnSpc>
              <a:buClr>
                <a:srgbClr val="E7534F"/>
              </a:buClr>
              <a:buFont typeface="Arial"/>
              <a:buChar char="•"/>
              <a:defRPr/>
            </a:pPr>
            <a:r>
              <a:rPr lang="en-US" sz="1200" dirty="0">
                <a:solidFill>
                  <a:prstClr val="black"/>
                </a:solidFill>
                <a:latin typeface="Helvetica"/>
                <a:cs typeface="Helvetica"/>
              </a:rPr>
              <a:t>The Australian government has developed </a:t>
            </a:r>
            <a:r>
              <a:rPr lang="en-US" sz="1200" dirty="0" err="1">
                <a:solidFill>
                  <a:schemeClr val="accent1"/>
                </a:solidFill>
                <a:latin typeface="Helvetica"/>
                <a:cs typeface="Helvetica"/>
                <a:hlinkClick r:id="rId5">
                  <a:extLst>
                    <a:ext uri="{A12FA001-AC4F-418D-AE19-62706E023703}">
                      <ahyp:hlinkClr xmlns:ahyp="http://schemas.microsoft.com/office/drawing/2018/hyperlinkcolor" val="tx"/>
                    </a:ext>
                  </a:extLst>
                </a:hlinkClick>
              </a:rPr>
              <a:t>GovAI</a:t>
            </a:r>
            <a:r>
              <a:rPr lang="en-US" sz="1200" dirty="0">
                <a:solidFill>
                  <a:schemeClr val="accent1"/>
                </a:solidFill>
                <a:latin typeface="Helvetica"/>
                <a:cs typeface="Helvetica"/>
                <a:hlinkClick r:id="rId5">
                  <a:extLst>
                    <a:ext uri="{A12FA001-AC4F-418D-AE19-62706E023703}">
                      <ahyp:hlinkClr xmlns:ahyp="http://schemas.microsoft.com/office/drawing/2018/hyperlinkcolor" val="tx"/>
                    </a:ext>
                  </a:extLst>
                </a:hlinkClick>
              </a:rPr>
              <a:t>, which is designed to uplift AI capability</a:t>
            </a:r>
            <a:r>
              <a:rPr lang="en-US" sz="1200" dirty="0">
                <a:solidFill>
                  <a:prstClr val="black"/>
                </a:solidFill>
                <a:latin typeface="Helvetica"/>
                <a:cs typeface="Helvetica"/>
              </a:rPr>
              <a:t>, enabling efficient ways of working and enhancing productivity across all APS agencies</a:t>
            </a:r>
          </a:p>
        </p:txBody>
      </p:sp>
    </p:spTree>
    <p:extLst>
      <p:ext uri="{BB962C8B-B14F-4D97-AF65-F5344CB8AC3E}">
        <p14:creationId xmlns:p14="http://schemas.microsoft.com/office/powerpoint/2010/main" val="2535202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A31B03C1-503E-6E82-406F-88A459BAD9DC}"/>
              </a:ext>
            </a:extLst>
          </p:cNvPr>
          <p:cNvGrpSpPr/>
          <p:nvPr/>
        </p:nvGrpSpPr>
        <p:grpSpPr>
          <a:xfrm>
            <a:off x="470612" y="2614762"/>
            <a:ext cx="7539256" cy="917474"/>
            <a:chOff x="470612" y="2366935"/>
            <a:chExt cx="7539256" cy="917474"/>
          </a:xfrm>
        </p:grpSpPr>
        <p:sp>
          <p:nvSpPr>
            <p:cNvPr id="4" name="TextBox 3">
              <a:extLst>
                <a:ext uri="{FF2B5EF4-FFF2-40B4-BE49-F238E27FC236}">
                  <a16:creationId xmlns:a16="http://schemas.microsoft.com/office/drawing/2014/main" id="{3628638D-E511-A870-B475-F50DFD2700B7}"/>
                </a:ext>
              </a:extLst>
            </p:cNvPr>
            <p:cNvSpPr txBox="1"/>
            <p:nvPr/>
          </p:nvSpPr>
          <p:spPr>
            <a:xfrm>
              <a:off x="470612" y="2366935"/>
              <a:ext cx="7539256" cy="769441"/>
            </a:xfrm>
            <a:prstGeom prst="rect">
              <a:avLst/>
            </a:prstGeom>
            <a:noFill/>
          </p:spPr>
          <p:txBody>
            <a:bodyPr wrap="square" lIns="91440" tIns="45720" rIns="91440" bIns="45720" rtlCol="0" anchor="t">
              <a:spAutoFit/>
            </a:bodyPr>
            <a:lstStyle/>
            <a:p>
              <a:pPr lvl="0">
                <a:defRPr/>
              </a:pPr>
              <a:r>
                <a:rPr lang="en-GB" sz="4400" b="1" dirty="0">
                  <a:solidFill>
                    <a:srgbClr val="000000"/>
                  </a:solidFill>
                  <a:latin typeface="Helvetica" panose="020B0604020202020204" pitchFamily="34" charset="0"/>
                  <a:cs typeface="Helvetica" panose="020B0604020202020204" pitchFamily="34" charset="0"/>
                </a:rPr>
                <a:t>Survey demographics</a:t>
              </a:r>
            </a:p>
          </p:txBody>
        </p:sp>
        <p:sp>
          <p:nvSpPr>
            <p:cNvPr id="5" name="Rectangle 4">
              <a:extLst>
                <a:ext uri="{FF2B5EF4-FFF2-40B4-BE49-F238E27FC236}">
                  <a16:creationId xmlns:a16="http://schemas.microsoft.com/office/drawing/2014/main" id="{EB7EC8D5-B64A-06D3-A74F-668DA7A21AB7}"/>
                </a:ext>
              </a:extLst>
            </p:cNvPr>
            <p:cNvSpPr/>
            <p:nvPr/>
          </p:nvSpPr>
          <p:spPr>
            <a:xfrm>
              <a:off x="608469" y="322193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33CC3C1-B6F8-6E0B-B96E-0147C309E8A4}"/>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06D2B26-DB9A-50F0-C4F2-7C522618BE38}"/>
              </a:ext>
            </a:extLst>
          </p:cNvPr>
          <p:cNvSpPr/>
          <p:nvPr/>
        </p:nvSpPr>
        <p:spPr>
          <a:xfrm>
            <a:off x="271723" y="154146"/>
            <a:ext cx="9374489" cy="461665"/>
          </a:xfrm>
          <a:prstGeom prst="rect">
            <a:avLst/>
          </a:prstGeom>
        </p:spPr>
        <p:txBody>
          <a:bodyPr wrap="none" lIns="91440" tIns="45720" rIns="91440" bIns="45720" anchor="t">
            <a:spAutoFit/>
          </a:bodyPr>
          <a:lstStyle/>
          <a:p>
            <a:pPr>
              <a:defRPr/>
            </a:pP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 Australian </a:t>
            </a:r>
            <a:r>
              <a:rPr lang="en-US" sz="2400" b="1" dirty="0">
                <a:solidFill>
                  <a:srgbClr val="000000"/>
                </a:solidFill>
                <a:latin typeface="Helvetica Neue" panose="02000503000000020004"/>
                <a:cs typeface="Helvetica"/>
              </a:rPr>
              <a:t>government leaders</a:t>
            </a: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 in 2025</a:t>
            </a:r>
            <a:endParaRPr kumimoji="0" lang="en-AU" sz="2400" b="1" i="0" u="none" strike="noStrike" kern="1200" cap="none" spc="0" normalizeH="0" baseline="0" noProof="0" dirty="0">
              <a:ln>
                <a:noFill/>
              </a:ln>
              <a:solidFill>
                <a:srgbClr val="000000"/>
              </a:solidFill>
              <a:effectLst/>
              <a:uLnTx/>
              <a:uFillTx/>
              <a:latin typeface="Helvetica Neue" panose="02000503000000020004"/>
              <a:ea typeface="+mn-ea"/>
              <a:cs typeface="Helvetica"/>
            </a:endParaRPr>
          </a:p>
        </p:txBody>
      </p:sp>
      <p:pic>
        <p:nvPicPr>
          <p:cNvPr id="14" name="Graphic 13">
            <a:extLst>
              <a:ext uri="{FF2B5EF4-FFF2-40B4-BE49-F238E27FC236}">
                <a16:creationId xmlns:a16="http://schemas.microsoft.com/office/drawing/2014/main" id="{829748E4-152F-9168-B40C-1174CC3E4F3F}"/>
              </a:ext>
            </a:extLst>
          </p:cNvPr>
          <p:cNvPicPr>
            <a:picLocks noChangeAspect="1"/>
          </p:cNvPicPr>
          <p:nvPr/>
        </p:nvPicPr>
        <p:blipFill>
          <a:blip r:embed="rId3">
            <a:extLst>
              <a:ext uri="{96DAC541-7B7A-43D3-8B79-37D633B846F1}">
                <asvg:svgBlip xmlns:asvg="http://schemas.microsoft.com/office/drawing/2016/SVG/main" r:embed="rId4"/>
              </a:ext>
            </a:extLst>
          </a:blip>
          <a:srcRect l="3235"/>
          <a:stretch>
            <a:fillRect/>
          </a:stretch>
        </p:blipFill>
        <p:spPr>
          <a:xfrm>
            <a:off x="197212" y="708008"/>
            <a:ext cx="11797576" cy="5677862"/>
          </a:xfrm>
          <a:prstGeom prst="rect">
            <a:avLst/>
          </a:prstGeom>
        </p:spPr>
      </p:pic>
    </p:spTree>
    <p:extLst>
      <p:ext uri="{BB962C8B-B14F-4D97-AF65-F5344CB8AC3E}">
        <p14:creationId xmlns:p14="http://schemas.microsoft.com/office/powerpoint/2010/main" val="363768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486281" y="1882862"/>
            <a:ext cx="3851381" cy="357283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25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25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individual respondents to surveys. </a:t>
            </a:r>
          </a:p>
        </p:txBody>
      </p:sp>
      <p:sp>
        <p:nvSpPr>
          <p:cNvPr id="3" name="Rectangle 2">
            <a:extLst>
              <a:ext uri="{FF2B5EF4-FFF2-40B4-BE49-F238E27FC236}">
                <a16:creationId xmlns:a16="http://schemas.microsoft.com/office/drawing/2014/main" id="{FCDB4BEB-E898-C416-1F0D-8AA44DED8E6F}"/>
              </a:ext>
            </a:extLst>
          </p:cNvPr>
          <p:cNvSpPr/>
          <p:nvPr/>
        </p:nvSpPr>
        <p:spPr>
          <a:xfrm>
            <a:off x="486283" y="1343439"/>
            <a:ext cx="359698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486281" y="1035662"/>
            <a:ext cx="359698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462465"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85325" y="274867"/>
            <a:ext cx="7424760" cy="37651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less than 15, but greater or equal to 10</a:t>
            </a:r>
          </a:p>
          <a:p>
            <a:pPr>
              <a:lnSpc>
                <a:spcPct val="125000"/>
              </a:lnSpc>
              <a:spcAft>
                <a:spcPts val="600"/>
              </a:spcAft>
              <a:buClr>
                <a:srgbClr val="E7534F"/>
              </a:buClr>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dirty="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that this </a:t>
            </a:r>
            <a:r>
              <a:rPr lang="en-US" sz="1100" dirty="0">
                <a:solidFill>
                  <a:prstClr val="black"/>
                </a:solidFill>
                <a:latin typeface="Helvetica"/>
                <a:cs typeface="Helvetica"/>
              </a:rPr>
              <a:t>doesn't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dirty="0">
                <a:solidFill>
                  <a:prstClr val="black"/>
                </a:solidFill>
                <a:latin typeface="Helvetica"/>
                <a:cs typeface="Helvetica"/>
              </a:rPr>
              <a:t>it'd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be unrealistic to assume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this pattern will hold as the sample size grows. However, if the sample size increases to 20, </a:t>
            </a:r>
            <a:r>
              <a:rPr lang="en-US" sz="1100" dirty="0">
                <a:solidFill>
                  <a:prstClr val="black"/>
                </a:solidFill>
                <a:latin typeface="Helvetica"/>
                <a:cs typeface="Helvetica"/>
              </a:rPr>
              <a:t>it's</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unlikely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0801" y="4300402"/>
            <a:ext cx="4104259" cy="231059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hidden="1">
            <a:extLst>
              <a:ext uri="{FF2B5EF4-FFF2-40B4-BE49-F238E27FC236}">
                <a16:creationId xmlns:a16="http://schemas.microsoft.com/office/drawing/2014/main" id="{E31F1154-CEEA-2989-F00B-06F07E3051E8}"/>
              </a:ext>
            </a:extLst>
          </p:cNvPr>
          <p:cNvCxnSpPr/>
          <p:nvPr/>
        </p:nvCxnSpPr>
        <p:spPr>
          <a:xfrm>
            <a:off x="574247"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1433566" y="1672223"/>
            <a:ext cx="937996"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1355657" y="3095903"/>
            <a:ext cx="9684343" cy="1454694"/>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a:t>
            </a:r>
          </a:p>
          <a:p>
            <a:pPr>
              <a:lnSpc>
                <a:spcPts val="1800"/>
              </a:lnSpc>
            </a:pPr>
            <a:r>
              <a:rPr lang="en-US" sz="1200">
                <a:latin typeface="Helvetica" panose="020B0403020202020204" pitchFamily="34" charset="0"/>
              </a:rPr>
              <a:t>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tools </a:t>
            </a:r>
          </a:p>
          <a:p>
            <a:pPr>
              <a:lnSpc>
                <a:spcPts val="1800"/>
              </a:lnSpc>
            </a:pPr>
            <a:r>
              <a:rPr lang="en-US" sz="1200">
                <a:latin typeface="Helvetica" panose="020B0403020202020204" pitchFamily="34" charset="0"/>
              </a:rPr>
              <a:t>and techniques, and provided clients with statistical 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1183" y="2303818"/>
            <a:ext cx="3867940" cy="3301609"/>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200" b="1" dirty="0">
                <a:solidFill>
                  <a:prstClr val="black"/>
                </a:solidFill>
                <a:latin typeface="Helvetica"/>
                <a:cs typeface="Helvetica"/>
              </a:rPr>
              <a:t>ADAPT’s Government Edge Survey (Oct 2025), reveals that the top goal of Australian government leaders is to develop an AI strategy and roadmap.</a:t>
            </a:r>
          </a:p>
          <a:p>
            <a:pPr marL="17145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The #1 initiative priority is to pilot and adopt generative AI, while the #1 investment priority </a:t>
            </a:r>
            <a:br>
              <a:rPr lang="en-US" sz="1200" dirty="0">
                <a:solidFill>
                  <a:prstClr val="black"/>
                </a:solidFill>
                <a:latin typeface="Helvetica"/>
                <a:cs typeface="Helvetica"/>
              </a:rPr>
            </a:br>
            <a:r>
              <a:rPr lang="en-US" sz="1200" dirty="0">
                <a:solidFill>
                  <a:prstClr val="black"/>
                </a:solidFill>
                <a:latin typeface="Helvetica"/>
                <a:cs typeface="Helvetica"/>
              </a:rPr>
              <a:t>is the deployment of AI agents.</a:t>
            </a:r>
          </a:p>
          <a:p>
            <a:pPr marL="17145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Currently, the federal government retains nearly </a:t>
            </a:r>
            <a:br>
              <a:rPr lang="en-US" sz="1200" dirty="0">
                <a:solidFill>
                  <a:prstClr val="black"/>
                </a:solidFill>
                <a:latin typeface="Helvetica"/>
                <a:cs typeface="Helvetica"/>
              </a:rPr>
            </a:br>
            <a:r>
              <a:rPr lang="en-US" sz="1200" dirty="0">
                <a:solidFill>
                  <a:prstClr val="black"/>
                </a:solidFill>
                <a:latin typeface="Helvetica"/>
                <a:cs typeface="Helvetica"/>
              </a:rPr>
              <a:t>half of its workloads in-house, but agencies plan </a:t>
            </a:r>
            <a:br>
              <a:rPr lang="en-US" sz="1200" dirty="0">
                <a:solidFill>
                  <a:prstClr val="black"/>
                </a:solidFill>
                <a:latin typeface="Helvetica"/>
                <a:cs typeface="Helvetica"/>
              </a:rPr>
            </a:br>
            <a:r>
              <a:rPr lang="en-US" sz="1200" dirty="0">
                <a:solidFill>
                  <a:prstClr val="black"/>
                </a:solidFill>
                <a:latin typeface="Helvetica"/>
                <a:cs typeface="Helvetica"/>
              </a:rPr>
              <a:t>to double their public cloud footprint within the </a:t>
            </a:r>
            <a:br>
              <a:rPr lang="en-US" sz="1200" dirty="0">
                <a:solidFill>
                  <a:prstClr val="black"/>
                </a:solidFill>
                <a:latin typeface="Helvetica"/>
                <a:cs typeface="Helvetica"/>
              </a:rPr>
            </a:br>
            <a:r>
              <a:rPr lang="en-US" sz="1200" dirty="0">
                <a:solidFill>
                  <a:prstClr val="black"/>
                </a:solidFill>
                <a:latin typeface="Helvetica"/>
                <a:cs typeface="Helvetica"/>
              </a:rPr>
              <a:t>next year.</a:t>
            </a:r>
          </a:p>
          <a:p>
            <a:pPr marL="171450" lvl="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The primary barrier to executing AI and </a:t>
            </a:r>
            <a:r>
              <a:rPr lang="en-US" sz="1200" dirty="0" err="1">
                <a:solidFill>
                  <a:prstClr val="black"/>
                </a:solidFill>
                <a:latin typeface="Helvetica"/>
                <a:cs typeface="Helvetica"/>
              </a:rPr>
              <a:t>modernisation</a:t>
            </a:r>
            <a:r>
              <a:rPr lang="en-US" sz="1200" dirty="0">
                <a:solidFill>
                  <a:prstClr val="black"/>
                </a:solidFill>
                <a:latin typeface="Helvetica"/>
                <a:cs typeface="Helvetica"/>
              </a:rPr>
              <a:t> initiatives is a lack of funding </a:t>
            </a:r>
            <a:br>
              <a:rPr lang="en-US" sz="1200" dirty="0">
                <a:solidFill>
                  <a:prstClr val="black"/>
                </a:solidFill>
                <a:latin typeface="Helvetica"/>
                <a:cs typeface="Helvetica"/>
              </a:rPr>
            </a:br>
            <a:r>
              <a:rPr lang="en-US" sz="1200" dirty="0">
                <a:solidFill>
                  <a:prstClr val="black"/>
                </a:solidFill>
                <a:latin typeface="Helvetica"/>
                <a:cs typeface="Helvetica"/>
              </a:rPr>
              <a:t>and resources.</a:t>
            </a:r>
          </a:p>
        </p:txBody>
      </p:sp>
      <p:sp>
        <p:nvSpPr>
          <p:cNvPr id="3" name="Rectangle 2">
            <a:extLst>
              <a:ext uri="{FF2B5EF4-FFF2-40B4-BE49-F238E27FC236}">
                <a16:creationId xmlns:a16="http://schemas.microsoft.com/office/drawing/2014/main" id="{FCDB4BEB-E898-C416-1F0D-8AA44DED8E6F}"/>
              </a:ext>
            </a:extLst>
          </p:cNvPr>
          <p:cNvSpPr/>
          <p:nvPr/>
        </p:nvSpPr>
        <p:spPr>
          <a:xfrm>
            <a:off x="479651" y="1658395"/>
            <a:ext cx="3624508"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479651" y="1350618"/>
            <a:ext cx="362451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Government </a:t>
            </a:r>
            <a:r>
              <a:rPr lang="en-US" sz="1400" b="1">
                <a:solidFill>
                  <a:srgbClr val="E7534F"/>
                </a:solidFill>
                <a:latin typeface="Helvetica"/>
                <a:ea typeface="Calibri" panose="020F0502020204030204"/>
                <a:cs typeface="Helvetica"/>
              </a:rPr>
              <a:t>leader</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89871"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932252" y="659684"/>
            <a:ext cx="6825960" cy="5538632"/>
          </a:xfrm>
          <a:prstGeom prst="rect">
            <a:avLst/>
          </a:prstGeom>
          <a:noFill/>
        </p:spPr>
        <p:txBody>
          <a:bodyPr wrap="square" lIns="91440" tIns="45720" rIns="91440" bIns="45720" anchor="t">
            <a:spAutoFit/>
          </a:bodyPr>
          <a:lstStyle/>
          <a:p>
            <a:pPr>
              <a:lnSpc>
                <a:spcPct val="125000"/>
              </a:lnSpc>
              <a:spcAft>
                <a:spcPts val="1200"/>
              </a:spcAft>
              <a:buClr>
                <a:srgbClr val="E7534F"/>
              </a:buCl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In this report, you’ll find insights </a:t>
            </a:r>
            <a:r>
              <a:rPr lang="en-US" sz="1200" dirty="0">
                <a:solidFill>
                  <a:prstClr val="black"/>
                </a:solidFill>
                <a:latin typeface="Helvetica"/>
                <a:cs typeface="Helvetica"/>
              </a:rPr>
              <a:t>about Australian government leaders’ delivering public value through AI. Government agencies show strong consistency in what they aim to achieve, how they execute, and where they invest. Building an AI strategy roadmap is reinforced by increased funding towards AI initiatives, despite budget and resource constraints.</a:t>
            </a:r>
          </a:p>
          <a:p>
            <a:pPr>
              <a:lnSpc>
                <a:spcPct val="125000"/>
              </a:lnSpc>
              <a:spcAft>
                <a:spcPts val="1200"/>
              </a:spcAft>
              <a:buClr>
                <a:srgbClr val="E7534F"/>
              </a:buCl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key areas of focus are:</a:t>
            </a:r>
            <a:endParaRPr lang="en-US" dirty="0">
              <a:solidFill>
                <a:prstClr val="black"/>
              </a:solidFill>
              <a:ea typeface="+mn-ea"/>
            </a:endParaRPr>
          </a:p>
          <a:p>
            <a:pPr>
              <a:lnSpc>
                <a:spcPct val="125000"/>
              </a:lnSpc>
              <a:buClr>
                <a:srgbClr val="E7534F"/>
              </a:buClr>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Strong alignment across AI goals, initiatives, and investments</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Government leaders are </a:t>
            </a:r>
            <a:r>
              <a:rPr lang="en-US" sz="1200" dirty="0" err="1">
                <a:solidFill>
                  <a:prstClr val="black"/>
                </a:solidFill>
                <a:latin typeface="Helvetica"/>
                <a:cs typeface="Helvetica"/>
              </a:rPr>
              <a:t>prioritising</a:t>
            </a:r>
            <a:r>
              <a:rPr lang="en-US" sz="1200" dirty="0">
                <a:solidFill>
                  <a:prstClr val="black"/>
                </a:solidFill>
                <a:latin typeface="Helvetica"/>
                <a:cs typeface="Helvetica"/>
              </a:rPr>
              <a:t> the development of robust AI strategies and roadmaps, supported by increased investment in AI initiatives. </a:t>
            </a:r>
          </a:p>
          <a:p>
            <a:pPr marL="17145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Agencies are tightening security and governance and improving data capabilities to support responsible AI adoption. </a:t>
            </a:r>
            <a:r>
              <a:rPr lang="en-US" sz="1200" dirty="0" err="1">
                <a:solidFill>
                  <a:prstClr val="black"/>
                </a:solidFill>
                <a:latin typeface="Helvetica"/>
                <a:ea typeface="Calibri" panose="020F0502020204030204"/>
                <a:cs typeface="Helvetica"/>
              </a:rPr>
              <a:t>Modernisation</a:t>
            </a:r>
            <a:r>
              <a:rPr lang="en-US" sz="1200" dirty="0">
                <a:solidFill>
                  <a:prstClr val="black"/>
                </a:solidFill>
                <a:latin typeface="Helvetica"/>
                <a:ea typeface="Calibri" panose="020F0502020204030204"/>
                <a:cs typeface="Helvetica"/>
              </a:rPr>
              <a:t> efforts and key capabilities are leveraged to improve citizen experience and societal outcomes, while streamlining operations to </a:t>
            </a:r>
            <a:r>
              <a:rPr lang="en-US" sz="1200" dirty="0" err="1">
                <a:solidFill>
                  <a:prstClr val="black"/>
                </a:solidFill>
                <a:latin typeface="Helvetica"/>
                <a:ea typeface="Calibri" panose="020F0502020204030204"/>
                <a:cs typeface="Helvetica"/>
              </a:rPr>
              <a:t>optimise</a:t>
            </a:r>
            <a:r>
              <a:rPr lang="en-US" sz="1200" dirty="0">
                <a:solidFill>
                  <a:prstClr val="black"/>
                </a:solidFill>
                <a:latin typeface="Helvetica"/>
                <a:ea typeface="Calibri" panose="020F0502020204030204"/>
                <a:cs typeface="Helvetica"/>
              </a:rPr>
              <a:t> costs.</a:t>
            </a:r>
            <a:endParaRPr lang="en-US" sz="1200" i="0" u="none" strike="noStrike" kern="1200" cap="none" spc="0" normalizeH="0" baseline="0" noProof="0" dirty="0">
              <a:ln>
                <a:noFill/>
              </a:ln>
              <a:solidFill>
                <a:prstClr val="black"/>
              </a:solidFill>
              <a:effectLst/>
              <a:uLnTx/>
              <a:uFillTx/>
              <a:latin typeface="Helvetica"/>
              <a:cs typeface="Helvetica"/>
            </a:endParaRPr>
          </a:p>
          <a:p>
            <a:pPr>
              <a:lnSpc>
                <a:spcPct val="125000"/>
              </a:lnSpc>
              <a:buClr>
                <a:srgbClr val="E7534F"/>
              </a:buClr>
              <a:defRPr/>
            </a:pPr>
            <a:r>
              <a:rPr lang="en-US" sz="1200" b="1" dirty="0">
                <a:solidFill>
                  <a:prstClr val="black"/>
                </a:solidFill>
                <a:latin typeface="Helvetica"/>
                <a:cs typeface="Helvetica"/>
              </a:rPr>
              <a:t>Public cloud expansion, despite lagging behind other sectors</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Although lagging behind other sectors in public cloud migration, government agencies are expecting to double their public cloud workloads in the next 12 months. This shift from on-premise workloads to the public cloud is closely linked with the need for effective AI strategies and roadmaps. However, a one-size-fits-all cloud approach is not viable. Some government workloads must remain outside the public cloud. </a:t>
            </a:r>
            <a:endParaRPr lang="en-US" sz="1200" b="0" i="0" u="none" strike="noStrike" kern="1200" cap="none" spc="0" normalizeH="0" baseline="0" noProof="0" dirty="0">
              <a:ln>
                <a:noFill/>
              </a:ln>
              <a:solidFill>
                <a:prstClr val="black"/>
              </a:solidFill>
              <a:effectLst/>
              <a:uLnTx/>
              <a:uFillTx/>
              <a:latin typeface="Helvetica"/>
              <a:cs typeface="Helvetica"/>
            </a:endParaRPr>
          </a:p>
          <a:p>
            <a:pPr>
              <a:lnSpc>
                <a:spcPct val="125000"/>
              </a:lnSpc>
              <a:buClr>
                <a:srgbClr val="E7534F"/>
              </a:buClr>
              <a:defRPr/>
            </a:pPr>
            <a:r>
              <a:rPr lang="en-US" sz="1200" b="1" dirty="0">
                <a:solidFill>
                  <a:prstClr val="black"/>
                </a:solidFill>
                <a:latin typeface="Helvetica"/>
                <a:cs typeface="Helvetica"/>
              </a:rPr>
              <a:t>Insufficient funding/resources are holding back government efforts on AI</a:t>
            </a: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Like other sectors, government leaders face challenges securing budgets for more urgent operational needs, often due to competing operational demands or skills to support this change.</a:t>
            </a:r>
          </a:p>
          <a:p>
            <a:pPr marL="171450" lvl="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With AI strategy as a top priority, there is a greater need to uplift AI literacy.</a:t>
            </a:r>
            <a:endParaRPr lang="en-US" dirty="0">
              <a:solidFill>
                <a:prstClr val="black"/>
              </a:solidFill>
            </a:endParaRPr>
          </a:p>
        </p:txBody>
      </p:sp>
      <p:cxnSp>
        <p:nvCxnSpPr>
          <p:cNvPr id="8" name="Straight Connector 7" hidden="1">
            <a:extLst>
              <a:ext uri="{FF2B5EF4-FFF2-40B4-BE49-F238E27FC236}">
                <a16:creationId xmlns:a16="http://schemas.microsoft.com/office/drawing/2014/main" id="{5EA51B08-0364-B2F3-24DB-3550DF207C36}"/>
              </a:ext>
            </a:extLst>
          </p:cNvPr>
          <p:cNvCxnSpPr/>
          <p:nvPr/>
        </p:nvCxnSpPr>
        <p:spPr>
          <a:xfrm>
            <a:off x="574247"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dirty="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dirty="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2" name="object 2">
            <a:extLst>
              <a:ext uri="{FF2B5EF4-FFF2-40B4-BE49-F238E27FC236}">
                <a16:creationId xmlns:a16="http://schemas.microsoft.com/office/drawing/2014/main" id="{57693027-9D3F-66AA-81D5-C0874A5AEFC6}"/>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dirty="0">
                <a:latin typeface="Helvetica" panose="020B0604020202020204" pitchFamily="34" charset="0"/>
                <a:cs typeface="Helvetica" panose="020B0604020202020204" pitchFamily="34" charset="0"/>
              </a:rPr>
              <a:t>Additional</a:t>
            </a:r>
            <a:r>
              <a:rPr lang="en-US" kern="0" spc="-20" dirty="0">
                <a:latin typeface="Helvetica" panose="020B0604020202020204" pitchFamily="34" charset="0"/>
                <a:cs typeface="Helvetica" panose="020B0604020202020204" pitchFamily="34" charset="0"/>
              </a:rPr>
              <a:t> </a:t>
            </a:r>
            <a:r>
              <a:rPr lang="en-US" kern="0" dirty="0">
                <a:latin typeface="Helvetica" panose="020B0604020202020204" pitchFamily="34" charset="0"/>
                <a:cs typeface="Helvetica" panose="020B0604020202020204" pitchFamily="34" charset="0"/>
              </a:rPr>
              <a:t>resources</a:t>
            </a:r>
            <a:r>
              <a:rPr lang="en-US" kern="0" spc="-15" dirty="0">
                <a:latin typeface="Helvetica" panose="020B0604020202020204" pitchFamily="34" charset="0"/>
                <a:cs typeface="Helvetica" panose="020B0604020202020204" pitchFamily="34" charset="0"/>
              </a:rPr>
              <a:t> </a:t>
            </a:r>
            <a:r>
              <a:rPr lang="en-US" kern="0" dirty="0">
                <a:latin typeface="Helvetica" panose="020B0604020202020204" pitchFamily="34" charset="0"/>
                <a:cs typeface="Helvetica" panose="020B0604020202020204" pitchFamily="34" charset="0"/>
              </a:rPr>
              <a:t>you</a:t>
            </a:r>
            <a:r>
              <a:rPr lang="en-US" kern="0" spc="-20" dirty="0">
                <a:latin typeface="Helvetica" panose="020B0604020202020204" pitchFamily="34" charset="0"/>
                <a:cs typeface="Helvetica" panose="020B0604020202020204" pitchFamily="34" charset="0"/>
              </a:rPr>
              <a:t> </a:t>
            </a:r>
            <a:r>
              <a:rPr lang="en-US" kern="0" dirty="0">
                <a:latin typeface="Helvetica" panose="020B0604020202020204" pitchFamily="34" charset="0"/>
                <a:cs typeface="Helvetica" panose="020B0604020202020204" pitchFamily="34" charset="0"/>
              </a:rPr>
              <a:t>can</a:t>
            </a:r>
            <a:r>
              <a:rPr lang="en-US" kern="0" spc="-20" dirty="0">
                <a:latin typeface="Helvetica" panose="020B0604020202020204" pitchFamily="34" charset="0"/>
                <a:cs typeface="Helvetica" panose="020B0604020202020204" pitchFamily="34" charset="0"/>
              </a:rPr>
              <a:t> </a:t>
            </a:r>
            <a:r>
              <a:rPr lang="en-US" kern="0" spc="-10" dirty="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51B8DB5-906C-E3AB-6422-EA3398758FD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E9D0BC29-A59B-17B9-0DC5-8437241464EF}"/>
              </a:ext>
            </a:extLst>
          </p:cNvPr>
          <p:cNvGrpSpPr/>
          <p:nvPr/>
        </p:nvGrpSpPr>
        <p:grpSpPr>
          <a:xfrm>
            <a:off x="470612" y="2224426"/>
            <a:ext cx="7539256" cy="1579633"/>
            <a:chOff x="470612" y="2366935"/>
            <a:chExt cx="7539256" cy="1579633"/>
          </a:xfrm>
        </p:grpSpPr>
        <p:sp>
          <p:nvSpPr>
            <p:cNvPr id="4" name="TextBox 3">
              <a:extLst>
                <a:ext uri="{FF2B5EF4-FFF2-40B4-BE49-F238E27FC236}">
                  <a16:creationId xmlns:a16="http://schemas.microsoft.com/office/drawing/2014/main" id="{1517A6C2-96C8-1C51-C927-D43DEE36F7BB}"/>
                </a:ext>
              </a:extLst>
            </p:cNvPr>
            <p:cNvSpPr txBox="1"/>
            <p:nvPr/>
          </p:nvSpPr>
          <p:spPr>
            <a:xfrm>
              <a:off x="470612" y="2366935"/>
              <a:ext cx="7539256" cy="1446550"/>
            </a:xfrm>
            <a:prstGeom prst="rect">
              <a:avLst/>
            </a:prstGeom>
            <a:noFill/>
          </p:spPr>
          <p:txBody>
            <a:bodyPr wrap="square" lIns="91440" tIns="45720" rIns="91440" bIns="45720" rtlCol="0" anchor="t">
              <a:spAutoFit/>
            </a:bodyPr>
            <a:lstStyle/>
            <a:p>
              <a:pPr lvl="0">
                <a:defRPr/>
              </a:pPr>
              <a:r>
                <a:rPr lang="en-US" sz="4400" b="1" dirty="0">
                  <a:solidFill>
                    <a:srgbClr val="000000"/>
                  </a:solidFill>
                  <a:latin typeface="Helvetica"/>
                  <a:cs typeface="Helvetica"/>
                </a:rPr>
                <a:t>Goals, initiatives and investment priorities</a:t>
              </a:r>
            </a:p>
          </p:txBody>
        </p:sp>
        <p:sp>
          <p:nvSpPr>
            <p:cNvPr id="5" name="Rectangle 4">
              <a:extLst>
                <a:ext uri="{FF2B5EF4-FFF2-40B4-BE49-F238E27FC236}">
                  <a16:creationId xmlns:a16="http://schemas.microsoft.com/office/drawing/2014/main" id="{35F76971-7EB1-1EB1-9956-7A2B455CF593}"/>
                </a:ext>
              </a:extLst>
            </p:cNvPr>
            <p:cNvSpPr/>
            <p:nvPr/>
          </p:nvSpPr>
          <p:spPr>
            <a:xfrm>
              <a:off x="608469" y="3884094"/>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9992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821D80E2-3BE1-93B0-5FCC-FA8A8D5C99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6648" y="757528"/>
            <a:ext cx="10659963" cy="5889148"/>
          </a:xfrm>
          <a:prstGeom prst="rect">
            <a:avLst/>
          </a:prstGeom>
        </p:spPr>
      </p:pic>
      <p:sp>
        <p:nvSpPr>
          <p:cNvPr id="29" name="Rectangle 28">
            <a:extLst>
              <a:ext uri="{FF2B5EF4-FFF2-40B4-BE49-F238E27FC236}">
                <a16:creationId xmlns:a16="http://schemas.microsoft.com/office/drawing/2014/main" id="{07EB2509-22A5-436B-8FA4-8B6DC2C9602E}"/>
              </a:ext>
            </a:extLst>
          </p:cNvPr>
          <p:cNvSpPr/>
          <p:nvPr/>
        </p:nvSpPr>
        <p:spPr>
          <a:xfrm>
            <a:off x="269007" y="128140"/>
            <a:ext cx="10184581" cy="461665"/>
          </a:xfrm>
          <a:prstGeom prst="rect">
            <a:avLst/>
          </a:prstGeom>
        </p:spPr>
        <p:txBody>
          <a:bodyPr wrap="square" lIns="91440" tIns="45720" rIns="91440" bIns="45720" anchor="t">
            <a:spAutoFit/>
          </a:bodyPr>
          <a:lstStyle/>
          <a:p>
            <a:pPr>
              <a:defRPr/>
            </a:pPr>
            <a:r>
              <a:rPr lang="en-US" sz="2400" b="1" dirty="0">
                <a:solidFill>
                  <a:srgbClr val="000000"/>
                </a:solidFill>
                <a:latin typeface="Helvetica"/>
                <a:cs typeface="Helvetica"/>
                <a:sym typeface="Arial"/>
              </a:rPr>
              <a:t>Government leaders’ </a:t>
            </a:r>
            <a:r>
              <a:rPr lang="en-US" sz="2400" b="1" dirty="0" err="1">
                <a:solidFill>
                  <a:srgbClr val="000000"/>
                </a:solidFill>
                <a:latin typeface="Helvetica"/>
                <a:cs typeface="Helvetica"/>
                <a:sym typeface="Arial"/>
              </a:rPr>
              <a:t>organisational</a:t>
            </a:r>
            <a:r>
              <a:rPr kumimoji="0" lang="en-US" sz="2400" b="1" i="0" u="none" strike="noStrike" kern="1200" cap="none" spc="0" normalizeH="0" baseline="0" noProof="0" dirty="0">
                <a:ln>
                  <a:noFill/>
                </a:ln>
                <a:solidFill>
                  <a:srgbClr val="000000"/>
                </a:solidFill>
                <a:effectLst/>
                <a:uLnTx/>
                <a:uFillTx/>
                <a:latin typeface="Helvetica"/>
                <a:ea typeface="+mn-ea"/>
                <a:cs typeface="Helvetica"/>
                <a:sym typeface="Arial"/>
              </a:rPr>
              <a:t> goals (Oct 2025)</a:t>
            </a:r>
          </a:p>
        </p:txBody>
      </p:sp>
      <p:sp>
        <p:nvSpPr>
          <p:cNvPr id="32" name="TextBox 31">
            <a:extLst>
              <a:ext uri="{FF2B5EF4-FFF2-40B4-BE49-F238E27FC236}">
                <a16:creationId xmlns:a16="http://schemas.microsoft.com/office/drawing/2014/main" id="{04CE4012-F763-4548-72D6-59ADC4426286}"/>
              </a:ext>
            </a:extLst>
          </p:cNvPr>
          <p:cNvSpPr txBox="1"/>
          <p:nvPr/>
        </p:nvSpPr>
        <p:spPr>
          <a:xfrm>
            <a:off x="3557052" y="6548010"/>
            <a:ext cx="8514899"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bg2">
                    <a:lumMod val="75000"/>
                  </a:scheme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138 Australian Government Leaders</a:t>
            </a:r>
          </a:p>
        </p:txBody>
      </p:sp>
    </p:spTree>
    <p:extLst>
      <p:ext uri="{BB962C8B-B14F-4D97-AF65-F5344CB8AC3E}">
        <p14:creationId xmlns:p14="http://schemas.microsoft.com/office/powerpoint/2010/main" val="638631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F19D3-099B-7737-1F92-92D82ECDABB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D56E92F-3383-A01E-AB46-41E64A1290D3}"/>
              </a:ext>
            </a:extLst>
          </p:cNvPr>
          <p:cNvSpPr txBox="1"/>
          <p:nvPr/>
        </p:nvSpPr>
        <p:spPr>
          <a:xfrm>
            <a:off x="3883708" y="6385988"/>
            <a:ext cx="8186051" cy="430887"/>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Edge Surveys from Feb to Oct 2025. Sample size : 1,142 Australian CIOs, CISOs, CDAOs, CDOs, </a:t>
            </a:r>
            <a:b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br>
            <a: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Infrastructure Leaders and Government Leaders, </a:t>
            </a:r>
            <a:r>
              <a:rPr kumimoji="0" lang="en-US" sz="1050" b="1"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including 22</a:t>
            </a:r>
            <a:r>
              <a:rPr lang="en-US" sz="1050" b="1" i="1" dirty="0">
                <a:solidFill>
                  <a:srgbClr val="FFFFFF">
                    <a:lumMod val="50000"/>
                  </a:srgbClr>
                </a:solidFill>
                <a:latin typeface="Helvetica" panose="020B0403020202020204" pitchFamily="34" charset="0"/>
                <a:cs typeface="Helvetica Neue" panose="02000503000000020004" pitchFamily="2"/>
                <a:sym typeface="Arial"/>
              </a:rPr>
              <a:t>4</a:t>
            </a:r>
            <a:r>
              <a:rPr kumimoji="0" lang="en-US" sz="1050" b="1"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from Government</a:t>
            </a:r>
          </a:p>
        </p:txBody>
      </p:sp>
      <p:sp>
        <p:nvSpPr>
          <p:cNvPr id="6" name="Rectangle 5">
            <a:extLst>
              <a:ext uri="{FF2B5EF4-FFF2-40B4-BE49-F238E27FC236}">
                <a16:creationId xmlns:a16="http://schemas.microsoft.com/office/drawing/2014/main" id="{7183E822-411D-40FE-6899-8592B84AD364}"/>
              </a:ext>
            </a:extLst>
          </p:cNvPr>
          <p:cNvSpPr/>
          <p:nvPr/>
        </p:nvSpPr>
        <p:spPr>
          <a:xfrm>
            <a:off x="269007" y="128140"/>
            <a:ext cx="10184581" cy="461665"/>
          </a:xfrm>
          <a:prstGeom prst="rect">
            <a:avLst/>
          </a:prstGeom>
        </p:spPr>
        <p:txBody>
          <a:bodyPr wrap="square" lIns="91440" tIns="45720" rIns="91440" bIns="45720" anchor="t">
            <a:spAutoFit/>
          </a:bodyPr>
          <a:lstStyle/>
          <a:p>
            <a:pPr>
              <a:defRPr/>
            </a:pPr>
            <a:r>
              <a:rPr lang="en-US" sz="2400" b="1" dirty="0">
                <a:solidFill>
                  <a:srgbClr val="000000"/>
                </a:solidFill>
                <a:latin typeface="Helvetica"/>
                <a:cs typeface="Helvetica"/>
                <a:sym typeface="Arial"/>
              </a:rPr>
              <a:t>Top initiatives in 2025: Private sector vs federal government</a:t>
            </a:r>
          </a:p>
        </p:txBody>
      </p:sp>
      <p:pic>
        <p:nvPicPr>
          <p:cNvPr id="7" name="Graphic 6">
            <a:extLst>
              <a:ext uri="{FF2B5EF4-FFF2-40B4-BE49-F238E27FC236}">
                <a16:creationId xmlns:a16="http://schemas.microsoft.com/office/drawing/2014/main" id="{8846B9C5-4C5F-56DF-431F-7103B700987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69006" y="1012499"/>
            <a:ext cx="11632863" cy="5103779"/>
          </a:xfrm>
          <a:prstGeom prst="rect">
            <a:avLst/>
          </a:prstGeom>
        </p:spPr>
      </p:pic>
    </p:spTree>
    <p:extLst>
      <p:ext uri="{BB962C8B-B14F-4D97-AF65-F5344CB8AC3E}">
        <p14:creationId xmlns:p14="http://schemas.microsoft.com/office/powerpoint/2010/main" val="276994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2C96A-078F-7B2D-74D0-AB575D817AD5}"/>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C7AE78DB-A548-1C13-B341-2D238B310EAB}"/>
              </a:ext>
            </a:extLst>
          </p:cNvPr>
          <p:cNvSpPr txBox="1"/>
          <p:nvPr/>
        </p:nvSpPr>
        <p:spPr>
          <a:xfrm>
            <a:off x="3310359" y="6548010"/>
            <a:ext cx="881927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rPr>
              <a:t>Source : ADAPT Government Edge Survey in Oct 2025. Sample size : 139 Australian Government Leaders</a:t>
            </a:r>
          </a:p>
        </p:txBody>
      </p:sp>
      <p:sp>
        <p:nvSpPr>
          <p:cNvPr id="21" name="Rectangle 20">
            <a:extLst>
              <a:ext uri="{FF2B5EF4-FFF2-40B4-BE49-F238E27FC236}">
                <a16:creationId xmlns:a16="http://schemas.microsoft.com/office/drawing/2014/main" id="{C9A54BDE-C6EB-78A5-5A57-3ACDF9E9341D}"/>
              </a:ext>
            </a:extLst>
          </p:cNvPr>
          <p:cNvSpPr/>
          <p:nvPr/>
        </p:nvSpPr>
        <p:spPr>
          <a:xfrm>
            <a:off x="233209" y="141671"/>
            <a:ext cx="1045617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Helvetica"/>
                <a:cs typeface="Helvetica"/>
              </a:rPr>
              <a:t>Investment priorities of </a:t>
            </a:r>
            <a:r>
              <a:rPr lang="en-US" sz="2400" b="1">
                <a:solidFill>
                  <a:srgbClr val="FFFFFF"/>
                </a:solidFill>
                <a:latin typeface="Helvetica"/>
                <a:cs typeface="Helvetica"/>
              </a:rPr>
              <a:t>government</a:t>
            </a:r>
            <a:r>
              <a:rPr kumimoji="0" lang="en-US" sz="2400" b="1" i="0" u="none" strike="noStrike" kern="1200" cap="none" spc="0" normalizeH="0" baseline="0" noProof="0">
                <a:ln>
                  <a:noFill/>
                </a:ln>
                <a:solidFill>
                  <a:srgbClr val="FFFFFF"/>
                </a:solidFill>
                <a:effectLst/>
                <a:uLnTx/>
                <a:uFillTx/>
                <a:latin typeface="Helvetica"/>
                <a:cs typeface="Helvetica"/>
              </a:rPr>
              <a:t> leaders in the next 12 months</a:t>
            </a:r>
          </a:p>
        </p:txBody>
      </p:sp>
      <p:pic>
        <p:nvPicPr>
          <p:cNvPr id="5" name="Graphic 4">
            <a:extLst>
              <a:ext uri="{FF2B5EF4-FFF2-40B4-BE49-F238E27FC236}">
                <a16:creationId xmlns:a16="http://schemas.microsoft.com/office/drawing/2014/main" id="{E2635B9F-2806-C9D4-61E5-1594873D87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556" y="1140249"/>
            <a:ext cx="11541007" cy="5005538"/>
          </a:xfrm>
          <a:prstGeom prst="rect">
            <a:avLst/>
          </a:prstGeom>
        </p:spPr>
      </p:pic>
    </p:spTree>
    <p:extLst>
      <p:ext uri="{BB962C8B-B14F-4D97-AF65-F5344CB8AC3E}">
        <p14:creationId xmlns:p14="http://schemas.microsoft.com/office/powerpoint/2010/main" val="613645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BD23-F8F6-EDC2-37DC-E66CF58F69B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6B2664-A04E-00DB-05E9-37B17437DCFC}"/>
              </a:ext>
            </a:extLst>
          </p:cNvPr>
          <p:cNvSpPr txBox="1"/>
          <p:nvPr/>
        </p:nvSpPr>
        <p:spPr>
          <a:xfrm>
            <a:off x="469251" y="2252210"/>
            <a:ext cx="3872793" cy="3696974"/>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150" b="1" dirty="0">
                <a:solidFill>
                  <a:prstClr val="black"/>
                </a:solidFill>
                <a:latin typeface="Helvetica"/>
                <a:cs typeface="Helvetica"/>
              </a:rPr>
              <a:t>The #1 goal of Australian government leaders is to develop AI strategies and roadmaps. The #1 initiative is to pilot and adopt generative AI, and the #1 investment priority is AI agents.</a:t>
            </a:r>
            <a:endParaRPr kumimoji="0" lang="en-US" sz="1150" b="1" i="0" u="none" strike="noStrike" kern="1200" cap="none" spc="0" normalizeH="0" baseline="0" noProof="0" dirty="0">
              <a:ln>
                <a:noFill/>
              </a:ln>
              <a:solidFill>
                <a:prstClr val="black"/>
              </a:solidFill>
              <a:effectLst/>
              <a:uLnTx/>
              <a:uFillTx/>
              <a:latin typeface="Helvetica"/>
              <a:ea typeface="+mn-ea"/>
              <a:cs typeface="Helvetica"/>
            </a:endParaRPr>
          </a:p>
          <a:p>
            <a:pPr marL="171450" lvl="0" indent="-171450">
              <a:lnSpc>
                <a:spcPct val="125000"/>
              </a:lnSpc>
              <a:spcAft>
                <a:spcPts val="600"/>
              </a:spcAft>
              <a:buClr>
                <a:srgbClr val="E7534F"/>
              </a:buClr>
              <a:buFont typeface="Arial" panose="020B0604020202020204" pitchFamily="34" charset="0"/>
              <a:buChar char="•"/>
              <a:defRPr/>
            </a:pPr>
            <a:r>
              <a:rPr lang="en-US" sz="1150" dirty="0">
                <a:solidFill>
                  <a:prstClr val="black"/>
                </a:solidFill>
                <a:latin typeface="Helvetica"/>
                <a:cs typeface="Helvetica"/>
              </a:rPr>
              <a:t>A strong AI strategy requires robust security (#6 goal) and governance (#9 goal) frameworks, which are in the top initiatives and investment priorities.</a:t>
            </a:r>
          </a:p>
          <a:p>
            <a:pPr marL="171450" lvl="0" indent="-171450">
              <a:lnSpc>
                <a:spcPct val="125000"/>
              </a:lnSpc>
              <a:spcAft>
                <a:spcPts val="600"/>
              </a:spcAft>
              <a:buClr>
                <a:srgbClr val="E7534F"/>
              </a:buClr>
              <a:buFont typeface="Arial" panose="020B0604020202020204" pitchFamily="34" charset="0"/>
              <a:buChar char="•"/>
              <a:defRPr/>
            </a:pPr>
            <a:r>
              <a:rPr lang="en-US" sz="1150" dirty="0">
                <a:solidFill>
                  <a:prstClr val="black"/>
                </a:solidFill>
                <a:latin typeface="Helvetica"/>
                <a:cs typeface="Helvetica"/>
              </a:rPr>
              <a:t>The #2 and #3 goals are tech </a:t>
            </a:r>
            <a:r>
              <a:rPr lang="en-US" sz="1150" dirty="0" err="1">
                <a:solidFill>
                  <a:prstClr val="black"/>
                </a:solidFill>
                <a:latin typeface="Helvetica"/>
                <a:cs typeface="Helvetica"/>
              </a:rPr>
              <a:t>modernisation</a:t>
            </a:r>
            <a:r>
              <a:rPr lang="en-US" sz="1150" dirty="0">
                <a:solidFill>
                  <a:prstClr val="black"/>
                </a:solidFill>
                <a:latin typeface="Helvetica"/>
                <a:cs typeface="Helvetica"/>
              </a:rPr>
              <a:t> and delivering key capability, respectively. </a:t>
            </a:r>
            <a:r>
              <a:rPr lang="en-US" sz="1150" dirty="0">
                <a:solidFill>
                  <a:prstClr val="black"/>
                </a:solidFill>
                <a:latin typeface="Helvetica"/>
                <a:ea typeface="Calibri" panose="020F0502020204030204"/>
                <a:cs typeface="Helvetica"/>
              </a:rPr>
              <a:t>Five of the top 10 initiatives relate to </a:t>
            </a:r>
            <a:r>
              <a:rPr lang="en-US" sz="1150" dirty="0" err="1">
                <a:solidFill>
                  <a:prstClr val="black"/>
                </a:solidFill>
                <a:latin typeface="Helvetica"/>
                <a:ea typeface="Calibri" panose="020F0502020204030204"/>
                <a:cs typeface="Helvetica"/>
              </a:rPr>
              <a:t>modernisation</a:t>
            </a:r>
            <a:r>
              <a:rPr lang="en-US" sz="1150" dirty="0">
                <a:solidFill>
                  <a:prstClr val="black"/>
                </a:solidFill>
                <a:latin typeface="Helvetica"/>
                <a:ea typeface="Calibri" panose="020F0502020204030204"/>
                <a:cs typeface="Helvetica"/>
              </a:rPr>
              <a:t>.</a:t>
            </a:r>
            <a:r>
              <a:rPr lang="en-US" sz="1150" dirty="0">
                <a:solidFill>
                  <a:prstClr val="black"/>
                </a:solidFill>
                <a:latin typeface="Helvetica"/>
                <a:cs typeface="Helvetica"/>
              </a:rPr>
              <a:t> </a:t>
            </a:r>
          </a:p>
          <a:p>
            <a:pPr marL="171450" indent="-171450">
              <a:lnSpc>
                <a:spcPct val="125000"/>
              </a:lnSpc>
              <a:spcAft>
                <a:spcPts val="600"/>
              </a:spcAft>
              <a:buClr>
                <a:srgbClr val="E7534F"/>
              </a:buClr>
              <a:buFont typeface="Arial" panose="020B0604020202020204" pitchFamily="34" charset="0"/>
              <a:buChar char="•"/>
              <a:defRPr/>
            </a:pPr>
            <a:r>
              <a:rPr lang="en-US" sz="1150" dirty="0">
                <a:solidFill>
                  <a:prstClr val="black"/>
                </a:solidFill>
                <a:latin typeface="Helvetica"/>
                <a:cs typeface="Helvetica"/>
              </a:rPr>
              <a:t>Improving operational effectiveness (#4 goal) and </a:t>
            </a:r>
            <a:r>
              <a:rPr lang="en-US" sz="1150" dirty="0" err="1">
                <a:solidFill>
                  <a:prstClr val="black"/>
                </a:solidFill>
                <a:latin typeface="Helvetica"/>
                <a:cs typeface="Helvetica"/>
              </a:rPr>
              <a:t>optimising</a:t>
            </a:r>
            <a:r>
              <a:rPr lang="en-US" sz="1150" dirty="0">
                <a:solidFill>
                  <a:prstClr val="black"/>
                </a:solidFill>
                <a:latin typeface="Helvetica"/>
                <a:cs typeface="Helvetica"/>
              </a:rPr>
              <a:t> costs (#5 goal) are crucial to deliver greater public value.</a:t>
            </a:r>
          </a:p>
          <a:p>
            <a:pPr marL="171450" indent="-171450">
              <a:lnSpc>
                <a:spcPct val="125000"/>
              </a:lnSpc>
              <a:spcAft>
                <a:spcPts val="600"/>
              </a:spcAft>
              <a:buClr>
                <a:srgbClr val="E7534F"/>
              </a:buClr>
              <a:buFont typeface="Arial" panose="020B0604020202020204" pitchFamily="34" charset="0"/>
              <a:buChar char="•"/>
              <a:defRPr/>
            </a:pPr>
            <a:r>
              <a:rPr lang="en-US" sz="1150" dirty="0">
                <a:solidFill>
                  <a:prstClr val="black"/>
                </a:solidFill>
                <a:latin typeface="Helvetica"/>
                <a:cs typeface="Helvetica"/>
              </a:rPr>
              <a:t>The top four investment priorities focus on building and scaling AI and modern applications.</a:t>
            </a:r>
          </a:p>
        </p:txBody>
      </p:sp>
      <p:sp>
        <p:nvSpPr>
          <p:cNvPr id="3" name="Rectangle 2">
            <a:extLst>
              <a:ext uri="{FF2B5EF4-FFF2-40B4-BE49-F238E27FC236}">
                <a16:creationId xmlns:a16="http://schemas.microsoft.com/office/drawing/2014/main" id="{73D8886C-E805-9144-02D2-74B4E935E5A6}"/>
              </a:ext>
            </a:extLst>
          </p:cNvPr>
          <p:cNvSpPr/>
          <p:nvPr/>
        </p:nvSpPr>
        <p:spPr>
          <a:xfrm>
            <a:off x="469251" y="1271093"/>
            <a:ext cx="3567309" cy="830997"/>
          </a:xfrm>
          <a:prstGeom prst="rect">
            <a:avLst/>
          </a:prstGeom>
        </p:spPr>
        <p:txBody>
          <a:bodyPr wrap="square" lIns="91440" tIns="45720" rIns="91440" bIns="45720" anchor="t">
            <a:spAutoFit/>
          </a:bodyPr>
          <a:lstStyle/>
          <a:p>
            <a:pPr>
              <a:defRPr/>
            </a:pPr>
            <a:r>
              <a:rPr lang="en-US" sz="2400" b="1" dirty="0">
                <a:solidFill>
                  <a:prstClr val="black"/>
                </a:solidFill>
                <a:latin typeface="Helvetica"/>
                <a:cs typeface="Helvetica"/>
              </a:rPr>
              <a:t>Delivering public value through AI</a:t>
            </a:r>
            <a:endParaRPr kumimoji="0" lang="en-US" sz="2400" b="1"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F6B9D654-5361-F1F4-76C9-FE1BF9617668}"/>
              </a:ext>
            </a:extLst>
          </p:cNvPr>
          <p:cNvSpPr/>
          <p:nvPr/>
        </p:nvSpPr>
        <p:spPr>
          <a:xfrm>
            <a:off x="469251" y="963316"/>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Government </a:t>
            </a:r>
            <a:r>
              <a:rPr lang="en-US" sz="1400" b="1">
                <a:solidFill>
                  <a:srgbClr val="E7534F"/>
                </a:solidFill>
                <a:latin typeface="Helvetica"/>
                <a:ea typeface="Calibri" panose="020F0502020204030204"/>
                <a:cs typeface="Helvetica"/>
              </a:rPr>
              <a:t>leader</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68333346-840D-23E7-12B1-4C1347724CCB}"/>
              </a:ext>
            </a:extLst>
          </p:cNvPr>
          <p:cNvCxnSpPr>
            <a:cxnSpLocks/>
          </p:cNvCxnSpPr>
          <p:nvPr/>
        </p:nvCxnSpPr>
        <p:spPr>
          <a:xfrm flipV="1">
            <a:off x="4603650"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7D8E085-EDCA-1F94-B751-82768908D8D9}"/>
              </a:ext>
            </a:extLst>
          </p:cNvPr>
          <p:cNvSpPr txBox="1"/>
          <p:nvPr/>
        </p:nvSpPr>
        <p:spPr>
          <a:xfrm>
            <a:off x="4865257" y="334531"/>
            <a:ext cx="6896327" cy="6188938"/>
          </a:xfrm>
          <a:prstGeom prst="rect">
            <a:avLst/>
          </a:prstGeom>
          <a:noFill/>
        </p:spPr>
        <p:txBody>
          <a:bodyPr wrap="square" lIns="91440" tIns="45720" rIns="91440" bIns="45720" anchor="t">
            <a:spAutoFit/>
          </a:bodyPr>
          <a:lstStyle/>
          <a:p>
            <a:pPr lvl="0">
              <a:lnSpc>
                <a:spcPct val="125000"/>
              </a:lnSpc>
              <a:buClr>
                <a:srgbClr val="E7534F"/>
              </a:buClr>
              <a:defRPr/>
            </a:pPr>
            <a:r>
              <a:rPr lang="en-US" sz="1100" b="1" dirty="0">
                <a:solidFill>
                  <a:prstClr val="black"/>
                </a:solidFill>
                <a:latin typeface="Helvetica"/>
                <a:cs typeface="Helvetica"/>
              </a:rPr>
              <a:t>Government leaders aim to achieve AI strategy and roadmap by piloting and heavily investing in AI</a:t>
            </a:r>
            <a:endParaRPr kumimoji="0" lang="en-US" sz="1100" b="1"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25000"/>
              </a:lnSpc>
              <a:buClr>
                <a:srgbClr val="E7534F"/>
              </a:buClr>
              <a:buFont typeface="Arial" panose="020B0604020202020204" pitchFamily="34" charset="0"/>
              <a:buChar char="•"/>
              <a:defRPr/>
            </a:pPr>
            <a:r>
              <a:rPr lang="en-US" sz="1100" dirty="0">
                <a:solidFill>
                  <a:prstClr val="black"/>
                </a:solidFill>
                <a:latin typeface="Helvetica"/>
                <a:cs typeface="Helvetica"/>
              </a:rPr>
              <a:t>This effort is designed to shape the future of public service and digital government</a:t>
            </a:r>
            <a:r>
              <a:rPr lang="en-US" sz="1100" dirty="0">
                <a:solidFill>
                  <a:prstClr val="black"/>
                </a:solidFill>
                <a:latin typeface="Helvetica"/>
                <a:ea typeface="Calibri" panose="020F0502020204030204"/>
                <a:cs typeface="Helvetica"/>
              </a:rPr>
              <a:t>. AI strategy connects with improved citizen experience through better services and fairer societal outcomes. </a:t>
            </a:r>
          </a:p>
          <a:p>
            <a:pPr marL="171450" indent="-171450">
              <a:lnSpc>
                <a:spcPct val="125000"/>
              </a:lnSpc>
              <a:spcAft>
                <a:spcPts val="1200"/>
              </a:spcAft>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The top goal aligns with the </a:t>
            </a:r>
            <a:r>
              <a:rPr lang="en-US" sz="1100" dirty="0">
                <a:solidFill>
                  <a:schemeClr val="accent1"/>
                </a:solidFill>
                <a:latin typeface="Helvetica"/>
                <a:ea typeface="Calibri" panose="020F0502020204030204"/>
                <a:cs typeface="Helvetica"/>
                <a:hlinkClick r:id="rId3">
                  <a:extLst>
                    <a:ext uri="{A12FA001-AC4F-418D-AE19-62706E023703}">
                      <ahyp:hlinkClr xmlns:ahyp="http://schemas.microsoft.com/office/drawing/2018/hyperlinkcolor" val="tx"/>
                    </a:ext>
                  </a:extLst>
                </a:hlinkClick>
              </a:rPr>
              <a:t>Digital Transformation Agency (DTA) Corporate Plan 2025-26</a:t>
            </a:r>
            <a:r>
              <a:rPr lang="en-US" sz="1100" dirty="0">
                <a:solidFill>
                  <a:prstClr val="black"/>
                </a:solidFill>
                <a:latin typeface="Helvetica"/>
                <a:ea typeface="Calibri" panose="020F0502020204030204"/>
                <a:cs typeface="Helvetica"/>
              </a:rPr>
              <a:t>, which commits to advancing AI and building strong foundations for safe and responsible adoption.</a:t>
            </a:r>
          </a:p>
          <a:p>
            <a:pPr>
              <a:lnSpc>
                <a:spcPct val="125000"/>
              </a:lnSpc>
              <a:buClr>
                <a:srgbClr val="E7534F"/>
              </a:buClr>
              <a:defRPr/>
            </a:pPr>
            <a:r>
              <a:rPr lang="en-US" sz="1100" b="1" dirty="0">
                <a:solidFill>
                  <a:prstClr val="black"/>
                </a:solidFill>
                <a:latin typeface="Helvetica"/>
                <a:ea typeface="Calibri" panose="020F0502020204030204"/>
                <a:cs typeface="Helvetica"/>
              </a:rPr>
              <a:t>Importance of building security and ensuring governance</a:t>
            </a:r>
          </a:p>
          <a:p>
            <a:pPr marL="171450" indent="-171450">
              <a:lnSpc>
                <a:spcPct val="125000"/>
              </a:lnSpc>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Government agencies are expected not only to deliver measurable public value, but also to govern the responsible use of AI (#6 initiative). Security and governance must be fully integrated into AI strategies to ensure compliance and enable safe, scalable adoption. For further insights, view an </a:t>
            </a:r>
            <a:r>
              <a:rPr lang="en-US" sz="1100" dirty="0">
                <a:solidFill>
                  <a:schemeClr val="accent1"/>
                </a:solidFill>
                <a:latin typeface="Helvetica"/>
                <a:ea typeface="Calibri" panose="020F0502020204030204"/>
                <a:cs typeface="Helvetica"/>
                <a:hlinkClick r:id="rId4">
                  <a:extLst>
                    <a:ext uri="{A12FA001-AC4F-418D-AE19-62706E023703}">
                      <ahyp:hlinkClr xmlns:ahyp="http://schemas.microsoft.com/office/drawing/2018/hyperlinkcolor" val="tx"/>
                    </a:ext>
                  </a:extLst>
                </a:hlinkClick>
              </a:rPr>
              <a:t>ADAPT Community Interview</a:t>
            </a:r>
            <a:r>
              <a:rPr lang="en-US" sz="1100" dirty="0">
                <a:solidFill>
                  <a:prstClr val="black"/>
                </a:solidFill>
                <a:latin typeface="Helvetica"/>
                <a:ea typeface="Calibri" panose="020F0502020204030204"/>
                <a:cs typeface="Helvetica"/>
              </a:rPr>
              <a:t> (Jun 2025). </a:t>
            </a:r>
          </a:p>
          <a:p>
            <a:pPr marL="171450" indent="-171450">
              <a:lnSpc>
                <a:spcPct val="125000"/>
              </a:lnSpc>
              <a:spcAft>
                <a:spcPts val="1200"/>
              </a:spcAft>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Investing in data foundations (#10 goal) before AI pilots, and sufficient cyber security skills </a:t>
            </a:r>
            <a:br>
              <a:rPr lang="en-US" sz="1100" dirty="0">
                <a:solidFill>
                  <a:prstClr val="black"/>
                </a:solidFill>
                <a:latin typeface="Helvetica"/>
                <a:ea typeface="Calibri" panose="020F0502020204030204"/>
                <a:cs typeface="Helvetica"/>
              </a:rPr>
            </a:br>
            <a:r>
              <a:rPr lang="en-US" sz="1100" dirty="0">
                <a:solidFill>
                  <a:prstClr val="black"/>
                </a:solidFill>
                <a:latin typeface="Helvetica"/>
                <a:ea typeface="Calibri" panose="020F0502020204030204"/>
                <a:cs typeface="Helvetica"/>
              </a:rPr>
              <a:t>are also essential. </a:t>
            </a:r>
          </a:p>
          <a:p>
            <a:pPr>
              <a:lnSpc>
                <a:spcPct val="125000"/>
              </a:lnSpc>
              <a:buClr>
                <a:srgbClr val="E7534F"/>
              </a:buClr>
              <a:defRPr/>
            </a:pPr>
            <a:r>
              <a:rPr lang="en-US" sz="1100" b="1" dirty="0">
                <a:solidFill>
                  <a:prstClr val="black"/>
                </a:solidFill>
                <a:latin typeface="Helvetica"/>
                <a:ea typeface="Calibri" panose="020F0502020204030204"/>
                <a:cs typeface="Helvetica"/>
              </a:rPr>
              <a:t>Aligning AI with tech </a:t>
            </a:r>
            <a:r>
              <a:rPr lang="en-US" sz="1100" b="1" dirty="0" err="1">
                <a:solidFill>
                  <a:prstClr val="black"/>
                </a:solidFill>
                <a:latin typeface="Helvetica"/>
                <a:ea typeface="Calibri" panose="020F0502020204030204"/>
                <a:cs typeface="Helvetica"/>
              </a:rPr>
              <a:t>modernisation</a:t>
            </a:r>
            <a:r>
              <a:rPr lang="en-US" sz="1100" b="1" dirty="0">
                <a:solidFill>
                  <a:prstClr val="black"/>
                </a:solidFill>
                <a:latin typeface="Helvetica"/>
                <a:ea typeface="Calibri" panose="020F0502020204030204"/>
                <a:cs typeface="Helvetica"/>
              </a:rPr>
              <a:t> and key capabilities</a:t>
            </a:r>
          </a:p>
          <a:p>
            <a:pPr marL="171450" indent="-171450">
              <a:lnSpc>
                <a:spcPct val="125000"/>
              </a:lnSpc>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The strong emphasis on </a:t>
            </a:r>
            <a:r>
              <a:rPr lang="en-US" sz="1100" dirty="0" err="1">
                <a:solidFill>
                  <a:prstClr val="black"/>
                </a:solidFill>
                <a:latin typeface="Helvetica"/>
                <a:ea typeface="Calibri" panose="020F0502020204030204"/>
                <a:cs typeface="Helvetica"/>
              </a:rPr>
              <a:t>modernisation</a:t>
            </a:r>
            <a:r>
              <a:rPr lang="en-US" sz="1100" dirty="0">
                <a:solidFill>
                  <a:prstClr val="black"/>
                </a:solidFill>
                <a:latin typeface="Helvetica"/>
                <a:ea typeface="Calibri" panose="020F0502020204030204"/>
                <a:cs typeface="Helvetica"/>
              </a:rPr>
              <a:t> implies a pressing need to improve systems, infrastructure, integration, cloud adoption and citizen-facing digital services. </a:t>
            </a:r>
          </a:p>
          <a:p>
            <a:pPr marL="171450" indent="-171450">
              <a:lnSpc>
                <a:spcPct val="125000"/>
              </a:lnSpc>
              <a:spcAft>
                <a:spcPts val="1200"/>
              </a:spcAft>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To ensure faster AI deployment, agencies are securing access to modern AI platforms and tools. </a:t>
            </a:r>
            <a:br>
              <a:rPr lang="en-US" sz="1100" dirty="0">
                <a:solidFill>
                  <a:prstClr val="black"/>
                </a:solidFill>
                <a:latin typeface="Helvetica"/>
                <a:ea typeface="Calibri" panose="020F0502020204030204"/>
                <a:cs typeface="Helvetica"/>
              </a:rPr>
            </a:br>
            <a:r>
              <a:rPr lang="en-US" sz="1100" dirty="0">
                <a:solidFill>
                  <a:prstClr val="black"/>
                </a:solidFill>
                <a:latin typeface="Helvetica"/>
                <a:ea typeface="Calibri" panose="020F0502020204030204"/>
                <a:cs typeface="Helvetica"/>
              </a:rPr>
              <a:t>This ensures AI and </a:t>
            </a:r>
            <a:r>
              <a:rPr lang="en-US" sz="1100" dirty="0" err="1">
                <a:solidFill>
                  <a:prstClr val="black"/>
                </a:solidFill>
                <a:latin typeface="Helvetica"/>
                <a:ea typeface="Calibri" panose="020F0502020204030204"/>
                <a:cs typeface="Helvetica"/>
              </a:rPr>
              <a:t>modernisation</a:t>
            </a:r>
            <a:r>
              <a:rPr lang="en-US" sz="1100" dirty="0">
                <a:solidFill>
                  <a:prstClr val="black"/>
                </a:solidFill>
                <a:latin typeface="Helvetica"/>
                <a:ea typeface="Calibri" panose="020F0502020204030204"/>
                <a:cs typeface="Helvetica"/>
              </a:rPr>
              <a:t> work at scale, while delivering key capabilities.</a:t>
            </a:r>
            <a:endParaRPr lang="en-US" sz="1100" dirty="0">
              <a:solidFill>
                <a:prstClr val="black"/>
              </a:solidFill>
              <a:latin typeface="Helvetica"/>
              <a:cs typeface="Helvetica"/>
            </a:endParaRPr>
          </a:p>
          <a:p>
            <a:pPr>
              <a:lnSpc>
                <a:spcPct val="125000"/>
              </a:lnSpc>
              <a:defRPr/>
            </a:pPr>
            <a:r>
              <a:rPr lang="en-US" sz="1100" b="1" dirty="0">
                <a:solidFill>
                  <a:prstClr val="black"/>
                </a:solidFill>
                <a:latin typeface="Helvetica"/>
                <a:cs typeface="Helvetica"/>
              </a:rPr>
              <a:t>Streamlining operations to </a:t>
            </a:r>
            <a:r>
              <a:rPr lang="en-US" sz="1100" b="1" dirty="0" err="1">
                <a:solidFill>
                  <a:prstClr val="black"/>
                </a:solidFill>
                <a:latin typeface="Helvetica"/>
                <a:cs typeface="Helvetica"/>
              </a:rPr>
              <a:t>optimise</a:t>
            </a:r>
            <a:r>
              <a:rPr lang="en-US" sz="1100" b="1" dirty="0">
                <a:solidFill>
                  <a:prstClr val="black"/>
                </a:solidFill>
                <a:latin typeface="Helvetica"/>
                <a:cs typeface="Helvetica"/>
              </a:rPr>
              <a:t> costs</a:t>
            </a:r>
            <a:endParaRPr lang="en-US" sz="1100" dirty="0">
              <a:solidFill>
                <a:prstClr val="black"/>
              </a:solidFill>
              <a:latin typeface="Helvetica"/>
              <a:cs typeface="Helvetica"/>
            </a:endParaRPr>
          </a:p>
          <a:p>
            <a:pPr marL="171450" lvl="0" indent="-171450">
              <a:lnSpc>
                <a:spcPct val="125000"/>
              </a:lnSpc>
              <a:spcAft>
                <a:spcPts val="1200"/>
              </a:spcAft>
              <a:buClr>
                <a:srgbClr val="E7534F"/>
              </a:buClr>
              <a:buFont typeface="Arial"/>
              <a:buChar char="•"/>
              <a:defRPr/>
            </a:pPr>
            <a:r>
              <a:rPr lang="en-US" sz="1100" dirty="0">
                <a:solidFill>
                  <a:prstClr val="black"/>
                </a:solidFill>
                <a:latin typeface="Helvetica"/>
                <a:cs typeface="Helvetica"/>
              </a:rPr>
              <a:t>Operational excellence remains a top priority for government leaders; doing things faster, more efficiently and consistently, while delivering greater value. Cost </a:t>
            </a:r>
            <a:r>
              <a:rPr lang="en-US" sz="1100" dirty="0" err="1">
                <a:solidFill>
                  <a:prstClr val="black"/>
                </a:solidFill>
                <a:latin typeface="Helvetica"/>
                <a:cs typeface="Helvetica"/>
              </a:rPr>
              <a:t>optimisation</a:t>
            </a:r>
            <a:r>
              <a:rPr lang="en-US" sz="1100" dirty="0">
                <a:solidFill>
                  <a:prstClr val="black"/>
                </a:solidFill>
                <a:latin typeface="Helvetica"/>
                <a:cs typeface="Helvetica"/>
              </a:rPr>
              <a:t> is crucial to address fiscal constraints and competing demands for public funding (#1 government barrier).</a:t>
            </a:r>
          </a:p>
          <a:p>
            <a:pPr>
              <a:lnSpc>
                <a:spcPct val="125000"/>
              </a:lnSpc>
              <a:defRPr/>
            </a:pPr>
            <a:r>
              <a:rPr lang="en-US" sz="1100" b="1" dirty="0">
                <a:solidFill>
                  <a:prstClr val="black"/>
                </a:solidFill>
                <a:latin typeface="Helvetica"/>
                <a:cs typeface="Helvetica"/>
              </a:rPr>
              <a:t>Investing in AI and </a:t>
            </a:r>
            <a:r>
              <a:rPr lang="en-US" sz="1100" b="1" dirty="0" err="1">
                <a:solidFill>
                  <a:prstClr val="black"/>
                </a:solidFill>
                <a:latin typeface="Helvetica"/>
                <a:cs typeface="Helvetica"/>
              </a:rPr>
              <a:t>modernisation</a:t>
            </a:r>
            <a:r>
              <a:rPr lang="en-US" sz="1100" b="1" dirty="0">
                <a:solidFill>
                  <a:prstClr val="black"/>
                </a:solidFill>
                <a:latin typeface="Helvetica"/>
                <a:cs typeface="Helvetica"/>
              </a:rPr>
              <a:t> </a:t>
            </a:r>
            <a:endParaRPr lang="en-US" sz="1100" dirty="0">
              <a:solidFill>
                <a:prstClr val="black"/>
              </a:solidFill>
              <a:latin typeface="Helvetica"/>
              <a:cs typeface="Helvetica"/>
            </a:endParaRPr>
          </a:p>
          <a:p>
            <a:pPr marL="171450" indent="-171450">
              <a:lnSpc>
                <a:spcPct val="125000"/>
              </a:lnSpc>
              <a:buClr>
                <a:srgbClr val="E7534F"/>
              </a:buClr>
              <a:buFont typeface="Arial"/>
              <a:buChar char="•"/>
              <a:defRPr/>
            </a:pPr>
            <a:r>
              <a:rPr lang="en-US" sz="1100" dirty="0">
                <a:solidFill>
                  <a:prstClr val="black"/>
                </a:solidFill>
                <a:latin typeface="Helvetica"/>
                <a:cs typeface="Helvetica"/>
              </a:rPr>
              <a:t>Scaling AI can be risky with legacy systems (#5 barrier), so </a:t>
            </a:r>
            <a:r>
              <a:rPr lang="en-US" sz="1100" dirty="0" err="1">
                <a:solidFill>
                  <a:prstClr val="black"/>
                </a:solidFill>
                <a:latin typeface="Helvetica"/>
                <a:cs typeface="Helvetica"/>
              </a:rPr>
              <a:t>modernisation</a:t>
            </a:r>
            <a:r>
              <a:rPr lang="en-US" sz="1100" dirty="0">
                <a:solidFill>
                  <a:prstClr val="black"/>
                </a:solidFill>
                <a:latin typeface="Helvetica"/>
                <a:cs typeface="Helvetica"/>
              </a:rPr>
              <a:t> acts as an enabler. Application development accelerates AI adoption while enterprise architecture </a:t>
            </a:r>
            <a:r>
              <a:rPr lang="en-US" sz="1100" dirty="0" err="1">
                <a:solidFill>
                  <a:prstClr val="black"/>
                </a:solidFill>
                <a:latin typeface="Helvetica"/>
                <a:cs typeface="Helvetica"/>
              </a:rPr>
              <a:t>operationalises</a:t>
            </a:r>
            <a:r>
              <a:rPr lang="en-US" sz="1100" dirty="0">
                <a:solidFill>
                  <a:prstClr val="black"/>
                </a:solidFill>
                <a:latin typeface="Helvetica"/>
                <a:cs typeface="Helvetica"/>
              </a:rPr>
              <a:t> AI strategy. </a:t>
            </a:r>
          </a:p>
          <a:p>
            <a:pPr marL="171450" lvl="0" indent="-171450">
              <a:lnSpc>
                <a:spcPct val="125000"/>
              </a:lnSpc>
              <a:buClr>
                <a:srgbClr val="E7534F"/>
              </a:buClr>
              <a:buFont typeface="Arial"/>
              <a:buChar char="•"/>
              <a:defRPr/>
            </a:pPr>
            <a:r>
              <a:rPr lang="en-US" sz="1100" dirty="0">
                <a:solidFill>
                  <a:prstClr val="black"/>
                </a:solidFill>
                <a:latin typeface="Helvetica"/>
                <a:cs typeface="Helvetica"/>
              </a:rPr>
              <a:t>Change management investment ensures AI pilots become </a:t>
            </a:r>
            <a:r>
              <a:rPr lang="en-US" sz="1100" dirty="0" err="1">
                <a:solidFill>
                  <a:prstClr val="black"/>
                </a:solidFill>
                <a:latin typeface="Helvetica"/>
                <a:cs typeface="Helvetica"/>
              </a:rPr>
              <a:t>organisation</a:t>
            </a:r>
            <a:r>
              <a:rPr lang="en-US" sz="1100" dirty="0">
                <a:solidFill>
                  <a:prstClr val="black"/>
                </a:solidFill>
                <a:latin typeface="Helvetica"/>
                <a:cs typeface="Helvetica"/>
              </a:rPr>
              <a:t>-wide practices (#9 IP).</a:t>
            </a:r>
            <a:endParaRPr lang="en-US" sz="1100" b="0" i="0" u="none" strike="noStrike" kern="1200" cap="none" spc="0" normalizeH="0" baseline="0" noProof="0" dirty="0">
              <a:ln>
                <a:noFill/>
              </a:ln>
              <a:solidFill>
                <a:prstClr val="black"/>
              </a:solidFill>
              <a:effectLst/>
              <a:uLnTx/>
              <a:uFillTx/>
              <a:latin typeface="Helvetica"/>
              <a:cs typeface="Helvetica"/>
            </a:endParaRPr>
          </a:p>
        </p:txBody>
      </p:sp>
      <p:cxnSp>
        <p:nvCxnSpPr>
          <p:cNvPr id="5" name="Straight Connector 4" hidden="1">
            <a:extLst>
              <a:ext uri="{FF2B5EF4-FFF2-40B4-BE49-F238E27FC236}">
                <a16:creationId xmlns:a16="http://schemas.microsoft.com/office/drawing/2014/main" id="{D5DFDCD3-0B09-FEC1-6DDA-DAC74294B018}"/>
              </a:ext>
            </a:extLst>
          </p:cNvPr>
          <p:cNvCxnSpPr/>
          <p:nvPr/>
        </p:nvCxnSpPr>
        <p:spPr>
          <a:xfrm>
            <a:off x="574247"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3594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57FD95E4-A63A-BC77-AFBF-7354C92728E8}"/>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46E4185E-FE2E-9E28-BF3E-A398F284074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2D7AF006-3685-0318-1C7C-E4A201F8BFA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DE4A6AE9-831E-908B-80EE-214F797A1295}"/>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ABAC85A-C2F2-02B5-8976-4A9F496A11B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4B25282D-95E1-55CA-0874-6BBF393A347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5CE079F-F147-FF00-2F6F-3963A72B20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5FD8735E-5DC8-180D-C5CA-D117A7603E13}"/>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598E150F-7239-9E24-4700-61126EFC8021}"/>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3782EAE-5C17-1D9A-D709-7427DA55DCE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B8C4537-ECEF-B9ED-5911-5BD3AB059873}"/>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2D387B-6A25-09C6-765D-D3926F5A852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AEA7EF8C-E13B-C46F-D2CF-D8FE117C26D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2D859149-1973-546C-A04E-4BBEC9D3367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43D067AC-B333-6C7C-38BF-F857D3262A5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D0923DA-5054-099F-1451-AE4853DC30E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775167B-946F-15F9-931A-83AF080092E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8F2ACB98-82E7-3389-DF92-B79E75C73B94}"/>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7285B14-3F1F-EE3D-E426-850FBDEA8E03}"/>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FB7A1342-F88F-D4E5-A02A-DA0FC698B97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0D63990-E1E9-727C-1EE4-5031AC652DD4}"/>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EC67BC2-E704-EC0D-706E-B4A2833492C2}"/>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E74CA329-3DEA-1F85-9E60-7ACFBDA53E0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54943145-B3F3-D5B0-E83C-E2FE83D7CCC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12283B9-E141-4BB5-0F2E-6AF944BDDE1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CBB8C4C8-C953-CC8F-8287-355638A968F0}"/>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5AB9731-6A51-D11F-2AEE-C0DB2A97F32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AA6BC1FA-BDE7-258D-BB64-2C0F79DA23B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D0DA4BD9-21FD-5382-4D94-3A2AD5EDC573}"/>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2D2BDAC-7FF7-BDCB-8B4D-EC192AEBFBE5}"/>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19E9448A-96BC-E305-1760-9A0025FEAD50}"/>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7A693E5-841D-7A58-37EB-8D40B7C48212}"/>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6C79CD37-0E15-F5BA-54AC-BD3F6B00A647}"/>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C8013C01-AABE-85AC-ADC9-65A23AF966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C5E6EDB9-1D04-52A8-1746-9E4B0CB9E6C2}"/>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3CF4BBBB-264C-B093-965D-ECAD5BD033C7}"/>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9821105-2EEF-456C-4D85-4EFFBD10991C}"/>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84998DF2-6247-37BD-851A-1B4B6EEF9125}"/>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479F9F9-F6BA-557B-E16E-E28E0669000E}"/>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9634CB31-C435-6A62-4F8F-1370937D296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C7F618B-02D9-4CB9-A4EC-E23691F489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64F24D3-F0BB-7648-DEB6-81B3CD5AA2D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28594677-E725-288E-C038-8EEBC4D1F40F}"/>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09A7497C-80B1-A2E4-00E5-130BDBA8CC3E}"/>
              </a:ext>
            </a:extLst>
          </p:cNvPr>
          <p:cNvGrpSpPr/>
          <p:nvPr/>
        </p:nvGrpSpPr>
        <p:grpSpPr>
          <a:xfrm>
            <a:off x="470612" y="2614762"/>
            <a:ext cx="7539256" cy="917474"/>
            <a:chOff x="470612" y="2366935"/>
            <a:chExt cx="7539256" cy="917474"/>
          </a:xfrm>
        </p:grpSpPr>
        <p:sp>
          <p:nvSpPr>
            <p:cNvPr id="7" name="TextBox 6">
              <a:extLst>
                <a:ext uri="{FF2B5EF4-FFF2-40B4-BE49-F238E27FC236}">
                  <a16:creationId xmlns:a16="http://schemas.microsoft.com/office/drawing/2014/main" id="{7E1C7D8A-7B29-BF70-2DAA-C5EA72AC49A8}"/>
                </a:ext>
              </a:extLst>
            </p:cNvPr>
            <p:cNvSpPr txBox="1"/>
            <p:nvPr/>
          </p:nvSpPr>
          <p:spPr>
            <a:xfrm>
              <a:off x="470612" y="2366935"/>
              <a:ext cx="7539256" cy="769441"/>
            </a:xfrm>
            <a:prstGeom prst="rect">
              <a:avLst/>
            </a:prstGeom>
            <a:noFill/>
          </p:spPr>
          <p:txBody>
            <a:bodyPr wrap="square" lIns="91440" tIns="45720" rIns="91440" bIns="45720" rtlCol="0" anchor="t">
              <a:spAutoFit/>
            </a:bodyPr>
            <a:lstStyle/>
            <a:p>
              <a:pPr lvl="0">
                <a:defRPr/>
              </a:pPr>
              <a:r>
                <a:rPr lang="en-US" sz="4400" b="1" dirty="0">
                  <a:solidFill>
                    <a:srgbClr val="000000"/>
                  </a:solidFill>
                  <a:latin typeface="Helvetica" panose="020B0604020202020204" pitchFamily="34" charset="0"/>
                  <a:cs typeface="Helvetica" panose="020B0604020202020204" pitchFamily="34" charset="0"/>
                </a:rPr>
                <a:t>Cloud migration</a:t>
              </a:r>
            </a:p>
          </p:txBody>
        </p:sp>
        <p:sp>
          <p:nvSpPr>
            <p:cNvPr id="8" name="Rectangle 7">
              <a:extLst>
                <a:ext uri="{FF2B5EF4-FFF2-40B4-BE49-F238E27FC236}">
                  <a16:creationId xmlns:a16="http://schemas.microsoft.com/office/drawing/2014/main" id="{776601A4-75D8-138B-C29D-4D346A0CBB90}"/>
                </a:ext>
              </a:extLst>
            </p:cNvPr>
            <p:cNvSpPr/>
            <p:nvPr/>
          </p:nvSpPr>
          <p:spPr>
            <a:xfrm>
              <a:off x="608469" y="322193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0816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9110" y="139755"/>
            <a:ext cx="7366119" cy="461665"/>
          </a:xfrm>
          <a:prstGeom prst="rect">
            <a:avLst/>
          </a:prstGeom>
          <a:noFill/>
        </p:spPr>
        <p:txBody>
          <a:bodyPr wrap="none" lIns="91440" tIns="45720" rIns="91440" bIns="45720" anchor="t">
            <a:spAutoFit/>
          </a:bodyPr>
          <a:lstStyle/>
          <a:p>
            <a:pPr marL="0" marR="0" lvl="0" indent="0" algn="l" defTabSz="380985" rtl="0" eaLnBrk="1" fontAlgn="auto" latinLnBrk="0" hangingPunct="1">
              <a:lnSpc>
                <a:spcPct val="100000"/>
              </a:lnSpc>
              <a:spcBef>
                <a:spcPts val="0"/>
              </a:spcBef>
              <a:spcAft>
                <a:spcPts val="0"/>
              </a:spcAft>
              <a:buClrTx/>
              <a:buSzTx/>
              <a:buFontTx/>
              <a:buNone/>
              <a:tabLst/>
              <a:defRPr sz="2000" b="1">
                <a:latin typeface="Helvetica"/>
              </a:defRPr>
            </a:pPr>
            <a:r>
              <a:rPr kumimoji="0" sz="2400" b="1" i="0" u="none" strike="noStrike" kern="1200" cap="none" spc="0" normalizeH="0" baseline="0" noProof="0">
                <a:ln>
                  <a:noFill/>
                </a:ln>
                <a:solidFill>
                  <a:prstClr val="black"/>
                </a:solidFill>
                <a:effectLst/>
                <a:uLnTx/>
                <a:uFillTx/>
                <a:latin typeface="Helvetica"/>
                <a:ea typeface="+mn-ea"/>
                <a:cs typeface="+mn-cs"/>
              </a:rPr>
              <a:t>Government</a:t>
            </a:r>
            <a:r>
              <a:rPr lang="en-US" sz="2400" b="1">
                <a:solidFill>
                  <a:prstClr val="black"/>
                </a:solidFill>
                <a:latin typeface="Helvetica"/>
              </a:rPr>
              <a:t>:</a:t>
            </a:r>
            <a:r>
              <a:rPr kumimoji="0" sz="2400" b="1" i="0" u="none" strike="noStrike" kern="1200" cap="none" spc="0" normalizeH="0" baseline="0" noProof="0">
                <a:ln>
                  <a:noFill/>
                </a:ln>
                <a:solidFill>
                  <a:prstClr val="black"/>
                </a:solidFill>
                <a:effectLst/>
                <a:uLnTx/>
                <a:uFillTx/>
                <a:latin typeface="Helvetica"/>
                <a:ea typeface="+mn-ea"/>
                <a:cs typeface="+mn-cs"/>
              </a:rPr>
              <a:t> Cloud </a:t>
            </a:r>
            <a:r>
              <a:rPr lang="en-US" sz="2400" b="1">
                <a:solidFill>
                  <a:prstClr val="black"/>
                </a:solidFill>
                <a:latin typeface="Helvetica"/>
              </a:rPr>
              <a:t>migration</a:t>
            </a:r>
            <a:r>
              <a:rPr kumimoji="0" sz="2400" b="1" i="0" u="none" strike="noStrike" kern="1200" cap="none" spc="0" normalizeH="0" baseline="0" noProof="0">
                <a:ln>
                  <a:noFill/>
                </a:ln>
                <a:solidFill>
                  <a:prstClr val="black"/>
                </a:solidFill>
                <a:effectLst/>
                <a:uLnTx/>
                <a:uFillTx/>
                <a:latin typeface="Helvetica"/>
                <a:ea typeface="+mn-ea"/>
                <a:cs typeface="+mn-cs"/>
              </a:rPr>
              <a:t> </a:t>
            </a:r>
            <a:r>
              <a:rPr lang="en-US" sz="2400" b="1">
                <a:solidFill>
                  <a:prstClr val="black"/>
                </a:solidFill>
                <a:latin typeface="Helvetica"/>
              </a:rPr>
              <a:t>trends</a:t>
            </a:r>
            <a:r>
              <a:rPr kumimoji="0" lang="en-US" sz="2400" b="1" i="0" u="none" strike="noStrike" kern="1200" cap="none" spc="0" normalizeH="0" baseline="0" noProof="0">
                <a:ln>
                  <a:noFill/>
                </a:ln>
                <a:solidFill>
                  <a:prstClr val="black"/>
                </a:solidFill>
                <a:effectLst/>
                <a:uLnTx/>
                <a:uFillTx/>
                <a:latin typeface="Helvetica"/>
                <a:ea typeface="+mn-ea"/>
                <a:cs typeface="+mn-cs"/>
              </a:rPr>
              <a:t> 2020 – 2027</a:t>
            </a:r>
            <a:endParaRPr lang="en-US" sz="2400" b="1" i="0" u="none" strike="noStrike" kern="1200" cap="none" spc="0" normalizeH="0" baseline="0" noProof="0">
              <a:ln>
                <a:noFill/>
              </a:ln>
              <a:solidFill>
                <a:prstClr val="black"/>
              </a:solidFill>
              <a:effectLst/>
              <a:uLnTx/>
              <a:uFillTx/>
              <a:latin typeface="Helvetica"/>
              <a:cs typeface="Helvetica"/>
            </a:endParaRPr>
          </a:p>
        </p:txBody>
      </p:sp>
      <p:sp>
        <p:nvSpPr>
          <p:cNvPr id="7" name="TextBox 6"/>
          <p:cNvSpPr txBox="1"/>
          <p:nvPr/>
        </p:nvSpPr>
        <p:spPr>
          <a:xfrm>
            <a:off x="1215371" y="6559769"/>
            <a:ext cx="10913565" cy="246221"/>
          </a:xfrm>
          <a:prstGeom prst="rect">
            <a:avLst/>
          </a:prstGeom>
          <a:noFill/>
        </p:spPr>
        <p:txBody>
          <a:bodyPr wrap="none">
            <a:spAutoFit/>
          </a:bodyPr>
          <a:lstStyle/>
          <a:p>
            <a:pPr marL="0" marR="0" lvl="0" indent="0" algn="r" defTabSz="380985" rtl="0" eaLnBrk="1" fontAlgn="auto" latinLnBrk="0" hangingPunct="1">
              <a:lnSpc>
                <a:spcPct val="100000"/>
              </a:lnSpc>
              <a:spcBef>
                <a:spcPts val="0"/>
              </a:spcBef>
              <a:spcAft>
                <a:spcPts val="0"/>
              </a:spcAft>
              <a:buClrTx/>
              <a:buSzTx/>
              <a:buFontTx/>
              <a:buNone/>
              <a:tabLst/>
              <a:defRPr sz="1200" i="1">
                <a:latin typeface="Helvetica"/>
              </a:defRPr>
            </a:pPr>
            <a:r>
              <a:rPr kumimoji="0" lang="en-US" sz="1000" b="0" i="1" u="none" strike="noStrike" kern="1200" cap="none" spc="0" normalizeH="0" baseline="0" noProof="0" dirty="0">
                <a:ln>
                  <a:noFill/>
                </a:ln>
                <a:solidFill>
                  <a:schemeClr val="bg2">
                    <a:lumMod val="75000"/>
                  </a:schemeClr>
                </a:solidFill>
                <a:effectLst/>
                <a:uLnTx/>
                <a:uFillTx/>
                <a:latin typeface="Helvetica"/>
                <a:ea typeface="+mn-ea"/>
                <a:cs typeface="+mn-cs"/>
              </a:rPr>
              <a:t>ADAPT CIO, Cloud and Infrastructure, and Government Edge Surveys from 2020 to 2025. Sample size: 214 Australian CIOs, Infrastructure leaders and Government leaders from Government</a:t>
            </a:r>
            <a:endParaRPr kumimoji="0" sz="1000" b="0" i="1" u="none" strike="noStrike" kern="1200" cap="none" spc="0" normalizeH="0" baseline="0" noProof="0" dirty="0">
              <a:ln>
                <a:noFill/>
              </a:ln>
              <a:solidFill>
                <a:schemeClr val="bg2">
                  <a:lumMod val="75000"/>
                </a:schemeClr>
              </a:solidFill>
              <a:effectLst/>
              <a:uLnTx/>
              <a:uFillTx/>
              <a:latin typeface="Helvetica"/>
              <a:ea typeface="+mn-ea"/>
              <a:cs typeface="+mn-cs"/>
            </a:endParaRPr>
          </a:p>
        </p:txBody>
      </p:sp>
      <p:pic>
        <p:nvPicPr>
          <p:cNvPr id="4" name="Graphic 3">
            <a:extLst>
              <a:ext uri="{FF2B5EF4-FFF2-40B4-BE49-F238E27FC236}">
                <a16:creationId xmlns:a16="http://schemas.microsoft.com/office/drawing/2014/main" id="{9933A8E5-3FEF-FF83-DE75-9DDF800268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110" y="871899"/>
            <a:ext cx="11755750" cy="5582804"/>
          </a:xfrm>
          <a:prstGeom prst="rect">
            <a:avLst/>
          </a:prstGeom>
        </p:spPr>
      </p:pic>
    </p:spTree>
  </p:cSld>
  <p:clrMapOvr>
    <a:masterClrMapping/>
  </p:clrMapOvr>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308C0E-4660-48C1-84B0-EBBE734331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C23517-C50A-4C2D-BCE5-62BA79533E61}">
  <ds:schemaRefs>
    <ds:schemaRef ds:uri="http://purl.org/dc/elements/1.1/"/>
    <ds:schemaRef ds:uri="http://schemas.microsoft.com/office/2006/metadata/properties"/>
    <ds:schemaRef ds:uri="http://purl.org/dc/terms/"/>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507dee17-6aae-496b-8a1e-0f1e47f95f1a"/>
    <ds:schemaRef ds:uri="6b548529-d317-4b85-942f-248fe0d44d93"/>
    <ds:schemaRef ds:uri="http://www.w3.org/XML/1998/namespace"/>
  </ds:schemaRefs>
</ds:datastoreItem>
</file>

<file path=customXml/itemProps3.xml><?xml version="1.0" encoding="utf-8"?>
<ds:datastoreItem xmlns:ds="http://schemas.openxmlformats.org/officeDocument/2006/customXml" ds:itemID="{A5149DFE-EAC8-4AE0-B750-8C4AF9FF53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381</TotalTime>
  <Words>2838</Words>
  <Application>Microsoft Office PowerPoint</Application>
  <PresentationFormat>Widescreen</PresentationFormat>
  <Paragraphs>165</Paragraphs>
  <Slides>21</Slides>
  <Notes>17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3</cp:revision>
  <dcterms:created xsi:type="dcterms:W3CDTF">2025-10-22T04:29:42Z</dcterms:created>
  <dcterms:modified xsi:type="dcterms:W3CDTF">2025-12-10T03:01:47Z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