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6.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 id="2147483672" r:id="rId5"/>
    <p:sldMasterId id="2147483709" r:id="rId6"/>
    <p:sldMasterId id="2147483719" r:id="rId7"/>
    <p:sldMasterId id="2147483722" r:id="rId8"/>
    <p:sldMasterId id="2147483738" r:id="rId9"/>
    <p:sldMasterId id="2147483759" r:id="rId10"/>
  </p:sldMasterIdLst>
  <p:notesMasterIdLst>
    <p:notesMasterId r:id="rId32"/>
  </p:notesMasterIdLst>
  <p:sldIdLst>
    <p:sldId id="288" r:id="rId11"/>
    <p:sldId id="258" r:id="rId12"/>
    <p:sldId id="290" r:id="rId13"/>
    <p:sldId id="2147377320" r:id="rId14"/>
    <p:sldId id="2147377321" r:id="rId15"/>
    <p:sldId id="263" r:id="rId16"/>
    <p:sldId id="2147377002" r:id="rId17"/>
    <p:sldId id="2147377322" r:id="rId18"/>
    <p:sldId id="2147377255" r:id="rId19"/>
    <p:sldId id="2147377319" r:id="rId20"/>
    <p:sldId id="2147377253" r:id="rId21"/>
    <p:sldId id="2147377003" r:id="rId22"/>
    <p:sldId id="2147377323" r:id="rId23"/>
    <p:sldId id="2147377258" r:id="rId24"/>
    <p:sldId id="294" r:id="rId25"/>
    <p:sldId id="2147377318" r:id="rId26"/>
    <p:sldId id="265" r:id="rId27"/>
    <p:sldId id="2147377249" r:id="rId28"/>
    <p:sldId id="266" r:id="rId29"/>
    <p:sldId id="267" r:id="rId30"/>
    <p:sldId id="26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6CC8DC2C-4EB4-D894-0758-82EBC581EB24}" name="Gabby Fredkin" initials="GF" userId="S::Gabby.Fredkin@adapt.com.au::5a2f5287-96fa-4437-a1cc-afe5909f7627" providerId="AD"/>
  <p188:author id="{C5C98335-5274-C2F2-B0E7-DE1851193EF8}" name="Maricris Santilles" initials="MS" userId="S::Maricris.Santilles@adapt.com.au::a0881820-a8b1-46c1-848b-0691394eb3dc" providerId="AD"/>
  <p188:author id="{FA29265B-F6A7-8CF0-3B33-C47AE155A32E}" name="Jim Berry" initials="" userId="S::jim.berry@adapt.com.au::3c22c57b-eb33-462e-9edb-0cfa491155d7" providerId="AD"/>
  <p188:author id="{08FF026B-0093-C3A2-E8B8-B4BBF1138074}" name="Patricia Allen" initials="PA" userId="S::patricia.allen@adapt.com.au::346380ed-8562-4683-9b3e-72fe32eb1059" providerId="AD"/>
  <p188:author id="{25D60E8F-3DB1-0003-431D-544A202B8747}" name="Joey Meynink" initials="JM" userId="S::Joey.Meynink@adapt.com.au::0ead0471-7558-405f-9664-306bc0d51699" providerId="AD"/>
  <p188:author id="{F7D5FB91-EB2D-5B2D-3D63-9493A5115B83}" name="Honey Mari Gay" initials="HG" userId="S::Honey.Gay@adapt.com.au::0a0b5314-a49b-40b7-81a9-6a081b853566" providerId="AD"/>
  <p188:author id="{9F08F4DC-2822-8A69-8CD9-383FED73C290}" name="Honey Mari Gay" initials="HG" userId="S::Honey.Gay@adapt.com.au::7c742808-f04d-4bad-b3ab-55b3219eceb2" providerId="AD"/>
  <p188:author id="{1AF504E0-1E9B-2D86-8FF5-15DF4FF0C0C3}" name="Byron Connolly" initials="BC" userId="S::byron.connolly@adapt.com.au::40d50a91-c53d-4684-87b4-108a0ecccc60" providerId="AD"/>
  <p188:author id="{223E8AE4-EAE1-E290-D5D2-F800C1B8D50E}" name="Francis Olivier" initials=""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EEE"/>
    <a:srgbClr val="EC7474"/>
    <a:srgbClr val="E7534F"/>
    <a:srgbClr val="FEF8F8"/>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48949A-0AD0-486D-879C-1CDDB0FA8EB4}" v="256" dt="2025-11-12T06:08:54.056"/>
    <p1510:client id="{E49C1DCF-4ACF-2244-633B-B7841C6A8E43}" v="13" dt="2025-11-12T01:14:12.2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D6C66E-F408-4035-BC86-7CCCF2C94DDF}" type="datetimeFigureOut">
              <a:rPr lang="en-PH" smtClean="0"/>
              <a:t>20/11/2025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CDB3A7-A4F5-451A-9E53-24F31332AB3F}" type="slidenum">
              <a:rPr lang="en-PH" smtClean="0"/>
              <a:t>‹#›</a:t>
            </a:fld>
            <a:endParaRPr lang="en-PH"/>
          </a:p>
        </p:txBody>
      </p:sp>
    </p:spTree>
    <p:extLst>
      <p:ext uri="{BB962C8B-B14F-4D97-AF65-F5344CB8AC3E}">
        <p14:creationId xmlns:p14="http://schemas.microsoft.com/office/powerpoint/2010/main" val="1295014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8687F-9C2A-4855-3FA1-D158BEF276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9228E-B7BF-84C1-B102-384FF8CBD36D}"/>
              </a:ext>
            </a:extLst>
          </p:cNvPr>
          <p:cNvSpPr>
            <a:spLocks noGrp="1" noRot="1" noChangeAspect="1"/>
          </p:cNvSpPr>
          <p:nvPr>
            <p:ph type="sldImg"/>
          </p:nvPr>
        </p:nvSpPr>
        <p:spPr>
          <a:xfrm>
            <a:off x="381000" y="685800"/>
            <a:ext cx="6096000" cy="3429000"/>
          </a:xfrm>
        </p:spPr>
        <p:txBody>
          <a:bodyPr/>
          <a:lstStyle/>
          <a:p>
            <a:endParaRPr lang="en-AU"/>
          </a:p>
        </p:txBody>
      </p:sp>
      <p:sp>
        <p:nvSpPr>
          <p:cNvPr id="3" name="Notes Placeholder 2">
            <a:extLst>
              <a:ext uri="{FF2B5EF4-FFF2-40B4-BE49-F238E27FC236}">
                <a16:creationId xmlns:a16="http://schemas.microsoft.com/office/drawing/2014/main" id="{DA5B2719-472E-09FE-06BF-1517DBE0E185}"/>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9F6EA850-9B7B-F451-D7F9-623F3B4AE4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65108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80404-6299-A93C-3902-4645A37C8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083C3-4CDD-E168-CAAB-4621437D4F2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6B37518-E0AA-B9A1-7199-EB880B96896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1AE9EDEF-FFC5-A6CA-7E6D-77346B9FB4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6675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276-E57A-C494-A6AD-5CF93229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D71F-39EC-727F-FA2B-313A33FEE58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0DC4732-10AF-4914-1A8D-012B3EAEEC0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31B39F2-8A24-3127-0171-9916EB375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299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967E6-6E54-0B25-74EB-C70F049E29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FFB01-E3C9-81EA-B5AD-5C45BC6DC767}"/>
              </a:ext>
            </a:extLst>
          </p:cNvPr>
          <p:cNvSpPr>
            <a:spLocks noGrp="1" noRot="1" noChangeAspect="1"/>
          </p:cNvSpPr>
          <p:nvPr>
            <p:ph type="sldImg"/>
          </p:nvPr>
        </p:nvSpPr>
        <p:spPr>
          <a:xfrm>
            <a:off x="381000" y="685800"/>
            <a:ext cx="6096000" cy="3429000"/>
          </a:xfrm>
        </p:spPr>
        <p:txBody>
          <a:bodyPr/>
          <a:lstStyle/>
          <a:p>
            <a:endParaRPr lang="en-AU"/>
          </a:p>
        </p:txBody>
      </p:sp>
      <p:sp>
        <p:nvSpPr>
          <p:cNvPr id="3" name="Notes Placeholder 2">
            <a:extLst>
              <a:ext uri="{FF2B5EF4-FFF2-40B4-BE49-F238E27FC236}">
                <a16:creationId xmlns:a16="http://schemas.microsoft.com/office/drawing/2014/main" id="{5AD8DC53-46C5-3D17-49FE-9987CE455084}"/>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79E18140-BFD5-4347-F2B5-8D943E4F22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496784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36549-115B-BD8D-41EA-E60D49912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407DF-D6B6-85F7-706A-0B710E2AEEFE}"/>
              </a:ext>
            </a:extLst>
          </p:cNvPr>
          <p:cNvSpPr>
            <a:spLocks noGrp="1" noRot="1" noChangeAspect="1"/>
          </p:cNvSpPr>
          <p:nvPr>
            <p:ph type="sldImg"/>
          </p:nvPr>
        </p:nvSpPr>
        <p:spPr>
          <a:xfrm>
            <a:off x="381000" y="685800"/>
            <a:ext cx="6096000" cy="3429000"/>
          </a:xfrm>
        </p:spPr>
        <p:txBody>
          <a:bodyPr/>
          <a:lstStyle/>
          <a:p>
            <a:endParaRPr lang="en-AU"/>
          </a:p>
        </p:txBody>
      </p:sp>
      <p:sp>
        <p:nvSpPr>
          <p:cNvPr id="3" name="Notes Placeholder 2">
            <a:extLst>
              <a:ext uri="{FF2B5EF4-FFF2-40B4-BE49-F238E27FC236}">
                <a16:creationId xmlns:a16="http://schemas.microsoft.com/office/drawing/2014/main" id="{CCD9A0B1-F723-A2BF-2A07-56C366B306EE}"/>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FEC58C92-7CE4-4BE7-423C-92946F9316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42591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C67BF-7967-6FA8-2C5F-8C43C464E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8744B-48D0-3CED-B860-BFEF57EC29C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6403C93-E90F-AA65-34D2-6EF80CBA775F}"/>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47B8468D-6A5E-7BD6-B03C-2FA84D2E24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2774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8B77F-7BBE-98DC-9F98-F364135B80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B72EA2-8C33-1F24-8683-58FB68695C9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FDFC7E6-D1B9-F355-9A3C-68A3AB8CBA35}"/>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18AD47-9C28-A662-EC13-6D9BB1C60E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50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163E7-50E0-00DE-F59F-4D48A05B7C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45DE8-6DD0-8B71-538C-5273C0EE6E41}"/>
              </a:ext>
            </a:extLst>
          </p:cNvPr>
          <p:cNvSpPr>
            <a:spLocks noGrp="1" noRot="1" noChangeAspect="1"/>
          </p:cNvSpPr>
          <p:nvPr>
            <p:ph type="sldImg"/>
          </p:nvPr>
        </p:nvSpPr>
        <p:spPr>
          <a:xfrm>
            <a:off x="381000" y="685800"/>
            <a:ext cx="6096000" cy="3429000"/>
          </a:xfrm>
        </p:spPr>
        <p:txBody>
          <a:bodyPr/>
          <a:lstStyle/>
          <a:p>
            <a:endParaRPr lang="en-AU"/>
          </a:p>
        </p:txBody>
      </p:sp>
      <p:sp>
        <p:nvSpPr>
          <p:cNvPr id="3" name="Notes Placeholder 2">
            <a:extLst>
              <a:ext uri="{FF2B5EF4-FFF2-40B4-BE49-F238E27FC236}">
                <a16:creationId xmlns:a16="http://schemas.microsoft.com/office/drawing/2014/main" id="{157BF49D-3A7A-D598-61D8-11A82570885B}"/>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0E547A48-BDFB-7385-6AC3-6D4AB9A408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441167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9488A-69C2-B45C-5362-07F90AEC6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E980DA-65D1-8F9A-0938-6F4E1028CB07}"/>
              </a:ext>
            </a:extLst>
          </p:cNvPr>
          <p:cNvSpPr>
            <a:spLocks noGrp="1" noRot="1" noChangeAspect="1"/>
          </p:cNvSpPr>
          <p:nvPr>
            <p:ph type="sldImg"/>
          </p:nvPr>
        </p:nvSpPr>
        <p:spPr>
          <a:xfrm>
            <a:off x="381000" y="685800"/>
            <a:ext cx="6096000" cy="3429000"/>
          </a:xfrm>
        </p:spPr>
        <p:txBody>
          <a:bodyPr/>
          <a:lstStyle/>
          <a:p>
            <a:endParaRPr lang="en-AU"/>
          </a:p>
        </p:txBody>
      </p:sp>
      <p:sp>
        <p:nvSpPr>
          <p:cNvPr id="3" name="Notes Placeholder 2">
            <a:extLst>
              <a:ext uri="{FF2B5EF4-FFF2-40B4-BE49-F238E27FC236}">
                <a16:creationId xmlns:a16="http://schemas.microsoft.com/office/drawing/2014/main" id="{4CA7A740-21C5-2DC7-7B45-EEA8E098BB89}"/>
              </a:ext>
            </a:extLst>
          </p:cNvPr>
          <p:cNvSpPr>
            <a:spLocks noGrp="1"/>
          </p:cNvSpPr>
          <p:nvPr>
            <p:ph type="body" idx="1"/>
          </p:nvPr>
        </p:nvSpPr>
        <p:spPr/>
        <p:txBody>
          <a:bodyPr/>
          <a:lstStyle/>
          <a:p>
            <a:pPr marL="0" indent="0">
              <a:buNone/>
            </a:pPr>
            <a:endParaRPr lang="en-AU" sz="1800"/>
          </a:p>
        </p:txBody>
      </p:sp>
      <p:sp>
        <p:nvSpPr>
          <p:cNvPr id="4" name="Slide Number Placeholder 3">
            <a:extLst>
              <a:ext uri="{FF2B5EF4-FFF2-40B4-BE49-F238E27FC236}">
                <a16:creationId xmlns:a16="http://schemas.microsoft.com/office/drawing/2014/main" id="{B7B46AD5-6F49-CFCE-6614-F3CC7353CA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77515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072CB-1A4E-7F18-8F93-E68E373891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7A34A-3759-08C4-BCB7-3125B81F5E5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7CAF0F6-4A11-BABF-DA4B-8EF5F9F9A0B7}"/>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04AEF971-D3D7-D781-A791-EC8433751E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4045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5" name="Picture 4" descr="A city at night with lights&#10;&#10;AI-generated content may be incorrect.">
            <a:extLst>
              <a:ext uri="{FF2B5EF4-FFF2-40B4-BE49-F238E27FC236}">
                <a16:creationId xmlns:a16="http://schemas.microsoft.com/office/drawing/2014/main" id="{53E2B1F7-699D-770C-2B9D-CB4C0B760E14}"/>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a:xfrm>
            <a:off x="0" y="0"/>
            <a:ext cx="12192000" cy="4099854"/>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0392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35374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44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71598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08544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90125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910710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038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97969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15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20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5" name="Picture 4" descr="A city at night with lights&#10;&#10;AI-generated content may be incorrect.">
            <a:extLst>
              <a:ext uri="{FF2B5EF4-FFF2-40B4-BE49-F238E27FC236}">
                <a16:creationId xmlns:a16="http://schemas.microsoft.com/office/drawing/2014/main" id="{A50A3609-F430-7C15-F1F0-F092E8FCCA06}"/>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a:xfrm>
            <a:off x="6095999" y="0"/>
            <a:ext cx="6096001" cy="6857996"/>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345145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05848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565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672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93938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27448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78137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684649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40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75605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77724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2630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500857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75293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855170"/>
      </p:ext>
    </p:extLst>
  </p:cSld>
  <p:clrMap bg1="lt1" tx1="dk1" bg2="lt2" tx2="dk2" accent1="accent1" accent2="accent2" accent3="accent3" accent4="accent4" accent5="accent5" accent6="accent6" hlink="hlink" folHlink="folHlink"/>
  <p:sldLayoutIdLst>
    <p:sldLayoutId id="2147483676"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31530715"/>
      </p:ext>
    </p:extLst>
  </p:cSld>
  <p:clrMap bg1="lt1" tx1="dk1" bg2="lt2" tx2="dk2" accent1="accent1" accent2="accent2" accent3="accent3" accent4="accent4" accent5="accent5" accent6="accent6" hlink="hlink" folHlink="folHlink"/>
  <p:sldLayoutIdLst>
    <p:sldLayoutId id="2147483710"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959155"/>
      </p:ext>
    </p:extLst>
  </p:cSld>
  <p:clrMap bg1="lt1" tx1="dk1" bg2="lt2" tx2="dk2" accent1="accent1" accent2="accent2" accent3="accent3" accent4="accent4" accent5="accent5" accent6="accent6" hlink="hlink" folHlink="folHlink"/>
  <p:sldLayoutIdLst>
    <p:sldLayoutId id="214748372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624802235"/>
      </p:ext>
    </p:extLst>
  </p:cSld>
  <p:clrMap bg1="lt1" tx1="dk1" bg2="lt2" tx2="dk2" accent1="accent1" accent2="accent2" accent3="accent3" accent4="accent4" accent5="accent5" accent6="accent6" hlink="hlink" folHlink="folHlink"/>
  <p:sldLayoutIdLst>
    <p:sldLayoutId id="2147483723" r:id="rId1"/>
    <p:sldLayoutId id="2147483724"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969734"/>
      </p:ext>
    </p:extLst>
  </p:cSld>
  <p:clrMap bg1="lt1" tx1="dk1" bg2="lt2" tx2="dk2" accent1="accent1" accent2="accent2" accent3="accent3" accent4="accent4" accent5="accent5" accent6="accent6" hlink="hlink" folHlink="folHlink"/>
  <p:sldLayoutIdLst>
    <p:sldLayoutId id="2147483739" r:id="rId1"/>
    <p:sldLayoutId id="214748374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CBBF5-1DBF-1247-8D81-D7116D36B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477E4C-063B-9E4D-9182-6B8699F16A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02931116"/>
      </p:ext>
    </p:extLst>
  </p:cSld>
  <p:clrMap bg1="lt1" tx1="dk1" bg2="lt2" tx2="dk2" accent1="accent1" accent2="accent2" accent3="accent3" accent4="accent4" accent5="accent5" accent6="accent6" hlink="hlink" folHlink="folHlink"/>
  <p:sldLayoutIdLst>
    <p:sldLayoutId id="2147483760" r:id="rId1"/>
    <p:sldLayoutId id="2147483761" r:id="rId2"/>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0.svg"/></Relationships>
</file>

<file path=ppt/slides/_rels/slide1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3.svg"/></Relationships>
</file>

<file path=ppt/slides/_rels/slide14.xml.rels><?xml version="1.0" encoding="UTF-8" standalone="yes"?>
<Relationships xmlns="http://schemas.openxmlformats.org/package/2006/relationships"><Relationship Id="rId3" Type="http://schemas.openxmlformats.org/officeDocument/2006/relationships/hyperlink" Target="https://adapt.com.au/resources/articles/digital-transformation/60-of-cios-struggle-to-justify-it-investments-with-50-lacking-tech-spend-visibility"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51.png"/><Relationship Id="rId3" Type="http://schemas.openxmlformats.org/officeDocument/2006/relationships/hyperlink" Target="https://research.adapt.com.au/filter-types/market-trend-reports" TargetMode="External"/><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hyperlink" Target="mailto:success@adapt.com.au" TargetMode="External"/><Relationship Id="rId16" Type="http://schemas.openxmlformats.org/officeDocument/2006/relationships/image" Target="../media/image49.png"/><Relationship Id="rId1" Type="http://schemas.openxmlformats.org/officeDocument/2006/relationships/slideLayout" Target="../slideLayouts/slideLayout17.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4.png"/><Relationship Id="rId5" Type="http://schemas.openxmlformats.org/officeDocument/2006/relationships/hyperlink" Target="https://research.adapt.com.au/data-insights/" TargetMode="External"/><Relationship Id="rId15" Type="http://schemas.openxmlformats.org/officeDocument/2006/relationships/image" Target="../media/image48.png"/><Relationship Id="rId10" Type="http://schemas.openxmlformats.org/officeDocument/2006/relationships/image" Target="../media/image43.png"/><Relationship Id="rId19" Type="http://schemas.openxmlformats.org/officeDocument/2006/relationships/image" Target="../media/image52.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2.png"/><Relationship Id="rId1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23.sv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DCA37BCD-00C8-6472-5824-E3EB0F3FB9A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6" name="Group 5">
            <a:extLst>
              <a:ext uri="{FF2B5EF4-FFF2-40B4-BE49-F238E27FC236}">
                <a16:creationId xmlns:a16="http://schemas.microsoft.com/office/drawing/2014/main" id="{2113A510-6840-C3E0-A028-B758C9AF4769}"/>
              </a:ext>
            </a:extLst>
          </p:cNvPr>
          <p:cNvGrpSpPr/>
          <p:nvPr/>
        </p:nvGrpSpPr>
        <p:grpSpPr>
          <a:xfrm>
            <a:off x="470611" y="3813149"/>
            <a:ext cx="11618720" cy="1689450"/>
            <a:chOff x="633193" y="2554238"/>
            <a:chExt cx="11618720" cy="1689450"/>
          </a:xfrm>
        </p:grpSpPr>
        <p:sp>
          <p:nvSpPr>
            <p:cNvPr id="3" name="TextBox 2">
              <a:extLst>
                <a:ext uri="{FF2B5EF4-FFF2-40B4-BE49-F238E27FC236}">
                  <a16:creationId xmlns:a16="http://schemas.microsoft.com/office/drawing/2014/main" id="{D972D360-9D04-9285-6D17-065580BDDD42}"/>
                </a:ext>
              </a:extLst>
            </p:cNvPr>
            <p:cNvSpPr txBox="1"/>
            <p:nvPr/>
          </p:nvSpPr>
          <p:spPr>
            <a:xfrm>
              <a:off x="633193" y="2920249"/>
              <a:ext cx="11618720" cy="1323439"/>
            </a:xfrm>
            <a:prstGeom prst="rect">
              <a:avLst/>
            </a:prstGeom>
            <a:noFill/>
          </p:spPr>
          <p:txBody>
            <a:bodyPr wrap="square" lIns="91440" tIns="45720" rIns="91440" bIns="45720" rtlCol="0" anchor="t">
              <a:spAutoFit/>
            </a:bodyPr>
            <a:lstStyle/>
            <a:p>
              <a:pPr>
                <a:spcAft>
                  <a:spcPts val="2400"/>
                </a:spcAft>
                <a:defRPr/>
              </a:pPr>
              <a:r>
                <a:rPr lang="en-US" sz="4000" b="1">
                  <a:solidFill>
                    <a:srgbClr val="000000"/>
                  </a:solidFill>
                  <a:latin typeface="Helvetica"/>
                  <a:cs typeface="Helvetica"/>
                </a:rPr>
                <a:t>How CIOs</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r>
                <a:rPr lang="en-US" sz="4000" b="1">
                  <a:solidFill>
                    <a:srgbClr val="000000"/>
                  </a:solidFill>
                  <a:latin typeface="Helvetica"/>
                  <a:cs typeface="Helvetica"/>
                </a:rPr>
                <a:t>Are Achieving</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r>
                <a:rPr lang="en-US" sz="4000" b="1">
                  <a:solidFill>
                    <a:srgbClr val="000000"/>
                  </a:solidFill>
                  <a:latin typeface="Helvetica"/>
                  <a:cs typeface="Helvetica"/>
                </a:rPr>
                <a:t>Business</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r>
                <a:rPr lang="en-US" sz="4000" b="1">
                  <a:solidFill>
                    <a:srgbClr val="000000"/>
                  </a:solidFill>
                  <a:latin typeface="Helvetica"/>
                  <a:cs typeface="Helvetica"/>
                </a:rPr>
                <a:t>Growth</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br>
                <a:rPr kumimoji="0" lang="en-US" sz="4000" b="1" i="0" u="none" strike="noStrike" kern="1200" cap="none" spc="0" normalizeH="0" baseline="0" noProof="0">
                  <a:ln>
                    <a:noFill/>
                  </a:ln>
                  <a:solidFill>
                    <a:srgbClr val="000000"/>
                  </a:solidFill>
                  <a:effectLst/>
                  <a:uLnTx/>
                  <a:uFillTx/>
                  <a:latin typeface="Helvetica"/>
                  <a:ea typeface="+mn-ea"/>
                  <a:cs typeface="Helvetica"/>
                </a:rPr>
              </a:br>
              <a:r>
                <a:rPr lang="en-US" sz="4000" b="1">
                  <a:solidFill>
                    <a:srgbClr val="000000"/>
                  </a:solidFill>
                  <a:latin typeface="Helvetica"/>
                  <a:cs typeface="Helvetica"/>
                </a:rPr>
                <a:t>by</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r>
                <a:rPr lang="en-US" sz="4000" b="1">
                  <a:solidFill>
                    <a:srgbClr val="000000"/>
                  </a:solidFill>
                  <a:latin typeface="Helvetica"/>
                  <a:cs typeface="Helvetica"/>
                </a:rPr>
                <a:t>Investing in </a:t>
              </a:r>
              <a:r>
                <a:rPr kumimoji="0" lang="en-US" sz="4000" b="1" i="0" u="none" strike="noStrike" kern="1200" cap="none" spc="0" normalizeH="0" baseline="0" noProof="0">
                  <a:ln>
                    <a:noFill/>
                  </a:ln>
                  <a:solidFill>
                    <a:srgbClr val="000000"/>
                  </a:solidFill>
                  <a:effectLst/>
                  <a:uLnTx/>
                  <a:uFillTx/>
                  <a:latin typeface="Helvetica"/>
                  <a:ea typeface="+mn-ea"/>
                  <a:cs typeface="Helvetica"/>
                </a:rPr>
                <a:t>AI </a:t>
              </a:r>
              <a:r>
                <a:rPr lang="en-US" sz="4000" b="1">
                  <a:solidFill>
                    <a:srgbClr val="000000"/>
                  </a:solidFill>
                  <a:latin typeface="Helvetica"/>
                  <a:cs typeface="Helvetica"/>
                </a:rPr>
                <a:t>Agents</a:t>
              </a:r>
              <a:r>
                <a:rPr kumimoji="0" lang="en-US" sz="4000" b="1" i="0" u="none" strike="noStrike" kern="1200" cap="none" spc="0" normalizeH="0" baseline="0" noProof="0">
                  <a:ln>
                    <a:noFill/>
                  </a:ln>
                  <a:solidFill>
                    <a:srgbClr val="000000"/>
                  </a:solidFill>
                  <a:effectLst/>
                  <a:uLnTx/>
                  <a:uFillTx/>
                  <a:latin typeface="Helvetica"/>
                  <a:ea typeface="+mn-ea"/>
                  <a:cs typeface="Helvetica"/>
                </a:rPr>
                <a:t> and </a:t>
              </a:r>
              <a:r>
                <a:rPr lang="en-US" sz="4000" b="1">
                  <a:solidFill>
                    <a:srgbClr val="000000"/>
                  </a:solidFill>
                  <a:latin typeface="Helvetica"/>
                  <a:cs typeface="Helvetica"/>
                </a:rPr>
                <a:t>Generative</a:t>
              </a:r>
              <a:r>
                <a:rPr kumimoji="0" lang="en-US" sz="4000" b="1" i="0" u="none" strike="noStrike" kern="1200" cap="none" spc="0" normalizeH="0" baseline="0" noProof="0">
                  <a:ln>
                    <a:noFill/>
                  </a:ln>
                  <a:solidFill>
                    <a:srgbClr val="000000"/>
                  </a:solidFill>
                  <a:effectLst/>
                  <a:uLnTx/>
                  <a:uFillTx/>
                  <a:latin typeface="Helvetica"/>
                  <a:ea typeface="+mn-ea"/>
                  <a:cs typeface="Helvetica"/>
                </a:rPr>
                <a:t> AI</a:t>
              </a:r>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1920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29588-379C-B67B-5D47-53B5D629ED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1A217D8-67E6-6A2E-6730-091541D44675}"/>
              </a:ext>
            </a:extLst>
          </p:cNvPr>
          <p:cNvSpPr/>
          <p:nvPr/>
        </p:nvSpPr>
        <p:spPr>
          <a:xfrm>
            <a:off x="300539" y="132065"/>
            <a:ext cx="1018458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IT budget allocation: 2024 vs 2025</a:t>
            </a:r>
          </a:p>
        </p:txBody>
      </p:sp>
      <p:pic>
        <p:nvPicPr>
          <p:cNvPr id="10" name="Graphic 9">
            <a:extLst>
              <a:ext uri="{FF2B5EF4-FFF2-40B4-BE49-F238E27FC236}">
                <a16:creationId xmlns:a16="http://schemas.microsoft.com/office/drawing/2014/main" id="{891664D2-23C0-0EE0-F6EF-73DC9E029C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0539" y="887239"/>
            <a:ext cx="12192000" cy="5695695"/>
          </a:xfrm>
          <a:prstGeom prst="rect">
            <a:avLst/>
          </a:prstGeom>
        </p:spPr>
      </p:pic>
      <p:sp>
        <p:nvSpPr>
          <p:cNvPr id="11" name="TextBox 10">
            <a:extLst>
              <a:ext uri="{FF2B5EF4-FFF2-40B4-BE49-F238E27FC236}">
                <a16:creationId xmlns:a16="http://schemas.microsoft.com/office/drawing/2014/main" id="{644E1D4A-D50E-B81F-319F-0D1B031ACDD7}"/>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CIO Edge Surveys in Feb and Aug 2024 and Aug 2025. Sample size : 277 Australian CIOs</a:t>
            </a:r>
          </a:p>
        </p:txBody>
      </p:sp>
    </p:spTree>
    <p:extLst>
      <p:ext uri="{BB962C8B-B14F-4D97-AF65-F5344CB8AC3E}">
        <p14:creationId xmlns:p14="http://schemas.microsoft.com/office/powerpoint/2010/main" val="43374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2DD23-86B1-5FA8-6EF7-DFAA6C767D1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6D1EBF6-0323-EF12-8505-EEADC15019BB}"/>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3FE700A-179A-0332-B30B-FBD9A07666C0}"/>
              </a:ext>
            </a:extLst>
          </p:cNvPr>
          <p:cNvSpPr txBox="1"/>
          <p:nvPr/>
        </p:nvSpPr>
        <p:spPr>
          <a:xfrm>
            <a:off x="543186" y="2164080"/>
            <a:ext cx="3632575" cy="4520918"/>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More Australian </a:t>
            </a:r>
            <a:r>
              <a:rPr lang="en-US" sz="1200" b="1" err="1">
                <a:solidFill>
                  <a:prstClr val="black"/>
                </a:solidFill>
                <a:latin typeface="Helvetica"/>
                <a:cs typeface="Helvetica"/>
              </a:rPr>
              <a:t>organisations</a:t>
            </a:r>
            <a:r>
              <a:rPr lang="en-US" sz="1200" b="1">
                <a:solidFill>
                  <a:prstClr val="black"/>
                </a:solidFill>
                <a:latin typeface="Helvetica"/>
                <a:cs typeface="Helvetica"/>
              </a:rPr>
              <a:t> are planning </a:t>
            </a:r>
            <a:br>
              <a:rPr lang="en-US" sz="1200" b="1">
                <a:solidFill>
                  <a:prstClr val="black"/>
                </a:solidFill>
                <a:latin typeface="Helvetica"/>
                <a:cs typeface="Helvetica"/>
              </a:rPr>
            </a:br>
            <a:r>
              <a:rPr lang="en-US" sz="1200" b="1">
                <a:solidFill>
                  <a:prstClr val="black"/>
                </a:solidFill>
                <a:latin typeface="Helvetica"/>
                <a:cs typeface="Helvetica"/>
              </a:rPr>
              <a:t>to invest in AI agents by next year, rising </a:t>
            </a:r>
            <a:br>
              <a:rPr lang="en-US" sz="1200" b="1">
                <a:solidFill>
                  <a:prstClr val="black"/>
                </a:solidFill>
                <a:latin typeface="Helvetica"/>
                <a:cs typeface="Helvetica"/>
              </a:rPr>
            </a:br>
            <a:r>
              <a:rPr lang="en-US" sz="1200" b="1">
                <a:solidFill>
                  <a:prstClr val="black"/>
                </a:solidFill>
                <a:latin typeface="Helvetica"/>
                <a:cs typeface="Helvetica"/>
              </a:rPr>
              <a:t>from</a:t>
            </a:r>
            <a:r>
              <a:rPr kumimoji="0" lang="en-US" sz="1200" b="1" i="0" u="none" strike="noStrike" kern="1200" cap="none" spc="0" normalizeH="0" baseline="0" noProof="0">
                <a:ln>
                  <a:noFill/>
                </a:ln>
                <a:solidFill>
                  <a:prstClr val="black"/>
                </a:solidFill>
                <a:effectLst/>
                <a:uLnTx/>
                <a:uFillTx/>
                <a:latin typeface="Helvetica"/>
                <a:ea typeface="+mn-ea"/>
                <a:cs typeface="Helvetica"/>
              </a:rPr>
              <a:t> 61% </a:t>
            </a:r>
            <a:r>
              <a:rPr lang="en-US" sz="1200" b="1">
                <a:solidFill>
                  <a:prstClr val="black"/>
                </a:solidFill>
                <a:latin typeface="Helvetica"/>
                <a:cs typeface="Helvetica"/>
              </a:rPr>
              <a:t>in</a:t>
            </a:r>
            <a:r>
              <a:rPr kumimoji="0" lang="en-US" sz="1200" b="1" i="0" u="none" strike="noStrike" kern="1200" cap="none" spc="0" normalizeH="0" baseline="0" noProof="0">
                <a:ln>
                  <a:noFill/>
                </a:ln>
                <a:solidFill>
                  <a:prstClr val="black"/>
                </a:solidFill>
                <a:effectLst/>
                <a:uLnTx/>
                <a:uFillTx/>
                <a:latin typeface="Helvetica"/>
                <a:ea typeface="+mn-ea"/>
                <a:cs typeface="Helvetica"/>
              </a:rPr>
              <a:t> February 2025 </a:t>
            </a:r>
            <a:r>
              <a:rPr lang="en-US" sz="1200" b="1">
                <a:solidFill>
                  <a:prstClr val="black"/>
                </a:solidFill>
                <a:latin typeface="Helvetica"/>
                <a:cs typeface="Helvetica"/>
              </a:rPr>
              <a:t>to 74% in August.</a:t>
            </a:r>
            <a:endParaRPr lang="en-US" sz="1200">
              <a:solidFill>
                <a:prstClr val="black"/>
              </a:solidFill>
              <a:latin typeface="Helvetic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While governance (ranked #17) may have moved down the list of CIO priorities, it continues to evolve steadily and remains budgeted for. </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Cloud and AI-ready data architecture has the most significant increase in investment priority, from 39% to 63% within 6 months.</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CIOs have also increased the priority of chatbots and conversational AI, rising from </a:t>
            </a:r>
            <a:br>
              <a:rPr lang="en-US" sz="1200">
                <a:solidFill>
                  <a:prstClr val="black"/>
                </a:solidFill>
                <a:latin typeface="Helvetica"/>
                <a:cs typeface="Helvetica"/>
              </a:rPr>
            </a:br>
            <a:r>
              <a:rPr lang="en-US" sz="1200">
                <a:solidFill>
                  <a:prstClr val="black"/>
                </a:solidFill>
                <a:latin typeface="Helvetica"/>
                <a:cs typeface="Helvetica"/>
              </a:rPr>
              <a:t>50% to 62% in just six months.</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largest IT spending continues to focus on skills and workforce development.</a:t>
            </a:r>
          </a:p>
        </p:txBody>
      </p:sp>
      <p:grpSp>
        <p:nvGrpSpPr>
          <p:cNvPr id="2" name="Group 1">
            <a:extLst>
              <a:ext uri="{FF2B5EF4-FFF2-40B4-BE49-F238E27FC236}">
                <a16:creationId xmlns:a16="http://schemas.microsoft.com/office/drawing/2014/main" id="{E0DE900B-B46D-DB30-2C4E-A93F86378868}"/>
              </a:ext>
            </a:extLst>
          </p:cNvPr>
          <p:cNvGrpSpPr/>
          <p:nvPr/>
        </p:nvGrpSpPr>
        <p:grpSpPr>
          <a:xfrm>
            <a:off x="543186" y="286643"/>
            <a:ext cx="3372650" cy="1877437"/>
            <a:chOff x="819810" y="1621037"/>
            <a:chExt cx="4129258" cy="1877437"/>
          </a:xfrm>
        </p:grpSpPr>
        <p:sp>
          <p:nvSpPr>
            <p:cNvPr id="3" name="Rectangle 2">
              <a:extLst>
                <a:ext uri="{FF2B5EF4-FFF2-40B4-BE49-F238E27FC236}">
                  <a16:creationId xmlns:a16="http://schemas.microsoft.com/office/drawing/2014/main" id="{310DBF3F-21D6-588F-358D-B4169B7F6F06}"/>
                </a:ext>
              </a:extLst>
            </p:cNvPr>
            <p:cNvSpPr/>
            <p:nvPr/>
          </p:nvSpPr>
          <p:spPr>
            <a:xfrm>
              <a:off x="819811" y="1928814"/>
              <a:ext cx="3771235" cy="1569660"/>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Higher </a:t>
              </a:r>
              <a:r>
                <a:rPr lang="en-US" sz="2400" b="1">
                  <a:solidFill>
                    <a:prstClr val="black"/>
                  </a:solidFill>
                  <a:latin typeface="Helvetica"/>
                  <a:cs typeface="Helvetica"/>
                </a:rPr>
                <a:t>investment priorities in AI and data, and more spending on people</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BB741D35-B7FE-20CF-4DE3-CCAAB0FF63A8}"/>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F87174D3-AB6C-746C-9B87-60706D612F03}"/>
              </a:ext>
            </a:extLst>
          </p:cNvPr>
          <p:cNvCxnSpPr>
            <a:cxnSpLocks/>
          </p:cNvCxnSpPr>
          <p:nvPr/>
        </p:nvCxnSpPr>
        <p:spPr>
          <a:xfrm flipV="1">
            <a:off x="4173390"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7F48EC3-60B0-5419-7EAB-63D95BC9AB85}"/>
              </a:ext>
            </a:extLst>
          </p:cNvPr>
          <p:cNvSpPr txBox="1"/>
          <p:nvPr/>
        </p:nvSpPr>
        <p:spPr>
          <a:xfrm>
            <a:off x="4296319" y="59592"/>
            <a:ext cx="7685503" cy="6770187"/>
          </a:xfrm>
          <a:prstGeom prst="rect">
            <a:avLst/>
          </a:prstGeom>
          <a:noFill/>
        </p:spPr>
        <p:txBody>
          <a:bodyPr wrap="square" lIns="91440" tIns="45720" rIns="91440" bIns="45720" anchor="t">
            <a:spAutoFit/>
          </a:bodyPr>
          <a:lstStyle/>
          <a:p>
            <a:pPr lvl="0">
              <a:lnSpc>
                <a:spcPct val="150000"/>
              </a:lnSpc>
              <a:buClr>
                <a:srgbClr val="E7534F"/>
              </a:buClr>
              <a:defRPr/>
            </a:pPr>
            <a:r>
              <a:rPr lang="en-US" sz="1200" b="1">
                <a:solidFill>
                  <a:prstClr val="black"/>
                </a:solidFill>
                <a:latin typeface="Helvetica"/>
                <a:cs typeface="Helvetica"/>
              </a:rPr>
              <a:t>AI and data-related technologies dominate the top investment priorities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High investment in AI agents aligns with the need to drive cost efficiency and intelligent automation. </a:t>
            </a:r>
            <a:br>
              <a:rPr lang="en-US" sz="1200">
                <a:solidFill>
                  <a:prstClr val="black"/>
                </a:solidFill>
                <a:latin typeface="Helvetica"/>
                <a:cs typeface="Helvetica"/>
              </a:rPr>
            </a:br>
            <a:r>
              <a:rPr lang="en-US" sz="1200">
                <a:solidFill>
                  <a:prstClr val="black"/>
                </a:solidFill>
                <a:latin typeface="Helvetica"/>
                <a:cs typeface="Helvetica"/>
              </a:rPr>
              <a:t>While some </a:t>
            </a:r>
            <a:r>
              <a:rPr lang="en-US" sz="1200" err="1">
                <a:solidFill>
                  <a:prstClr val="black"/>
                </a:solidFill>
                <a:latin typeface="Helvetica"/>
                <a:cs typeface="Helvetica"/>
              </a:rPr>
              <a:t>organisations</a:t>
            </a:r>
            <a:r>
              <a:rPr lang="en-US" sz="1200">
                <a:solidFill>
                  <a:prstClr val="black"/>
                </a:solidFill>
                <a:latin typeface="Helvetica"/>
                <a:cs typeface="Helvetica"/>
              </a:rPr>
              <a:t> may have reduced their investments in generative AI, it remains a high asset.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These two IPs free up significant resources, enabling the scaling of business growth initiatives. Additionally, governance and data security are critical to ensuring AI outputs remain reliable, ethical, and secure.</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50000"/>
              </a:lnSpc>
              <a:buClr>
                <a:srgbClr val="E7534F"/>
              </a:buClr>
              <a:defRPr/>
            </a:pPr>
            <a:r>
              <a:rPr lang="en-US" sz="1200" b="1">
                <a:solidFill>
                  <a:prstClr val="black"/>
                </a:solidFill>
                <a:latin typeface="Helvetica"/>
                <a:cs typeface="Helvetica"/>
              </a:rPr>
              <a:t> Increasing investment priority on data governance </a:t>
            </a:r>
          </a:p>
          <a:p>
            <a:pPr marL="171450" indent="-171450">
              <a:lnSpc>
                <a:spcPct val="150000"/>
              </a:lnSpc>
              <a:spcAft>
                <a:spcPts val="1200"/>
              </a:spcAft>
              <a:buClr>
                <a:srgbClr val="E7534F"/>
              </a:buClr>
              <a:buFont typeface="Arial"/>
              <a:buChar char="•"/>
              <a:defRPr/>
            </a:pPr>
            <a:r>
              <a:rPr lang="en-US" sz="1200">
                <a:solidFill>
                  <a:prstClr val="black"/>
                </a:solidFill>
                <a:latin typeface="Helvetica"/>
                <a:cs typeface="Helvetica"/>
              </a:rPr>
              <a:t>The focus on data governance, security and architecture demonstrates the significant role of data in driving business value. Additionally, CIOs are under pressure to show direct impact on revenue, cost reduction and efficiency, where governance delivers more indirectly. </a:t>
            </a:r>
            <a:endParaRPr lang="en-US" sz="1200" b="1">
              <a:solidFill>
                <a:prstClr val="black"/>
              </a:solidFill>
              <a:latin typeface="Helvetica"/>
              <a:cs typeface="Helvetica"/>
            </a:endParaRPr>
          </a:p>
          <a:p>
            <a:pPr lvl="0">
              <a:lnSpc>
                <a:spcPct val="150000"/>
              </a:lnSpc>
              <a:buClr>
                <a:srgbClr val="E7534F"/>
              </a:buClr>
              <a:defRPr/>
            </a:pPr>
            <a:r>
              <a:rPr lang="en-US" sz="1200" b="1">
                <a:solidFill>
                  <a:prstClr val="black"/>
                </a:solidFill>
                <a:latin typeface="Helvetica"/>
                <a:cs typeface="Helvetica"/>
              </a:rPr>
              <a:t>Higher investment priority in cloud- and AI-ready data architecture </a:t>
            </a:r>
          </a:p>
          <a:p>
            <a:pPr marL="171450" indent="-171450">
              <a:lnSpc>
                <a:spcPct val="150000"/>
              </a:lnSpc>
              <a:spcAft>
                <a:spcPts val="1200"/>
              </a:spcAft>
              <a:buClr>
                <a:srgbClr val="E7534F"/>
              </a:buClr>
              <a:buFont typeface="Arial"/>
              <a:buChar char="•"/>
              <a:defRPr/>
            </a:pPr>
            <a:r>
              <a:rPr lang="en-US" sz="1200" err="1">
                <a:solidFill>
                  <a:prstClr val="black"/>
                </a:solidFill>
                <a:latin typeface="Helvetica"/>
                <a:cs typeface="Helvetica"/>
              </a:rPr>
              <a:t>Modernising</a:t>
            </a:r>
            <a:r>
              <a:rPr lang="en-US" sz="1200">
                <a:solidFill>
                  <a:prstClr val="black"/>
                </a:solidFill>
                <a:latin typeface="Helvetica"/>
                <a:cs typeface="Helvetica"/>
              </a:rPr>
              <a:t> data infrastructure is essential to support both transformation and AI initiatives while reducing long-term infrastructure costs. Although some </a:t>
            </a:r>
            <a:r>
              <a:rPr lang="en-US" sz="1200" err="1">
                <a:solidFill>
                  <a:prstClr val="black"/>
                </a:solidFill>
                <a:latin typeface="Helvetica"/>
                <a:cs typeface="Helvetica"/>
              </a:rPr>
              <a:t>organisations</a:t>
            </a:r>
            <a:r>
              <a:rPr lang="en-US" sz="1200">
                <a:solidFill>
                  <a:prstClr val="black"/>
                </a:solidFill>
                <a:latin typeface="Helvetica"/>
                <a:cs typeface="Helvetica"/>
              </a:rPr>
              <a:t> have trimmed IT budgets for infrastructure </a:t>
            </a:r>
            <a:br>
              <a:rPr lang="en-US" sz="1200">
                <a:solidFill>
                  <a:prstClr val="black"/>
                </a:solidFill>
                <a:latin typeface="Helvetica"/>
                <a:cs typeface="Helvetica"/>
              </a:rPr>
            </a:br>
            <a:r>
              <a:rPr lang="en-US" sz="1200">
                <a:solidFill>
                  <a:prstClr val="black"/>
                </a:solidFill>
                <a:latin typeface="Helvetica"/>
                <a:cs typeface="Helvetica"/>
              </a:rPr>
              <a:t>and cloud compared to last year, this area remains among the top 3 most funded priorities.</a:t>
            </a:r>
            <a:endParaRPr lang="en-US" sz="1200" b="1">
              <a:solidFill>
                <a:prstClr val="black"/>
              </a:solidFill>
              <a:latin typeface="Helvetica"/>
              <a:cs typeface="Helvetica"/>
            </a:endParaRPr>
          </a:p>
          <a:p>
            <a:pPr>
              <a:lnSpc>
                <a:spcPct val="150000"/>
              </a:lnSpc>
              <a:defRPr/>
            </a:pPr>
            <a:r>
              <a:rPr lang="en-US" sz="1200" b="1">
                <a:solidFill>
                  <a:prstClr val="black"/>
                </a:solidFill>
                <a:latin typeface="Helvetica"/>
                <a:cs typeface="Helvetica"/>
              </a:rPr>
              <a:t>Investing in customer-centric IT</a:t>
            </a:r>
            <a:endParaRPr lang="en-US" sz="1200">
              <a:solidFill>
                <a:prstClr val="black"/>
              </a:solidFill>
            </a:endParaRPr>
          </a:p>
          <a:p>
            <a:pPr marL="171450" indent="-171450">
              <a:lnSpc>
                <a:spcPct val="150000"/>
              </a:lnSpc>
              <a:spcAft>
                <a:spcPts val="1200"/>
              </a:spcAft>
              <a:buClr>
                <a:srgbClr val="E7534F"/>
              </a:buClr>
              <a:buFont typeface="Arial"/>
              <a:buChar char="•"/>
              <a:defRPr/>
            </a:pPr>
            <a:r>
              <a:rPr lang="en-US" sz="1200">
                <a:solidFill>
                  <a:prstClr val="black"/>
                </a:solidFill>
                <a:latin typeface="Helvetica"/>
                <a:cs typeface="Helvetica"/>
              </a:rPr>
              <a:t>As CIOs continue to </a:t>
            </a:r>
            <a:r>
              <a:rPr lang="en-US" sz="1200" err="1">
                <a:solidFill>
                  <a:prstClr val="black"/>
                </a:solidFill>
                <a:latin typeface="Helvetica"/>
                <a:cs typeface="Helvetica"/>
              </a:rPr>
              <a:t>prioritise</a:t>
            </a:r>
            <a:r>
              <a:rPr lang="en-US" sz="1200">
                <a:solidFill>
                  <a:prstClr val="black"/>
                </a:solidFill>
                <a:latin typeface="Helvetica"/>
                <a:cs typeface="Helvetica"/>
              </a:rPr>
              <a:t> customer acquisition and retention, they are focusing on chatbots, conversational AI, and application integration. These investments demonstrate a commitment to agile operations by enhancing customer experience and streamlining IT infrastructures.</a:t>
            </a:r>
            <a:endParaRPr lang="en-US" sz="1200" b="1">
              <a:solidFill>
                <a:prstClr val="black"/>
              </a:solidFill>
              <a:latin typeface="Helvetica"/>
              <a:cs typeface="Helvetica"/>
            </a:endParaRPr>
          </a:p>
          <a:p>
            <a:pPr>
              <a:lnSpc>
                <a:spcPct val="150000"/>
              </a:lnSpc>
              <a:buClr>
                <a:srgbClr val="E7534F"/>
              </a:buClr>
              <a:defRPr/>
            </a:pPr>
            <a:r>
              <a:rPr lang="en-US" sz="1200" b="1">
                <a:solidFill>
                  <a:prstClr val="black"/>
                </a:solidFill>
                <a:latin typeface="Helvetica"/>
                <a:cs typeface="Helvetica"/>
              </a:rPr>
              <a:t>Reshaping the workforce, not just growing it</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declining emphasis on leadership development, skills, and culture suggests these areas are being overshadowed by urgent technology priorities. </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However, despite no longer being a top priority, CIOs continue to allocate significant budgets to people initiatives—indicating a shift toward reshaping the workforce rather than simply expanding it.</a:t>
            </a:r>
          </a:p>
        </p:txBody>
      </p:sp>
    </p:spTree>
    <p:extLst>
      <p:ext uri="{BB962C8B-B14F-4D97-AF65-F5344CB8AC3E}">
        <p14:creationId xmlns:p14="http://schemas.microsoft.com/office/powerpoint/2010/main" val="184350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51B8DB5-906C-E3AB-6422-EA3398758FD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42DD884F-A90E-8093-EF9C-7986C003510A}"/>
              </a:ext>
            </a:extLst>
          </p:cNvPr>
          <p:cNvGrpSpPr/>
          <p:nvPr/>
        </p:nvGrpSpPr>
        <p:grpSpPr>
          <a:xfrm>
            <a:off x="470612" y="2718000"/>
            <a:ext cx="7539256" cy="944678"/>
            <a:chOff x="470612" y="2366935"/>
            <a:chExt cx="7539256" cy="944678"/>
          </a:xfrm>
        </p:grpSpPr>
        <p:sp>
          <p:nvSpPr>
            <p:cNvPr id="53" name="TextBox 52">
              <a:extLst>
                <a:ext uri="{FF2B5EF4-FFF2-40B4-BE49-F238E27FC236}">
                  <a16:creationId xmlns:a16="http://schemas.microsoft.com/office/drawing/2014/main" id="{BC73DB39-A656-E49A-7238-578E19DAE729}"/>
                </a:ext>
              </a:extLst>
            </p:cNvPr>
            <p:cNvSpPr txBox="1"/>
            <p:nvPr/>
          </p:nvSpPr>
          <p:spPr>
            <a:xfrm>
              <a:off x="470612" y="2366935"/>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Execution barriers </a:t>
              </a:r>
            </a:p>
          </p:txBody>
        </p:sp>
        <p:sp>
          <p:nvSpPr>
            <p:cNvPr id="54" name="Rectangle 53">
              <a:extLst>
                <a:ext uri="{FF2B5EF4-FFF2-40B4-BE49-F238E27FC236}">
                  <a16:creationId xmlns:a16="http://schemas.microsoft.com/office/drawing/2014/main" id="{655C18FB-D8A1-FBA4-9C57-C77D443678E1}"/>
                </a:ext>
              </a:extLst>
            </p:cNvPr>
            <p:cNvSpPr/>
            <p:nvPr/>
          </p:nvSpPr>
          <p:spPr>
            <a:xfrm>
              <a:off x="608469" y="32491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9992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EEE"/>
        </a:solidFill>
        <a:effectLst/>
      </p:bgPr>
    </p:bg>
    <p:spTree>
      <p:nvGrpSpPr>
        <p:cNvPr id="1" name="">
          <a:extLst>
            <a:ext uri="{FF2B5EF4-FFF2-40B4-BE49-F238E27FC236}">
              <a16:creationId xmlns:a16="http://schemas.microsoft.com/office/drawing/2014/main" id="{F2F7B5BB-7344-2B59-7EDF-F688D05EC100}"/>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12673762-FA96-85DB-BBD7-1C4E8A2B165D}"/>
              </a:ext>
            </a:extLst>
          </p:cNvPr>
          <p:cNvSpPr/>
          <p:nvPr/>
        </p:nvSpPr>
        <p:spPr>
          <a:xfrm>
            <a:off x="300539" y="131044"/>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CIOs’ execution barriers: Feb 2025 vs Aug 2025</a:t>
            </a:r>
          </a:p>
        </p:txBody>
      </p:sp>
      <p:sp>
        <p:nvSpPr>
          <p:cNvPr id="32" name="TextBox 31">
            <a:extLst>
              <a:ext uri="{FF2B5EF4-FFF2-40B4-BE49-F238E27FC236}">
                <a16:creationId xmlns:a16="http://schemas.microsoft.com/office/drawing/2014/main" id="{C8792CAB-60E3-CD2D-03DB-D27AB2A28D69}"/>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lvl="0" algn="r">
              <a:defRPr/>
            </a:pPr>
            <a:r>
              <a:rPr lang="en-US" sz="1100" i="1">
                <a:solidFill>
                  <a:srgbClr val="FFFFFF">
                    <a:lumMod val="50000"/>
                  </a:srgbClr>
                </a:solidFill>
                <a:latin typeface="Helvetica" panose="020B0403020202020204" pitchFamily="34" charset="0"/>
                <a:cs typeface="Helvetica Neue" panose="02000503000000020004" pitchFamily="2"/>
                <a:sym typeface="Arial"/>
              </a:rPr>
              <a:t>Source : ADAPT CIO Edge Surveys in Feb and Aug 2025. Sample size : 354 Australian CIOs</a:t>
            </a:r>
          </a:p>
        </p:txBody>
      </p:sp>
      <p:pic>
        <p:nvPicPr>
          <p:cNvPr id="5" name="Graphic 4">
            <a:extLst>
              <a:ext uri="{FF2B5EF4-FFF2-40B4-BE49-F238E27FC236}">
                <a16:creationId xmlns:a16="http://schemas.microsoft.com/office/drawing/2014/main" id="{241F2DB5-4C1B-F8B5-4E1D-A53E957A65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6587" y="980367"/>
            <a:ext cx="11314393" cy="5363532"/>
          </a:xfrm>
          <a:prstGeom prst="rect">
            <a:avLst/>
          </a:prstGeom>
        </p:spPr>
      </p:pic>
    </p:spTree>
    <p:extLst>
      <p:ext uri="{BB962C8B-B14F-4D97-AF65-F5344CB8AC3E}">
        <p14:creationId xmlns:p14="http://schemas.microsoft.com/office/powerpoint/2010/main" val="34427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04BB2-BC89-887B-5848-ECF4CA53D5F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1942D70-FE53-ADA5-842B-1405A0BD724A}"/>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DE3D8D-136B-186B-6ED5-AB77D162E655}"/>
              </a:ext>
            </a:extLst>
          </p:cNvPr>
          <p:cNvSpPr txBox="1"/>
          <p:nvPr/>
        </p:nvSpPr>
        <p:spPr>
          <a:xfrm>
            <a:off x="677464" y="1520272"/>
            <a:ext cx="3567313" cy="4723473"/>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The top 4 execution barriers for Australian CIOs over the next 6 months remain a lack of funding and resources, competing priorities, and insufficient skills and staff.</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Competing priorities stem from the need to </a:t>
            </a:r>
            <a:r>
              <a:rPr lang="en-US" sz="1200" err="1">
                <a:solidFill>
                  <a:prstClr val="black"/>
                </a:solidFill>
                <a:latin typeface="Helvetica"/>
                <a:cs typeface="Helvetica"/>
              </a:rPr>
              <a:t>modernise</a:t>
            </a:r>
            <a:r>
              <a:rPr lang="en-US" sz="1200">
                <a:solidFill>
                  <a:prstClr val="black"/>
                </a:solidFill>
                <a:latin typeface="Helvetica"/>
                <a:cs typeface="Helvetica"/>
              </a:rPr>
              <a:t> ERP and adopt AI, while reducing spend.</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CIOs also face challenges such as limited talent, cultural resistance, and insufficient executive support, all amid tight budgets and service cuts. They are also expected to deliver complex transformations.</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Other barriers such as legacy systems, tech debt, outdated processes and stringent regulatory requirements continue to hinder CIOs' execution capabilities.</a:t>
            </a:r>
          </a:p>
        </p:txBody>
      </p:sp>
      <p:grpSp>
        <p:nvGrpSpPr>
          <p:cNvPr id="2" name="Group 1">
            <a:extLst>
              <a:ext uri="{FF2B5EF4-FFF2-40B4-BE49-F238E27FC236}">
                <a16:creationId xmlns:a16="http://schemas.microsoft.com/office/drawing/2014/main" id="{05C9C6F9-3CF1-2503-1385-D3F4C7C5B543}"/>
              </a:ext>
            </a:extLst>
          </p:cNvPr>
          <p:cNvGrpSpPr/>
          <p:nvPr/>
        </p:nvGrpSpPr>
        <p:grpSpPr>
          <a:xfrm>
            <a:off x="643104" y="614255"/>
            <a:ext cx="3372650" cy="769442"/>
            <a:chOff x="819810" y="1621037"/>
            <a:chExt cx="4129258" cy="769442"/>
          </a:xfrm>
        </p:grpSpPr>
        <p:sp>
          <p:nvSpPr>
            <p:cNvPr id="3" name="Rectangle 2">
              <a:extLst>
                <a:ext uri="{FF2B5EF4-FFF2-40B4-BE49-F238E27FC236}">
                  <a16:creationId xmlns:a16="http://schemas.microsoft.com/office/drawing/2014/main" id="{4FD1F3F3-FF4B-4C45-B1B5-E57E4FFDDBCB}"/>
                </a:ext>
              </a:extLst>
            </p:cNvPr>
            <p:cNvSpPr/>
            <p:nvPr/>
          </p:nvSpPr>
          <p:spPr>
            <a:xfrm>
              <a:off x="819811" y="1928814"/>
              <a:ext cx="3771235" cy="461665"/>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Execution barriers</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A743F63A-2432-FBAA-CE58-CA3B9E4A010A}"/>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82E2184D-F39C-2D79-F9AC-EFF38592F149}"/>
              </a:ext>
            </a:extLst>
          </p:cNvPr>
          <p:cNvCxnSpPr>
            <a:cxnSpLocks/>
          </p:cNvCxnSpPr>
          <p:nvPr/>
        </p:nvCxnSpPr>
        <p:spPr>
          <a:xfrm flipV="1">
            <a:off x="4256809"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C8E3D09-288D-DD20-D968-C770CC383E68}"/>
              </a:ext>
            </a:extLst>
          </p:cNvPr>
          <p:cNvSpPr txBox="1"/>
          <p:nvPr/>
        </p:nvSpPr>
        <p:spPr>
          <a:xfrm>
            <a:off x="4494119" y="337544"/>
            <a:ext cx="7452000" cy="6339300"/>
          </a:xfrm>
          <a:prstGeom prst="rect">
            <a:avLst/>
          </a:prstGeom>
          <a:noFill/>
        </p:spPr>
        <p:txBody>
          <a:bodyPr wrap="square" lIns="91440" tIns="45720" rIns="91440" bIns="45720" anchor="t">
            <a:spAutoFit/>
          </a:bodyPr>
          <a:lstStyle/>
          <a:p>
            <a:pPr lvl="0">
              <a:lnSpc>
                <a:spcPct val="150000"/>
              </a:lnSpc>
              <a:buClr>
                <a:srgbClr val="E7534F"/>
              </a:buClr>
              <a:defRPr/>
            </a:pPr>
            <a:r>
              <a:rPr lang="en-US" sz="1200" b="1">
                <a:solidFill>
                  <a:prstClr val="black"/>
                </a:solidFill>
                <a:latin typeface="Helvetica"/>
                <a:cs typeface="Helvetica"/>
              </a:rPr>
              <a:t>Despite tight budgets, CIOs are still expected to deliver on major transformation goals.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In the past 6 months, 60% of CIOs have struggled to justify IT investments, and 50% report having no visibility into tech spending (</a:t>
            </a:r>
            <a:r>
              <a:rPr lang="en-US" sz="1200">
                <a:solidFill>
                  <a:schemeClr val="accent1"/>
                </a:solidFill>
                <a:latin typeface="Helvetica"/>
                <a:cs typeface="Helvetica"/>
                <a:hlinkClick r:id="rId3">
                  <a:extLst>
                    <a:ext uri="{A12FA001-AC4F-418D-AE19-62706E023703}">
                      <ahyp:hlinkClr xmlns:ahyp="http://schemas.microsoft.com/office/drawing/2018/hyperlinkcolor" val="tx"/>
                    </a:ext>
                  </a:extLst>
                </a:hlinkClick>
              </a:rPr>
              <a:t>ADAPT Article</a:t>
            </a:r>
            <a:r>
              <a:rPr lang="en-US" sz="1200">
                <a:solidFill>
                  <a:prstClr val="black"/>
                </a:solidFill>
                <a:latin typeface="Helvetica"/>
                <a:cs typeface="Helvetica"/>
              </a:rPr>
              <a:t>, Mar 2025). Although AI investments, such as AI agents and GenAI, are accelerating, they remain under-resourced, with AI budgets accounting for only 4% of total tech spend. As a result, CIOs are expected to </a:t>
            </a:r>
            <a:r>
              <a:rPr lang="en-US" sz="1200" err="1">
                <a:solidFill>
                  <a:prstClr val="black"/>
                </a:solidFill>
                <a:latin typeface="Helvetica"/>
                <a:cs typeface="Helvetica"/>
              </a:rPr>
              <a:t>modernise</a:t>
            </a:r>
            <a:r>
              <a:rPr lang="en-US" sz="1200">
                <a:solidFill>
                  <a:prstClr val="black"/>
                </a:solidFill>
                <a:latin typeface="Helvetica"/>
                <a:cs typeface="Helvetica"/>
              </a:rPr>
              <a:t> back-office systems and deliver AI strategies despite shrinking budgets.</a:t>
            </a:r>
            <a:endParaRPr lang="en-US" sz="1200">
              <a:solidFill>
                <a:prstClr val="black"/>
              </a:solidFill>
              <a:latin typeface="Helvetica"/>
              <a:ea typeface="Calibri" panose="020F0502020204030204"/>
              <a:cs typeface="Helvetica"/>
            </a:endParaRPr>
          </a:p>
          <a:p>
            <a:pPr>
              <a:lnSpc>
                <a:spcPct val="150000"/>
              </a:lnSpc>
              <a:defRPr/>
            </a:pPr>
            <a:r>
              <a:rPr lang="en-US" sz="1200" b="1">
                <a:solidFill>
                  <a:prstClr val="black"/>
                </a:solidFill>
                <a:latin typeface="Helvetica"/>
                <a:cs typeface="Helvetica"/>
              </a:rPr>
              <a:t>Competing priorities stem from the need to </a:t>
            </a:r>
            <a:r>
              <a:rPr lang="en-US" sz="1200" b="1" err="1">
                <a:solidFill>
                  <a:prstClr val="black"/>
                </a:solidFill>
                <a:latin typeface="Helvetica"/>
                <a:cs typeface="Helvetica"/>
              </a:rPr>
              <a:t>modernise</a:t>
            </a:r>
            <a:r>
              <a:rPr lang="en-US" sz="1200" b="1">
                <a:solidFill>
                  <a:prstClr val="black"/>
                </a:solidFill>
                <a:latin typeface="Helvetica"/>
                <a:cs typeface="Helvetica"/>
              </a:rPr>
              <a:t> ERP and adopt AI, while reducing spend</a:t>
            </a:r>
            <a:endParaRPr lang="en-US">
              <a:solidFill>
                <a:prstClr val="black"/>
              </a:solidFill>
            </a:endParaRPr>
          </a:p>
          <a:p>
            <a:pPr marL="171450" lvl="0" indent="-171450">
              <a:lnSpc>
                <a:spcPct val="150000"/>
              </a:lnSpc>
              <a:spcAft>
                <a:spcPts val="1200"/>
              </a:spcAft>
              <a:buClr>
                <a:srgbClr val="E7534F"/>
              </a:buClr>
              <a:buFont typeface="Arial"/>
              <a:buChar char="•"/>
              <a:defRPr/>
            </a:pPr>
            <a:r>
              <a:rPr lang="en-US" sz="1200">
                <a:solidFill>
                  <a:prstClr val="black"/>
                </a:solidFill>
                <a:latin typeface="Helvetica"/>
                <a:cs typeface="Helvetica"/>
              </a:rPr>
              <a:t>Back-office systems and AI roadmaps clash with shrinking resources. AI agents and generative AI are seen as essential but underfunded. CIOs are often pressured to improve operational effectiveness while enhancing customer experience.</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50000"/>
              </a:lnSpc>
              <a:buClr>
                <a:srgbClr val="E7534F"/>
              </a:buClr>
              <a:defRPr/>
            </a:pPr>
            <a:r>
              <a:rPr lang="en-US" sz="1200" b="1">
                <a:solidFill>
                  <a:prstClr val="black"/>
                </a:solidFill>
                <a:latin typeface="Helvetica"/>
                <a:cs typeface="Helvetica"/>
              </a:rPr>
              <a:t>People and skills: The biggest spend, yet CIOs struggle with its limitations </a:t>
            </a:r>
          </a:p>
          <a:p>
            <a:pPr marL="171450" indent="-171450">
              <a:lnSpc>
                <a:spcPct val="150000"/>
              </a:lnSpc>
              <a:spcAft>
                <a:spcPts val="1200"/>
              </a:spcAft>
              <a:buClr>
                <a:srgbClr val="E7534F"/>
              </a:buClr>
              <a:buFont typeface="Arial"/>
              <a:buChar char="•"/>
              <a:defRPr/>
            </a:pPr>
            <a:r>
              <a:rPr lang="en-US" sz="1200">
                <a:solidFill>
                  <a:prstClr val="black"/>
                </a:solidFill>
                <a:latin typeface="Helvetica"/>
                <a:cs typeface="Helvetica"/>
              </a:rPr>
              <a:t>People and skills remain the largest spending area, yet CIOs continue to face its limitations. They're under pressure to </a:t>
            </a:r>
            <a:r>
              <a:rPr lang="en-US" sz="1200" err="1">
                <a:solidFill>
                  <a:prstClr val="black"/>
                </a:solidFill>
                <a:latin typeface="Helvetica"/>
                <a:cs typeface="Helvetica"/>
              </a:rPr>
              <a:t>modernise</a:t>
            </a:r>
            <a:r>
              <a:rPr lang="en-US" sz="1200">
                <a:solidFill>
                  <a:prstClr val="black"/>
                </a:solidFill>
                <a:latin typeface="Helvetica"/>
                <a:cs typeface="Helvetica"/>
              </a:rPr>
              <a:t> core systems while operating with constrained service budgets, just 10% of total IT spend. This limited allocation restricts outsourcing and forces CIOs to </a:t>
            </a:r>
            <a:r>
              <a:rPr lang="en-US" sz="1200" err="1">
                <a:solidFill>
                  <a:prstClr val="black"/>
                </a:solidFill>
                <a:latin typeface="Helvetica"/>
                <a:cs typeface="Helvetica"/>
              </a:rPr>
              <a:t>prioritise</a:t>
            </a:r>
            <a:r>
              <a:rPr lang="en-US" sz="1200">
                <a:solidFill>
                  <a:prstClr val="black"/>
                </a:solidFill>
                <a:latin typeface="Helvetica"/>
                <a:cs typeface="Helvetica"/>
              </a:rPr>
              <a:t> process simplification and automation.</a:t>
            </a:r>
            <a:endParaRPr lang="en-US" sz="1200" b="1">
              <a:solidFill>
                <a:prstClr val="black"/>
              </a:solidFill>
              <a:latin typeface="Helvetica"/>
              <a:cs typeface="Helvetica"/>
            </a:endParaRPr>
          </a:p>
          <a:p>
            <a:pPr>
              <a:lnSpc>
                <a:spcPct val="150000"/>
              </a:lnSpc>
              <a:buClr>
                <a:srgbClr val="E7534F"/>
              </a:buClr>
              <a:defRPr/>
            </a:pPr>
            <a:r>
              <a:rPr lang="en-US" sz="1200" b="1">
                <a:solidFill>
                  <a:prstClr val="black"/>
                </a:solidFill>
                <a:latin typeface="Helvetica"/>
                <a:cs typeface="Helvetica"/>
              </a:rPr>
              <a:t>Tech and compliance challenges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Legacy systems remain a critical issue. According to ADAPT's CIO Edge Survey (Aug 2025), 40% of mission-critical applications still run on legacy technology, meaning CIOs must </a:t>
            </a:r>
            <a:r>
              <a:rPr lang="en-US" sz="1200" err="1">
                <a:solidFill>
                  <a:prstClr val="black"/>
                </a:solidFill>
                <a:latin typeface="Helvetica"/>
                <a:cs typeface="Helvetica"/>
              </a:rPr>
              <a:t>modernise</a:t>
            </a:r>
            <a:r>
              <a:rPr lang="en-US" sz="1200">
                <a:solidFill>
                  <a:prstClr val="black"/>
                </a:solidFill>
                <a:latin typeface="Helvetica"/>
                <a:cs typeface="Helvetica"/>
              </a:rPr>
              <a:t> with fewer resources and tighter budgets. Outdated processes further hinder progress.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Additionally, managing regulatory risks is crucial, as these directly impact AI roadmaps </a:t>
            </a:r>
            <a:br>
              <a:rPr lang="en-US" sz="1200">
                <a:solidFill>
                  <a:prstClr val="black"/>
                </a:solidFill>
                <a:latin typeface="Helvetica"/>
                <a:cs typeface="Helvetica"/>
              </a:rPr>
            </a:br>
            <a:r>
              <a:rPr lang="en-US" sz="1200">
                <a:solidFill>
                  <a:prstClr val="black"/>
                </a:solidFill>
                <a:latin typeface="Helvetica"/>
                <a:cs typeface="Helvetica"/>
              </a:rPr>
              <a:t>and security postures.</a:t>
            </a:r>
          </a:p>
        </p:txBody>
      </p:sp>
    </p:spTree>
    <p:extLst>
      <p:ext uri="{BB962C8B-B14F-4D97-AF65-F5344CB8AC3E}">
        <p14:creationId xmlns:p14="http://schemas.microsoft.com/office/powerpoint/2010/main" val="122882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80F4405-F1FC-AE51-A86F-417F15598BF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A941B655-57D9-AF93-01CA-F483349E02A2}"/>
              </a:ext>
            </a:extLst>
          </p:cNvPr>
          <p:cNvGrpSpPr/>
          <p:nvPr/>
        </p:nvGrpSpPr>
        <p:grpSpPr>
          <a:xfrm>
            <a:off x="470612" y="2432992"/>
            <a:ext cx="7539256" cy="964771"/>
            <a:chOff x="470612" y="2905128"/>
            <a:chExt cx="7539256" cy="964771"/>
          </a:xfrm>
        </p:grpSpPr>
        <p:sp>
          <p:nvSpPr>
            <p:cNvPr id="7" name="TextBox 6">
              <a:extLst>
                <a:ext uri="{FF2B5EF4-FFF2-40B4-BE49-F238E27FC236}">
                  <a16:creationId xmlns:a16="http://schemas.microsoft.com/office/drawing/2014/main" id="{CCC25C12-B7C1-C575-754C-D4E15A348DAF}"/>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lvl="0">
                <a:defRPr/>
              </a:pPr>
              <a:r>
                <a:rPr lang="en-GB" sz="4400" b="1">
                  <a:solidFill>
                    <a:srgbClr val="000000"/>
                  </a:solidFill>
                  <a:latin typeface="Helvetica" panose="020B0604020202020204" pitchFamily="34" charset="0"/>
                  <a:cs typeface="Helvetica" panose="020B0604020202020204" pitchFamily="34" charset="0"/>
                </a:rPr>
                <a:t>Survey demographics</a:t>
              </a:r>
            </a:p>
          </p:txBody>
        </p:sp>
        <p:sp>
          <p:nvSpPr>
            <p:cNvPr id="8" name="Rectangle 7">
              <a:extLst>
                <a:ext uri="{FF2B5EF4-FFF2-40B4-BE49-F238E27FC236}">
                  <a16:creationId xmlns:a16="http://schemas.microsoft.com/office/drawing/2014/main" id="{14CDBA43-F04E-32F7-DA9E-81D5916C6574}"/>
                </a:ext>
              </a:extLst>
            </p:cNvPr>
            <p:cNvSpPr/>
            <p:nvPr/>
          </p:nvSpPr>
          <p:spPr>
            <a:xfrm>
              <a:off x="608469" y="380742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6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93956" y="169748"/>
            <a:ext cx="7013267"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403020202020204" pitchFamily="34" charset="0"/>
                <a:cs typeface="Helvetica"/>
              </a:rPr>
              <a:t>Survey demographics: Australian CIOs in 2025</a:t>
            </a:r>
            <a:endParaRPr kumimoji="0" lang="en-AU" sz="2400" b="1" i="0" u="none" strike="noStrike" kern="1200" cap="none" spc="0" normalizeH="0" baseline="0" noProof="0">
              <a:ln>
                <a:noFill/>
              </a:ln>
              <a:solidFill>
                <a:srgbClr val="000000"/>
              </a:solidFill>
              <a:effectLst/>
              <a:uLnTx/>
              <a:uFillTx/>
              <a:latin typeface="Helvetica" panose="020B0403020202020204" pitchFamily="34" charset="0"/>
              <a:cs typeface="Helvetica"/>
            </a:endParaRPr>
          </a:p>
        </p:txBody>
      </p:sp>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pic>
        <p:nvPicPr>
          <p:cNvPr id="9" name="Graphic 8">
            <a:extLst>
              <a:ext uri="{FF2B5EF4-FFF2-40B4-BE49-F238E27FC236}">
                <a16:creationId xmlns:a16="http://schemas.microsoft.com/office/drawing/2014/main" id="{C67FB653-0F78-B6E0-ED84-500607F505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280" y="795690"/>
            <a:ext cx="11987334" cy="5803634"/>
          </a:xfrm>
          <a:prstGeom prst="rect">
            <a:avLst/>
          </a:prstGeom>
        </p:spPr>
      </p:pic>
    </p:spTree>
    <p:extLst>
      <p:ext uri="{BB962C8B-B14F-4D97-AF65-F5344CB8AC3E}">
        <p14:creationId xmlns:p14="http://schemas.microsoft.com/office/powerpoint/2010/main" val="3580920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1433566" y="1672223"/>
            <a:ext cx="937996"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1355657" y="3095903"/>
            <a:ext cx="9684343" cy="1454694"/>
          </a:xfrm>
          <a:prstGeom prst="rect">
            <a:avLst/>
          </a:prstGeom>
          <a:noFill/>
        </p:spPr>
        <p:txBody>
          <a:bodyPr wrap="square" rtlCol="0">
            <a:spAutoFit/>
          </a:bodyPr>
          <a:lstStyle/>
          <a:p>
            <a:pPr>
              <a:lnSpc>
                <a:spcPts val="1800"/>
              </a:lnSpc>
            </a:pPr>
            <a:r>
              <a:rPr lang="en-US" sz="1200">
                <a:latin typeface="Helvetica" panose="020B0403020202020204" pitchFamily="34" charset="0"/>
              </a:rPr>
              <a:t>As a Junior Data Analyst at ADAPT, Mari enables the discovery and definition of market trends through visually meaningful statistics. </a:t>
            </a:r>
          </a:p>
          <a:p>
            <a:pPr>
              <a:lnSpc>
                <a:spcPts val="1800"/>
              </a:lnSpc>
            </a:pPr>
            <a:r>
              <a:rPr lang="en-US" sz="1200">
                <a:latin typeface="Helvetica" panose="020B0403020202020204" pitchFamily="34" charset="0"/>
              </a:rPr>
              <a:t>She ensures data presentations are accurate and aligned with modern statistical standards.</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Mari is passionate about data and transforming it into actionable insights. With over three years of experience in project management and academic research, she has led end-to-end survey and research projects, processed and </a:t>
            </a:r>
            <a:r>
              <a:rPr lang="en-US" sz="1200" err="1">
                <a:latin typeface="Helvetica" panose="020B0403020202020204" pitchFamily="34" charset="0"/>
              </a:rPr>
              <a:t>analysed</a:t>
            </a:r>
            <a:r>
              <a:rPr lang="en-US" sz="1200">
                <a:latin typeface="Helvetica" panose="020B0403020202020204" pitchFamily="34" charset="0"/>
              </a:rPr>
              <a:t> data using a range of statistical tools </a:t>
            </a:r>
          </a:p>
          <a:p>
            <a:pPr>
              <a:lnSpc>
                <a:spcPts val="1800"/>
              </a:lnSpc>
            </a:pPr>
            <a:r>
              <a:rPr lang="en-US" sz="1200">
                <a:latin typeface="Helvetica" panose="020B0403020202020204" pitchFamily="34" charset="0"/>
              </a:rPr>
              <a:t>and techniques, and provided clients with statistical 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Honey Mari Gay</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2" y="1523947"/>
            <a:ext cx="3624509" cy="4800417"/>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Business growth has emerged as the #1 goal for Australian CIOs, surpassing </a:t>
            </a:r>
            <a:r>
              <a:rPr lang="en-US" sz="1200" b="1" err="1">
                <a:solidFill>
                  <a:prstClr val="black"/>
                </a:solidFill>
                <a:latin typeface="Helvetica"/>
                <a:cs typeface="Helvetica"/>
              </a:rPr>
              <a:t>modernisation</a:t>
            </a:r>
            <a:r>
              <a:rPr lang="en-US" sz="1200" b="1">
                <a:solidFill>
                  <a:prstClr val="black"/>
                </a:solidFill>
                <a:latin typeface="Helvetica"/>
                <a:cs typeface="Helvetica"/>
              </a:rPr>
              <a:t>, which ranked first in the previous six months and is now the #2 goal</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The #1 initiative is to pilot and adopt generative AI (GenAI), followed by </a:t>
            </a:r>
            <a:r>
              <a:rPr lang="en-US" sz="1200" err="1">
                <a:solidFill>
                  <a:prstClr val="black"/>
                </a:solidFill>
                <a:latin typeface="Helvetica"/>
                <a:cs typeface="Helvetica"/>
              </a:rPr>
              <a:t>modernising</a:t>
            </a:r>
            <a:r>
              <a:rPr lang="en-US" sz="1200">
                <a:solidFill>
                  <a:prstClr val="black"/>
                </a:solidFill>
                <a:latin typeface="Helvetica"/>
                <a:cs typeface="Helvetica"/>
              </a:rPr>
              <a:t> back-office systems.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AI investments are highly </a:t>
            </a:r>
            <a:r>
              <a:rPr lang="en-US" sz="1200" err="1">
                <a:solidFill>
                  <a:prstClr val="black"/>
                </a:solidFill>
                <a:latin typeface="Helvetica"/>
                <a:cs typeface="Helvetica"/>
              </a:rPr>
              <a:t>prioritised</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However, only 4% of budgets are </a:t>
            </a:r>
            <a:br>
              <a:rPr lang="en-US" sz="1200">
                <a:solidFill>
                  <a:prstClr val="black"/>
                </a:solidFill>
                <a:latin typeface="Helvetica"/>
                <a:cs typeface="Helvetica"/>
              </a:rPr>
            </a:br>
            <a:r>
              <a:rPr lang="en-US" sz="1200">
                <a:solidFill>
                  <a:prstClr val="black"/>
                </a:solidFill>
                <a:latin typeface="Helvetica"/>
                <a:cs typeface="Helvetica"/>
              </a:rPr>
              <a:t>currently allocated to innovation</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Although the largest share of funding goes toward people and skills, a shortage of qualified staff and expertise remains a major obstacle.</a:t>
            </a:r>
          </a:p>
          <a:p>
            <a:pPr marL="171450" lvl="0" indent="-171450">
              <a:lnSpc>
                <a:spcPct val="15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#1 and #2 execution barrier</a:t>
            </a:r>
            <a:r>
              <a:rPr lang="en-US" sz="1200">
                <a:solidFill>
                  <a:prstClr val="black"/>
                </a:solidFill>
                <a:latin typeface="Helvetica"/>
                <a:cs typeface="Helvetica"/>
              </a:rPr>
              <a:t>s are</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lang="en-US" sz="1200">
                <a:solidFill>
                  <a:prstClr val="black"/>
                </a:solidFill>
                <a:latin typeface="Helvetica"/>
                <a:cs typeface="Helvetica"/>
              </a:rPr>
              <a:t>still the lack of funding/resources </a:t>
            </a:r>
            <a:br>
              <a:rPr lang="en-US" sz="1200">
                <a:solidFill>
                  <a:prstClr val="black"/>
                </a:solidFill>
                <a:latin typeface="Helvetica"/>
                <a:cs typeface="Helvetica"/>
              </a:rPr>
            </a:br>
            <a:r>
              <a:rPr lang="en-US" sz="1200">
                <a:solidFill>
                  <a:prstClr val="black"/>
                </a:solidFill>
                <a:latin typeface="Helvetica"/>
                <a:cs typeface="Helvetica"/>
              </a:rPr>
              <a:t>and competing priorities.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4" y="446728"/>
            <a:ext cx="3329805" cy="769442"/>
            <a:chOff x="819811" y="1621037"/>
            <a:chExt cx="3329805"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2" y="1928814"/>
              <a:ext cx="332980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1" y="1621037"/>
              <a:ext cx="332980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405937"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618306" y="114914"/>
            <a:ext cx="7531654" cy="6370077"/>
          </a:xfrm>
          <a:prstGeom prst="rect">
            <a:avLst/>
          </a:prstGeom>
          <a:noFill/>
        </p:spPr>
        <p:txBody>
          <a:bodyPr wrap="square" lIns="91440" tIns="45720" rIns="91440" bIns="45720" anchor="t">
            <a:spAutoFit/>
          </a:bodyPr>
          <a:lstStyle/>
          <a:p>
            <a:pPr lvl="0">
              <a:lnSpc>
                <a:spcPct val="150000"/>
              </a:lnSpc>
              <a:spcAft>
                <a:spcPts val="1200"/>
              </a:spcAft>
              <a:buClr>
                <a:srgbClr val="E7534F"/>
              </a:buClr>
              <a:defRPr/>
            </a:pPr>
            <a:r>
              <a:rPr lang="en-US" sz="1200">
                <a:solidFill>
                  <a:prstClr val="black"/>
                </a:solidFill>
                <a:latin typeface="Helvetica"/>
                <a:cs typeface="Helvetica"/>
              </a:rPr>
              <a:t>In this report, you'll find insights into how CIOs are achieving business growth </a:t>
            </a:r>
            <a:br>
              <a:rPr lang="en-US" sz="1200">
                <a:solidFill>
                  <a:prstClr val="black"/>
                </a:solidFill>
                <a:latin typeface="Helvetica"/>
                <a:cs typeface="Helvetica"/>
              </a:rPr>
            </a:br>
            <a:r>
              <a:rPr lang="en-US" sz="1200">
                <a:solidFill>
                  <a:prstClr val="black"/>
                </a:solidFill>
                <a:latin typeface="Helvetica"/>
                <a:cs typeface="Helvetica"/>
              </a:rPr>
              <a:t>by investing in AI agents and generative AI</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50000"/>
              </a:lnSpc>
              <a:spcBef>
                <a:spcPts val="0"/>
              </a:spcBef>
              <a:spcAft>
                <a:spcPts val="120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key areas of focus are:</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lvl="0">
              <a:lnSpc>
                <a:spcPct val="150000"/>
              </a:lnSpc>
              <a:buClr>
                <a:srgbClr val="E7534F"/>
              </a:buClr>
              <a:defRPr/>
            </a:pPr>
            <a:r>
              <a:rPr lang="en-US" sz="1200" b="1">
                <a:solidFill>
                  <a:prstClr val="black"/>
                </a:solidFill>
                <a:latin typeface="Helvetica"/>
                <a:cs typeface="Helvetica"/>
              </a:rPr>
              <a:t>Growing the business as the #1 priority</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CIOs now view </a:t>
            </a:r>
            <a:r>
              <a:rPr lang="en-US" sz="1200" err="1">
                <a:solidFill>
                  <a:prstClr val="black"/>
                </a:solidFill>
                <a:latin typeface="Helvetica"/>
                <a:cs typeface="Helvetica"/>
              </a:rPr>
              <a:t>modernising</a:t>
            </a:r>
            <a:r>
              <a:rPr lang="en-US" sz="1200">
                <a:solidFill>
                  <a:prstClr val="black"/>
                </a:solidFill>
                <a:latin typeface="Helvetica"/>
                <a:cs typeface="Helvetica"/>
              </a:rPr>
              <a:t> tech and boosting operational effectiveness as key drivers for </a:t>
            </a:r>
            <a:br>
              <a:rPr lang="en-US" sz="1200">
                <a:solidFill>
                  <a:prstClr val="black"/>
                </a:solidFill>
                <a:latin typeface="Helvetica"/>
                <a:cs typeface="Helvetica"/>
              </a:rPr>
            </a:br>
            <a:r>
              <a:rPr lang="en-US" sz="1200">
                <a:solidFill>
                  <a:prstClr val="black"/>
                </a:solidFill>
                <a:latin typeface="Helvetica"/>
                <a:cs typeface="Helvetica"/>
              </a:rPr>
              <a:t>business growth, with AI playing a critical role</a:t>
            </a:r>
            <a:r>
              <a:rPr kumimoji="0" lang="en-US" sz="1200" b="0" i="0" u="none" strike="noStrike" kern="1200" cap="none" spc="0" normalizeH="0" baseline="0" noProof="0">
                <a:ln>
                  <a:noFill/>
                </a:ln>
                <a:solidFill>
                  <a:prstClr val="black"/>
                </a:solidFill>
                <a:effectLst/>
                <a:uLnTx/>
                <a:uFillTx/>
                <a:latin typeface="Helvetica"/>
                <a:ea typeface="+mn-ea"/>
                <a:cs typeface="Helvetica"/>
              </a:rPr>
              <a:t>. Optimising costs is also important.</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Acquiring more customers drives business growth, while other key outcomes include </a:t>
            </a:r>
            <a:r>
              <a:rPr lang="en-US" sz="1200" err="1">
                <a:solidFill>
                  <a:prstClr val="black"/>
                </a:solidFill>
                <a:latin typeface="Helvetica"/>
                <a:cs typeface="Helvetica"/>
              </a:rPr>
              <a:t>digitising</a:t>
            </a:r>
            <a:r>
              <a:rPr lang="en-US" sz="1200">
                <a:solidFill>
                  <a:prstClr val="black"/>
                </a:solidFill>
                <a:latin typeface="Helvetica"/>
                <a:cs typeface="Helvetica"/>
              </a:rPr>
              <a:t> processes, advancing digital transformation, building trust, and becoming more data-driven</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lvl="0">
              <a:lnSpc>
                <a:spcPct val="150000"/>
              </a:lnSpc>
              <a:buClr>
                <a:srgbClr val="E7534F"/>
              </a:buClr>
              <a:defRPr/>
            </a:pPr>
            <a:r>
              <a:rPr lang="en-US" sz="1200" b="1">
                <a:solidFill>
                  <a:prstClr val="black"/>
                </a:solidFill>
                <a:latin typeface="Helvetica"/>
                <a:cs typeface="Helvetica"/>
              </a:rPr>
              <a:t>Adopting AI to deliver measurable value quickly</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Piloting GenAI ahead of traditional IT </a:t>
            </a:r>
            <a:r>
              <a:rPr lang="en-US" sz="1200" err="1">
                <a:solidFill>
                  <a:prstClr val="black"/>
                </a:solidFill>
                <a:latin typeface="Helvetica"/>
                <a:cs typeface="Helvetica"/>
              </a:rPr>
              <a:t>modernisation</a:t>
            </a:r>
            <a:r>
              <a:rPr lang="en-US" sz="1200">
                <a:solidFill>
                  <a:prstClr val="black"/>
                </a:solidFill>
                <a:latin typeface="Helvetica"/>
                <a:cs typeface="Helvetica"/>
              </a:rPr>
              <a:t> indicates a strong intent to showcase AI’s </a:t>
            </a:r>
            <a:br>
              <a:rPr lang="en-US" sz="1200">
                <a:solidFill>
                  <a:prstClr val="black"/>
                </a:solidFill>
                <a:latin typeface="Helvetica"/>
                <a:cs typeface="Helvetica"/>
              </a:rPr>
            </a:br>
            <a:r>
              <a:rPr lang="en-US" sz="1200">
                <a:solidFill>
                  <a:prstClr val="black"/>
                </a:solidFill>
                <a:latin typeface="Helvetica"/>
                <a:cs typeface="Helvetica"/>
              </a:rPr>
              <a:t>potential through quick wins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r>
              <a:rPr lang="en-US" sz="1200">
                <a:solidFill>
                  <a:prstClr val="black"/>
                </a:solidFill>
                <a:latin typeface="Helvetica"/>
                <a:cs typeface="Helvetica"/>
              </a:rPr>
              <a:t>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Although CIOs are placing AI at the </a:t>
            </a:r>
            <a:r>
              <a:rPr lang="en-US" sz="1200" err="1">
                <a:solidFill>
                  <a:prstClr val="black"/>
                </a:solidFill>
                <a:latin typeface="Helvetica"/>
                <a:cs typeface="Helvetica"/>
              </a:rPr>
              <a:t>centre</a:t>
            </a:r>
            <a:r>
              <a:rPr lang="en-US" sz="1200">
                <a:solidFill>
                  <a:prstClr val="black"/>
                </a:solidFill>
                <a:latin typeface="Helvetica"/>
                <a:cs typeface="Helvetica"/>
              </a:rPr>
              <a:t> of their investment priorities, budgets remain misaligned.</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lvl="0">
              <a:lnSpc>
                <a:spcPct val="150000"/>
              </a:lnSpc>
              <a:defRPr/>
            </a:pPr>
            <a:r>
              <a:rPr lang="en-US" sz="1200" b="1">
                <a:solidFill>
                  <a:prstClr val="black"/>
                </a:solidFill>
                <a:latin typeface="Helvetica"/>
                <a:cs typeface="Helvetica"/>
              </a:rPr>
              <a:t>Transforming the workforce with AI</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Even as leadership development, digital fitness, capabilities and culture slip from the top of CIO investment priorities, significant spending on people and skills continues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goal is to equip employees with the capabilities required for an AI-driven, </a:t>
            </a:r>
            <a:r>
              <a:rPr lang="en-US" sz="1200" err="1">
                <a:solidFill>
                  <a:prstClr val="black"/>
                </a:solidFill>
                <a:latin typeface="Helvetica"/>
                <a:cs typeface="Helvetica"/>
              </a:rPr>
              <a:t>modernised</a:t>
            </a:r>
            <a:r>
              <a:rPr lang="en-US" sz="1200">
                <a:solidFill>
                  <a:prstClr val="black"/>
                </a:solidFill>
                <a:latin typeface="Helvetica"/>
                <a:cs typeface="Helvetica"/>
              </a:rPr>
              <a:t> </a:t>
            </a:r>
            <a:r>
              <a:rPr lang="en-US" sz="1200" err="1">
                <a:solidFill>
                  <a:prstClr val="black"/>
                </a:solidFill>
                <a:latin typeface="Helvetica"/>
                <a:cs typeface="Helvetica"/>
              </a:rPr>
              <a:t>organisation</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p>
          <a:p>
            <a:pPr lvl="0">
              <a:lnSpc>
                <a:spcPct val="150000"/>
              </a:lnSpc>
              <a:buClr>
                <a:srgbClr val="E7534F"/>
              </a:buClr>
              <a:defRPr/>
            </a:pPr>
            <a:r>
              <a:rPr lang="en-US" sz="1200" b="1">
                <a:solidFill>
                  <a:prstClr val="black"/>
                </a:solidFill>
                <a:latin typeface="Helvetica"/>
                <a:cs typeface="Helvetica"/>
              </a:rPr>
              <a:t>Implementing AI initiatives and priorities while facing budget and resource constraints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Budget / resource pressures are forcing CIOs to take a selective approach to AI and IT initiatives. </a:t>
            </a:r>
            <a:br>
              <a:rPr lang="en-US" sz="1200">
                <a:solidFill>
                  <a:prstClr val="black"/>
                </a:solidFill>
                <a:latin typeface="Helvetica"/>
                <a:cs typeface="Helvetica"/>
              </a:rPr>
            </a:br>
            <a:r>
              <a:rPr lang="en-US" sz="1200">
                <a:solidFill>
                  <a:prstClr val="black"/>
                </a:solidFill>
                <a:latin typeface="Helvetica"/>
                <a:cs typeface="Helvetica"/>
              </a:rPr>
              <a:t>Instead of pursuing broad transformation, they’re narrowing their focus to initiatives and priorities </a:t>
            </a:r>
            <a:br>
              <a:rPr lang="en-US" sz="1200">
                <a:solidFill>
                  <a:prstClr val="black"/>
                </a:solidFill>
                <a:latin typeface="Helvetica"/>
                <a:cs typeface="Helvetica"/>
              </a:rPr>
            </a:br>
            <a:r>
              <a:rPr lang="en-US" sz="1200">
                <a:solidFill>
                  <a:prstClr val="black"/>
                </a:solidFill>
                <a:latin typeface="Helvetica"/>
                <a:cs typeface="Helvetica"/>
              </a:rPr>
              <a:t>that can deliver measurable value instantly.</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spTree>
    <p:extLst>
      <p:ext uri="{BB962C8B-B14F-4D97-AF65-F5344CB8AC3E}">
        <p14:creationId xmlns:p14="http://schemas.microsoft.com/office/powerpoint/2010/main" val="166950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CBEA9867-3A0A-942C-F5E7-42BC10770451}"/>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F61DC331-1358-C416-F7A9-FFE6DA5F500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FF4AEDE3-8BB5-E2E1-A697-6000AC5154E6}"/>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666F91E2-E163-ED12-BE26-F8150DD33DB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CC25A1B-3710-6582-A191-CF0B28ACA0C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DC8A6D1-7949-0CB0-1E94-C8AA0ACAFB9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2BFAB918-70F1-AE17-FA82-F4FD863D1F4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451B1740-8E82-D6FF-3219-8A4A19A96C31}"/>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5E3DF0AF-61DB-A7A2-1902-1B7019596226}"/>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8016703A-E70D-2315-547F-48862DDE2976}"/>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5C2CBCD4-F7B8-10AC-A7E9-D627834C47F4}"/>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66D9E2C9-256B-1BCA-4E3B-1B29CB0AAA3C}"/>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D6953217-AC6A-9DDD-B6AC-05AACB15424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2727609A-DAEA-9773-280E-EC53547CFE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8DBAE6D6-BCC6-5F44-9A83-8F5E9E76EE5A}"/>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E299ECF0-3CA1-4E50-D6C7-4D32807B9141}"/>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E0B517DF-3B83-5645-0B9B-FBA83AF4EA70}"/>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095B86BD-E1D3-FDCA-2271-FDC8D387164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3F5F6861-B091-F78B-6D4E-C3A3F9DD88DE}"/>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932041E8-8CC1-3CED-700A-DC21406433B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3E44C984-8C1D-E31F-B37E-06069FE3BECB}"/>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06B3E94-BF69-5404-DC42-1CA26715E528}"/>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95D0A5C9-7CC4-95C7-E4E1-88C0B4667F3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13C0C797-1F6C-BA17-587D-D6C6FC64AFE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10F2A291-8861-B23F-AB28-35DD2F5E7E38}"/>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BD874993-36B7-F0DD-34B0-2B082E5A08A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771E0B55-F36C-3ED6-BED9-6760ECA289A1}"/>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38E61527-DA7D-9549-959E-9E324AB13F2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C8F390E-82A7-8F43-078D-4B7599A2C4E8}"/>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ADEF334-97B1-0A6D-567E-E1E4F645004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B1FC4C2-24E8-5D83-2167-42867899F44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418B09E-A25C-940C-E93D-C027B4CC498B}"/>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217B809E-AA04-83E0-6037-55F98ACA8AD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107F0265-7715-5C0F-22BB-4591CB02F26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A96387E-86AC-B209-1260-CA538BA782F6}"/>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F9B1C23-5079-F94F-5427-5563D3C6F84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173772-99DB-76B5-32EC-25BEE9F921D1}"/>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B748BE1-77FA-5F2B-144A-913C976C1E32}"/>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4941C01-DF43-DD20-CD7E-70B526E847F6}"/>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4A2991C-2C9D-6CC2-B367-486265C3DAE2}"/>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0C62C01-AB0E-2F52-32E2-223C9195BBBF}"/>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508040B-D30D-00EB-6897-A971328ADB2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C0CA8A0-CE1F-6401-2E55-356F57DDD45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7" name="Group 6">
            <a:extLst>
              <a:ext uri="{FF2B5EF4-FFF2-40B4-BE49-F238E27FC236}">
                <a16:creationId xmlns:a16="http://schemas.microsoft.com/office/drawing/2014/main" id="{AA6FA0F6-9A6B-7DB5-85D7-868FE427606E}"/>
              </a:ext>
            </a:extLst>
          </p:cNvPr>
          <p:cNvGrpSpPr/>
          <p:nvPr/>
        </p:nvGrpSpPr>
        <p:grpSpPr>
          <a:xfrm>
            <a:off x="471141" y="2439235"/>
            <a:ext cx="7539256" cy="1010611"/>
            <a:chOff x="470612" y="2366935"/>
            <a:chExt cx="7539256" cy="1010611"/>
          </a:xfrm>
        </p:grpSpPr>
        <p:sp>
          <p:nvSpPr>
            <p:cNvPr id="8" name="TextBox 7">
              <a:extLst>
                <a:ext uri="{FF2B5EF4-FFF2-40B4-BE49-F238E27FC236}">
                  <a16:creationId xmlns:a16="http://schemas.microsoft.com/office/drawing/2014/main" id="{B4873B42-36D7-67E1-D612-05AEF6C78A3A}"/>
                </a:ext>
              </a:extLst>
            </p:cNvPr>
            <p:cNvSpPr txBox="1"/>
            <p:nvPr/>
          </p:nvSpPr>
          <p:spPr>
            <a:xfrm>
              <a:off x="470612" y="2366935"/>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Goals and initiatives</a:t>
              </a:r>
            </a:p>
          </p:txBody>
        </p:sp>
        <p:sp>
          <p:nvSpPr>
            <p:cNvPr id="50" name="Rectangle 49">
              <a:extLst>
                <a:ext uri="{FF2B5EF4-FFF2-40B4-BE49-F238E27FC236}">
                  <a16:creationId xmlns:a16="http://schemas.microsoft.com/office/drawing/2014/main" id="{913CBEFF-BB2E-69A0-07CC-3E869C4768BC}"/>
                </a:ext>
              </a:extLst>
            </p:cNvPr>
            <p:cNvSpPr/>
            <p:nvPr/>
          </p:nvSpPr>
          <p:spPr>
            <a:xfrm>
              <a:off x="608469" y="331507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2702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3C506-464E-7CCA-CC3C-19872D8C4588}"/>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CBF1C01A-79A9-944B-12CA-79CE3E75B0B5}"/>
              </a:ext>
            </a:extLst>
          </p:cNvPr>
          <p:cNvSpPr/>
          <p:nvPr/>
        </p:nvSpPr>
        <p:spPr>
          <a:xfrm>
            <a:off x="300539" y="131044"/>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CIOs’ </a:t>
            </a:r>
            <a:r>
              <a:rPr lang="en-US" sz="2400" b="1" err="1">
                <a:solidFill>
                  <a:srgbClr val="000000"/>
                </a:solidFill>
                <a:latin typeface="Helvetica"/>
                <a:cs typeface="Helvetica"/>
                <a:sym typeface="Arial"/>
              </a:rPr>
              <a:t>organisational</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goals</a:t>
            </a:r>
            <a:r>
              <a:rPr lang="en-US" sz="2400" b="1">
                <a:solidFill>
                  <a:srgbClr val="000000"/>
                </a:solidFill>
                <a:latin typeface="Helvetica"/>
                <a:cs typeface="Helvetica"/>
                <a:sym typeface="Arial"/>
              </a:rPr>
              <a:t>:</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Feb 2025 vs Aug 2025</a:t>
            </a:r>
          </a:p>
        </p:txBody>
      </p:sp>
      <p:sp>
        <p:nvSpPr>
          <p:cNvPr id="32" name="TextBox 31">
            <a:extLst>
              <a:ext uri="{FF2B5EF4-FFF2-40B4-BE49-F238E27FC236}">
                <a16:creationId xmlns:a16="http://schemas.microsoft.com/office/drawing/2014/main" id="{D3BFA9C8-1EDA-9F4F-379D-BB822EFD8430}"/>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CIO Edge Surveys in Feb and Aug 2025. Sample size : </a:t>
            </a:r>
            <a:r>
              <a:rPr lang="en-US" sz="1100" i="1">
                <a:solidFill>
                  <a:srgbClr val="FFFFFF">
                    <a:lumMod val="50000"/>
                  </a:srgbClr>
                </a:solidFill>
                <a:latin typeface="Helvetica" panose="020B0403020202020204" pitchFamily="34" charset="0"/>
                <a:cs typeface="Helvetica Neue" panose="02000503000000020004" pitchFamily="2"/>
                <a:sym typeface="Arial"/>
              </a:rPr>
              <a:t>371</a:t>
            </a: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CIOs</a:t>
            </a:r>
          </a:p>
        </p:txBody>
      </p:sp>
      <p:pic>
        <p:nvPicPr>
          <p:cNvPr id="5" name="Graphic 4">
            <a:extLst>
              <a:ext uri="{FF2B5EF4-FFF2-40B4-BE49-F238E27FC236}">
                <a16:creationId xmlns:a16="http://schemas.microsoft.com/office/drawing/2014/main" id="{A9C24831-70F9-21ED-32BB-7CD4963C0A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4907" y="1002221"/>
            <a:ext cx="11291505" cy="5275268"/>
          </a:xfrm>
          <a:prstGeom prst="rect">
            <a:avLst/>
          </a:prstGeom>
        </p:spPr>
      </p:pic>
    </p:spTree>
    <p:extLst>
      <p:ext uri="{BB962C8B-B14F-4D97-AF65-F5344CB8AC3E}">
        <p14:creationId xmlns:p14="http://schemas.microsoft.com/office/powerpoint/2010/main" val="1783529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91C08-F45E-DF77-3EF0-BBFFD4437DAE}"/>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4D41A1E5-AA58-16FC-6BF4-5EBFFB030E78}"/>
              </a:ext>
            </a:extLst>
          </p:cNvPr>
          <p:cNvSpPr/>
          <p:nvPr/>
        </p:nvSpPr>
        <p:spPr>
          <a:xfrm>
            <a:off x="300539" y="131044"/>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CIOs’ initiatives: Feb 2025 vs Aug 2025</a:t>
            </a:r>
          </a:p>
        </p:txBody>
      </p:sp>
      <p:sp>
        <p:nvSpPr>
          <p:cNvPr id="32" name="TextBox 31">
            <a:extLst>
              <a:ext uri="{FF2B5EF4-FFF2-40B4-BE49-F238E27FC236}">
                <a16:creationId xmlns:a16="http://schemas.microsoft.com/office/drawing/2014/main" id="{DB0360BA-4E31-B0AB-2361-E333B2F9D5C2}"/>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lvl="0" algn="r">
              <a:defRPr/>
            </a:pPr>
            <a:r>
              <a:rPr lang="en-US" sz="1100" i="1">
                <a:solidFill>
                  <a:srgbClr val="FFFFFF">
                    <a:lumMod val="50000"/>
                  </a:srgbClr>
                </a:solidFill>
                <a:latin typeface="Helvetica" panose="020B0403020202020204" pitchFamily="34" charset="0"/>
                <a:cs typeface="Helvetica Neue" panose="02000503000000020004" pitchFamily="2"/>
                <a:sym typeface="Arial"/>
              </a:rPr>
              <a:t>Source : ADAPT CIO Edge Surveys in Feb and Aug 2025. Sample size : 364 Australian CIOs</a:t>
            </a:r>
          </a:p>
        </p:txBody>
      </p:sp>
      <p:pic>
        <p:nvPicPr>
          <p:cNvPr id="15" name="Graphic 14">
            <a:extLst>
              <a:ext uri="{FF2B5EF4-FFF2-40B4-BE49-F238E27FC236}">
                <a16:creationId xmlns:a16="http://schemas.microsoft.com/office/drawing/2014/main" id="{8CC2D7C0-2940-364E-1747-ADA37DFBAF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6587" y="1031168"/>
            <a:ext cx="11308633" cy="5283270"/>
          </a:xfrm>
          <a:prstGeom prst="rect">
            <a:avLst/>
          </a:prstGeom>
        </p:spPr>
      </p:pic>
    </p:spTree>
    <p:extLst>
      <p:ext uri="{BB962C8B-B14F-4D97-AF65-F5344CB8AC3E}">
        <p14:creationId xmlns:p14="http://schemas.microsoft.com/office/powerpoint/2010/main" val="2829570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123B5-C07F-13C4-1F53-D71DECA9FF9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F5F7AAB-23BD-4EE4-308B-E040011B3849}"/>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B846132-C1C7-BAB5-0A56-2B086628BA8B}"/>
              </a:ext>
            </a:extLst>
          </p:cNvPr>
          <p:cNvSpPr txBox="1"/>
          <p:nvPr/>
        </p:nvSpPr>
        <p:spPr>
          <a:xfrm>
            <a:off x="689498" y="1805383"/>
            <a:ext cx="3567311" cy="4443973"/>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Growing the business has jumped from #6 to the #1 goal of Australian CIOs for the past six months</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kumimoji="0" lang="en-US" sz="1200" b="1" i="0" u="none" strike="noStrike" kern="1200" cap="none" spc="0" normalizeH="0" baseline="0" noProof="0" err="1">
                <a:ln>
                  <a:noFill/>
                </a:ln>
                <a:solidFill>
                  <a:prstClr val="black"/>
                </a:solidFill>
                <a:effectLst/>
                <a:uLnTx/>
                <a:uFillTx/>
                <a:latin typeface="Helvetica"/>
                <a:ea typeface="+mn-ea"/>
                <a:cs typeface="Helvetica"/>
              </a:rPr>
              <a:t>Modernisation</a:t>
            </a:r>
            <a:r>
              <a:rPr kumimoji="0" lang="en-US" sz="1200" b="1" i="0" u="none" strike="noStrike" kern="1200" cap="none" spc="0" normalizeH="0" baseline="0" noProof="0">
                <a:ln>
                  <a:noFill/>
                </a:ln>
                <a:solidFill>
                  <a:prstClr val="black"/>
                </a:solidFill>
                <a:effectLst/>
                <a:uLnTx/>
                <a:uFillTx/>
                <a:latin typeface="Helvetica"/>
                <a:ea typeface="+mn-ea"/>
                <a:cs typeface="Helvetica"/>
              </a:rPr>
              <a:t> is now the #2 goal.</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Digital transformation has grown in importance. However, talent attraction and retention have become lower priorities, suggesting that </a:t>
            </a:r>
            <a:r>
              <a:rPr lang="en-US" sz="1200" err="1">
                <a:solidFill>
                  <a:prstClr val="black"/>
                </a:solidFill>
                <a:latin typeface="Helvetica"/>
                <a:cs typeface="Helvetica"/>
              </a:rPr>
              <a:t>organisations</a:t>
            </a:r>
            <a:r>
              <a:rPr lang="en-US" sz="1200">
                <a:solidFill>
                  <a:prstClr val="black"/>
                </a:solidFill>
                <a:latin typeface="Helvetica"/>
                <a:cs typeface="Helvetica"/>
              </a:rPr>
              <a:t> may have made progress in this area or resolved major challenges.</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GenAI adoption has quickly become the top priority for CIOs, while data-related initiatives, such as platforming and analytics, have also risen significantly in importance. </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Governance and infrastructure </a:t>
            </a:r>
            <a:r>
              <a:rPr lang="en-US" sz="1200" err="1">
                <a:solidFill>
                  <a:prstClr val="black"/>
                </a:solidFill>
                <a:latin typeface="Helvetica"/>
                <a:cs typeface="Helvetica"/>
              </a:rPr>
              <a:t>modernisation</a:t>
            </a:r>
            <a:r>
              <a:rPr lang="en-US" sz="1200">
                <a:solidFill>
                  <a:prstClr val="black"/>
                </a:solidFill>
                <a:latin typeface="Helvetica"/>
                <a:cs typeface="Helvetica"/>
              </a:rPr>
              <a:t> have become lower priorities as CIOs shift their focus toward data-driven initiatives.</a:t>
            </a:r>
          </a:p>
        </p:txBody>
      </p:sp>
      <p:grpSp>
        <p:nvGrpSpPr>
          <p:cNvPr id="2" name="Group 1">
            <a:extLst>
              <a:ext uri="{FF2B5EF4-FFF2-40B4-BE49-F238E27FC236}">
                <a16:creationId xmlns:a16="http://schemas.microsoft.com/office/drawing/2014/main" id="{AC49B5A6-DEB9-7A52-19AA-5C676EF90BE9}"/>
              </a:ext>
            </a:extLst>
          </p:cNvPr>
          <p:cNvGrpSpPr/>
          <p:nvPr/>
        </p:nvGrpSpPr>
        <p:grpSpPr>
          <a:xfrm>
            <a:off x="643103" y="443053"/>
            <a:ext cx="3613705" cy="1138774"/>
            <a:chOff x="819810" y="1621037"/>
            <a:chExt cx="4129258" cy="1138774"/>
          </a:xfrm>
        </p:grpSpPr>
        <p:sp>
          <p:nvSpPr>
            <p:cNvPr id="3" name="Rectangle 2">
              <a:extLst>
                <a:ext uri="{FF2B5EF4-FFF2-40B4-BE49-F238E27FC236}">
                  <a16:creationId xmlns:a16="http://schemas.microsoft.com/office/drawing/2014/main" id="{C5D686BD-39F9-303B-98F2-C22E135E8A76}"/>
                </a:ext>
              </a:extLst>
            </p:cNvPr>
            <p:cNvSpPr/>
            <p:nvPr/>
          </p:nvSpPr>
          <p:spPr>
            <a:xfrm>
              <a:off x="819810" y="1928814"/>
              <a:ext cx="4076243" cy="830997"/>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Growing the business as the #1 outcome</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E042625E-A8B1-BB30-2604-9DE4D0DA0543}"/>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5525280E-7310-3553-FF8F-1B25644CF5E0}"/>
              </a:ext>
            </a:extLst>
          </p:cNvPr>
          <p:cNvCxnSpPr>
            <a:cxnSpLocks/>
          </p:cNvCxnSpPr>
          <p:nvPr/>
        </p:nvCxnSpPr>
        <p:spPr>
          <a:xfrm flipV="1">
            <a:off x="4316969"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D573603-41D2-2DF3-ABE1-208074F81982}"/>
              </a:ext>
            </a:extLst>
          </p:cNvPr>
          <p:cNvSpPr txBox="1"/>
          <p:nvPr/>
        </p:nvSpPr>
        <p:spPr>
          <a:xfrm>
            <a:off x="4434775" y="304791"/>
            <a:ext cx="7591235" cy="6283917"/>
          </a:xfrm>
          <a:prstGeom prst="rect">
            <a:avLst/>
          </a:prstGeom>
          <a:noFill/>
        </p:spPr>
        <p:txBody>
          <a:bodyPr wrap="square" lIns="91440" tIns="45720" rIns="91440" bIns="45720" anchor="t">
            <a:spAutoFit/>
          </a:bodyPr>
          <a:lstStyle/>
          <a:p>
            <a:pPr lvl="0">
              <a:lnSpc>
                <a:spcPct val="150000"/>
              </a:lnSpc>
              <a:buClr>
                <a:srgbClr val="E7534F"/>
              </a:buClr>
              <a:defRPr/>
            </a:pPr>
            <a:r>
              <a:rPr lang="en-US" sz="1200" b="1">
                <a:solidFill>
                  <a:prstClr val="black"/>
                </a:solidFill>
                <a:latin typeface="Helvetica"/>
                <a:cs typeface="Helvetica"/>
              </a:rPr>
              <a:t>Growing the business is the goal of Australian CIOs for the coming 12 months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CIOs strive for business growth by leveraging technology to improve operational effectiveness. </a:t>
            </a:r>
            <a:br>
              <a:rPr lang="en-US" sz="1200">
                <a:latin typeface="Helvetica"/>
                <a:cs typeface="Helvetica"/>
              </a:rPr>
            </a:br>
            <a:r>
              <a:rPr lang="en-US" sz="1200">
                <a:solidFill>
                  <a:prstClr val="black"/>
                </a:solidFill>
                <a:latin typeface="Helvetica"/>
                <a:cs typeface="Helvetica"/>
              </a:rPr>
              <a:t>Adopting AI is also a key component for </a:t>
            </a:r>
            <a:r>
              <a:rPr lang="en-US" sz="1200" err="1">
                <a:solidFill>
                  <a:prstClr val="black"/>
                </a:solidFill>
                <a:latin typeface="Helvetica"/>
                <a:cs typeface="Helvetica"/>
              </a:rPr>
              <a:t>organisations</a:t>
            </a:r>
            <a:r>
              <a:rPr lang="en-US" sz="1200">
                <a:solidFill>
                  <a:prstClr val="black"/>
                </a:solidFill>
                <a:latin typeface="Helvetica"/>
                <a:cs typeface="Helvetica"/>
              </a:rPr>
              <a:t> </a:t>
            </a:r>
            <a:r>
              <a:rPr lang="en-US" sz="1200" err="1">
                <a:solidFill>
                  <a:prstClr val="black"/>
                </a:solidFill>
                <a:latin typeface="Helvetica"/>
                <a:cs typeface="Helvetica"/>
              </a:rPr>
              <a:t>modernising</a:t>
            </a:r>
            <a:r>
              <a:rPr lang="en-US" sz="1200">
                <a:solidFill>
                  <a:prstClr val="black"/>
                </a:solidFill>
                <a:latin typeface="Helvetica"/>
                <a:cs typeface="Helvetica"/>
              </a:rPr>
              <a:t> their tech infrastructures.</a:t>
            </a:r>
            <a:endParaRPr lang="en-US">
              <a:solidFill>
                <a:prstClr val="black"/>
              </a:solidFill>
              <a:latin typeface="Aptos" panose="02110004020202020204"/>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change in </a:t>
            </a:r>
            <a:r>
              <a:rPr lang="en-US" sz="1200" err="1">
                <a:solidFill>
                  <a:prstClr val="black"/>
                </a:solidFill>
                <a:latin typeface="Helvetica"/>
                <a:cs typeface="Helvetica"/>
              </a:rPr>
              <a:t>modernisation’s</a:t>
            </a:r>
            <a:r>
              <a:rPr lang="en-US" sz="1200">
                <a:solidFill>
                  <a:prstClr val="black"/>
                </a:solidFill>
                <a:latin typeface="Helvetica"/>
                <a:cs typeface="Helvetica"/>
              </a:rPr>
              <a:t> ranking suggests it's no longer just an IT objective but is now viewed </a:t>
            </a:r>
            <a:br>
              <a:rPr lang="en-US" sz="1200">
                <a:latin typeface="Helvetica"/>
                <a:cs typeface="Helvetica"/>
              </a:rPr>
            </a:br>
            <a:r>
              <a:rPr lang="en-US" sz="1200">
                <a:solidFill>
                  <a:prstClr val="black"/>
                </a:solidFill>
                <a:latin typeface="Helvetica"/>
                <a:cs typeface="Helvetica"/>
              </a:rPr>
              <a:t>as a catalyst for growth, driven by operational excellence to ensure scalability and profitability. </a:t>
            </a:r>
            <a:endParaRPr lang="en-US" sz="1200">
              <a:solidFill>
                <a:prstClr val="black"/>
              </a:solidFill>
              <a:latin typeface="Helvetica"/>
              <a:ea typeface="Calibri" panose="020F0502020204030204"/>
              <a:cs typeface="Helvetica"/>
            </a:endParaRPr>
          </a:p>
          <a:p>
            <a:pPr>
              <a:lnSpc>
                <a:spcPct val="150000"/>
              </a:lnSpc>
              <a:defRPr/>
            </a:pPr>
            <a:r>
              <a:rPr lang="en-US" sz="1200" b="1">
                <a:solidFill>
                  <a:prstClr val="black"/>
                </a:solidFill>
                <a:latin typeface="Helvetica"/>
                <a:cs typeface="Helvetica"/>
              </a:rPr>
              <a:t>Goals #6 to #10 strongly support business growth</a:t>
            </a:r>
            <a:endParaRPr lang="en-US">
              <a:solidFill>
                <a:prstClr val="black"/>
              </a:solidFill>
            </a:endParaRPr>
          </a:p>
          <a:p>
            <a:pPr marL="171450" lvl="0" indent="-171450">
              <a:lnSpc>
                <a:spcPct val="150000"/>
              </a:lnSpc>
              <a:spcAft>
                <a:spcPts val="1200"/>
              </a:spcAft>
              <a:buClr>
                <a:srgbClr val="E7534F"/>
              </a:buClr>
              <a:buFont typeface="Arial"/>
              <a:buChar char="•"/>
              <a:defRPr/>
            </a:pPr>
            <a:r>
              <a:rPr lang="en-US" sz="1200" err="1">
                <a:solidFill>
                  <a:prstClr val="black"/>
                </a:solidFill>
                <a:latin typeface="Helvetica"/>
                <a:cs typeface="Helvetica"/>
              </a:rPr>
              <a:t>Digitisation</a:t>
            </a:r>
            <a:r>
              <a:rPr lang="en-US" sz="1200">
                <a:solidFill>
                  <a:prstClr val="black"/>
                </a:solidFill>
                <a:latin typeface="Helvetica"/>
                <a:cs typeface="Helvetica"/>
              </a:rPr>
              <a:t> and automation directly fuel growth, while digital transformation redefines how value is created and delivered. This alignment enables CIOs to integrate customer experiences, supply chains, analytics, and innovation pipelines under a unified strategy. As customer growth anchors business expansion, securing trust and becoming more data-driven help ensure agility and resilience.</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50000"/>
              </a:lnSpc>
              <a:buClr>
                <a:srgbClr val="E7534F"/>
              </a:buClr>
              <a:defRPr/>
            </a:pPr>
            <a:r>
              <a:rPr lang="en-US" sz="1200" b="1">
                <a:solidFill>
                  <a:prstClr val="black"/>
                </a:solidFill>
                <a:latin typeface="Helvetica"/>
                <a:cs typeface="Helvetica"/>
              </a:rPr>
              <a:t>Balancing the adoption of AI capabilities by strengthening core systems and data platforms </a:t>
            </a:r>
          </a:p>
          <a:p>
            <a:pPr marL="171450" indent="-171450">
              <a:lnSpc>
                <a:spcPct val="150000"/>
              </a:lnSpc>
              <a:buClr>
                <a:srgbClr val="E7534F"/>
              </a:buClr>
              <a:buFont typeface="Arial"/>
              <a:buChar char="•"/>
              <a:defRPr/>
            </a:pPr>
            <a:r>
              <a:rPr lang="en-US" sz="1200">
                <a:solidFill>
                  <a:prstClr val="black"/>
                </a:solidFill>
                <a:latin typeface="Helvetica"/>
                <a:cs typeface="Helvetica"/>
              </a:rPr>
              <a:t>As generative AI relies on strong digital foundations, high quality, secure and well-governed </a:t>
            </a:r>
            <a:br>
              <a:rPr lang="en-US" sz="1200">
                <a:latin typeface="Helvetica"/>
                <a:cs typeface="Helvetica"/>
              </a:rPr>
            </a:br>
            <a:r>
              <a:rPr lang="en-US" sz="1200">
                <a:solidFill>
                  <a:prstClr val="black"/>
                </a:solidFill>
                <a:latin typeface="Helvetica"/>
                <a:cs typeface="Helvetica"/>
              </a:rPr>
              <a:t>data is crucial. </a:t>
            </a:r>
          </a:p>
          <a:p>
            <a:pPr marL="171450" indent="-171450">
              <a:lnSpc>
                <a:spcPct val="150000"/>
              </a:lnSpc>
              <a:spcAft>
                <a:spcPts val="1200"/>
              </a:spcAft>
              <a:buClr>
                <a:srgbClr val="E7534F"/>
              </a:buClr>
              <a:buFont typeface="Arial"/>
              <a:buChar char="•"/>
              <a:defRPr/>
            </a:pPr>
            <a:r>
              <a:rPr lang="en-US" sz="1200">
                <a:solidFill>
                  <a:prstClr val="black"/>
                </a:solidFill>
                <a:latin typeface="Helvetica"/>
                <a:cs typeface="Helvetica"/>
              </a:rPr>
              <a:t>Multi-cloud plays a critical role in GenAI pilots and adoption by providing access to best-of-breed AI services and </a:t>
            </a:r>
            <a:r>
              <a:rPr lang="en-US" sz="1200" err="1">
                <a:solidFill>
                  <a:prstClr val="black"/>
                </a:solidFill>
                <a:latin typeface="Helvetica"/>
                <a:cs typeface="Helvetica"/>
              </a:rPr>
              <a:t>optimising</a:t>
            </a:r>
            <a:r>
              <a:rPr lang="en-US" sz="1200">
                <a:solidFill>
                  <a:prstClr val="black"/>
                </a:solidFill>
                <a:latin typeface="Helvetica"/>
                <a:cs typeface="Helvetica"/>
              </a:rPr>
              <a:t> compute resources for AI training. In addition, </a:t>
            </a:r>
            <a:r>
              <a:rPr lang="en-US" sz="1200" err="1">
                <a:solidFill>
                  <a:prstClr val="black"/>
                </a:solidFill>
                <a:latin typeface="Helvetica"/>
                <a:cs typeface="Helvetica"/>
              </a:rPr>
              <a:t>modernised</a:t>
            </a:r>
            <a:r>
              <a:rPr lang="en-US" sz="1200">
                <a:solidFill>
                  <a:prstClr val="black"/>
                </a:solidFill>
                <a:latin typeface="Helvetica"/>
                <a:cs typeface="Helvetica"/>
              </a:rPr>
              <a:t> core systems and customer applications ensure AI solutions can run effectively in production environments. </a:t>
            </a:r>
            <a:endParaRPr lang="en-US" sz="1200" b="1">
              <a:solidFill>
                <a:prstClr val="black"/>
              </a:solidFill>
              <a:latin typeface="Helvetica"/>
              <a:cs typeface="Helvetica"/>
            </a:endParaRPr>
          </a:p>
          <a:p>
            <a:pPr>
              <a:lnSpc>
                <a:spcPct val="150000"/>
              </a:lnSpc>
              <a:buClr>
                <a:srgbClr val="E7534F"/>
              </a:buClr>
              <a:defRPr/>
            </a:pPr>
            <a:r>
              <a:rPr lang="en-US" sz="1200" b="1">
                <a:solidFill>
                  <a:prstClr val="black"/>
                </a:solidFill>
                <a:latin typeface="Helvetica"/>
                <a:cs typeface="Helvetica"/>
              </a:rPr>
              <a:t>Shifting from governance to data-driven initiatives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decline in priority for governance and infrastructure </a:t>
            </a:r>
            <a:r>
              <a:rPr lang="en-US" sz="1200" err="1">
                <a:solidFill>
                  <a:prstClr val="black"/>
                </a:solidFill>
                <a:latin typeface="Helvetica"/>
                <a:cs typeface="Helvetica"/>
              </a:rPr>
              <a:t>modernisation</a:t>
            </a:r>
            <a:r>
              <a:rPr lang="en-US" sz="1200">
                <a:solidFill>
                  <a:prstClr val="black"/>
                </a:solidFill>
                <a:latin typeface="Helvetica"/>
                <a:cs typeface="Helvetica"/>
              </a:rPr>
              <a:t> suggests these foundational investments are progressing well. Meanwhile, the strong uptake of data initiatives shows that CIOs </a:t>
            </a:r>
            <a:br>
              <a:rPr lang="en-US" sz="1200">
                <a:latin typeface="Helvetica"/>
                <a:cs typeface="Helvetica"/>
              </a:rPr>
            </a:br>
            <a:r>
              <a:rPr lang="en-US" sz="1200">
                <a:solidFill>
                  <a:prstClr val="black"/>
                </a:solidFill>
                <a:latin typeface="Helvetica"/>
                <a:cs typeface="Helvetica"/>
              </a:rPr>
              <a:t>are focused on leveraging their growing data assets to drive innovation. </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high ranking of cyber security points to the ongoing challenges in securing systems and data.</a:t>
            </a:r>
          </a:p>
        </p:txBody>
      </p:sp>
    </p:spTree>
    <p:extLst>
      <p:ext uri="{BB962C8B-B14F-4D97-AF65-F5344CB8AC3E}">
        <p14:creationId xmlns:p14="http://schemas.microsoft.com/office/powerpoint/2010/main" val="2674591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F0C89E6E-F9EF-9CA9-22C9-A87186D0CC3A}"/>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64714D39-8AC6-557F-7335-DEE7C9367A5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6F818A46-D475-5B59-949C-BFAC48A1B82A}"/>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CF332F0B-E2A0-BBEB-AEA6-0F07F1F9D54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B7513BC5-4B86-27C3-F726-B7ECE1147D38}"/>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35B3919-20DD-72E5-8F06-76E62E179347}"/>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AADB92FA-12CC-E9BD-02CA-06D8580F879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4CB799E-EC9B-0E33-2F2E-8DF0422F88B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0A9572E0-B2B0-840B-3A7F-177FB6FE3931}"/>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E0EBD274-49B2-15BC-FEFE-7F23AA5BD4F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5D0E32E3-48A6-1CC0-3B4A-BA127ECA04C7}"/>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0936B434-5733-DD36-4665-442125373FC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35646CF-748E-AD66-E659-AFBD24D7837E}"/>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F2D958B1-4306-D850-6A8E-BDF503B2B1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2E939B2-A702-4F7F-9C9D-859B3C5DE90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BC28108-2C5D-299D-9D14-734B03DE2F6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9AB57B5A-558D-21F7-DC1B-A9909D6079D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D1EC7908-C963-9E97-7749-21882637D619}"/>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7FA191DE-9BBD-0FAB-623D-663E7A64011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28FBAA73-9A3B-F95F-1233-1CCB69152CF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4A0B5B12-8E06-4705-53D6-589B0346B9E0}"/>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F8077754-1823-8D0B-2657-27EB95EC943C}"/>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A5F596D-C4CE-F4E4-AF31-B4620D16B61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A4E77EA-5727-8D31-4D4B-BB7C06F6B070}"/>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AE7D64E-0DDA-11F5-59C2-D3418F1F7C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60A6CCE8-5DC8-9965-B0C6-8B9BDC10754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D526438C-AC9E-333A-2A07-B852B2C5C94E}"/>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094998B-C910-4B28-F1EB-08B5E6C83633}"/>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D6ED3C8-70E4-5BB6-E177-86FD6442EE46}"/>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86EDA59-FFA8-0C80-A1A0-2089C800F41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3758F-D92E-E041-A59F-849DA34605F0}"/>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A58F9471-6EC3-E3A5-36BE-E7B8E84A0BB5}"/>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E29C1E7-2626-58C1-43E8-48C94E290B78}"/>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68DE8FF9-DD24-3E46-CB69-82EE94C31EB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6E086A9E-6D00-8E3A-8E76-858B46E7008B}"/>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662A2D3-8BC0-6A60-2B24-09219DB83B30}"/>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1D8297A9-B6E3-5300-ABD8-8F373ECF366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1EAF93A8-B9BA-4086-1960-1A664925E114}"/>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ACC45E6-4F0D-07C9-4688-9BB7F6A0DA8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766584B6-DE0A-970D-0FB5-F06376E6EF7B}"/>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23A5B41A-59B3-00CB-2E6E-86812B119BE6}"/>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879A873-CBD0-D13A-C3CF-3D14ECF86C7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5B278677-BF19-D400-CB20-CA7CE87E3ED7}"/>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3" name="Group 52">
            <a:extLst>
              <a:ext uri="{FF2B5EF4-FFF2-40B4-BE49-F238E27FC236}">
                <a16:creationId xmlns:a16="http://schemas.microsoft.com/office/drawing/2014/main" id="{E5FA0731-6EB1-25C9-1BBA-298B347A8B56}"/>
              </a:ext>
            </a:extLst>
          </p:cNvPr>
          <p:cNvGrpSpPr/>
          <p:nvPr/>
        </p:nvGrpSpPr>
        <p:grpSpPr>
          <a:xfrm>
            <a:off x="470612" y="2610262"/>
            <a:ext cx="7539256" cy="1061474"/>
            <a:chOff x="470612" y="2918787"/>
            <a:chExt cx="7539256" cy="1061474"/>
          </a:xfrm>
        </p:grpSpPr>
        <p:sp>
          <p:nvSpPr>
            <p:cNvPr id="54" name="TextBox 53">
              <a:extLst>
                <a:ext uri="{FF2B5EF4-FFF2-40B4-BE49-F238E27FC236}">
                  <a16:creationId xmlns:a16="http://schemas.microsoft.com/office/drawing/2014/main" id="{AB04375A-3422-BBD9-2AED-1D3CBD950776}"/>
                </a:ext>
              </a:extLst>
            </p:cNvPr>
            <p:cNvSpPr txBox="1"/>
            <p:nvPr/>
          </p:nvSpPr>
          <p:spPr>
            <a:xfrm>
              <a:off x="470612" y="2918787"/>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Funding and investment</a:t>
              </a:r>
            </a:p>
          </p:txBody>
        </p:sp>
        <p:sp>
          <p:nvSpPr>
            <p:cNvPr id="55" name="Rectangle 54">
              <a:extLst>
                <a:ext uri="{FF2B5EF4-FFF2-40B4-BE49-F238E27FC236}">
                  <a16:creationId xmlns:a16="http://schemas.microsoft.com/office/drawing/2014/main" id="{13B31D27-77B3-EC9E-30F1-4A0AD14799BF}"/>
                </a:ext>
              </a:extLst>
            </p:cNvPr>
            <p:cNvSpPr/>
            <p:nvPr/>
          </p:nvSpPr>
          <p:spPr>
            <a:xfrm>
              <a:off x="608469" y="391778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0208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EEEE"/>
        </a:solidFill>
        <a:effectLst/>
      </p:bgPr>
    </p:bg>
    <p:spTree>
      <p:nvGrpSpPr>
        <p:cNvPr id="1" name="">
          <a:extLst>
            <a:ext uri="{FF2B5EF4-FFF2-40B4-BE49-F238E27FC236}">
              <a16:creationId xmlns:a16="http://schemas.microsoft.com/office/drawing/2014/main" id="{70CFA00D-C18A-C232-6CF9-D0CBAE8DFC9D}"/>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2FE7927A-1EE7-1C1E-6205-3AC6D83B9E8C}"/>
              </a:ext>
            </a:extLst>
          </p:cNvPr>
          <p:cNvSpPr/>
          <p:nvPr/>
        </p:nvSpPr>
        <p:spPr>
          <a:xfrm>
            <a:off x="300539" y="131044"/>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Investment priorities according to CIOs: Feb 2025 vs Aug 2025</a:t>
            </a:r>
          </a:p>
        </p:txBody>
      </p:sp>
      <p:sp>
        <p:nvSpPr>
          <p:cNvPr id="32" name="TextBox 31">
            <a:extLst>
              <a:ext uri="{FF2B5EF4-FFF2-40B4-BE49-F238E27FC236}">
                <a16:creationId xmlns:a16="http://schemas.microsoft.com/office/drawing/2014/main" id="{95218B44-5AA4-D7CF-3A35-6AB5AFF6F914}"/>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CIO Edge Surveys in Feb and Aug 2025. Sample size : 370 Australian CIOs</a:t>
            </a:r>
          </a:p>
        </p:txBody>
      </p:sp>
      <p:pic>
        <p:nvPicPr>
          <p:cNvPr id="19" name="Graphic 18">
            <a:extLst>
              <a:ext uri="{FF2B5EF4-FFF2-40B4-BE49-F238E27FC236}">
                <a16:creationId xmlns:a16="http://schemas.microsoft.com/office/drawing/2014/main" id="{6C9659A5-0CE7-BDCD-9C41-4D084F2265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6587" y="1031167"/>
            <a:ext cx="11291247" cy="5275147"/>
          </a:xfrm>
          <a:prstGeom prst="rect">
            <a:avLst/>
          </a:prstGeom>
        </p:spPr>
      </p:pic>
    </p:spTree>
    <p:extLst>
      <p:ext uri="{BB962C8B-B14F-4D97-AF65-F5344CB8AC3E}">
        <p14:creationId xmlns:p14="http://schemas.microsoft.com/office/powerpoint/2010/main" val="185420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F2DFA-F5B2-F40F-E98C-8A0BFDCAA59A}"/>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76777773-9319-66D1-310A-FB46FCED2E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887239"/>
            <a:ext cx="11937895" cy="5472921"/>
          </a:xfrm>
          <a:prstGeom prst="rect">
            <a:avLst/>
          </a:prstGeom>
        </p:spPr>
      </p:pic>
      <p:sp>
        <p:nvSpPr>
          <p:cNvPr id="15" name="TextBox 14">
            <a:extLst>
              <a:ext uri="{FF2B5EF4-FFF2-40B4-BE49-F238E27FC236}">
                <a16:creationId xmlns:a16="http://schemas.microsoft.com/office/drawing/2014/main" id="{78059457-9327-748D-B295-338433012E6A}"/>
              </a:ext>
            </a:extLst>
          </p:cNvPr>
          <p:cNvSpPr txBox="1"/>
          <p:nvPr/>
        </p:nvSpPr>
        <p:spPr>
          <a:xfrm>
            <a:off x="3296540" y="6500712"/>
            <a:ext cx="883308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CIO Edge Surveys in Feb and Aug 2025. Sample size : 370 Australian CIOs</a:t>
            </a:r>
          </a:p>
        </p:txBody>
      </p:sp>
      <p:sp>
        <p:nvSpPr>
          <p:cNvPr id="21" name="Rectangle 20">
            <a:extLst>
              <a:ext uri="{FF2B5EF4-FFF2-40B4-BE49-F238E27FC236}">
                <a16:creationId xmlns:a16="http://schemas.microsoft.com/office/drawing/2014/main" id="{B154C24D-9E49-4531-19C1-F612A5C385FA}"/>
              </a:ext>
            </a:extLst>
          </p:cNvPr>
          <p:cNvSpPr/>
          <p:nvPr/>
        </p:nvSpPr>
        <p:spPr>
          <a:xfrm>
            <a:off x="233208" y="149927"/>
            <a:ext cx="1036367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srgbClr val="FFFFFF"/>
                </a:solidFill>
                <a:latin typeface="Helvetica Neue" panose="02000503000000020004" pitchFamily="2"/>
                <a:cs typeface="Arial"/>
                <a:sym typeface="Arial"/>
              </a:rPr>
              <a:t>AI- and data-related investment priorities: Feb 2025 vs Aug 2025</a:t>
            </a:r>
            <a:endParaRPr kumimoji="0" lang="en-US" sz="2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99808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4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ustom Design">
  <a:themeElements>
    <a:clrScheme name="Custom 3">
      <a:dk1>
        <a:srgbClr val="000000"/>
      </a:dk1>
      <a:lt1>
        <a:srgbClr val="FFFFFF"/>
      </a:lt1>
      <a:dk2>
        <a:srgbClr val="696464"/>
      </a:dk2>
      <a:lt2>
        <a:srgbClr val="E9E5DC"/>
      </a:lt2>
      <a:accent1>
        <a:srgbClr val="E7534F"/>
      </a:accent1>
      <a:accent2>
        <a:srgbClr val="F4756A"/>
      </a:accent2>
      <a:accent3>
        <a:srgbClr val="9A9A9A"/>
      </a:accent3>
      <a:accent4>
        <a:srgbClr val="3F3F3F"/>
      </a:accent4>
      <a:accent5>
        <a:srgbClr val="BFBFBF"/>
      </a:accent5>
      <a:accent6>
        <a:srgbClr val="FDF1F1"/>
      </a:accent6>
      <a:hlink>
        <a:srgbClr val="FDA9AB"/>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Custom 2">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SharedWithUsers xmlns="6b548529-d317-4b85-942f-248fe0d44d93">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7b556dd40e1a7130f9550d479e2137d">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8d54e98645273a1f949817e2cb31de34"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0A0873-9A1C-4DF5-A54A-AEB7278C155E}">
  <ds:schemaRefs>
    <ds:schemaRef ds:uri="http://schemas.microsoft.com/sharepoint/v3/contenttype/forms"/>
  </ds:schemaRefs>
</ds:datastoreItem>
</file>

<file path=customXml/itemProps2.xml><?xml version="1.0" encoding="utf-8"?>
<ds:datastoreItem xmlns:ds="http://schemas.openxmlformats.org/officeDocument/2006/customXml" ds:itemID="{07AE9B2C-58AA-40E6-BFF7-0ADC5188B005}">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C512281-24C5-4074-9AC9-2126750A7926}">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21</Slides>
  <Notes>17</Notes>
  <HiddenSlides>0</HiddenSlides>
  <ScaleCrop>false</ScaleCrop>
  <HeadingPairs>
    <vt:vector size="4" baseType="variant">
      <vt:variant>
        <vt:lpstr>Theme</vt:lpstr>
      </vt:variant>
      <vt:variant>
        <vt:i4>7</vt:i4>
      </vt:variant>
      <vt:variant>
        <vt:lpstr>Slide Titles</vt:lpstr>
      </vt:variant>
      <vt:variant>
        <vt:i4>21</vt:i4>
      </vt:variant>
    </vt:vector>
  </HeadingPairs>
  <TitlesOfParts>
    <vt:vector size="28" baseType="lpstr">
      <vt:lpstr>4_Custom Design</vt:lpstr>
      <vt:lpstr>1_Custom Design</vt:lpstr>
      <vt:lpstr>4_Office Theme</vt:lpstr>
      <vt:lpstr>Title White</vt:lpstr>
      <vt:lpstr>3_Custom Design</vt:lpstr>
      <vt:lpstr>2_Custom Design</vt:lpstr>
      <vt:lpstr>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Honey Mari Gay</dc:creator>
  <cp:revision>2</cp:revision>
  <dcterms:created xsi:type="dcterms:W3CDTF">2025-05-29T05:31:38Z</dcterms:created>
  <dcterms:modified xsi:type="dcterms:W3CDTF">2025-11-20T09:54:14Z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{"FileActivityType":"9","FileActivityTimeStamp":"2025-08-13T04:59:07.983Z","FileActivityUsersOnPage":[{"DisplayName":"Honey Mari Gay","Id":"honey.gay@adapt.com.au"},{"DisplayName":"Gabby Fredkin","Id":"gabby.fredkin@adapt.com.au"},{"DisplayName":"Honey Mari Gay","Id":"honey.gay@adapt.com.au"}],"FileActivityNavigationId":null}</vt:lpwstr>
  </property>
  <property fmtid="{D5CDD505-2E9C-101B-9397-08002B2CF9AE}" pid="7" name="TriggerFlowInfo">
    <vt:lpwstr/>
  </property>
</Properties>
</file>