
<file path=[Content_Types].xml><?xml version="1.0" encoding="utf-8"?>
<Types xmlns="http://schemas.openxmlformats.org/package/2006/content-types">
  <Default Extension="jpeg" ContentType="image/jpeg"/>
  <Default Extension="mp4" ContentType="video/mp4"/>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theme/theme3.xml" ContentType="application/vnd.openxmlformats-officedocument.theme+xml"/>
  <Override PartName="/ppt/slideLayouts/slideLayout22.xml" ContentType="application/vnd.openxmlformats-officedocument.presentationml.slideLayout+xml"/>
  <Override PartName="/ppt/theme/theme4.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 id="2147483675" r:id="rId5"/>
    <p:sldMasterId id="2147483679" r:id="rId6"/>
    <p:sldMasterId id="2147483698" r:id="rId7"/>
    <p:sldMasterId id="2147483700" r:id="rId8"/>
  </p:sldMasterIdLst>
  <p:notesMasterIdLst>
    <p:notesMasterId r:id="rId29"/>
  </p:notesMasterIdLst>
  <p:sldIdLst>
    <p:sldId id="2147483595" r:id="rId9"/>
    <p:sldId id="258" r:id="rId10"/>
    <p:sldId id="2147483598" r:id="rId11"/>
    <p:sldId id="2147377253" r:id="rId12"/>
    <p:sldId id="2147477577" r:id="rId13"/>
    <p:sldId id="2147376981" r:id="rId14"/>
    <p:sldId id="2147483592" r:id="rId15"/>
    <p:sldId id="2147483600" r:id="rId16"/>
    <p:sldId id="275" r:id="rId17"/>
    <p:sldId id="276" r:id="rId18"/>
    <p:sldId id="2147377315" r:id="rId19"/>
    <p:sldId id="279" r:id="rId20"/>
    <p:sldId id="2147483601" r:id="rId21"/>
    <p:sldId id="2147483599" r:id="rId22"/>
    <p:sldId id="265" r:id="rId23"/>
    <p:sldId id="266" r:id="rId24"/>
    <p:sldId id="263" r:id="rId25"/>
    <p:sldId id="267" r:id="rId26"/>
    <p:sldId id="268" r:id="rId27"/>
    <p:sldId id="269" r:id="rId2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D0F4AD36-8B39-895B-C014-DDDE60543046}" name="Byron Connolly" initials="BC" userId="S::byron.connolly@adapt.com.au::4cc4c652-673a-4968-9eb6-ad1b8e0a1a32" providerId="AD"/>
  <p188:author id="{08FF026B-0093-C3A2-E8B8-B4BBF1138074}" name="Patricia Allen" initials="PA" userId="S::patricia.allen@adapt.com.au::346380ed-8562-4683-9b3e-72fe32eb1059" providerId="AD"/>
  <p188:author id="{0A938779-8933-6175-DD15-4364687413C9}" name="Joey Meynink" initials="JM" userId="S::Joey.Meynink@adapt.com.au::9f063343-863f-41e7-a609-0855016d31b3" providerId="AD"/>
  <p188:author id="{B666F0A7-BAC1-9A13-4ABF-03AA0276E4F6}" name="Jim Berry" initials="JB" userId="S::jim.berry@adapt.com.au::b82c612f-c1c3-422c-9db6-9873b0756772" providerId="AD"/>
  <p188:author id="{7C8C70AC-B6CD-B4E5-2A9C-B69004B3694E}" name="Gabby Fredkin" initials="GF" userId="S::Gabby.Fredkin@adapt.com.au::905e87a6-7580-4897-ac49-5c6d8bcc5d2b" providerId="AD"/>
  <p188:author id="{16BDDACB-B78D-113A-D73E-F37F2CED5B42}" name="Gabby Fredkin" initials="GF" userId="S::gabby.fredkin@adapt.com.au::905e87a6-7580-4897-ac49-5c6d8bcc5d2b" providerId="AD"/>
  <p188:author id="{9F08F4DC-2822-8A69-8CD9-383FED73C290}" name="Honey Mari Gay" initials="HG" userId="S::Honey.Gay@adapt.com.au::7c742808-f04d-4bad-b3ab-55b3219eceb2" providerId="AD"/>
  <p188:author id="{223E8AE4-EAE1-E290-D5D2-F800C1B8D50E}" name="Francis Olivier" initials="FO" userId="S::francis.olivier@adapt.com.au::36be19e6-b354-43ca-844b-80a3dd3a80ac"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85882" autoAdjust="0"/>
  </p:normalViewPr>
  <p:slideViewPr>
    <p:cSldViewPr snapToGrid="0">
      <p:cViewPr varScale="1">
        <p:scale>
          <a:sx n="91" d="100"/>
          <a:sy n="91" d="100"/>
        </p:scale>
        <p:origin x="1236" y="9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5.xml"/><Relationship Id="rId18" Type="http://schemas.openxmlformats.org/officeDocument/2006/relationships/slide" Target="slides/slide10.xml"/><Relationship Id="rId26" Type="http://schemas.openxmlformats.org/officeDocument/2006/relationships/slide" Target="slides/slide18.xml"/><Relationship Id="rId3" Type="http://schemas.openxmlformats.org/officeDocument/2006/relationships/customXml" Target="../customXml/item3.xml"/><Relationship Id="rId21" Type="http://schemas.openxmlformats.org/officeDocument/2006/relationships/slide" Target="slides/slide13.xml"/><Relationship Id="rId34" Type="http://schemas.microsoft.com/office/2018/10/relationships/authors" Target="authors.xml"/><Relationship Id="rId7" Type="http://schemas.openxmlformats.org/officeDocument/2006/relationships/slideMaster" Target="slideMasters/slideMaster4.xml"/><Relationship Id="rId12" Type="http://schemas.openxmlformats.org/officeDocument/2006/relationships/slide" Target="slides/slide4.xml"/><Relationship Id="rId17" Type="http://schemas.openxmlformats.org/officeDocument/2006/relationships/slide" Target="slides/slide9.xml"/><Relationship Id="rId25" Type="http://schemas.openxmlformats.org/officeDocument/2006/relationships/slide" Target="slides/slide17.xml"/><Relationship Id="rId33"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8.xml"/><Relationship Id="rId20" Type="http://schemas.openxmlformats.org/officeDocument/2006/relationships/slide" Target="slides/slide12.xml"/><Relationship Id="rId29"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3.xml"/><Relationship Id="rId24" Type="http://schemas.openxmlformats.org/officeDocument/2006/relationships/slide" Target="slides/slide16.xml"/><Relationship Id="rId32" Type="http://schemas.openxmlformats.org/officeDocument/2006/relationships/theme" Target="theme/theme1.xml"/><Relationship Id="rId5" Type="http://schemas.openxmlformats.org/officeDocument/2006/relationships/slideMaster" Target="slideMasters/slideMaster2.xml"/><Relationship Id="rId15" Type="http://schemas.openxmlformats.org/officeDocument/2006/relationships/slide" Target="slides/slide7.xml"/><Relationship Id="rId23" Type="http://schemas.openxmlformats.org/officeDocument/2006/relationships/slide" Target="slides/slide15.xml"/><Relationship Id="rId28" Type="http://schemas.openxmlformats.org/officeDocument/2006/relationships/slide" Target="slides/slide20.xml"/><Relationship Id="rId10" Type="http://schemas.openxmlformats.org/officeDocument/2006/relationships/slide" Target="slides/slide2.xml"/><Relationship Id="rId19" Type="http://schemas.openxmlformats.org/officeDocument/2006/relationships/slide" Target="slides/slide11.xml"/><Relationship Id="rId31"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1.xml"/><Relationship Id="rId14" Type="http://schemas.openxmlformats.org/officeDocument/2006/relationships/slide" Target="slides/slide6.xml"/><Relationship Id="rId22" Type="http://schemas.openxmlformats.org/officeDocument/2006/relationships/slide" Target="slides/slide14.xml"/><Relationship Id="rId27" Type="http://schemas.openxmlformats.org/officeDocument/2006/relationships/slide" Target="slides/slide19.xml"/><Relationship Id="rId30" Type="http://schemas.openxmlformats.org/officeDocument/2006/relationships/presProps" Target="presProps.xml"/><Relationship Id="rId8" Type="http://schemas.openxmlformats.org/officeDocument/2006/relationships/slideMaster" Target="slideMasters/slideMaster5.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PH"/>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10463B4-59F4-443F-86D2-065E8AB4A481}" type="datetimeFigureOut">
              <a:rPr lang="en-PH" smtClean="0"/>
              <a:t>09/12/2025</a:t>
            </a:fld>
            <a:endParaRPr lang="en-PH"/>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PH"/>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PH"/>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PH"/>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B501395-DC97-43F8-84D8-7807B3602519}" type="slidenum">
              <a:rPr lang="en-PH" smtClean="0"/>
              <a:t>‹#›</a:t>
            </a:fld>
            <a:endParaRPr lang="en-PH"/>
          </a:p>
        </p:txBody>
      </p:sp>
    </p:spTree>
    <p:extLst>
      <p:ext uri="{BB962C8B-B14F-4D97-AF65-F5344CB8AC3E}">
        <p14:creationId xmlns:p14="http://schemas.microsoft.com/office/powerpoint/2010/main" val="2238156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24361D5-57E6-E69F-206F-E954073935C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29F88B2-F984-BFD9-08F4-85D7F3FE8C40}"/>
              </a:ext>
            </a:extLst>
          </p:cNvPr>
          <p:cNvSpPr>
            <a:spLocks noGrp="1" noRot="1" noChangeAspect="1"/>
          </p:cNvSpPr>
          <p:nvPr>
            <p:ph type="sldImg"/>
          </p:nvPr>
        </p:nvSpPr>
        <p:spPr>
          <a:xfrm>
            <a:off x="381000" y="685800"/>
            <a:ext cx="6096000" cy="3429000"/>
          </a:xfrm>
        </p:spPr>
        <p:txBody>
          <a:bodyPr/>
          <a:lstStyle/>
          <a:p>
            <a:endParaRPr lang="en-AU"/>
          </a:p>
        </p:txBody>
      </p:sp>
      <p:sp>
        <p:nvSpPr>
          <p:cNvPr id="3" name="Notes Placeholder 2">
            <a:extLst>
              <a:ext uri="{FF2B5EF4-FFF2-40B4-BE49-F238E27FC236}">
                <a16:creationId xmlns:a16="http://schemas.microsoft.com/office/drawing/2014/main" id="{CDA896A9-9482-5E32-92E8-CA6EB9350B5F}"/>
              </a:ext>
            </a:extLst>
          </p:cNvPr>
          <p:cNvSpPr>
            <a:spLocks noGrp="1"/>
          </p:cNvSpPr>
          <p:nvPr>
            <p:ph type="body" idx="1"/>
          </p:nvPr>
        </p:nvSpPr>
        <p:spPr/>
        <p:txBody>
          <a:bodyPr/>
          <a:lstStyle/>
          <a:p>
            <a:pPr marL="0" indent="0">
              <a:buFontTx/>
              <a:buNone/>
            </a:pPr>
            <a:endParaRPr lang="en-PH"/>
          </a:p>
        </p:txBody>
      </p:sp>
      <p:sp>
        <p:nvSpPr>
          <p:cNvPr id="4" name="Slide Number Placeholder 3">
            <a:extLst>
              <a:ext uri="{FF2B5EF4-FFF2-40B4-BE49-F238E27FC236}">
                <a16:creationId xmlns:a16="http://schemas.microsoft.com/office/drawing/2014/main" id="{8C00F06C-82FD-DDDC-8B87-4BD0B767F119}"/>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A3ACB6B-8C7D-424C-B401-8EFE03D5B0E3}" type="slidenum">
              <a:rPr kumimoji="0" lang="en-PH" sz="1200" b="0" i="0" u="none" strike="noStrike" kern="1200" cap="none" spc="0" normalizeH="0" baseline="0" noProof="0" smtClean="0">
                <a:ln>
                  <a:noFill/>
                </a:ln>
                <a:solidFill>
                  <a:prstClr val="black"/>
                </a:solidFill>
                <a:effectLst/>
                <a:uLnTx/>
                <a:uFillTx/>
                <a:latin typeface="Calibri" panose="020F0502020204030204"/>
                <a:ea typeface="+mn-ea"/>
                <a:cs typeface="Arial"/>
                <a:sym typeface="Arial"/>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en-PH" sz="1200" b="0" i="0" u="none" strike="noStrike" kern="1200" cap="none" spc="0" normalizeH="0" baseline="0" noProof="0">
              <a:ln>
                <a:noFill/>
              </a:ln>
              <a:solidFill>
                <a:prstClr val="black"/>
              </a:solidFill>
              <a:effectLst/>
              <a:uLnTx/>
              <a:uFillTx/>
              <a:latin typeface="Calibri" panose="020F0502020204030204"/>
              <a:ea typeface="+mn-ea"/>
              <a:cs typeface="Arial"/>
              <a:sym typeface="Arial"/>
            </a:endParaRPr>
          </a:p>
        </p:txBody>
      </p:sp>
    </p:spTree>
    <p:extLst>
      <p:ext uri="{BB962C8B-B14F-4D97-AF65-F5344CB8AC3E}">
        <p14:creationId xmlns:p14="http://schemas.microsoft.com/office/powerpoint/2010/main" val="317805514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txBody>
          <a:bodyPr/>
          <a:lstStyle/>
          <a:p>
            <a:endParaRPr lang="en-AU"/>
          </a:p>
        </p:txBody>
      </p:sp>
      <p:sp>
        <p:nvSpPr>
          <p:cNvPr id="3" name="Notes Placeholder 2"/>
          <p:cNvSpPr>
            <a:spLocks noGrp="1"/>
          </p:cNvSpPr>
          <p:nvPr>
            <p:ph type="body" idx="1"/>
          </p:nvPr>
        </p:nvSpPr>
        <p:spPr/>
        <p:txBody>
          <a:bodyPr/>
          <a:lstStyle/>
          <a:p>
            <a:endParaRPr lang="en-AU" sz="180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1C82170-454F-4374-A382-D0B66F568786}" type="slidenum">
              <a:rPr kumimoji="0" lang="en-PH"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en-PH"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45914639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AU"/>
          </a:p>
        </p:txBody>
      </p:sp>
      <p:sp>
        <p:nvSpPr>
          <p:cNvPr id="3" name="Notes Placeholder 2"/>
          <p:cNvSpPr>
            <a:spLocks noGrp="1"/>
          </p:cNvSpPr>
          <p:nvPr>
            <p:ph type="body" idx="1"/>
          </p:nvPr>
        </p:nvSpPr>
        <p:spPr/>
        <p:txBody>
          <a:bodyPr/>
          <a:lstStyle/>
          <a:p>
            <a:endParaRPr lang="en-US" b="0" i="0">
              <a:cs typeface="Calibri"/>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5D30E9E-A432-A24D-90D7-D92D059518B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20</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096423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PH"/>
          </a:p>
        </p:txBody>
      </p:sp>
      <p:sp>
        <p:nvSpPr>
          <p:cNvPr id="3" name="Notes Placeholder 2"/>
          <p:cNvSpPr>
            <a:spLocks noGrp="1"/>
          </p:cNvSpPr>
          <p:nvPr>
            <p:ph type="body" idx="1"/>
          </p:nvPr>
        </p:nvSpPr>
        <p:spPr/>
        <p:txBody>
          <a:bodyPr/>
          <a:lstStyle/>
          <a:p>
            <a:endParaRPr lang="en-AU"/>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E768566-436C-43CC-97CE-52D7A46EFE89}" type="slidenum">
              <a:rPr kumimoji="0" lang="en-AU"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en-AU"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12137449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PH"/>
          </a:p>
        </p:txBody>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EA2659B-BD34-4BE0-9966-24510E2CC6A6}" type="slidenum">
              <a:rPr kumimoji="0" lang="en-AU"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en-AU"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28945905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D2A4F74-5602-2CFD-9A60-49432003A36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D355327-049A-E8A1-6A37-654B061C3296}"/>
              </a:ext>
            </a:extLst>
          </p:cNvPr>
          <p:cNvSpPr>
            <a:spLocks noGrp="1" noRot="1" noChangeAspect="1"/>
          </p:cNvSpPr>
          <p:nvPr>
            <p:ph type="sldImg"/>
          </p:nvPr>
        </p:nvSpPr>
        <p:spPr/>
        <p:txBody>
          <a:bodyPr/>
          <a:lstStyle/>
          <a:p>
            <a:endParaRPr lang="en-AU"/>
          </a:p>
        </p:txBody>
      </p:sp>
      <p:sp>
        <p:nvSpPr>
          <p:cNvPr id="3" name="Notes Placeholder 2">
            <a:extLst>
              <a:ext uri="{FF2B5EF4-FFF2-40B4-BE49-F238E27FC236}">
                <a16:creationId xmlns:a16="http://schemas.microsoft.com/office/drawing/2014/main" id="{4D78EE6C-F010-A741-2B05-A2D0CD96A649}"/>
              </a:ext>
            </a:extLst>
          </p:cNvPr>
          <p:cNvSpPr>
            <a:spLocks noGrp="1"/>
          </p:cNvSpPr>
          <p:nvPr>
            <p:ph type="body" idx="1"/>
          </p:nvPr>
        </p:nvSpPr>
        <p:spPr/>
        <p:txBody>
          <a:bodyPr/>
          <a:lstStyle/>
          <a:p>
            <a:endParaRPr lang="en-PH"/>
          </a:p>
        </p:txBody>
      </p:sp>
      <p:sp>
        <p:nvSpPr>
          <p:cNvPr id="4" name="Slide Number Placeholder 3">
            <a:extLst>
              <a:ext uri="{FF2B5EF4-FFF2-40B4-BE49-F238E27FC236}">
                <a16:creationId xmlns:a16="http://schemas.microsoft.com/office/drawing/2014/main" id="{39F4177D-CEE9-BC0B-1F9E-93B495BD330B}"/>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25268E4-3A00-49AA-A55C-52FB5533017A}" type="slidenum">
              <a:rPr kumimoji="0" lang="en-PH"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en-PH"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55588425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AU"/>
          </a:p>
        </p:txBody>
      </p:sp>
      <p:sp>
        <p:nvSpPr>
          <p:cNvPr id="3" name="Notes Placeholder 2"/>
          <p:cNvSpPr>
            <a:spLocks noGrp="1"/>
          </p:cNvSpPr>
          <p:nvPr>
            <p:ph type="body" idx="1"/>
          </p:nvPr>
        </p:nvSpPr>
        <p:spPr/>
        <p:txBody>
          <a:bodyPr/>
          <a:lstStyle/>
          <a:p>
            <a:endParaRPr lang="en-PH" dirty="0"/>
          </a:p>
        </p:txBody>
      </p:sp>
      <p:sp>
        <p:nvSpPr>
          <p:cNvPr id="4" name="Slide Number Placeholder 3"/>
          <p:cNvSpPr>
            <a:spLocks noGrp="1"/>
          </p:cNvSpPr>
          <p:nvPr>
            <p:ph type="sldNum" sz="quarter" idx="5"/>
          </p:nvPr>
        </p:nvSpPr>
        <p:spPr/>
        <p:txBody>
          <a:bodyPr/>
          <a:lstStyle/>
          <a:p>
            <a:fld id="{2B501395-DC97-43F8-84D8-7807B3602519}" type="slidenum">
              <a:rPr lang="en-PH" smtClean="0"/>
              <a:t>9</a:t>
            </a:fld>
            <a:endParaRPr lang="en-PH"/>
          </a:p>
        </p:txBody>
      </p:sp>
    </p:spTree>
    <p:extLst>
      <p:ext uri="{BB962C8B-B14F-4D97-AF65-F5344CB8AC3E}">
        <p14:creationId xmlns:p14="http://schemas.microsoft.com/office/powerpoint/2010/main" val="108873699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AU"/>
          </a:p>
        </p:txBody>
      </p:sp>
      <p:sp>
        <p:nvSpPr>
          <p:cNvPr id="3" name="Notes Placeholder 2"/>
          <p:cNvSpPr>
            <a:spLocks noGrp="1"/>
          </p:cNvSpPr>
          <p:nvPr>
            <p:ph type="body" idx="1"/>
          </p:nvPr>
        </p:nvSpPr>
        <p:spPr/>
        <p:txBody>
          <a:bodyPr/>
          <a:lstStyle/>
          <a:p>
            <a:endParaRPr lang="en-PH" dirty="0"/>
          </a:p>
        </p:txBody>
      </p:sp>
      <p:sp>
        <p:nvSpPr>
          <p:cNvPr id="4" name="Slide Number Placeholder 3"/>
          <p:cNvSpPr>
            <a:spLocks noGrp="1"/>
          </p:cNvSpPr>
          <p:nvPr>
            <p:ph type="sldNum" sz="quarter" idx="5"/>
          </p:nvPr>
        </p:nvSpPr>
        <p:spPr/>
        <p:txBody>
          <a:bodyPr/>
          <a:lstStyle/>
          <a:p>
            <a:fld id="{2B501395-DC97-43F8-84D8-7807B3602519}" type="slidenum">
              <a:rPr lang="en-PH" smtClean="0"/>
              <a:t>10</a:t>
            </a:fld>
            <a:endParaRPr lang="en-PH"/>
          </a:p>
        </p:txBody>
      </p:sp>
    </p:spTree>
    <p:extLst>
      <p:ext uri="{BB962C8B-B14F-4D97-AF65-F5344CB8AC3E}">
        <p14:creationId xmlns:p14="http://schemas.microsoft.com/office/powerpoint/2010/main" val="45751970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10CEDC-1C78-50B4-54A5-701155A1A24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093DB92-FAD7-A38C-3A5A-438548C80050}"/>
              </a:ext>
            </a:extLst>
          </p:cNvPr>
          <p:cNvSpPr>
            <a:spLocks noGrp="1" noRot="1" noChangeAspect="1"/>
          </p:cNvSpPr>
          <p:nvPr>
            <p:ph type="sldImg"/>
          </p:nvPr>
        </p:nvSpPr>
        <p:spPr/>
        <p:txBody>
          <a:bodyPr/>
          <a:lstStyle/>
          <a:p>
            <a:endParaRPr lang="en-AU"/>
          </a:p>
        </p:txBody>
      </p:sp>
      <p:sp>
        <p:nvSpPr>
          <p:cNvPr id="3" name="Notes Placeholder 2">
            <a:extLst>
              <a:ext uri="{FF2B5EF4-FFF2-40B4-BE49-F238E27FC236}">
                <a16:creationId xmlns:a16="http://schemas.microsoft.com/office/drawing/2014/main" id="{0E284C86-E5EC-C11A-202F-12ED5C9C03B8}"/>
              </a:ext>
            </a:extLst>
          </p:cNvPr>
          <p:cNvSpPr>
            <a:spLocks noGrp="1"/>
          </p:cNvSpPr>
          <p:nvPr>
            <p:ph type="body" idx="1"/>
          </p:nvPr>
        </p:nvSpPr>
        <p:spPr/>
        <p:txBody>
          <a:bodyPr/>
          <a:lstStyle/>
          <a:p>
            <a:endParaRPr lang="en-PH"/>
          </a:p>
        </p:txBody>
      </p:sp>
      <p:sp>
        <p:nvSpPr>
          <p:cNvPr id="4" name="Slide Number Placeholder 3">
            <a:extLst>
              <a:ext uri="{FF2B5EF4-FFF2-40B4-BE49-F238E27FC236}">
                <a16:creationId xmlns:a16="http://schemas.microsoft.com/office/drawing/2014/main" id="{8EC42102-F6FA-5F47-36A1-8F122F1AC015}"/>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25268E4-3A00-49AA-A55C-52FB5533017A}" type="slidenum">
              <a:rPr kumimoji="0" lang="en-PH"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en-PH"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0107086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AU"/>
          </a:p>
        </p:txBody>
      </p:sp>
      <p:sp>
        <p:nvSpPr>
          <p:cNvPr id="3" name="Notes Placeholder 2"/>
          <p:cNvSpPr>
            <a:spLocks noGrp="1"/>
          </p:cNvSpPr>
          <p:nvPr>
            <p:ph type="body" idx="1"/>
          </p:nvPr>
        </p:nvSpPr>
        <p:spPr/>
        <p:txBody>
          <a:bodyPr/>
          <a:lstStyle/>
          <a:p>
            <a:endParaRPr lang="en-US" dirty="0">
              <a:cs typeface="Calibri"/>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DAF5780-47F3-AF45-AA3F-DCA5F557928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48342074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AU"/>
          </a:p>
        </p:txBody>
      </p:sp>
      <p:sp>
        <p:nvSpPr>
          <p:cNvPr id="3" name="Notes Placeholder 2"/>
          <p:cNvSpPr>
            <a:spLocks noGrp="1"/>
          </p:cNvSpPr>
          <p:nvPr>
            <p:ph type="body" idx="1"/>
          </p:nvPr>
        </p:nvSpPr>
        <p:spPr/>
        <p:txBody>
          <a:bodyPr/>
          <a:lstStyle/>
          <a:p>
            <a:endParaRPr lang="en-AU"/>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F64A1A0-4828-4556-A429-D8D1F97EC206}" type="slidenum">
              <a:rPr kumimoji="0" lang="en-AU"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en-AU"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682860898"/>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5.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5.svg"/><Relationship Id="rId7" Type="http://schemas.openxmlformats.org/officeDocument/2006/relationships/image" Target="../media/image3.svg"/><Relationship Id="rId2" Type="http://schemas.openxmlformats.org/officeDocument/2006/relationships/image" Target="../media/image4.png"/><Relationship Id="rId1" Type="http://schemas.openxmlformats.org/officeDocument/2006/relationships/slideMaster" Target="../slideMasters/slideMaster1.xml"/><Relationship Id="rId6" Type="http://schemas.openxmlformats.org/officeDocument/2006/relationships/image" Target="../media/image2.png"/><Relationship Id="rId5" Type="http://schemas.openxmlformats.org/officeDocument/2006/relationships/hyperlink" Target="mailto:hello@adapt.com.au" TargetMode="External"/><Relationship Id="rId4" Type="http://schemas.openxmlformats.org/officeDocument/2006/relationships/hyperlink" Target="https://adapt.com.au/" TargetMode="Externa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ech Trends_Cover">
    <p:bg>
      <p:bgPr>
        <a:solidFill>
          <a:srgbClr val="000000"/>
        </a:solidFill>
        <a:effectLst/>
      </p:bgPr>
    </p:bg>
    <p:spTree>
      <p:nvGrpSpPr>
        <p:cNvPr id="1" name=""/>
        <p:cNvGrpSpPr/>
        <p:nvPr/>
      </p:nvGrpSpPr>
      <p:grpSpPr>
        <a:xfrm>
          <a:off x="0" y="0"/>
          <a:ext cx="0" cy="0"/>
          <a:chOff x="0" y="0"/>
          <a:chExt cx="0" cy="0"/>
        </a:xfrm>
      </p:grpSpPr>
      <p:pic>
        <p:nvPicPr>
          <p:cNvPr id="4" name="Picture 3" descr="A black screen with a scale of balance&#10;&#10;AI-generated content may be incorrect.">
            <a:extLst>
              <a:ext uri="{FF2B5EF4-FFF2-40B4-BE49-F238E27FC236}">
                <a16:creationId xmlns:a16="http://schemas.microsoft.com/office/drawing/2014/main" id="{F3E3BEC1-4C7C-0D8D-A445-307E185BA2A3}"/>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915768" y="274865"/>
            <a:ext cx="6910812" cy="6716062"/>
          </a:xfrm>
          <a:prstGeom prst="rect">
            <a:avLst/>
          </a:prstGeom>
        </p:spPr>
      </p:pic>
    </p:spTree>
    <p:extLst>
      <p:ext uri="{BB962C8B-B14F-4D97-AF65-F5344CB8AC3E}">
        <p14:creationId xmlns:p14="http://schemas.microsoft.com/office/powerpoint/2010/main" val="101893489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Blank_BLACK A">
    <p:bg>
      <p:bgPr>
        <a:solidFill>
          <a:schemeClr val="tx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48392207"/>
      </p:ext>
    </p:extLst>
  </p:cSld>
  <p:clrMapOvr>
    <a:masterClrMapping/>
  </p:clrMapOvr>
  <p:hf sldNum="0" hdr="0" dt="0"/>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Black Header">
    <p:spTree>
      <p:nvGrpSpPr>
        <p:cNvPr id="1" name=""/>
        <p:cNvGrpSpPr/>
        <p:nvPr/>
      </p:nvGrpSpPr>
      <p:grpSpPr>
        <a:xfrm>
          <a:off x="0" y="0"/>
          <a:ext cx="0" cy="0"/>
          <a:chOff x="0" y="0"/>
          <a:chExt cx="0" cy="0"/>
        </a:xfrm>
      </p:grpSpPr>
      <p:sp>
        <p:nvSpPr>
          <p:cNvPr id="2" name="bg object 17">
            <a:extLst>
              <a:ext uri="{FF2B5EF4-FFF2-40B4-BE49-F238E27FC236}">
                <a16:creationId xmlns:a16="http://schemas.microsoft.com/office/drawing/2014/main" id="{85DD7109-79EB-2B50-4ABA-D60CAEFFE27B}"/>
              </a:ext>
            </a:extLst>
          </p:cNvPr>
          <p:cNvSpPr/>
          <p:nvPr userDrawn="1"/>
        </p:nvSpPr>
        <p:spPr>
          <a:xfrm>
            <a:off x="0" y="0"/>
            <a:ext cx="12188825" cy="1590675"/>
          </a:xfrm>
          <a:custGeom>
            <a:avLst/>
            <a:gdLst/>
            <a:ahLst/>
            <a:cxnLst/>
            <a:rect l="l" t="t" r="r" b="b"/>
            <a:pathLst>
              <a:path w="12188825" h="1590675">
                <a:moveTo>
                  <a:pt x="0" y="1590484"/>
                </a:moveTo>
                <a:lnTo>
                  <a:pt x="0" y="0"/>
                </a:lnTo>
                <a:lnTo>
                  <a:pt x="12188418" y="0"/>
                </a:lnTo>
                <a:lnTo>
                  <a:pt x="12188418" y="1590484"/>
                </a:lnTo>
                <a:lnTo>
                  <a:pt x="0" y="1590484"/>
                </a:lnTo>
                <a:close/>
              </a:path>
            </a:pathLst>
          </a:custGeom>
          <a:solidFill>
            <a:srgbClr val="000000"/>
          </a:solidFill>
        </p:spPr>
        <p:txBody>
          <a:bodyPr wrap="square" lIns="0" tIns="0" rIns="0" bIns="0" rtlCol="0"/>
          <a:lstStyle/>
          <a:p>
            <a:endParaRPr/>
          </a:p>
        </p:txBody>
      </p:sp>
    </p:spTree>
    <p:extLst>
      <p:ext uri="{BB962C8B-B14F-4D97-AF65-F5344CB8AC3E}">
        <p14:creationId xmlns:p14="http://schemas.microsoft.com/office/powerpoint/2010/main" val="17167402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RED Slide_A">
    <p:spTree>
      <p:nvGrpSpPr>
        <p:cNvPr id="1" name=""/>
        <p:cNvGrpSpPr/>
        <p:nvPr/>
      </p:nvGrpSpPr>
      <p:grpSpPr>
        <a:xfrm>
          <a:off x="0" y="0"/>
          <a:ext cx="0" cy="0"/>
          <a:chOff x="0" y="0"/>
          <a:chExt cx="0" cy="0"/>
        </a:xfrm>
      </p:grpSpPr>
      <p:pic>
        <p:nvPicPr>
          <p:cNvPr id="3" name="Picture 2" descr="A picture containing drawing&#10;&#10;Description automatically generated">
            <a:extLst>
              <a:ext uri="{FF2B5EF4-FFF2-40B4-BE49-F238E27FC236}">
                <a16:creationId xmlns:a16="http://schemas.microsoft.com/office/drawing/2014/main" id="{798DF635-47DD-A912-9D0B-3DD123C019C9}"/>
              </a:ext>
            </a:extLst>
          </p:cNvPr>
          <p:cNvPicPr>
            <a:picLocks noChangeAspect="1"/>
          </p:cNvPicPr>
          <p:nvPr userDrawn="1"/>
        </p:nvPicPr>
        <p:blipFill>
          <a:blip r:embed="rId2"/>
          <a:stretch>
            <a:fillRect/>
          </a:stretch>
        </p:blipFill>
        <p:spPr>
          <a:xfrm>
            <a:off x="11775891" y="6288776"/>
            <a:ext cx="269035" cy="432699"/>
          </a:xfrm>
          <a:prstGeom prst="rect">
            <a:avLst/>
          </a:prstGeom>
        </p:spPr>
      </p:pic>
      <p:sp>
        <p:nvSpPr>
          <p:cNvPr id="4" name="Rectangle 3">
            <a:extLst>
              <a:ext uri="{FF2B5EF4-FFF2-40B4-BE49-F238E27FC236}">
                <a16:creationId xmlns:a16="http://schemas.microsoft.com/office/drawing/2014/main" id="{0D2F1CA5-4B0F-2F74-6528-48A4451E8066}"/>
              </a:ext>
            </a:extLst>
          </p:cNvPr>
          <p:cNvSpPr/>
          <p:nvPr userDrawn="1"/>
        </p:nvSpPr>
        <p:spPr>
          <a:xfrm>
            <a:off x="0" y="0"/>
            <a:ext cx="293499" cy="6858000"/>
          </a:xfrm>
          <a:prstGeom prst="rect">
            <a:avLst/>
          </a:prstGeom>
          <a:solidFill>
            <a:srgbClr val="E8534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95688333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RED Slide_Blank">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0D2F1CA5-4B0F-2F74-6528-48A4451E8066}"/>
              </a:ext>
            </a:extLst>
          </p:cNvPr>
          <p:cNvSpPr/>
          <p:nvPr userDrawn="1"/>
        </p:nvSpPr>
        <p:spPr>
          <a:xfrm>
            <a:off x="0" y="0"/>
            <a:ext cx="293499" cy="6858000"/>
          </a:xfrm>
          <a:prstGeom prst="rect">
            <a:avLst/>
          </a:prstGeom>
          <a:solidFill>
            <a:srgbClr val="E8534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80735733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OLD Cover">
    <p:bg>
      <p:bgPr>
        <a:solidFill>
          <a:schemeClr val="bg1">
            <a:lumMod val="95000"/>
          </a:schemeClr>
        </a:solidFill>
        <a:effectLst/>
      </p:bgPr>
    </p:bg>
    <p:spTree>
      <p:nvGrpSpPr>
        <p:cNvPr id="1" name=""/>
        <p:cNvGrpSpPr/>
        <p:nvPr/>
      </p:nvGrpSpPr>
      <p:grpSpPr>
        <a:xfrm>
          <a:off x="0" y="0"/>
          <a:ext cx="0" cy="0"/>
          <a:chOff x="0" y="0"/>
          <a:chExt cx="0" cy="0"/>
        </a:xfrm>
      </p:grpSpPr>
      <p:pic>
        <p:nvPicPr>
          <p:cNvPr id="11" name="Graphic 10">
            <a:extLst>
              <a:ext uri="{FF2B5EF4-FFF2-40B4-BE49-F238E27FC236}">
                <a16:creationId xmlns:a16="http://schemas.microsoft.com/office/drawing/2014/main" id="{C07CCF91-552E-4530-A8DE-432166D80762}"/>
              </a:ext>
            </a:extLst>
          </p:cNvPr>
          <p:cNvPicPr>
            <a:picLocks noChangeAspect="1"/>
          </p:cNvPicPr>
          <p:nvPr userDrawn="1"/>
        </p:nvPicPr>
        <p:blipFill rotWithShape="1">
          <a:blip r:embed="rId2">
            <a:alphaModFix amt="30000"/>
            <a:extLst>
              <a:ext uri="{96DAC541-7B7A-43D3-8B79-37D633B846F1}">
                <asvg:svgBlip xmlns:asvg="http://schemas.microsoft.com/office/drawing/2016/SVG/main" r:embed="rId3"/>
              </a:ext>
            </a:extLst>
          </a:blip>
          <a:srcRect t="24316" r="18761" b="20587"/>
          <a:stretch/>
        </p:blipFill>
        <p:spPr>
          <a:xfrm>
            <a:off x="5869172" y="1"/>
            <a:ext cx="6322827" cy="6858000"/>
          </a:xfrm>
          <a:prstGeom prst="rect">
            <a:avLst/>
          </a:prstGeom>
        </p:spPr>
      </p:pic>
      <p:sp>
        <p:nvSpPr>
          <p:cNvPr id="4" name="Rectangle 3">
            <a:extLst>
              <a:ext uri="{FF2B5EF4-FFF2-40B4-BE49-F238E27FC236}">
                <a16:creationId xmlns:a16="http://schemas.microsoft.com/office/drawing/2014/main" id="{792380EA-0317-41DD-8F50-D948FBDB08AF}"/>
              </a:ext>
            </a:extLst>
          </p:cNvPr>
          <p:cNvSpPr/>
          <p:nvPr userDrawn="1"/>
        </p:nvSpPr>
        <p:spPr>
          <a:xfrm>
            <a:off x="0" y="5689601"/>
            <a:ext cx="12191999" cy="1168400"/>
          </a:xfrm>
          <a:prstGeom prst="rect">
            <a:avLst/>
          </a:prstGeom>
          <a:gradFill>
            <a:gsLst>
              <a:gs pos="0">
                <a:schemeClr val="bg2">
                  <a:alpha val="0"/>
                </a:schemeClr>
              </a:gs>
              <a:gs pos="100000">
                <a:schemeClr val="bg2"/>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Tree>
    <p:extLst>
      <p:ext uri="{BB962C8B-B14F-4D97-AF65-F5344CB8AC3E}">
        <p14:creationId xmlns:p14="http://schemas.microsoft.com/office/powerpoint/2010/main" val="357862294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White 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78202226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32241595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type="title">
  <p:cSld name="1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846CE7D5-CF57-46EF-B807-FDD0502418D4}" type="datetimeFigureOut">
              <a:rPr lang="en-US" smtClean="0"/>
              <a:t>12/9/2025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15382922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White">
    <p:spTree>
      <p:nvGrpSpPr>
        <p:cNvPr id="1" name=""/>
        <p:cNvGrpSpPr/>
        <p:nvPr/>
      </p:nvGrpSpPr>
      <p:grpSpPr>
        <a:xfrm>
          <a:off x="0" y="0"/>
          <a:ext cx="0" cy="0"/>
          <a:chOff x="0" y="0"/>
          <a:chExt cx="0" cy="0"/>
        </a:xfrm>
      </p:grpSpPr>
    </p:spTree>
    <p:extLst>
      <p:ext uri="{BB962C8B-B14F-4D97-AF65-F5344CB8AC3E}">
        <p14:creationId xmlns:p14="http://schemas.microsoft.com/office/powerpoint/2010/main" val="35614357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2_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24668245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ech Trends_Slide Cover">
    <p:bg>
      <p:bgPr>
        <a:solidFill>
          <a:schemeClr val="tx1"/>
        </a:solidFill>
        <a:effectLst/>
      </p:bgPr>
    </p:bg>
    <p:spTree>
      <p:nvGrpSpPr>
        <p:cNvPr id="1" name=""/>
        <p:cNvGrpSpPr/>
        <p:nvPr/>
      </p:nvGrpSpPr>
      <p:grpSpPr>
        <a:xfrm>
          <a:off x="0" y="0"/>
          <a:ext cx="0" cy="0"/>
          <a:chOff x="0" y="0"/>
          <a:chExt cx="0" cy="0"/>
        </a:xfrm>
      </p:grpSpPr>
      <p:pic>
        <p:nvPicPr>
          <p:cNvPr id="2" name="Graphic 1">
            <a:extLst>
              <a:ext uri="{FF2B5EF4-FFF2-40B4-BE49-F238E27FC236}">
                <a16:creationId xmlns:a16="http://schemas.microsoft.com/office/drawing/2014/main" id="{DA6860AC-C485-DCFD-5FB4-D79797D3DD3F}"/>
              </a:ext>
            </a:extLst>
          </p:cNvPr>
          <p:cNvPicPr>
            <a:picLocks noChangeAspect="1"/>
          </p:cNvPicPr>
          <p:nvPr userDrawn="1"/>
        </p:nvPicPr>
        <p:blipFill>
          <a:blip r:embed="rId2">
            <a:extLst>
              <a:ext uri="{96DAC541-7B7A-43D3-8B79-37D633B846F1}">
                <asvg:svgBlip xmlns:asvg="http://schemas.microsoft.com/office/drawing/2016/SVG/main" r:embed="rId3"/>
              </a:ext>
            </a:extLst>
          </a:blip>
          <a:srcRect r="52492" b="7693"/>
          <a:stretch>
            <a:fillRect/>
          </a:stretch>
        </p:blipFill>
        <p:spPr>
          <a:xfrm>
            <a:off x="8603038" y="81280"/>
            <a:ext cx="3588962" cy="6776720"/>
          </a:xfrm>
          <a:prstGeom prst="rect">
            <a:avLst/>
          </a:prstGeom>
        </p:spPr>
      </p:pic>
    </p:spTree>
    <p:extLst>
      <p:ext uri="{BB962C8B-B14F-4D97-AF65-F5344CB8AC3E}">
        <p14:creationId xmlns:p14="http://schemas.microsoft.com/office/powerpoint/2010/main" val="2005455397"/>
      </p:ext>
    </p:extLst>
  </p:cSld>
  <p:clrMapOvr>
    <a:masterClrMapping/>
  </p:clrMapOvr>
  <p:hf sldNum="0" hdr="0" dt="0"/>
</p:sldLayout>
</file>

<file path=ppt/slideLayouts/slideLayout20.xml><?xml version="1.0" encoding="utf-8"?>
<p:sldLayout xmlns:a="http://schemas.openxmlformats.org/drawingml/2006/main" xmlns:r="http://schemas.openxmlformats.org/officeDocument/2006/relationships" xmlns:p="http://schemas.openxmlformats.org/presentationml/2006/main" userDrawn="1">
  <p:cSld name="White - Logo on Top">
    <p:spTree>
      <p:nvGrpSpPr>
        <p:cNvPr id="1" name=""/>
        <p:cNvGrpSpPr/>
        <p:nvPr/>
      </p:nvGrpSpPr>
      <p:grpSpPr>
        <a:xfrm>
          <a:off x="0" y="0"/>
          <a:ext cx="0" cy="0"/>
          <a:chOff x="0" y="0"/>
          <a:chExt cx="0" cy="0"/>
        </a:xfrm>
      </p:grpSpPr>
    </p:spTree>
    <p:extLst>
      <p:ext uri="{BB962C8B-B14F-4D97-AF65-F5344CB8AC3E}">
        <p14:creationId xmlns:p14="http://schemas.microsoft.com/office/powerpoint/2010/main" val="283959654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5BCAD085-E8A6-8845-BD4E-CB4CCA059FC4}" type="datetimeFigureOut">
              <a:rPr lang="en-US" smtClean="0"/>
              <a:t>12/9/2025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1FF6DA9-008F-8B48-92A6-B652298478BF}" type="slidenum">
              <a:rPr lang="en-US" smtClean="0"/>
              <a:t>‹#›</a:t>
            </a:fld>
            <a:endParaRPr lang="en-US"/>
          </a:p>
        </p:txBody>
      </p:sp>
      <p:pic>
        <p:nvPicPr>
          <p:cNvPr id="6" name="Picture 5" descr="A picture containing logo&#10;&#10;Description automatically generated">
            <a:extLst>
              <a:ext uri="{FF2B5EF4-FFF2-40B4-BE49-F238E27FC236}">
                <a16:creationId xmlns:a16="http://schemas.microsoft.com/office/drawing/2014/main" id="{ABCB86E9-7D8F-B6E0-8230-F75E09D6E657}"/>
              </a:ext>
            </a:extLst>
          </p:cNvPr>
          <p:cNvPicPr>
            <a:picLocks noChangeAspect="1"/>
          </p:cNvPicPr>
          <p:nvPr userDrawn="1"/>
        </p:nvPicPr>
        <p:blipFill>
          <a:blip r:embed="rId2"/>
          <a:stretch>
            <a:fillRect/>
          </a:stretch>
        </p:blipFill>
        <p:spPr>
          <a:xfrm>
            <a:off x="10963223" y="244358"/>
            <a:ext cx="910019" cy="221316"/>
          </a:xfrm>
          <a:prstGeom prst="rect">
            <a:avLst/>
          </a:prstGeom>
        </p:spPr>
      </p:pic>
    </p:spTree>
    <p:extLst>
      <p:ext uri="{BB962C8B-B14F-4D97-AF65-F5344CB8AC3E}">
        <p14:creationId xmlns:p14="http://schemas.microsoft.com/office/powerpoint/2010/main" val="421083962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White">
    <p:spTree>
      <p:nvGrpSpPr>
        <p:cNvPr id="1" name=""/>
        <p:cNvGrpSpPr/>
        <p:nvPr/>
      </p:nvGrpSpPr>
      <p:grpSpPr>
        <a:xfrm>
          <a:off x="0" y="0"/>
          <a:ext cx="0" cy="0"/>
          <a:chOff x="0" y="0"/>
          <a:chExt cx="0" cy="0"/>
        </a:xfrm>
      </p:grpSpPr>
    </p:spTree>
    <p:extLst>
      <p:ext uri="{BB962C8B-B14F-4D97-AF65-F5344CB8AC3E}">
        <p14:creationId xmlns:p14="http://schemas.microsoft.com/office/powerpoint/2010/main" val="39659901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White">
    <p:spTree>
      <p:nvGrpSpPr>
        <p:cNvPr id="1" name=""/>
        <p:cNvGrpSpPr/>
        <p:nvPr/>
      </p:nvGrpSpPr>
      <p:grpSpPr>
        <a:xfrm>
          <a:off x="0" y="0"/>
          <a:ext cx="0" cy="0"/>
          <a:chOff x="0" y="0"/>
          <a:chExt cx="0" cy="0"/>
        </a:xfrm>
      </p:grpSpPr>
      <p:cxnSp>
        <p:nvCxnSpPr>
          <p:cNvPr id="3" name="Straight Connector 2">
            <a:extLst>
              <a:ext uri="{FF2B5EF4-FFF2-40B4-BE49-F238E27FC236}">
                <a16:creationId xmlns:a16="http://schemas.microsoft.com/office/drawing/2014/main" id="{789AB2E8-09EF-274F-B62A-EB7747F50F3B}"/>
              </a:ext>
            </a:extLst>
          </p:cNvPr>
          <p:cNvCxnSpPr>
            <a:cxnSpLocks/>
          </p:cNvCxnSpPr>
          <p:nvPr userDrawn="1"/>
        </p:nvCxnSpPr>
        <p:spPr>
          <a:xfrm>
            <a:off x="328246" y="701172"/>
            <a:ext cx="11535508"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8887492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1_White">
    <p:spTree>
      <p:nvGrpSpPr>
        <p:cNvPr id="1" name=""/>
        <p:cNvGrpSpPr/>
        <p:nvPr/>
      </p:nvGrpSpPr>
      <p:grpSpPr>
        <a:xfrm>
          <a:off x="0" y="0"/>
          <a:ext cx="0" cy="0"/>
          <a:chOff x="0" y="0"/>
          <a:chExt cx="0" cy="0"/>
        </a:xfrm>
      </p:grpSpPr>
      <p:cxnSp>
        <p:nvCxnSpPr>
          <p:cNvPr id="2" name="Straight Connector 1">
            <a:extLst>
              <a:ext uri="{FF2B5EF4-FFF2-40B4-BE49-F238E27FC236}">
                <a16:creationId xmlns:a16="http://schemas.microsoft.com/office/drawing/2014/main" id="{0AACC6C0-C122-E4AD-F693-D2DC549A5ED1}"/>
              </a:ext>
            </a:extLst>
          </p:cNvPr>
          <p:cNvCxnSpPr>
            <a:cxnSpLocks/>
          </p:cNvCxnSpPr>
          <p:nvPr userDrawn="1"/>
        </p:nvCxnSpPr>
        <p:spPr>
          <a:xfrm>
            <a:off x="328246" y="1055502"/>
            <a:ext cx="11535508"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331530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5.xml><?xml version="1.0" encoding="utf-8"?>
<p:sldLayout xmlns:a="http://schemas.openxmlformats.org/drawingml/2006/main" xmlns:r="http://schemas.openxmlformats.org/officeDocument/2006/relationships" xmlns:p="http://schemas.openxmlformats.org/presentationml/2006/main" userDrawn="1">
  <p:cSld name="A Black Bottom Right">
    <p:spTree>
      <p:nvGrpSpPr>
        <p:cNvPr id="1" name=""/>
        <p:cNvGrpSpPr/>
        <p:nvPr/>
      </p:nvGrpSpPr>
      <p:grpSpPr>
        <a:xfrm>
          <a:off x="0" y="0"/>
          <a:ext cx="0" cy="0"/>
          <a:chOff x="0" y="0"/>
          <a:chExt cx="0" cy="0"/>
        </a:xfrm>
      </p:grpSpPr>
      <p:pic>
        <p:nvPicPr>
          <p:cNvPr id="7" name="Picture 6" descr="A picture containing drawing&#10;&#10;Description automatically generated">
            <a:extLst>
              <a:ext uri="{FF2B5EF4-FFF2-40B4-BE49-F238E27FC236}">
                <a16:creationId xmlns:a16="http://schemas.microsoft.com/office/drawing/2014/main" id="{089F171C-4EC3-8F4E-92E9-8D30E47D0C16}"/>
              </a:ext>
            </a:extLst>
          </p:cNvPr>
          <p:cNvPicPr>
            <a:picLocks noChangeAspect="1"/>
          </p:cNvPicPr>
          <p:nvPr userDrawn="1"/>
        </p:nvPicPr>
        <p:blipFill>
          <a:blip r:embed="rId2"/>
          <a:stretch>
            <a:fillRect/>
          </a:stretch>
        </p:blipFill>
        <p:spPr>
          <a:xfrm>
            <a:off x="11775892" y="6288778"/>
            <a:ext cx="269035" cy="432699"/>
          </a:xfrm>
          <a:prstGeom prst="rect">
            <a:avLst/>
          </a:prstGeom>
        </p:spPr>
      </p:pic>
    </p:spTree>
    <p:extLst>
      <p:ext uri="{BB962C8B-B14F-4D97-AF65-F5344CB8AC3E}">
        <p14:creationId xmlns:p14="http://schemas.microsoft.com/office/powerpoint/2010/main" val="398796644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ech Trends_Contact">
    <p:bg>
      <p:bgPr>
        <a:solidFill>
          <a:schemeClr val="tx1"/>
        </a:solidFill>
        <a:effectLst/>
      </p:bgPr>
    </p:bg>
    <p:spTree>
      <p:nvGrpSpPr>
        <p:cNvPr id="1" name=""/>
        <p:cNvGrpSpPr/>
        <p:nvPr/>
      </p:nvGrpSpPr>
      <p:grpSpPr>
        <a:xfrm>
          <a:off x="0" y="0"/>
          <a:ext cx="0" cy="0"/>
          <a:chOff x="0" y="0"/>
          <a:chExt cx="0" cy="0"/>
        </a:xfrm>
      </p:grpSpPr>
      <p:pic>
        <p:nvPicPr>
          <p:cNvPr id="3" name="Graphic 2">
            <a:extLst>
              <a:ext uri="{FF2B5EF4-FFF2-40B4-BE49-F238E27FC236}">
                <a16:creationId xmlns:a16="http://schemas.microsoft.com/office/drawing/2014/main" id="{9F74186C-47A5-EF14-0B9B-0C97ACF6CA7F}"/>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5382184" y="2913787"/>
            <a:ext cx="1427630" cy="345141"/>
          </a:xfrm>
          <a:prstGeom prst="rect">
            <a:avLst/>
          </a:prstGeom>
        </p:spPr>
      </p:pic>
      <p:sp>
        <p:nvSpPr>
          <p:cNvPr id="11" name="TextBox 10">
            <a:extLst>
              <a:ext uri="{FF2B5EF4-FFF2-40B4-BE49-F238E27FC236}">
                <a16:creationId xmlns:a16="http://schemas.microsoft.com/office/drawing/2014/main" id="{1F1797BA-02C3-294E-9307-4E4954D0B9AB}"/>
              </a:ext>
            </a:extLst>
          </p:cNvPr>
          <p:cNvSpPr txBox="1"/>
          <p:nvPr userDrawn="1"/>
        </p:nvSpPr>
        <p:spPr>
          <a:xfrm>
            <a:off x="3436593" y="3536394"/>
            <a:ext cx="5318811" cy="311304"/>
          </a:xfrm>
          <a:prstGeom prst="rect">
            <a:avLst/>
          </a:prstGeom>
          <a:noFill/>
        </p:spPr>
        <p:txBody>
          <a:bodyPr wrap="square" lIns="91440" tIns="45720" rIns="91440" bIns="45720" rtlCol="0" anchor="t">
            <a:spAutoFit/>
          </a:bodyPr>
          <a:lstStyle/>
          <a:p>
            <a:pPr marL="0" marR="0" lvl="0" indent="0" algn="ctr" defTabSz="914400" rtl="0" eaLnBrk="1" fontAlgn="auto" latinLnBrk="0" hangingPunct="1">
              <a:lnSpc>
                <a:spcPct val="150000"/>
              </a:lnSpc>
              <a:spcBef>
                <a:spcPts val="0"/>
              </a:spcBef>
              <a:spcAft>
                <a:spcPts val="0"/>
              </a:spcAft>
              <a:buClrTx/>
              <a:buSzTx/>
              <a:buFontTx/>
              <a:buNone/>
              <a:tabLst/>
              <a:defRPr/>
            </a:pPr>
            <a:r>
              <a:rPr kumimoji="0" lang="en-AU" sz="1050" b="0" i="0" u="none" strike="noStrike" kern="1200" cap="none" spc="0" normalizeH="0" baseline="0" noProof="0">
                <a:ln>
                  <a:noFill/>
                </a:ln>
                <a:solidFill>
                  <a:schemeClr val="bg1"/>
                </a:solidFill>
                <a:effectLst/>
                <a:uLnTx/>
                <a:uFillTx/>
                <a:latin typeface="Helvetica Light" panose="020B0403020202020204" pitchFamily="34" charset="0"/>
                <a:ea typeface="+mn-ea"/>
                <a:cs typeface="+mn-cs"/>
              </a:rPr>
              <a:t>adapt.com.au    |   hello@adapt.com.au   |   +61 (2) 9435 3535 </a:t>
            </a:r>
            <a:endParaRPr kumimoji="0" lang="en-US" sz="1050" b="0" i="0" u="none" strike="noStrike" kern="1200" cap="none" spc="0" normalizeH="0" baseline="0" noProof="0">
              <a:ln>
                <a:noFill/>
              </a:ln>
              <a:solidFill>
                <a:schemeClr val="bg1"/>
              </a:solidFill>
              <a:effectLst/>
              <a:uLnTx/>
              <a:uFillTx/>
              <a:latin typeface="Helvetica Light" panose="020B0403020202020204" pitchFamily="34" charset="0"/>
              <a:ea typeface="+mn-ea"/>
              <a:cs typeface="+mn-cs"/>
            </a:endParaRPr>
          </a:p>
        </p:txBody>
      </p:sp>
      <p:sp>
        <p:nvSpPr>
          <p:cNvPr id="13" name="Rectangle 12">
            <a:hlinkClick r:id="rId4"/>
            <a:extLst>
              <a:ext uri="{FF2B5EF4-FFF2-40B4-BE49-F238E27FC236}">
                <a16:creationId xmlns:a16="http://schemas.microsoft.com/office/drawing/2014/main" id="{94620284-A83B-9B4B-90E9-45F13E40290D}"/>
              </a:ext>
            </a:extLst>
          </p:cNvPr>
          <p:cNvSpPr/>
          <p:nvPr userDrawn="1"/>
        </p:nvSpPr>
        <p:spPr>
          <a:xfrm>
            <a:off x="4204010" y="3693976"/>
            <a:ext cx="870612" cy="11665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hlinkClick r:id="rId5"/>
            <a:extLst>
              <a:ext uri="{FF2B5EF4-FFF2-40B4-BE49-F238E27FC236}">
                <a16:creationId xmlns:a16="http://schemas.microsoft.com/office/drawing/2014/main" id="{15C3CFD0-9987-6B4B-8F5D-34D52775C01B}"/>
              </a:ext>
            </a:extLst>
          </p:cNvPr>
          <p:cNvSpPr/>
          <p:nvPr userDrawn="1"/>
        </p:nvSpPr>
        <p:spPr>
          <a:xfrm>
            <a:off x="5307980" y="3709931"/>
            <a:ext cx="1243374" cy="9379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hlinkClick r:id="rId4"/>
            <a:extLst>
              <a:ext uri="{FF2B5EF4-FFF2-40B4-BE49-F238E27FC236}">
                <a16:creationId xmlns:a16="http://schemas.microsoft.com/office/drawing/2014/main" id="{EDEDC1E4-70A7-8F4F-A758-E06AC7B199DE}"/>
              </a:ext>
            </a:extLst>
          </p:cNvPr>
          <p:cNvSpPr/>
          <p:nvPr userDrawn="1"/>
        </p:nvSpPr>
        <p:spPr>
          <a:xfrm>
            <a:off x="5386038" y="2921899"/>
            <a:ext cx="1510061" cy="31130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Graphic 3">
            <a:extLst>
              <a:ext uri="{FF2B5EF4-FFF2-40B4-BE49-F238E27FC236}">
                <a16:creationId xmlns:a16="http://schemas.microsoft.com/office/drawing/2014/main" id="{8C1CFDB7-7A7D-4925-BACB-37F697499F8A}"/>
              </a:ext>
            </a:extLst>
          </p:cNvPr>
          <p:cNvPicPr>
            <a:picLocks noChangeAspect="1"/>
          </p:cNvPicPr>
          <p:nvPr userDrawn="1"/>
        </p:nvPicPr>
        <p:blipFill>
          <a:blip r:embed="rId6">
            <a:extLst>
              <a:ext uri="{96DAC541-7B7A-43D3-8B79-37D633B846F1}">
                <asvg:svgBlip xmlns:asvg="http://schemas.microsoft.com/office/drawing/2016/SVG/main" r:embed="rId7"/>
              </a:ext>
            </a:extLst>
          </a:blip>
          <a:srcRect r="52492" b="7693"/>
          <a:stretch>
            <a:fillRect/>
          </a:stretch>
        </p:blipFill>
        <p:spPr>
          <a:xfrm>
            <a:off x="8603038" y="81280"/>
            <a:ext cx="3588962" cy="6776720"/>
          </a:xfrm>
          <a:prstGeom prst="rect">
            <a:avLst/>
          </a:prstGeom>
        </p:spPr>
      </p:pic>
    </p:spTree>
    <p:extLst>
      <p:ext uri="{BB962C8B-B14F-4D97-AF65-F5344CB8AC3E}">
        <p14:creationId xmlns:p14="http://schemas.microsoft.com/office/powerpoint/2010/main" val="279186516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_WHITE ADAPT">
    <p:spTree>
      <p:nvGrpSpPr>
        <p:cNvPr id="1" name=""/>
        <p:cNvGrpSpPr/>
        <p:nvPr/>
      </p:nvGrpSpPr>
      <p:grpSpPr>
        <a:xfrm>
          <a:off x="0" y="0"/>
          <a:ext cx="0" cy="0"/>
          <a:chOff x="0" y="0"/>
          <a:chExt cx="0" cy="0"/>
        </a:xfrm>
      </p:grpSpPr>
      <p:pic>
        <p:nvPicPr>
          <p:cNvPr id="2" name="Picture 1" descr="A picture containing logo&#10;&#10;Description automatically generated">
            <a:extLst>
              <a:ext uri="{FF2B5EF4-FFF2-40B4-BE49-F238E27FC236}">
                <a16:creationId xmlns:a16="http://schemas.microsoft.com/office/drawing/2014/main" id="{AE6B5283-282F-DC1F-9511-8D081556E414}"/>
              </a:ext>
            </a:extLst>
          </p:cNvPr>
          <p:cNvPicPr>
            <a:picLocks noChangeAspect="1"/>
          </p:cNvPicPr>
          <p:nvPr userDrawn="1"/>
        </p:nvPicPr>
        <p:blipFill>
          <a:blip r:embed="rId2"/>
          <a:stretch>
            <a:fillRect/>
          </a:stretch>
        </p:blipFill>
        <p:spPr>
          <a:xfrm>
            <a:off x="10963223" y="244358"/>
            <a:ext cx="910019" cy="221316"/>
          </a:xfrm>
          <a:prstGeom prst="rect">
            <a:avLst/>
          </a:prstGeom>
        </p:spPr>
      </p:pic>
      <p:cxnSp>
        <p:nvCxnSpPr>
          <p:cNvPr id="3" name="Straight Connector 2">
            <a:extLst>
              <a:ext uri="{FF2B5EF4-FFF2-40B4-BE49-F238E27FC236}">
                <a16:creationId xmlns:a16="http://schemas.microsoft.com/office/drawing/2014/main" id="{99CABAB0-3815-6795-59F2-D2486BD31E3A}"/>
              </a:ext>
            </a:extLst>
          </p:cNvPr>
          <p:cNvCxnSpPr>
            <a:cxnSpLocks/>
          </p:cNvCxnSpPr>
          <p:nvPr userDrawn="1"/>
        </p:nvCxnSpPr>
        <p:spPr>
          <a:xfrm>
            <a:off x="328246" y="701172"/>
            <a:ext cx="11535508"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87336612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Title_WHITE ADAPT">
    <p:spTree>
      <p:nvGrpSpPr>
        <p:cNvPr id="1" name=""/>
        <p:cNvGrpSpPr/>
        <p:nvPr/>
      </p:nvGrpSpPr>
      <p:grpSpPr>
        <a:xfrm>
          <a:off x="0" y="0"/>
          <a:ext cx="0" cy="0"/>
          <a:chOff x="0" y="0"/>
          <a:chExt cx="0" cy="0"/>
        </a:xfrm>
      </p:grpSpPr>
      <p:pic>
        <p:nvPicPr>
          <p:cNvPr id="2" name="Picture 1" descr="A picture containing logo&#10;&#10;Description automatically generated">
            <a:extLst>
              <a:ext uri="{FF2B5EF4-FFF2-40B4-BE49-F238E27FC236}">
                <a16:creationId xmlns:a16="http://schemas.microsoft.com/office/drawing/2014/main" id="{AE6B5283-282F-DC1F-9511-8D081556E414}"/>
              </a:ext>
            </a:extLst>
          </p:cNvPr>
          <p:cNvPicPr>
            <a:picLocks noChangeAspect="1"/>
          </p:cNvPicPr>
          <p:nvPr userDrawn="1"/>
        </p:nvPicPr>
        <p:blipFill>
          <a:blip r:embed="rId2"/>
          <a:stretch>
            <a:fillRect/>
          </a:stretch>
        </p:blipFill>
        <p:spPr>
          <a:xfrm>
            <a:off x="10963223" y="244358"/>
            <a:ext cx="910019" cy="221316"/>
          </a:xfrm>
          <a:prstGeom prst="rect">
            <a:avLst/>
          </a:prstGeom>
        </p:spPr>
      </p:pic>
      <p:cxnSp>
        <p:nvCxnSpPr>
          <p:cNvPr id="3" name="Straight Connector 2">
            <a:extLst>
              <a:ext uri="{FF2B5EF4-FFF2-40B4-BE49-F238E27FC236}">
                <a16:creationId xmlns:a16="http://schemas.microsoft.com/office/drawing/2014/main" id="{99CABAB0-3815-6795-59F2-D2486BD31E3A}"/>
              </a:ext>
            </a:extLst>
          </p:cNvPr>
          <p:cNvCxnSpPr>
            <a:cxnSpLocks/>
          </p:cNvCxnSpPr>
          <p:nvPr userDrawn="1"/>
        </p:nvCxnSpPr>
        <p:spPr>
          <a:xfrm>
            <a:off x="328246" y="831802"/>
            <a:ext cx="11535508"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29933928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_BLACK ADAPT">
    <p:bg>
      <p:bgPr>
        <a:solidFill>
          <a:schemeClr val="tx1"/>
        </a:solidFill>
        <a:effectLst/>
      </p:bgPr>
    </p:bg>
    <p:spTree>
      <p:nvGrpSpPr>
        <p:cNvPr id="1" name=""/>
        <p:cNvGrpSpPr/>
        <p:nvPr/>
      </p:nvGrpSpPr>
      <p:grpSpPr>
        <a:xfrm>
          <a:off x="0" y="0"/>
          <a:ext cx="0" cy="0"/>
          <a:chOff x="0" y="0"/>
          <a:chExt cx="0" cy="0"/>
        </a:xfrm>
      </p:grpSpPr>
      <p:cxnSp>
        <p:nvCxnSpPr>
          <p:cNvPr id="3" name="Straight Connector 2">
            <a:extLst>
              <a:ext uri="{FF2B5EF4-FFF2-40B4-BE49-F238E27FC236}">
                <a16:creationId xmlns:a16="http://schemas.microsoft.com/office/drawing/2014/main" id="{6710C989-E96B-14D0-0860-5B0D676F7A6C}"/>
              </a:ext>
            </a:extLst>
          </p:cNvPr>
          <p:cNvCxnSpPr>
            <a:cxnSpLocks/>
          </p:cNvCxnSpPr>
          <p:nvPr userDrawn="1"/>
        </p:nvCxnSpPr>
        <p:spPr>
          <a:xfrm>
            <a:off x="328246" y="701172"/>
            <a:ext cx="11535508"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pic>
        <p:nvPicPr>
          <p:cNvPr id="4" name="Picture 3" descr="A picture containing text, clipart&#10;&#10;Description automatically generated">
            <a:extLst>
              <a:ext uri="{FF2B5EF4-FFF2-40B4-BE49-F238E27FC236}">
                <a16:creationId xmlns:a16="http://schemas.microsoft.com/office/drawing/2014/main" id="{5362870E-FDD1-C1CA-D4DF-B35A03735D2B}"/>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975415" y="246109"/>
            <a:ext cx="891235" cy="216748"/>
          </a:xfrm>
          <a:prstGeom prst="rect">
            <a:avLst/>
          </a:prstGeom>
        </p:spPr>
      </p:pic>
    </p:spTree>
    <p:extLst>
      <p:ext uri="{BB962C8B-B14F-4D97-AF65-F5344CB8AC3E}">
        <p14:creationId xmlns:p14="http://schemas.microsoft.com/office/powerpoint/2010/main" val="362898665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WHITE_A">
    <p:spTree>
      <p:nvGrpSpPr>
        <p:cNvPr id="1" name=""/>
        <p:cNvGrpSpPr/>
        <p:nvPr/>
      </p:nvGrpSpPr>
      <p:grpSpPr>
        <a:xfrm>
          <a:off x="0" y="0"/>
          <a:ext cx="0" cy="0"/>
          <a:chOff x="0" y="0"/>
          <a:chExt cx="0" cy="0"/>
        </a:xfrm>
      </p:grpSpPr>
      <p:pic>
        <p:nvPicPr>
          <p:cNvPr id="5" name="Picture 4" descr="A picture containing drawing&#10;&#10;Description automatically generated">
            <a:extLst>
              <a:ext uri="{FF2B5EF4-FFF2-40B4-BE49-F238E27FC236}">
                <a16:creationId xmlns:a16="http://schemas.microsoft.com/office/drawing/2014/main" id="{F3CEE6D4-1935-6D49-82F9-C2222109F933}"/>
              </a:ext>
            </a:extLst>
          </p:cNvPr>
          <p:cNvPicPr>
            <a:picLocks noChangeAspect="1"/>
          </p:cNvPicPr>
          <p:nvPr userDrawn="1"/>
        </p:nvPicPr>
        <p:blipFill>
          <a:blip r:embed="rId2"/>
          <a:stretch>
            <a:fillRect/>
          </a:stretch>
        </p:blipFill>
        <p:spPr>
          <a:xfrm>
            <a:off x="11775891" y="6288776"/>
            <a:ext cx="269035" cy="432699"/>
          </a:xfrm>
          <a:prstGeom prst="rect">
            <a:avLst/>
          </a:prstGeom>
        </p:spPr>
      </p:pic>
    </p:spTree>
    <p:extLst>
      <p:ext uri="{BB962C8B-B14F-4D97-AF65-F5344CB8AC3E}">
        <p14:creationId xmlns:p14="http://schemas.microsoft.com/office/powerpoint/2010/main" val="55032257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BLACK_A">
    <p:bg>
      <p:bgPr>
        <a:solidFill>
          <a:schemeClr val="tx1"/>
        </a:solidFill>
        <a:effectLst/>
      </p:bgPr>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A4BD2AE6-C080-7868-ED28-2F2A901C59B9}"/>
              </a:ext>
            </a:extLst>
          </p:cNvPr>
          <p:cNvPicPr>
            <a:picLocks noChangeAspect="1"/>
          </p:cNvPicPr>
          <p:nvPr userDrawn="1"/>
        </p:nvPicPr>
        <p:blipFill>
          <a:blip r:embed="rId2">
            <a:extLst>
              <a:ext uri="{96DAC541-7B7A-43D3-8B79-37D633B846F1}">
                <asvg:svgBlip xmlns:asvg="http://schemas.microsoft.com/office/drawing/2016/SVG/main" r:embed="rId3"/>
              </a:ext>
            </a:extLst>
          </a:blip>
          <a:srcRect/>
          <a:stretch/>
        </p:blipFill>
        <p:spPr>
          <a:xfrm>
            <a:off x="11777012" y="6288776"/>
            <a:ext cx="266793" cy="432699"/>
          </a:xfrm>
          <a:prstGeom prst="rect">
            <a:avLst/>
          </a:prstGeom>
        </p:spPr>
      </p:pic>
    </p:spTree>
    <p:extLst>
      <p:ext uri="{BB962C8B-B14F-4D97-AF65-F5344CB8AC3E}">
        <p14:creationId xmlns:p14="http://schemas.microsoft.com/office/powerpoint/2010/main" val="3192206973"/>
      </p:ext>
    </p:extLst>
  </p:cSld>
  <p:clrMapOvr>
    <a:masterClrMapping/>
  </p:clrMapOvr>
  <p:hf sldNum="0" hdr="0" dt="0"/>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Blank_WHITE A">
    <p:spTree>
      <p:nvGrpSpPr>
        <p:cNvPr id="1" name=""/>
        <p:cNvGrpSpPr/>
        <p:nvPr/>
      </p:nvGrpSpPr>
      <p:grpSpPr>
        <a:xfrm>
          <a:off x="0" y="0"/>
          <a:ext cx="0" cy="0"/>
          <a:chOff x="0" y="0"/>
          <a:chExt cx="0" cy="0"/>
        </a:xfrm>
      </p:grpSpPr>
    </p:spTree>
    <p:extLst>
      <p:ext uri="{BB962C8B-B14F-4D97-AF65-F5344CB8AC3E}">
        <p14:creationId xmlns:p14="http://schemas.microsoft.com/office/powerpoint/2010/main" val="152911764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2" Type="http://schemas.openxmlformats.org/officeDocument/2006/relationships/theme" Target="../theme/theme2.xml"/><Relationship Id="rId1" Type="http://schemas.openxmlformats.org/officeDocument/2006/relationships/slideLayout" Target="../slideLayouts/slideLayout15.xml"/></Relationships>
</file>

<file path=ppt/slideMasters/_rels/slideMaster3.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slideLayout" Target="../slideLayouts/slideLayout18.xml"/><Relationship Id="rId7" Type="http://schemas.openxmlformats.org/officeDocument/2006/relationships/theme" Target="../theme/theme3.xml"/><Relationship Id="rId2" Type="http://schemas.openxmlformats.org/officeDocument/2006/relationships/slideLayout" Target="../slideLayouts/slideLayout17.xml"/><Relationship Id="rId1" Type="http://schemas.openxmlformats.org/officeDocument/2006/relationships/slideLayout" Target="../slideLayouts/slideLayout16.xml"/><Relationship Id="rId6" Type="http://schemas.openxmlformats.org/officeDocument/2006/relationships/slideLayout" Target="../slideLayouts/slideLayout21.xml"/><Relationship Id="rId5" Type="http://schemas.openxmlformats.org/officeDocument/2006/relationships/slideLayout" Target="../slideLayouts/slideLayout20.xml"/><Relationship Id="rId4" Type="http://schemas.openxmlformats.org/officeDocument/2006/relationships/slideLayout" Target="../slideLayouts/slideLayout19.xml"/></Relationships>
</file>

<file path=ppt/slideMasters/_rels/slideMaster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theme" Target="../theme/theme4.xml"/><Relationship Id="rId1" Type="http://schemas.openxmlformats.org/officeDocument/2006/relationships/slideLayout" Target="../slideLayouts/slideLayout22.xml"/></Relationships>
</file>

<file path=ppt/slideMasters/_rels/slideMaster5.xml.rels><?xml version="1.0" encoding="UTF-8" standalone="yes"?>
<Relationships xmlns="http://schemas.openxmlformats.org/package/2006/relationships"><Relationship Id="rId3" Type="http://schemas.openxmlformats.org/officeDocument/2006/relationships/slideLayout" Target="../slideLayouts/slideLayout25.xml"/><Relationship Id="rId2" Type="http://schemas.openxmlformats.org/officeDocument/2006/relationships/slideLayout" Target="../slideLayouts/slideLayout24.xml"/><Relationship Id="rId1" Type="http://schemas.openxmlformats.org/officeDocument/2006/relationships/slideLayout" Target="../slideLayouts/slideLayout23.xml"/><Relationship Id="rId5" Type="http://schemas.openxmlformats.org/officeDocument/2006/relationships/image" Target="../media/image6.png"/><Relationship Id="rId4" Type="http://schemas.openxmlformats.org/officeDocument/2006/relationships/theme" Target="../theme/theme5.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7101594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Lst>
  <p:hf sldNum="0"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8" name="Slide Number Placeholder 5">
            <a:extLst>
              <a:ext uri="{FF2B5EF4-FFF2-40B4-BE49-F238E27FC236}">
                <a16:creationId xmlns:a16="http://schemas.microsoft.com/office/drawing/2014/main" id="{E060D809-485C-9039-7A79-5EE5D2BB4518}"/>
              </a:ext>
            </a:extLst>
          </p:cNvPr>
          <p:cNvSpPr>
            <a:spLocks noGrp="1"/>
          </p:cNvSpPr>
          <p:nvPr>
            <p:ph type="sldNum" sz="quarter" idx="4"/>
          </p:nvPr>
        </p:nvSpPr>
        <p:spPr>
          <a:xfrm>
            <a:off x="9067800" y="6356350"/>
            <a:ext cx="2743200" cy="365125"/>
          </a:xfrm>
          <a:prstGeom prst="rect">
            <a:avLst/>
          </a:prstGeom>
        </p:spPr>
        <p:txBody>
          <a:bodyPr vert="horz" lIns="91440" tIns="45720" rIns="91440" bIns="45720" rtlCol="0" anchor="ctr"/>
          <a:lstStyle>
            <a:lvl1pPr algn="r">
              <a:defRPr sz="1200">
                <a:solidFill>
                  <a:schemeClr val="tx1">
                    <a:tint val="75000"/>
                  </a:schemeClr>
                </a:solidFill>
                <a:latin typeface="Helvetica" panose="020B0403020202020204" pitchFamily="34" charset="0"/>
              </a:defRPr>
            </a:lvl1pPr>
          </a:lstStyle>
          <a:p>
            <a:fld id="{382A61F1-CF47-C748-AB4B-CD3294508500}" type="slidenum">
              <a:rPr lang="en-US" smtClean="0"/>
              <a:pPr/>
              <a:t>‹#›</a:t>
            </a:fld>
            <a:endParaRPr lang="en-US"/>
          </a:p>
        </p:txBody>
      </p:sp>
    </p:spTree>
    <p:extLst>
      <p:ext uri="{BB962C8B-B14F-4D97-AF65-F5344CB8AC3E}">
        <p14:creationId xmlns:p14="http://schemas.microsoft.com/office/powerpoint/2010/main" val="970091471"/>
      </p:ext>
    </p:extLst>
  </p:cSld>
  <p:clrMap bg1="lt1" tx1="dk1" bg2="lt2" tx2="dk2" accent1="accent1" accent2="accent2" accent3="accent3" accent4="accent4" accent5="accent5" accent6="accent6" hlink="hlink" folHlink="folHlink"/>
  <p:sldLayoutIdLst>
    <p:sldLayoutId id="2147483676" r:id="rId1"/>
  </p:sldLayoutIdLst>
  <p:hf sldNum="0"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11" name="Picture 10" descr="A picture containing logo&#10;&#10;Description automatically generated">
            <a:extLst>
              <a:ext uri="{FF2B5EF4-FFF2-40B4-BE49-F238E27FC236}">
                <a16:creationId xmlns:a16="http://schemas.microsoft.com/office/drawing/2014/main" id="{FE160564-F14C-5241-B55D-35BDCEB49F93}"/>
              </a:ext>
            </a:extLst>
          </p:cNvPr>
          <p:cNvPicPr>
            <a:picLocks noChangeAspect="1"/>
          </p:cNvPicPr>
          <p:nvPr userDrawn="1"/>
        </p:nvPicPr>
        <p:blipFill>
          <a:blip r:embed="rId8"/>
          <a:stretch>
            <a:fillRect/>
          </a:stretch>
        </p:blipFill>
        <p:spPr>
          <a:xfrm>
            <a:off x="10963223" y="244358"/>
            <a:ext cx="910019" cy="221316"/>
          </a:xfrm>
          <a:prstGeom prst="rect">
            <a:avLst/>
          </a:prstGeom>
        </p:spPr>
      </p:pic>
      <p:cxnSp>
        <p:nvCxnSpPr>
          <p:cNvPr id="3" name="Straight Connector 2">
            <a:extLst>
              <a:ext uri="{FF2B5EF4-FFF2-40B4-BE49-F238E27FC236}">
                <a16:creationId xmlns:a16="http://schemas.microsoft.com/office/drawing/2014/main" id="{789AB2E8-09EF-274F-B62A-EB7747F50F3B}"/>
              </a:ext>
            </a:extLst>
          </p:cNvPr>
          <p:cNvCxnSpPr>
            <a:cxnSpLocks/>
          </p:cNvCxnSpPr>
          <p:nvPr userDrawn="1"/>
        </p:nvCxnSpPr>
        <p:spPr>
          <a:xfrm>
            <a:off x="328246" y="701172"/>
            <a:ext cx="11535508"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57706375"/>
      </p:ext>
    </p:extLst>
  </p:cSld>
  <p:clrMap bg1="lt1" tx1="dk1" bg2="lt2" tx2="dk2" accent1="accent1" accent2="accent2" accent3="accent3" accent4="accent4" accent5="accent5" accent6="accent6" hlink="hlink" folHlink="folHlink"/>
  <p:sldLayoutIdLst>
    <p:sldLayoutId id="2147483680" r:id="rId1"/>
    <p:sldLayoutId id="2147483681" r:id="rId2"/>
    <p:sldLayoutId id="2147483682" r:id="rId3"/>
    <p:sldLayoutId id="2147483683" r:id="rId4"/>
    <p:sldLayoutId id="2147483684" r:id="rId5"/>
    <p:sldLayoutId id="2147483685" r:id="rId6"/>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11" name="Picture 10" descr="A picture containing logo&#10;&#10;Description automatically generated">
            <a:extLst>
              <a:ext uri="{FF2B5EF4-FFF2-40B4-BE49-F238E27FC236}">
                <a16:creationId xmlns:a16="http://schemas.microsoft.com/office/drawing/2014/main" id="{FE160564-F14C-5241-B55D-35BDCEB49F93}"/>
              </a:ext>
            </a:extLst>
          </p:cNvPr>
          <p:cNvPicPr>
            <a:picLocks noChangeAspect="1"/>
          </p:cNvPicPr>
          <p:nvPr userDrawn="1"/>
        </p:nvPicPr>
        <p:blipFill>
          <a:blip r:embed="rId3"/>
          <a:stretch>
            <a:fillRect/>
          </a:stretch>
        </p:blipFill>
        <p:spPr>
          <a:xfrm>
            <a:off x="10963223" y="244358"/>
            <a:ext cx="910019" cy="221316"/>
          </a:xfrm>
          <a:prstGeom prst="rect">
            <a:avLst/>
          </a:prstGeom>
        </p:spPr>
      </p:pic>
      <p:cxnSp>
        <p:nvCxnSpPr>
          <p:cNvPr id="3" name="Straight Connector 2">
            <a:extLst>
              <a:ext uri="{FF2B5EF4-FFF2-40B4-BE49-F238E27FC236}">
                <a16:creationId xmlns:a16="http://schemas.microsoft.com/office/drawing/2014/main" id="{789AB2E8-09EF-274F-B62A-EB7747F50F3B}"/>
              </a:ext>
            </a:extLst>
          </p:cNvPr>
          <p:cNvCxnSpPr>
            <a:cxnSpLocks/>
          </p:cNvCxnSpPr>
          <p:nvPr userDrawn="1"/>
        </p:nvCxnSpPr>
        <p:spPr>
          <a:xfrm>
            <a:off x="328246" y="701172"/>
            <a:ext cx="11535508"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429484937"/>
      </p:ext>
    </p:extLst>
  </p:cSld>
  <p:clrMap bg1="lt1" tx1="dk1" bg2="lt2" tx2="dk2" accent1="accent1" accent2="accent2" accent3="accent3" accent4="accent4" accent5="accent5" accent6="accent6" hlink="hlink" folHlink="folHlink"/>
  <p:sldLayoutIdLst>
    <p:sldLayoutId id="2147483699" r:id="rId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11" name="Picture 10" descr="A picture containing logo&#10;&#10;Description automatically generated">
            <a:extLst>
              <a:ext uri="{FF2B5EF4-FFF2-40B4-BE49-F238E27FC236}">
                <a16:creationId xmlns:a16="http://schemas.microsoft.com/office/drawing/2014/main" id="{FE160564-F14C-5241-B55D-35BDCEB49F93}"/>
              </a:ext>
            </a:extLst>
          </p:cNvPr>
          <p:cNvPicPr>
            <a:picLocks noChangeAspect="1"/>
          </p:cNvPicPr>
          <p:nvPr userDrawn="1"/>
        </p:nvPicPr>
        <p:blipFill>
          <a:blip r:embed="rId5"/>
          <a:stretch>
            <a:fillRect/>
          </a:stretch>
        </p:blipFill>
        <p:spPr>
          <a:xfrm>
            <a:off x="10963223" y="244358"/>
            <a:ext cx="910019" cy="221316"/>
          </a:xfrm>
          <a:prstGeom prst="rect">
            <a:avLst/>
          </a:prstGeom>
        </p:spPr>
      </p:pic>
    </p:spTree>
    <p:extLst>
      <p:ext uri="{BB962C8B-B14F-4D97-AF65-F5344CB8AC3E}">
        <p14:creationId xmlns:p14="http://schemas.microsoft.com/office/powerpoint/2010/main" val="1027823076"/>
      </p:ext>
    </p:extLst>
  </p:cSld>
  <p:clrMap bg1="lt1" tx1="dk1" bg2="lt2" tx2="dk2" accent1="accent1" accent2="accent2" accent3="accent3" accent4="accent4" accent5="accent5" accent6="accent6" hlink="hlink" folHlink="folHlink"/>
  <p:sldLayoutIdLst>
    <p:sldLayoutId id="2147483701" r:id="rId1"/>
    <p:sldLayoutId id="2147483702" r:id="rId2"/>
    <p:sldLayoutId id="2147483703" r:id="rId3"/>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14.svg"/><Relationship Id="rId2" Type="http://schemas.openxmlformats.org/officeDocument/2006/relationships/image" Target="../media/image13.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6.xml"/><Relationship Id="rId1" Type="http://schemas.openxmlformats.org/officeDocument/2006/relationships/slideLayout" Target="../slideLayouts/slideLayout4.xml"/><Relationship Id="rId4" Type="http://schemas.openxmlformats.org/officeDocument/2006/relationships/image" Target="../media/image26.svg"/></Relationships>
</file>

<file path=ppt/slides/_rels/slide11.xml.rels><?xml version="1.0" encoding="UTF-8" standalone="yes"?>
<Relationships xmlns="http://schemas.openxmlformats.org/package/2006/relationships"><Relationship Id="rId3" Type="http://schemas.openxmlformats.org/officeDocument/2006/relationships/image" Target="../media/image28.svg"/><Relationship Id="rId2" Type="http://schemas.openxmlformats.org/officeDocument/2006/relationships/image" Target="../media/image27.png"/><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3" Type="http://schemas.openxmlformats.org/officeDocument/2006/relationships/image" Target="../media/image30.svg"/><Relationship Id="rId2" Type="http://schemas.openxmlformats.org/officeDocument/2006/relationships/image" Target="../media/image29.png"/><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3" Type="http://schemas.openxmlformats.org/officeDocument/2006/relationships/hyperlink" Target="https://research.adapt.com.au/security/top-emerging-technologies/expert-presentations/navigating-the-new-frontier-of-ai-risk-a-cto-perspective" TargetMode="External"/><Relationship Id="rId2" Type="http://schemas.openxmlformats.org/officeDocument/2006/relationships/notesSlide" Target="../notesSlides/notesSlide7.xml"/><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3" Type="http://schemas.openxmlformats.org/officeDocument/2006/relationships/image" Target="../media/image14.svg"/><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8.xml"/><Relationship Id="rId1" Type="http://schemas.openxmlformats.org/officeDocument/2006/relationships/slideLayout" Target="../slideLayouts/slideLayout4.xml"/><Relationship Id="rId4" Type="http://schemas.openxmlformats.org/officeDocument/2006/relationships/image" Target="../media/image32.svg"/></Relationships>
</file>

<file path=ppt/slides/_rels/slide16.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9.xml"/><Relationship Id="rId1" Type="http://schemas.openxmlformats.org/officeDocument/2006/relationships/slideLayout" Target="../slideLayouts/slideLayout12.xml"/></Relationships>
</file>

<file path=ppt/slides/_rels/slide17.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10.xml"/><Relationship Id="rId1" Type="http://schemas.openxmlformats.org/officeDocument/2006/relationships/slideLayout" Target="../slideLayouts/slideLayout15.xml"/><Relationship Id="rId4" Type="http://schemas.openxmlformats.org/officeDocument/2006/relationships/image" Target="../media/image35.png"/></Relationships>
</file>

<file path=ppt/slides/_rels/slide18.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13.xml"/></Relationships>
</file>

<file path=ppt/slides/_rels/slide19.xml.rels><?xml version="1.0" encoding="UTF-8" standalone="yes"?>
<Relationships xmlns="http://schemas.openxmlformats.org/package/2006/relationships"><Relationship Id="rId8" Type="http://schemas.openxmlformats.org/officeDocument/2006/relationships/image" Target="../media/image39.png"/><Relationship Id="rId13" Type="http://schemas.openxmlformats.org/officeDocument/2006/relationships/image" Target="../media/image44.png"/><Relationship Id="rId18" Type="http://schemas.openxmlformats.org/officeDocument/2006/relationships/image" Target="../media/image49.png"/><Relationship Id="rId3" Type="http://schemas.openxmlformats.org/officeDocument/2006/relationships/hyperlink" Target="https://research.adapt.com.au/filter-types/market-trend-reports" TargetMode="External"/><Relationship Id="rId7" Type="http://schemas.openxmlformats.org/officeDocument/2006/relationships/image" Target="../media/image38.png"/><Relationship Id="rId12" Type="http://schemas.openxmlformats.org/officeDocument/2006/relationships/image" Target="../media/image43.png"/><Relationship Id="rId17" Type="http://schemas.openxmlformats.org/officeDocument/2006/relationships/image" Target="../media/image48.png"/><Relationship Id="rId2" Type="http://schemas.openxmlformats.org/officeDocument/2006/relationships/hyperlink" Target="mailto:success@adapt.com.au" TargetMode="External"/><Relationship Id="rId16" Type="http://schemas.openxmlformats.org/officeDocument/2006/relationships/image" Target="../media/image47.png"/><Relationship Id="rId1" Type="http://schemas.openxmlformats.org/officeDocument/2006/relationships/slideLayout" Target="../slideLayouts/slideLayout11.xml"/><Relationship Id="rId6" Type="http://schemas.openxmlformats.org/officeDocument/2006/relationships/hyperlink" Target="https://research.adapt.com.au/filter-types/expert-presentations/" TargetMode="External"/><Relationship Id="rId11" Type="http://schemas.openxmlformats.org/officeDocument/2006/relationships/image" Target="../media/image42.png"/><Relationship Id="rId5" Type="http://schemas.openxmlformats.org/officeDocument/2006/relationships/hyperlink" Target="https://research.adapt.com.au/data-insights/" TargetMode="External"/><Relationship Id="rId15" Type="http://schemas.openxmlformats.org/officeDocument/2006/relationships/image" Target="../media/image46.png"/><Relationship Id="rId10" Type="http://schemas.openxmlformats.org/officeDocument/2006/relationships/image" Target="../media/image41.png"/><Relationship Id="rId19" Type="http://schemas.openxmlformats.org/officeDocument/2006/relationships/image" Target="../media/image50.png"/><Relationship Id="rId4" Type="http://schemas.openxmlformats.org/officeDocument/2006/relationships/hyperlink" Target="https://research.adapt.com.au/filter-types/community-interviews" TargetMode="External"/><Relationship Id="rId9" Type="http://schemas.openxmlformats.org/officeDocument/2006/relationships/image" Target="../media/image40.png"/><Relationship Id="rId14" Type="http://schemas.openxmlformats.org/officeDocument/2006/relationships/image" Target="../media/image45.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image" Target="../media/image14.svg"/><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xml"/><Relationship Id="rId1" Type="http://schemas.openxmlformats.org/officeDocument/2006/relationships/slideLayout" Target="../slideLayouts/slideLayout4.xml"/><Relationship Id="rId4" Type="http://schemas.openxmlformats.org/officeDocument/2006/relationships/image" Target="../media/image16.svg"/></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23.xml"/><Relationship Id="rId7" Type="http://schemas.openxmlformats.org/officeDocument/2006/relationships/image" Target="../media/image19.svg"/><Relationship Id="rId2" Type="http://schemas.openxmlformats.org/officeDocument/2006/relationships/video" Target="../media/media1.mp4"/><Relationship Id="rId1" Type="http://schemas.microsoft.com/office/2007/relationships/media" Target="../media/media1.mp4"/><Relationship Id="rId6" Type="http://schemas.openxmlformats.org/officeDocument/2006/relationships/image" Target="../media/image18.png"/><Relationship Id="rId5" Type="http://schemas.openxmlformats.org/officeDocument/2006/relationships/image" Target="../media/image17.png"/><Relationship Id="rId4" Type="http://schemas.openxmlformats.org/officeDocument/2006/relationships/notesSlide" Target="../notesSlides/notesSlide2.xml"/></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17.xml"/><Relationship Id="rId7" Type="http://schemas.openxmlformats.org/officeDocument/2006/relationships/image" Target="../media/image22.png"/><Relationship Id="rId2" Type="http://schemas.openxmlformats.org/officeDocument/2006/relationships/video" Target="../media/media2.mp4"/><Relationship Id="rId1" Type="http://schemas.microsoft.com/office/2007/relationships/media" Target="../media/media2.mp4"/><Relationship Id="rId6" Type="http://schemas.openxmlformats.org/officeDocument/2006/relationships/image" Target="../media/image21.svg"/><Relationship Id="rId5" Type="http://schemas.openxmlformats.org/officeDocument/2006/relationships/image" Target="../media/image20.png"/><Relationship Id="rId4" Type="http://schemas.openxmlformats.org/officeDocument/2006/relationships/notesSlide" Target="../notesSlides/notesSlide3.xml"/></Relationships>
</file>

<file path=ppt/slides/_rels/slide7.xml.rels><?xml version="1.0" encoding="UTF-8" standalone="yes"?>
<Relationships xmlns="http://schemas.openxmlformats.org/package/2006/relationships"><Relationship Id="rId3" Type="http://schemas.openxmlformats.org/officeDocument/2006/relationships/hyperlink" Target="https://research.adapt.com.au/data-ai/modelling-analytics-visualisation-and-intelligence/data-insights/data-and-ai-maturity-in-australia" TargetMode="External"/><Relationship Id="rId2" Type="http://schemas.openxmlformats.org/officeDocument/2006/relationships/notesSlide" Target="../notesSlides/notesSlide4.xml"/><Relationship Id="rId1" Type="http://schemas.openxmlformats.org/officeDocument/2006/relationships/slideLayout" Target="../slideLayouts/slideLayout12.xml"/><Relationship Id="rId5" Type="http://schemas.openxmlformats.org/officeDocument/2006/relationships/hyperlink" Target="https://research.adapt.com.au/data-ai/top-emerging-technologies/data-insights/ai-maturity-use-cases-and-return-on-investment" TargetMode="External"/><Relationship Id="rId4" Type="http://schemas.openxmlformats.org/officeDocument/2006/relationships/hyperlink" Target="https://research.adapt.com.au/data-ai/modelling-analytics-visualisation-and-intelligence/market-pulse/how-can-organisations-get-ai-governance-right-to-accelerate-innovation-safely" TargetMode="External"/></Relationships>
</file>

<file path=ppt/slides/_rels/slide8.xml.rels><?xml version="1.0" encoding="UTF-8" standalone="yes"?>
<Relationships xmlns="http://schemas.openxmlformats.org/package/2006/relationships"><Relationship Id="rId3" Type="http://schemas.openxmlformats.org/officeDocument/2006/relationships/image" Target="../media/image14.svg"/><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5.xml"/><Relationship Id="rId1" Type="http://schemas.openxmlformats.org/officeDocument/2006/relationships/slideLayout" Target="../slideLayouts/slideLayout4.xml"/><Relationship Id="rId4" Type="http://schemas.openxmlformats.org/officeDocument/2006/relationships/image" Target="../media/image24.sv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0C07349C-1B91-6612-D006-52239098395B}"/>
            </a:ext>
          </a:extLst>
        </p:cNvPr>
        <p:cNvGrpSpPr/>
        <p:nvPr/>
      </p:nvGrpSpPr>
      <p:grpSpPr>
        <a:xfrm>
          <a:off x="0" y="0"/>
          <a:ext cx="0" cy="0"/>
          <a:chOff x="0" y="0"/>
          <a:chExt cx="0" cy="0"/>
        </a:xfrm>
      </p:grpSpPr>
      <p:sp>
        <p:nvSpPr>
          <p:cNvPr id="7" name="TextBox 6">
            <a:extLst>
              <a:ext uri="{FF2B5EF4-FFF2-40B4-BE49-F238E27FC236}">
                <a16:creationId xmlns:a16="http://schemas.microsoft.com/office/drawing/2014/main" id="{F5C5E737-715A-FB54-751A-62FE4E5DC117}"/>
              </a:ext>
            </a:extLst>
          </p:cNvPr>
          <p:cNvSpPr txBox="1"/>
          <p:nvPr/>
        </p:nvSpPr>
        <p:spPr>
          <a:xfrm>
            <a:off x="549439" y="2499533"/>
            <a:ext cx="5695717" cy="2123658"/>
          </a:xfrm>
          <a:prstGeom prst="rect">
            <a:avLst/>
          </a:prstGeom>
          <a:noFill/>
        </p:spPr>
        <p:txBody>
          <a:bodyPr wrap="square" lIns="91440" tIns="45720" rIns="91440" bIns="45720" rtlCol="0" anchor="t">
            <a:spAutoFit/>
          </a:bodyPr>
          <a:lstStyle/>
          <a:p>
            <a:pPr>
              <a:spcAft>
                <a:spcPts val="2400"/>
              </a:spcAft>
              <a:defRPr/>
            </a:pPr>
            <a:r>
              <a:rPr kumimoji="0" lang="en-US" sz="4400" i="0" u="none" strike="noStrike" kern="1200" cap="none" spc="0" normalizeH="0" baseline="0" noProof="0" dirty="0">
                <a:ln>
                  <a:noFill/>
                </a:ln>
                <a:solidFill>
                  <a:prstClr val="white"/>
                </a:solidFill>
                <a:effectLst/>
                <a:uLnTx/>
                <a:uFillTx/>
                <a:latin typeface="Helvetica"/>
                <a:ea typeface="+mn-ea"/>
                <a:cs typeface="Helvetica"/>
              </a:rPr>
              <a:t>AI </a:t>
            </a:r>
            <a:r>
              <a:rPr lang="en-US" sz="4400" dirty="0">
                <a:solidFill>
                  <a:prstClr val="white"/>
                </a:solidFill>
                <a:latin typeface="Helvetica"/>
                <a:cs typeface="Helvetica"/>
              </a:rPr>
              <a:t>Capabilities</a:t>
            </a:r>
            <a:r>
              <a:rPr kumimoji="0" lang="en-US" sz="4400" i="0" u="none" strike="noStrike" kern="1200" cap="none" spc="0" normalizeH="0" baseline="0" noProof="0" dirty="0">
                <a:ln>
                  <a:noFill/>
                </a:ln>
                <a:solidFill>
                  <a:prstClr val="white"/>
                </a:solidFill>
                <a:effectLst/>
                <a:uLnTx/>
                <a:uFillTx/>
                <a:latin typeface="Helvetica"/>
                <a:ea typeface="+mn-ea"/>
                <a:cs typeface="Helvetica"/>
              </a:rPr>
              <a:t>:</a:t>
            </a:r>
            <a:r>
              <a:rPr lang="en-US" sz="4400" dirty="0">
                <a:solidFill>
                  <a:prstClr val="white"/>
                </a:solidFill>
                <a:latin typeface="Helvetica"/>
                <a:cs typeface="Helvetica"/>
              </a:rPr>
              <a:t> Governance Maturity, Benefits and Risks</a:t>
            </a:r>
            <a:endParaRPr lang="en-US" sz="4400" dirty="0">
              <a:solidFill>
                <a:prstClr val="white"/>
              </a:solidFill>
              <a:ea typeface="Calibri"/>
              <a:cs typeface="Calibri"/>
            </a:endParaRPr>
          </a:p>
        </p:txBody>
      </p:sp>
      <p:sp>
        <p:nvSpPr>
          <p:cNvPr id="8" name="TextBox 7">
            <a:extLst>
              <a:ext uri="{FF2B5EF4-FFF2-40B4-BE49-F238E27FC236}">
                <a16:creationId xmlns:a16="http://schemas.microsoft.com/office/drawing/2014/main" id="{C2A563F6-8774-736F-803C-1D88819CBAC0}"/>
              </a:ext>
            </a:extLst>
          </p:cNvPr>
          <p:cNvSpPr txBox="1"/>
          <p:nvPr/>
        </p:nvSpPr>
        <p:spPr>
          <a:xfrm>
            <a:off x="555283" y="2143819"/>
            <a:ext cx="3486157" cy="338554"/>
          </a:xfrm>
          <a:prstGeom prst="rect">
            <a:avLst/>
          </a:prstGeom>
          <a:noFill/>
        </p:spPr>
        <p:txBody>
          <a:bodyPr wrap="square" lIns="91440" tIns="45720" rIns="91440" bIns="45720" rtlCol="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1600" b="0" i="0" u="none" strike="noStrike" kern="1200" cap="none" spc="0" normalizeH="0" baseline="0" noProof="0" dirty="0">
                <a:ln>
                  <a:noFill/>
                </a:ln>
                <a:solidFill>
                  <a:srgbClr val="E7534F"/>
                </a:solidFill>
                <a:effectLst/>
                <a:uLnTx/>
                <a:uFillTx/>
                <a:latin typeface="Helvetica"/>
                <a:ea typeface="+mn-ea"/>
                <a:cs typeface="Helvetica"/>
              </a:rPr>
              <a:t>ADAPT Technology Trends</a:t>
            </a:r>
          </a:p>
        </p:txBody>
      </p:sp>
      <p:pic>
        <p:nvPicPr>
          <p:cNvPr id="10" name="Graphic 9">
            <a:extLst>
              <a:ext uri="{FF2B5EF4-FFF2-40B4-BE49-F238E27FC236}">
                <a16:creationId xmlns:a16="http://schemas.microsoft.com/office/drawing/2014/main" id="{07790D33-9133-925C-97D1-5791DB9C6143}"/>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549440" y="698999"/>
            <a:ext cx="3486157" cy="375192"/>
          </a:xfrm>
          <a:prstGeom prst="rect">
            <a:avLst/>
          </a:prstGeom>
        </p:spPr>
      </p:pic>
    </p:spTree>
    <p:extLst>
      <p:ext uri="{BB962C8B-B14F-4D97-AF65-F5344CB8AC3E}">
        <p14:creationId xmlns:p14="http://schemas.microsoft.com/office/powerpoint/2010/main" val="16054082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a:extLst>
              <a:ext uri="{FF2B5EF4-FFF2-40B4-BE49-F238E27FC236}">
                <a16:creationId xmlns:a16="http://schemas.microsoft.com/office/drawing/2014/main" id="{BDC2FD47-82BF-556C-5DC7-E2D5404F1F12}"/>
              </a:ext>
            </a:extLst>
          </p:cNvPr>
          <p:cNvSpPr txBox="1"/>
          <p:nvPr/>
        </p:nvSpPr>
        <p:spPr>
          <a:xfrm>
            <a:off x="5616311" y="6583680"/>
            <a:ext cx="6552486" cy="261610"/>
          </a:xfrm>
          <a:prstGeom prst="rect">
            <a:avLst/>
          </a:prstGeom>
          <a:noFill/>
        </p:spPr>
        <p:txBody>
          <a:bodyPr wrap="square">
            <a:sp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sz="1100" i="1">
                <a:latin typeface="Helvetica"/>
              </a:defRPr>
            </a:pPr>
            <a:r>
              <a:rPr kumimoji="0" lang="en-US" sz="1100" b="0" i="1" u="none" strike="noStrike" kern="0" cap="none" spc="0" normalizeH="0" baseline="0" noProof="0" dirty="0">
                <a:ln>
                  <a:noFill/>
                </a:ln>
                <a:solidFill>
                  <a:schemeClr val="bg1">
                    <a:lumMod val="65000"/>
                  </a:schemeClr>
                </a:solidFill>
                <a:effectLst/>
                <a:uLnTx/>
                <a:uFillTx/>
                <a:latin typeface="Helvetica"/>
                <a:cs typeface="Arial"/>
                <a:sym typeface="Arial"/>
              </a:rPr>
              <a:t>Source : ADAPT Security Edge Survey in Oct 2025. Sample size : 82 Australian CISOs</a:t>
            </a:r>
          </a:p>
        </p:txBody>
      </p:sp>
      <p:sp>
        <p:nvSpPr>
          <p:cNvPr id="11" name="TextBox 10">
            <a:extLst>
              <a:ext uri="{FF2B5EF4-FFF2-40B4-BE49-F238E27FC236}">
                <a16:creationId xmlns:a16="http://schemas.microsoft.com/office/drawing/2014/main" id="{65F55F20-DFAE-78FF-52EE-D1CE922095FF}"/>
              </a:ext>
            </a:extLst>
          </p:cNvPr>
          <p:cNvSpPr txBox="1"/>
          <p:nvPr/>
        </p:nvSpPr>
        <p:spPr>
          <a:xfrm>
            <a:off x="252868" y="141894"/>
            <a:ext cx="10136607" cy="461665"/>
          </a:xfrm>
          <a:prstGeom prst="rect">
            <a:avLst/>
          </a:prstGeom>
          <a:noFill/>
        </p:spPr>
        <p:txBody>
          <a:bodyPr wrap="square" rtlCol="0">
            <a:spAutoFit/>
          </a:bodyPr>
          <a:lstStyle/>
          <a:p>
            <a:r>
              <a:rPr kumimoji="0" lang="en-US" sz="2400" b="1" i="0" u="none" strike="noStrike" kern="1200" cap="none" spc="0" normalizeH="0" baseline="0" noProof="0" dirty="0">
                <a:ln>
                  <a:noFill/>
                </a:ln>
                <a:solidFill>
                  <a:prstClr val="black"/>
                </a:solidFill>
                <a:effectLst/>
                <a:uLnTx/>
                <a:uFillTx/>
                <a:latin typeface="Helvetica"/>
                <a:ea typeface="+mj-ea"/>
                <a:cs typeface="+mj-cs"/>
              </a:rPr>
              <a:t>Top benefits of agentic AI intelligent automations</a:t>
            </a:r>
            <a:endParaRPr lang="en-PH" dirty="0"/>
          </a:p>
        </p:txBody>
      </p:sp>
      <p:pic>
        <p:nvPicPr>
          <p:cNvPr id="2" name="Graphic 1">
            <a:extLst>
              <a:ext uri="{FF2B5EF4-FFF2-40B4-BE49-F238E27FC236}">
                <a16:creationId xmlns:a16="http://schemas.microsoft.com/office/drawing/2014/main" id="{1AF769BD-F845-1CD2-71EB-29AA32A669AC}"/>
              </a:ext>
            </a:extLst>
          </p:cNvPr>
          <p:cNvPicPr>
            <a:picLocks noChangeAspect="1"/>
          </p:cNvPicPr>
          <p:nvPr/>
        </p:nvPicPr>
        <p:blipFill>
          <a:blip r:embed="rId3">
            <a:extLst>
              <a:ext uri="{96DAC541-7B7A-43D3-8B79-37D633B846F1}">
                <asvg:svgBlip xmlns:asvg="http://schemas.microsoft.com/office/drawing/2016/SVG/main" r:embed="rId4"/>
              </a:ext>
            </a:extLst>
          </a:blip>
          <a:srcRect/>
          <a:stretch/>
        </p:blipFill>
        <p:spPr>
          <a:xfrm>
            <a:off x="284400" y="885530"/>
            <a:ext cx="11623200" cy="5486039"/>
          </a:xfrm>
          <a:prstGeom prst="rect">
            <a:avLst/>
          </a:prstGeom>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2E4ADC78-888F-A56A-2400-C7EEAFD71601}"/>
              </a:ext>
            </a:extLst>
          </p:cNvPr>
          <p:cNvSpPr txBox="1"/>
          <p:nvPr/>
        </p:nvSpPr>
        <p:spPr>
          <a:xfrm>
            <a:off x="5616311" y="6583680"/>
            <a:ext cx="6552486" cy="261610"/>
          </a:xfrm>
          <a:prstGeom prst="rect">
            <a:avLst/>
          </a:prstGeom>
          <a:noFill/>
        </p:spPr>
        <p:txBody>
          <a:bodyPr wrap="square">
            <a:sp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sz="1100" i="1">
                <a:latin typeface="Helvetica"/>
              </a:defRPr>
            </a:pPr>
            <a:r>
              <a:rPr kumimoji="0" lang="en-US" sz="1100" b="0" i="1" u="none" strike="noStrike" kern="0" cap="none" spc="0" normalizeH="0" baseline="0" noProof="0" dirty="0">
                <a:ln>
                  <a:noFill/>
                </a:ln>
                <a:solidFill>
                  <a:schemeClr val="bg1">
                    <a:lumMod val="65000"/>
                  </a:schemeClr>
                </a:solidFill>
                <a:effectLst/>
                <a:uLnTx/>
                <a:uFillTx/>
                <a:latin typeface="Helvetica"/>
                <a:cs typeface="Arial"/>
                <a:sym typeface="Arial"/>
              </a:rPr>
              <a:t>Source : ADAPT Security Edge Survey in Oct 2025. Sample size : 86 Australian CISOs</a:t>
            </a:r>
          </a:p>
        </p:txBody>
      </p:sp>
      <p:sp>
        <p:nvSpPr>
          <p:cNvPr id="9" name="TextBox 8">
            <a:extLst>
              <a:ext uri="{FF2B5EF4-FFF2-40B4-BE49-F238E27FC236}">
                <a16:creationId xmlns:a16="http://schemas.microsoft.com/office/drawing/2014/main" id="{D8AE2141-C784-C378-2C15-EDD40DACF577}"/>
              </a:ext>
            </a:extLst>
          </p:cNvPr>
          <p:cNvSpPr txBox="1"/>
          <p:nvPr/>
        </p:nvSpPr>
        <p:spPr>
          <a:xfrm>
            <a:off x="252868" y="141894"/>
            <a:ext cx="10136607" cy="461665"/>
          </a:xfrm>
          <a:prstGeom prst="rect">
            <a:avLst/>
          </a:prstGeom>
          <a:noFill/>
        </p:spPr>
        <p:txBody>
          <a:bodyPr wrap="square" rtlCol="0">
            <a:spAutoFit/>
          </a:bodyPr>
          <a:lstStyle/>
          <a:p>
            <a:r>
              <a:rPr kumimoji="0" lang="en-US" sz="2400" b="1" i="0" u="none" strike="noStrike" kern="1200" cap="none" spc="0" normalizeH="0" baseline="0" noProof="0" dirty="0">
                <a:ln>
                  <a:noFill/>
                </a:ln>
                <a:solidFill>
                  <a:prstClr val="black"/>
                </a:solidFill>
                <a:effectLst/>
                <a:uLnTx/>
                <a:uFillTx/>
                <a:latin typeface="Helvetica"/>
                <a:ea typeface="+mj-ea"/>
                <a:cs typeface="+mj-cs"/>
              </a:rPr>
              <a:t>Top risks of generative AI chatbots</a:t>
            </a:r>
            <a:endParaRPr lang="en-PH" dirty="0"/>
          </a:p>
        </p:txBody>
      </p:sp>
      <p:pic>
        <p:nvPicPr>
          <p:cNvPr id="2" name="Graphic 1">
            <a:extLst>
              <a:ext uri="{FF2B5EF4-FFF2-40B4-BE49-F238E27FC236}">
                <a16:creationId xmlns:a16="http://schemas.microsoft.com/office/drawing/2014/main" id="{4F184C1C-D27C-FB2A-3034-10C4E692540B}"/>
              </a:ext>
            </a:extLst>
          </p:cNvPr>
          <p:cNvPicPr>
            <a:picLocks noChangeAspect="1"/>
          </p:cNvPicPr>
          <p:nvPr/>
        </p:nvPicPr>
        <p:blipFill>
          <a:blip r:embed="rId2">
            <a:extLst>
              <a:ext uri="{96DAC541-7B7A-43D3-8B79-37D633B846F1}">
                <asvg:svgBlip xmlns:asvg="http://schemas.microsoft.com/office/drawing/2016/SVG/main" r:embed="rId3"/>
              </a:ext>
            </a:extLst>
          </a:blip>
          <a:srcRect/>
          <a:stretch/>
        </p:blipFill>
        <p:spPr>
          <a:xfrm>
            <a:off x="284401" y="885530"/>
            <a:ext cx="11623198" cy="5486039"/>
          </a:xfrm>
          <a:prstGeom prst="rect">
            <a:avLst/>
          </a:prstGeom>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a:extLst>
              <a:ext uri="{FF2B5EF4-FFF2-40B4-BE49-F238E27FC236}">
                <a16:creationId xmlns:a16="http://schemas.microsoft.com/office/drawing/2014/main" id="{9FF265BE-E5F5-F324-8EF3-9FB0C20796AF}"/>
              </a:ext>
            </a:extLst>
          </p:cNvPr>
          <p:cNvSpPr txBox="1"/>
          <p:nvPr/>
        </p:nvSpPr>
        <p:spPr>
          <a:xfrm>
            <a:off x="5616311" y="6583680"/>
            <a:ext cx="6552486" cy="261610"/>
          </a:xfrm>
          <a:prstGeom prst="rect">
            <a:avLst/>
          </a:prstGeom>
          <a:noFill/>
        </p:spPr>
        <p:txBody>
          <a:bodyPr wrap="square">
            <a:sp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sz="1100" i="1">
                <a:latin typeface="Helvetica"/>
              </a:defRPr>
            </a:pPr>
            <a:r>
              <a:rPr kumimoji="0" lang="en-US" sz="1100" b="0" i="1" u="none" strike="noStrike" kern="0" cap="none" spc="0" normalizeH="0" baseline="0" noProof="0" dirty="0">
                <a:ln>
                  <a:noFill/>
                </a:ln>
                <a:solidFill>
                  <a:schemeClr val="bg1">
                    <a:lumMod val="65000"/>
                  </a:schemeClr>
                </a:solidFill>
                <a:effectLst/>
                <a:uLnTx/>
                <a:uFillTx/>
                <a:latin typeface="Helvetica"/>
                <a:cs typeface="Arial"/>
                <a:sym typeface="Arial"/>
              </a:rPr>
              <a:t>Source : ADAPT Security Edge Survey in Oct 2025. Sample size : 86 Australian CISOs</a:t>
            </a:r>
          </a:p>
        </p:txBody>
      </p:sp>
      <p:sp>
        <p:nvSpPr>
          <p:cNvPr id="11" name="TextBox 10">
            <a:extLst>
              <a:ext uri="{FF2B5EF4-FFF2-40B4-BE49-F238E27FC236}">
                <a16:creationId xmlns:a16="http://schemas.microsoft.com/office/drawing/2014/main" id="{9C9DBD7D-B49B-293F-223A-B99EC3A1F319}"/>
              </a:ext>
            </a:extLst>
          </p:cNvPr>
          <p:cNvSpPr txBox="1"/>
          <p:nvPr/>
        </p:nvSpPr>
        <p:spPr>
          <a:xfrm>
            <a:off x="252868" y="141894"/>
            <a:ext cx="10136607" cy="461665"/>
          </a:xfrm>
          <a:prstGeom prst="rect">
            <a:avLst/>
          </a:prstGeom>
          <a:noFill/>
        </p:spPr>
        <p:txBody>
          <a:bodyPr wrap="square" rtlCol="0">
            <a:spAutoFit/>
          </a:bodyPr>
          <a:lstStyle/>
          <a:p>
            <a:r>
              <a:rPr kumimoji="0" lang="en-US" sz="2400" b="1" i="0" u="none" strike="noStrike" kern="1200" cap="none" spc="0" normalizeH="0" baseline="0" noProof="0" dirty="0">
                <a:ln>
                  <a:noFill/>
                </a:ln>
                <a:solidFill>
                  <a:prstClr val="black"/>
                </a:solidFill>
                <a:effectLst/>
                <a:uLnTx/>
                <a:uFillTx/>
                <a:latin typeface="Helvetica"/>
                <a:ea typeface="+mj-ea"/>
                <a:cs typeface="+mj-cs"/>
              </a:rPr>
              <a:t>Top risks of agentic AI intelligent automations</a:t>
            </a:r>
            <a:endParaRPr lang="en-PH" dirty="0"/>
          </a:p>
        </p:txBody>
      </p:sp>
      <p:pic>
        <p:nvPicPr>
          <p:cNvPr id="2" name="Graphic 1">
            <a:extLst>
              <a:ext uri="{FF2B5EF4-FFF2-40B4-BE49-F238E27FC236}">
                <a16:creationId xmlns:a16="http://schemas.microsoft.com/office/drawing/2014/main" id="{2E6DEBF9-62EE-D438-A08C-EF3CABC2414E}"/>
              </a:ext>
            </a:extLst>
          </p:cNvPr>
          <p:cNvPicPr>
            <a:picLocks noChangeAspect="1"/>
          </p:cNvPicPr>
          <p:nvPr/>
        </p:nvPicPr>
        <p:blipFill>
          <a:blip r:embed="rId2">
            <a:extLst>
              <a:ext uri="{96DAC541-7B7A-43D3-8B79-37D633B846F1}">
                <asvg:svgBlip xmlns:asvg="http://schemas.microsoft.com/office/drawing/2016/SVG/main" r:embed="rId3"/>
              </a:ext>
            </a:extLst>
          </a:blip>
          <a:srcRect/>
          <a:stretch/>
        </p:blipFill>
        <p:spPr>
          <a:xfrm>
            <a:off x="284401" y="885530"/>
            <a:ext cx="11623198" cy="5486038"/>
          </a:xfrm>
          <a:prstGeom prst="rect">
            <a:avLst/>
          </a:prstGeom>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0224023-B7EE-0F58-EF2B-80BFD5A3B810}"/>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DDAF45A0-2719-F74B-7143-95F322FA2669}"/>
              </a:ext>
            </a:extLst>
          </p:cNvPr>
          <p:cNvSpPr txBox="1"/>
          <p:nvPr/>
        </p:nvSpPr>
        <p:spPr>
          <a:xfrm>
            <a:off x="568826" y="1873176"/>
            <a:ext cx="3488845" cy="4070794"/>
          </a:xfrm>
          <a:prstGeom prst="rect">
            <a:avLst/>
          </a:prstGeom>
          <a:noFill/>
        </p:spPr>
        <p:txBody>
          <a:bodyPr wrap="square" lIns="91440" tIns="45720" rIns="91440" bIns="45720" rtlCol="0" anchor="t">
            <a:spAutoFit/>
          </a:bodyPr>
          <a:lstStyle/>
          <a:p>
            <a:pPr lvl="0">
              <a:lnSpc>
                <a:spcPct val="125000"/>
              </a:lnSpc>
              <a:spcAft>
                <a:spcPts val="600"/>
              </a:spcAft>
              <a:buClr>
                <a:srgbClr val="E7534F"/>
              </a:buClr>
              <a:defRPr/>
            </a:pPr>
            <a:r>
              <a:rPr lang="en-US" sz="1200" b="1" dirty="0">
                <a:solidFill>
                  <a:prstClr val="black"/>
                </a:solidFill>
                <a:latin typeface="Helvetica"/>
                <a:cs typeface="Helvetica"/>
              </a:rPr>
              <a:t>Most Australian CISOs agree that generative AI chatbots and agentic AI represent the next frontier in cyber defence.</a:t>
            </a:r>
          </a:p>
          <a:p>
            <a:pPr marL="171450" indent="-171450">
              <a:lnSpc>
                <a:spcPct val="125000"/>
              </a:lnSpc>
              <a:spcAft>
                <a:spcPts val="600"/>
              </a:spcAft>
              <a:buClr>
                <a:srgbClr val="E7534F"/>
              </a:buClr>
              <a:buFont typeface="Arial" panose="020B0604020202020204" pitchFamily="34" charset="0"/>
              <a:buChar char="•"/>
              <a:defRPr/>
            </a:pPr>
            <a:r>
              <a:rPr lang="en-US" sz="1200" dirty="0">
                <a:solidFill>
                  <a:prstClr val="black"/>
                </a:solidFill>
                <a:latin typeface="Helvetica"/>
                <a:cs typeface="Helvetica"/>
              </a:rPr>
              <a:t>60% believe that AI chatbots enable faster threat detection and 65% say agentic AI automates repetitive SOC tasks and enforces auto-patching and policy for better cyber hygiene</a:t>
            </a:r>
            <a:r>
              <a:rPr lang="en-US" sz="1200" b="1" dirty="0">
                <a:solidFill>
                  <a:srgbClr val="000000"/>
                </a:solidFill>
                <a:latin typeface="Helvetica"/>
                <a:cs typeface="Helvetica"/>
              </a:rPr>
              <a:t>.</a:t>
            </a:r>
            <a:endParaRPr lang="en-US" sz="1200" b="1" i="0" u="none" strike="noStrike" kern="1200" cap="none" spc="0" normalizeH="0" baseline="0" noProof="0" dirty="0">
              <a:ln>
                <a:noFill/>
              </a:ln>
              <a:solidFill>
                <a:prstClr val="black"/>
              </a:solidFill>
              <a:effectLst/>
              <a:uLnTx/>
              <a:uFillTx/>
              <a:latin typeface="Helvetica"/>
              <a:cs typeface="Helvetica"/>
            </a:endParaRPr>
          </a:p>
          <a:p>
            <a:pPr marL="171450" indent="-171450">
              <a:lnSpc>
                <a:spcPct val="125000"/>
              </a:lnSpc>
              <a:spcAft>
                <a:spcPts val="1200"/>
              </a:spcAft>
              <a:buClr>
                <a:srgbClr val="E7534F"/>
              </a:buClr>
              <a:buFont typeface="Arial" panose="020B0604020202020204" pitchFamily="34" charset="0"/>
              <a:buChar char="•"/>
              <a:defRPr/>
            </a:pPr>
            <a:r>
              <a:rPr lang="en-US" sz="1200" dirty="0">
                <a:solidFill>
                  <a:srgbClr val="000000"/>
                </a:solidFill>
                <a:latin typeface="Helvetica"/>
                <a:cs typeface="Helvetica"/>
              </a:rPr>
              <a:t>The most cited generative AI chatbot risk, according to CISOs, is data leakage through careless prompts or outputs. For agentic AI intelligent automations, the biggest risk is uncontrolled system access to sensitive data.</a:t>
            </a:r>
          </a:p>
          <a:p>
            <a:pPr marL="171450" lvl="0" indent="-171450">
              <a:lnSpc>
                <a:spcPct val="125000"/>
              </a:lnSpc>
              <a:spcAft>
                <a:spcPts val="1200"/>
              </a:spcAft>
              <a:buClr>
                <a:srgbClr val="E7534F"/>
              </a:buClr>
              <a:buFont typeface="Arial" panose="020B0604020202020204" pitchFamily="34" charset="0"/>
              <a:buChar char="•"/>
              <a:defRPr/>
            </a:pPr>
            <a:r>
              <a:rPr lang="en-US" sz="1200" dirty="0">
                <a:solidFill>
                  <a:prstClr val="black"/>
                </a:solidFill>
                <a:latin typeface="Helvetica"/>
                <a:cs typeface="Helvetica"/>
              </a:rPr>
              <a:t>AI governance remains critical to ensure that innovation in threat detection operates within a safe and transparent framework.</a:t>
            </a:r>
            <a:endParaRPr kumimoji="0" lang="en-US" sz="1200" b="0" i="0" u="none" strike="noStrike" kern="1200" cap="none" spc="0" normalizeH="0" baseline="0" noProof="0" dirty="0">
              <a:ln>
                <a:noFill/>
              </a:ln>
              <a:solidFill>
                <a:prstClr val="black"/>
              </a:solidFill>
              <a:effectLst/>
              <a:uLnTx/>
              <a:uFillTx/>
              <a:latin typeface="Helvetica"/>
              <a:ea typeface="+mn-ea"/>
              <a:cs typeface="Helvetica"/>
            </a:endParaRPr>
          </a:p>
        </p:txBody>
      </p:sp>
      <p:sp>
        <p:nvSpPr>
          <p:cNvPr id="3" name="Rectangle 2">
            <a:extLst>
              <a:ext uri="{FF2B5EF4-FFF2-40B4-BE49-F238E27FC236}">
                <a16:creationId xmlns:a16="http://schemas.microsoft.com/office/drawing/2014/main" id="{2CF138FC-180C-E80F-D67B-3EC54742B62D}"/>
              </a:ext>
            </a:extLst>
          </p:cNvPr>
          <p:cNvSpPr/>
          <p:nvPr/>
        </p:nvSpPr>
        <p:spPr>
          <a:xfrm>
            <a:off x="568829" y="1260138"/>
            <a:ext cx="3630732" cy="461665"/>
          </a:xfrm>
          <a:prstGeom prst="rect">
            <a:avLst/>
          </a:prstGeom>
        </p:spPr>
        <p:txBody>
          <a:bodyPr wrap="square" lIns="91440" tIns="45720" rIns="91440" bIns="4572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400" b="1" spc="-50" dirty="0">
                <a:solidFill>
                  <a:prstClr val="black"/>
                </a:solidFill>
                <a:latin typeface="Helvetica"/>
                <a:cs typeface="Helvetica"/>
              </a:rPr>
              <a:t>Top AI benefits and risks</a:t>
            </a:r>
            <a:endParaRPr kumimoji="0" lang="en-US" sz="2400" b="1" i="0" u="none" strike="noStrike" kern="1200" cap="none" spc="-50" normalizeH="0" baseline="0" noProof="0" dirty="0">
              <a:ln>
                <a:noFill/>
              </a:ln>
              <a:solidFill>
                <a:prstClr val="black"/>
              </a:solidFill>
              <a:effectLst/>
              <a:uLnTx/>
              <a:uFillTx/>
              <a:latin typeface="Helvetica"/>
              <a:ea typeface="+mn-ea"/>
              <a:cs typeface="Helvetica"/>
            </a:endParaRPr>
          </a:p>
        </p:txBody>
      </p:sp>
      <p:sp>
        <p:nvSpPr>
          <p:cNvPr id="6" name="Rectangle 5">
            <a:extLst>
              <a:ext uri="{FF2B5EF4-FFF2-40B4-BE49-F238E27FC236}">
                <a16:creationId xmlns:a16="http://schemas.microsoft.com/office/drawing/2014/main" id="{EDCBDBF9-42AC-BC9F-6885-0118C22B6D50}"/>
              </a:ext>
            </a:extLst>
          </p:cNvPr>
          <p:cNvSpPr/>
          <p:nvPr/>
        </p:nvSpPr>
        <p:spPr>
          <a:xfrm>
            <a:off x="568828" y="952361"/>
            <a:ext cx="3630732" cy="307777"/>
          </a:xfrm>
          <a:prstGeom prst="rect">
            <a:avLst/>
          </a:prstGeom>
        </p:spPr>
        <p:txBody>
          <a:bodyPr wrap="square" lIns="91440" tIns="45720" rIns="91440" bIns="4572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srgbClr val="E7534F"/>
                </a:solidFill>
                <a:effectLst/>
                <a:uLnTx/>
                <a:uFillTx/>
                <a:latin typeface="Helvetica"/>
                <a:ea typeface="Calibri" panose="020F0502020204030204"/>
                <a:cs typeface="Helvetica"/>
              </a:rPr>
              <a:t>Technology Trends</a:t>
            </a:r>
            <a:endParaRPr kumimoji="0" lang="en-US" sz="1400" b="0" i="0" u="none" strike="noStrike" kern="1200" cap="none" spc="0" normalizeH="0" baseline="0" noProof="0">
              <a:ln>
                <a:noFill/>
              </a:ln>
              <a:solidFill>
                <a:prstClr val="black"/>
              </a:solidFill>
              <a:effectLst/>
              <a:uLnTx/>
              <a:uFillTx/>
              <a:latin typeface="Calibri" panose="020F0502020204030204"/>
              <a:ea typeface="+mn-ea"/>
              <a:cs typeface="Calibri"/>
            </a:endParaRPr>
          </a:p>
        </p:txBody>
      </p:sp>
      <p:cxnSp>
        <p:nvCxnSpPr>
          <p:cNvPr id="7" name="Straight Connector 6">
            <a:extLst>
              <a:ext uri="{FF2B5EF4-FFF2-40B4-BE49-F238E27FC236}">
                <a16:creationId xmlns:a16="http://schemas.microsoft.com/office/drawing/2014/main" id="{8676191F-1DC3-F517-26CE-9D8C5DA0B40C}"/>
              </a:ext>
            </a:extLst>
          </p:cNvPr>
          <p:cNvCxnSpPr>
            <a:cxnSpLocks/>
          </p:cNvCxnSpPr>
          <p:nvPr/>
        </p:nvCxnSpPr>
        <p:spPr>
          <a:xfrm flipV="1">
            <a:off x="4406256" y="218363"/>
            <a:ext cx="0" cy="6480000"/>
          </a:xfrm>
          <a:prstGeom prst="line">
            <a:avLst/>
          </a:prstGeom>
          <a:ln w="6350">
            <a:solidFill>
              <a:schemeClr val="bg1">
                <a:lumMod val="85000"/>
              </a:schemeClr>
            </a:solidFill>
            <a:prstDash val="solid"/>
          </a:ln>
        </p:spPr>
        <p:style>
          <a:lnRef idx="1">
            <a:schemeClr val="accent1"/>
          </a:lnRef>
          <a:fillRef idx="0">
            <a:schemeClr val="accent1"/>
          </a:fillRef>
          <a:effectRef idx="0">
            <a:schemeClr val="accent1"/>
          </a:effectRef>
          <a:fontRef idx="minor">
            <a:schemeClr val="tx1"/>
          </a:fontRef>
        </p:style>
      </p:cxnSp>
      <p:sp>
        <p:nvSpPr>
          <p:cNvPr id="9" name="TextBox 8">
            <a:extLst>
              <a:ext uri="{FF2B5EF4-FFF2-40B4-BE49-F238E27FC236}">
                <a16:creationId xmlns:a16="http://schemas.microsoft.com/office/drawing/2014/main" id="{07FB68B1-2B9A-9040-ACD7-74B48A262F39}"/>
              </a:ext>
            </a:extLst>
          </p:cNvPr>
          <p:cNvSpPr txBox="1"/>
          <p:nvPr/>
        </p:nvSpPr>
        <p:spPr>
          <a:xfrm>
            <a:off x="4612952" y="319596"/>
            <a:ext cx="7275992" cy="6148286"/>
          </a:xfrm>
          <a:prstGeom prst="rect">
            <a:avLst/>
          </a:prstGeom>
          <a:noFill/>
        </p:spPr>
        <p:txBody>
          <a:bodyPr wrap="square" lIns="91440" tIns="45720" rIns="91440" bIns="45720" anchor="t">
            <a:spAutoFit/>
          </a:bodyPr>
          <a:lstStyle/>
          <a:p>
            <a:pPr>
              <a:lnSpc>
                <a:spcPct val="125000"/>
              </a:lnSpc>
              <a:spcBef>
                <a:spcPts val="600"/>
              </a:spcBef>
              <a:spcAft>
                <a:spcPts val="600"/>
              </a:spcAft>
              <a:buClr>
                <a:srgbClr val="E7534F"/>
              </a:buClr>
              <a:defRPr/>
            </a:pPr>
            <a:r>
              <a:rPr lang="en-US" sz="1200" b="1" dirty="0">
                <a:solidFill>
                  <a:srgbClr val="000000"/>
                </a:solidFill>
                <a:latin typeface="Helvetica"/>
                <a:cs typeface="Helvetica"/>
              </a:rPr>
              <a:t>AI as the next frontier of cyber defence</a:t>
            </a:r>
          </a:p>
          <a:p>
            <a:pPr marL="173990" indent="-171450">
              <a:lnSpc>
                <a:spcPct val="125000"/>
              </a:lnSpc>
              <a:spcAft>
                <a:spcPts val="1200"/>
              </a:spcAft>
              <a:buFont typeface="Arial"/>
              <a:buChar char="•"/>
              <a:defRPr/>
            </a:pPr>
            <a:r>
              <a:rPr lang="en-US" sz="1200" dirty="0">
                <a:solidFill>
                  <a:srgbClr val="000000"/>
                </a:solidFill>
                <a:latin typeface="Helvetica"/>
                <a:cs typeface="Helvetica"/>
              </a:rPr>
              <a:t>CISOs highlight that AI capabilities enable faster, safer detection and reliable automation. </a:t>
            </a:r>
            <a:br>
              <a:rPr lang="en-US" sz="1200" dirty="0">
                <a:solidFill>
                  <a:srgbClr val="000000"/>
                </a:solidFill>
                <a:latin typeface="Helvetica"/>
                <a:cs typeface="Helvetica"/>
              </a:rPr>
            </a:br>
            <a:r>
              <a:rPr lang="en-US" sz="1200" dirty="0">
                <a:solidFill>
                  <a:srgbClr val="000000"/>
                </a:solidFill>
                <a:latin typeface="Helvetica"/>
                <a:cs typeface="Helvetica"/>
              </a:rPr>
              <a:t>For further insights on how AI amplifies cyber threats, view an </a:t>
            </a:r>
            <a:r>
              <a:rPr lang="en-US" sz="1200" dirty="0">
                <a:solidFill>
                  <a:srgbClr val="000000"/>
                </a:solidFill>
                <a:latin typeface="Helvetica"/>
                <a:cs typeface="Helvetica"/>
                <a:hlinkClick r:id="rId3"/>
              </a:rPr>
              <a:t>ADAPT Expert Presentation</a:t>
            </a:r>
            <a:r>
              <a:rPr lang="en-US" sz="1200" dirty="0">
                <a:solidFill>
                  <a:srgbClr val="000000"/>
                </a:solidFill>
                <a:latin typeface="Helvetica"/>
                <a:cs typeface="Helvetica"/>
              </a:rPr>
              <a:t> (Apr 2025).</a:t>
            </a:r>
            <a:endParaRPr lang="en-US" sz="1200" b="1" dirty="0">
              <a:solidFill>
                <a:srgbClr val="000000"/>
              </a:solidFill>
              <a:latin typeface="Helvetica"/>
              <a:cs typeface="Helvetica"/>
            </a:endParaRPr>
          </a:p>
          <a:p>
            <a:pPr>
              <a:lnSpc>
                <a:spcPct val="125000"/>
              </a:lnSpc>
              <a:spcAft>
                <a:spcPts val="600"/>
              </a:spcAft>
              <a:buClr>
                <a:srgbClr val="E7534F"/>
              </a:buClr>
              <a:defRPr/>
            </a:pPr>
            <a:r>
              <a:rPr lang="en-US" sz="1200" b="1" dirty="0">
                <a:solidFill>
                  <a:srgbClr val="000000"/>
                </a:solidFill>
                <a:latin typeface="Helvetica"/>
                <a:cs typeface="Helvetica"/>
              </a:rPr>
              <a:t>Generative AI chatbots for faster threat detection</a:t>
            </a:r>
          </a:p>
          <a:p>
            <a:pPr marL="173990" lvl="1" indent="-171450">
              <a:lnSpc>
                <a:spcPct val="125000"/>
              </a:lnSpc>
              <a:spcAft>
                <a:spcPts val="1200"/>
              </a:spcAft>
              <a:buFont typeface="Arial"/>
              <a:buChar char="•"/>
              <a:defRPr/>
            </a:pPr>
            <a:r>
              <a:rPr lang="en-US" sz="1200" dirty="0">
                <a:solidFill>
                  <a:prstClr val="black"/>
                </a:solidFill>
                <a:latin typeface="Helvetica"/>
                <a:cs typeface="Helvetica"/>
              </a:rPr>
              <a:t>Most Australian CISOs view generative AI as a catalyst for rapid threat detection and pattern recognition within their security programs. Some CISOs also see its potential for tailored security-awareness training and clearer incident-response communication. However, fewer than 10% expect value in areas like automated audit/board reporting (8%) and rapid threat-intel summaries (7%).</a:t>
            </a:r>
            <a:endParaRPr lang="en-US" sz="1200" b="1" dirty="0">
              <a:solidFill>
                <a:prstClr val="black"/>
              </a:solidFill>
              <a:latin typeface="Helvetica" panose="020B0604020202020204" pitchFamily="34" charset="0"/>
              <a:cs typeface="Helvetica" panose="020B0604020202020204" pitchFamily="34" charset="0"/>
            </a:endParaRPr>
          </a:p>
          <a:p>
            <a:pPr>
              <a:lnSpc>
                <a:spcPct val="125000"/>
              </a:lnSpc>
              <a:spcAft>
                <a:spcPts val="600"/>
              </a:spcAft>
              <a:defRPr/>
            </a:pPr>
            <a:r>
              <a:rPr kumimoji="0" lang="en-US" sz="1200" b="1" i="0" u="none" strike="noStrike" kern="1200" cap="none" spc="0" normalizeH="0" baseline="0" noProof="0" dirty="0">
                <a:ln>
                  <a:noFill/>
                </a:ln>
                <a:solidFill>
                  <a:srgbClr val="000000"/>
                </a:solidFill>
                <a:effectLst/>
                <a:uLnTx/>
                <a:uFillTx/>
                <a:latin typeface="Helvetica"/>
                <a:ea typeface="+mn-ea"/>
                <a:cs typeface="Helvetica"/>
              </a:rPr>
              <a:t>Agentic AI </a:t>
            </a:r>
            <a:r>
              <a:rPr lang="en-US" sz="1200" b="1" dirty="0">
                <a:solidFill>
                  <a:srgbClr val="000000"/>
                </a:solidFill>
                <a:latin typeface="Helvetica"/>
                <a:cs typeface="Helvetica"/>
              </a:rPr>
              <a:t>for automating repetitive SOC tasks</a:t>
            </a:r>
            <a:endParaRPr lang="en-US" sz="1200" b="1" dirty="0">
              <a:solidFill>
                <a:prstClr val="black"/>
              </a:solidFill>
              <a:latin typeface="Helvetica"/>
              <a:cs typeface="Helvetica"/>
            </a:endParaRPr>
          </a:p>
          <a:p>
            <a:pPr marL="173990" lvl="1" indent="-171450">
              <a:lnSpc>
                <a:spcPct val="125000"/>
              </a:lnSpc>
              <a:buFont typeface="Arial"/>
              <a:buChar char="•"/>
              <a:defRPr/>
            </a:pPr>
            <a:r>
              <a:rPr lang="en-US" sz="1200" dirty="0">
                <a:solidFill>
                  <a:prstClr val="black"/>
                </a:solidFill>
                <a:latin typeface="Helvetica"/>
                <a:cs typeface="Helvetica"/>
              </a:rPr>
              <a:t>Most CISOs believe agentic AI will automate repetitive SOC tasks, including auto-patching, policy enforcement, and continuous compliance monitoring. </a:t>
            </a:r>
            <a:endParaRPr lang="en-US" sz="1200" b="1" dirty="0">
              <a:solidFill>
                <a:prstClr val="black"/>
              </a:solidFill>
              <a:latin typeface="Helvetica" panose="020B0604020202020204" pitchFamily="34" charset="0"/>
              <a:cs typeface="Helvetica" panose="020B0604020202020204" pitchFamily="34" charset="0"/>
            </a:endParaRPr>
          </a:p>
          <a:p>
            <a:pPr marL="173990" lvl="1" indent="-171450">
              <a:lnSpc>
                <a:spcPct val="125000"/>
              </a:lnSpc>
              <a:spcAft>
                <a:spcPts val="1200"/>
              </a:spcAft>
              <a:buFont typeface="Arial"/>
              <a:buChar char="•"/>
              <a:defRPr/>
            </a:pPr>
            <a:r>
              <a:rPr lang="en-US" sz="1200" dirty="0">
                <a:solidFill>
                  <a:prstClr val="black"/>
                </a:solidFill>
                <a:latin typeface="Helvetica"/>
                <a:cs typeface="Helvetica"/>
              </a:rPr>
              <a:t>Only 4% </a:t>
            </a:r>
            <a:r>
              <a:rPr lang="en-US" sz="1200" dirty="0" err="1">
                <a:solidFill>
                  <a:prstClr val="black"/>
                </a:solidFill>
                <a:latin typeface="Helvetica"/>
                <a:cs typeface="Helvetica"/>
              </a:rPr>
              <a:t>recognise</a:t>
            </a:r>
            <a:r>
              <a:rPr lang="en-US" sz="1200" dirty="0">
                <a:solidFill>
                  <a:prstClr val="black"/>
                </a:solidFill>
                <a:latin typeface="Helvetica"/>
                <a:cs typeface="Helvetica"/>
              </a:rPr>
              <a:t> its potential for simulated attack generation to test preparedness.</a:t>
            </a:r>
          </a:p>
          <a:p>
            <a:pPr marL="2540" lvl="1">
              <a:lnSpc>
                <a:spcPct val="125000"/>
              </a:lnSpc>
              <a:spcAft>
                <a:spcPts val="600"/>
              </a:spcAft>
              <a:buFont typeface="Arial"/>
              <a:defRPr/>
            </a:pPr>
            <a:r>
              <a:rPr lang="en-US" sz="1200" b="1" dirty="0">
                <a:solidFill>
                  <a:srgbClr val="000000"/>
                </a:solidFill>
                <a:latin typeface="Helvetica"/>
                <a:cs typeface="Helvetica"/>
              </a:rPr>
              <a:t>AI risks are tied to AI governance maturity</a:t>
            </a:r>
            <a:endParaRPr lang="en-US" i="0" u="none" strike="noStrike" kern="1200" cap="none" spc="0" normalizeH="0" baseline="0" noProof="0" dirty="0">
              <a:ln>
                <a:noFill/>
              </a:ln>
              <a:solidFill>
                <a:prstClr val="black"/>
              </a:solidFill>
              <a:effectLst/>
              <a:uLnTx/>
              <a:uFillTx/>
              <a:latin typeface="Calibri"/>
              <a:ea typeface="Calibri"/>
              <a:cs typeface="Calibri"/>
            </a:endParaRPr>
          </a:p>
          <a:p>
            <a:pPr marL="173990" lvl="1" indent="-171450">
              <a:lnSpc>
                <a:spcPct val="125000"/>
              </a:lnSpc>
              <a:buFont typeface="Arial"/>
              <a:buChar char="•"/>
              <a:defRPr/>
            </a:pPr>
            <a:r>
              <a:rPr lang="en-US" sz="1200" dirty="0">
                <a:solidFill>
                  <a:prstClr val="black"/>
                </a:solidFill>
                <a:latin typeface="Helvetica"/>
                <a:cs typeface="Helvetica"/>
              </a:rPr>
              <a:t>While CISOs see AI chatbots and agentic AI as crucial for scaling cyber </a:t>
            </a:r>
            <a:r>
              <a:rPr lang="en-US" sz="1200" dirty="0" err="1">
                <a:solidFill>
                  <a:prstClr val="black"/>
                </a:solidFill>
                <a:latin typeface="Helvetica"/>
                <a:cs typeface="Helvetica"/>
              </a:rPr>
              <a:t>defence</a:t>
            </a:r>
            <a:r>
              <a:rPr lang="en-US" sz="1200" dirty="0">
                <a:solidFill>
                  <a:prstClr val="black"/>
                </a:solidFill>
                <a:latin typeface="Helvetica"/>
                <a:cs typeface="Helvetica"/>
              </a:rPr>
              <a:t>, risks increase without strong governance. </a:t>
            </a:r>
            <a:endParaRPr lang="en-US" dirty="0">
              <a:solidFill>
                <a:prstClr val="black"/>
              </a:solidFill>
              <a:latin typeface="Calibri" panose="020F0502020204030204"/>
              <a:ea typeface="Calibri" panose="020F0502020204030204"/>
              <a:cs typeface="Calibri" panose="020F0502020204030204"/>
            </a:endParaRPr>
          </a:p>
          <a:p>
            <a:pPr marL="173990" lvl="1" indent="-171450">
              <a:lnSpc>
                <a:spcPct val="125000"/>
              </a:lnSpc>
              <a:spcAft>
                <a:spcPts val="1200"/>
              </a:spcAft>
              <a:buFont typeface="Arial"/>
              <a:buChar char="•"/>
              <a:defRPr/>
            </a:pPr>
            <a:r>
              <a:rPr lang="en-US" sz="1200" dirty="0">
                <a:solidFill>
                  <a:prstClr val="black"/>
                </a:solidFill>
                <a:latin typeface="Helvetica"/>
                <a:cs typeface="Helvetica"/>
              </a:rPr>
              <a:t>It’s essential for CISOs to enforce data access controls to prevent leakage, embed human oversight into AI workflows and extend AI governance frameworks to manage the risks systematically</a:t>
            </a:r>
            <a:r>
              <a:rPr lang="en-US" sz="1200" dirty="0">
                <a:solidFill>
                  <a:srgbClr val="E7534F"/>
                </a:solidFill>
                <a:latin typeface="Helvetica"/>
                <a:cs typeface="Helvetica"/>
              </a:rPr>
              <a:t>.</a:t>
            </a:r>
            <a:endParaRPr lang="en-US" sz="1200" b="1" dirty="0">
              <a:latin typeface="Helvetica"/>
              <a:cs typeface="Helvetica"/>
            </a:endParaRPr>
          </a:p>
          <a:p>
            <a:pPr marL="2540" lvl="1">
              <a:lnSpc>
                <a:spcPct val="125000"/>
              </a:lnSpc>
              <a:spcAft>
                <a:spcPts val="600"/>
              </a:spcAft>
              <a:defRPr/>
            </a:pPr>
            <a:r>
              <a:rPr lang="en-US" sz="1200" b="1" dirty="0">
                <a:latin typeface="Helvetica"/>
                <a:cs typeface="Helvetica"/>
              </a:rPr>
              <a:t>Importance of AI governance and effective collaboration with tech leaders</a:t>
            </a:r>
            <a:endParaRPr lang="en-US" sz="1200" dirty="0">
              <a:solidFill>
                <a:srgbClr val="E7534F"/>
              </a:solidFill>
              <a:latin typeface="Helvetica"/>
              <a:cs typeface="Helvetica"/>
            </a:endParaRPr>
          </a:p>
          <a:p>
            <a:pPr marL="173990" lvl="1" indent="-171450">
              <a:lnSpc>
                <a:spcPct val="125000"/>
              </a:lnSpc>
              <a:buFont typeface="Arial"/>
              <a:buChar char="•"/>
              <a:defRPr/>
            </a:pPr>
            <a:r>
              <a:rPr lang="en-US" sz="1200" dirty="0">
                <a:latin typeface="Helvetica"/>
                <a:cs typeface="Helvetica"/>
              </a:rPr>
              <a:t>CISOs acknowledge that without mature AI governance, these tools could compromise data integrity, compliance and trust. This aligns closely with CISOs </a:t>
            </a:r>
            <a:r>
              <a:rPr lang="en-US" sz="1200" dirty="0" err="1">
                <a:latin typeface="Helvetica"/>
                <a:cs typeface="Helvetica"/>
              </a:rPr>
              <a:t>prioritising</a:t>
            </a:r>
            <a:r>
              <a:rPr lang="en-US" sz="1200" dirty="0">
                <a:latin typeface="Helvetica"/>
                <a:cs typeface="Helvetica"/>
              </a:rPr>
              <a:t> investment in AI governance. </a:t>
            </a:r>
          </a:p>
          <a:p>
            <a:pPr marL="173990" lvl="1" indent="-171450">
              <a:lnSpc>
                <a:spcPct val="125000"/>
              </a:lnSpc>
              <a:buFont typeface="Arial"/>
              <a:buChar char="•"/>
              <a:defRPr/>
            </a:pPr>
            <a:r>
              <a:rPr lang="en-US" sz="1200" dirty="0">
                <a:latin typeface="Helvetica"/>
                <a:cs typeface="Helvetica"/>
              </a:rPr>
              <a:t>Effective collaboration between tech and security leaders is crucial to balance AI with security, as discussed in an </a:t>
            </a:r>
            <a:r>
              <a:rPr lang="en-US" sz="1200" dirty="0">
                <a:latin typeface="Helvetica"/>
                <a:cs typeface="Helvetica"/>
                <a:hlinkClick r:id="rId3"/>
              </a:rPr>
              <a:t>ADAPT Expert Presentation</a:t>
            </a:r>
            <a:r>
              <a:rPr lang="en-US" sz="1200" dirty="0">
                <a:latin typeface="Helvetica"/>
                <a:cs typeface="Helvetica"/>
              </a:rPr>
              <a:t> (Apr 2025).</a:t>
            </a:r>
            <a:endParaRPr lang="en-US" sz="1200" b="0" i="0" u="none" strike="noStrike" kern="1200" cap="none" spc="0" normalizeH="0" baseline="0" noProof="0" dirty="0">
              <a:ln>
                <a:noFill/>
              </a:ln>
              <a:effectLst/>
              <a:uLnTx/>
              <a:uFillTx/>
              <a:latin typeface="Helvetica"/>
              <a:cs typeface="Helvetica"/>
            </a:endParaRPr>
          </a:p>
        </p:txBody>
      </p:sp>
    </p:spTree>
    <p:extLst>
      <p:ext uri="{BB962C8B-B14F-4D97-AF65-F5344CB8AC3E}">
        <p14:creationId xmlns:p14="http://schemas.microsoft.com/office/powerpoint/2010/main" val="34047511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162F48DF-9D6C-3228-21A2-820D6D67B240}"/>
            </a:ext>
          </a:extLst>
        </p:cNvPr>
        <p:cNvGrpSpPr/>
        <p:nvPr/>
      </p:nvGrpSpPr>
      <p:grpSpPr>
        <a:xfrm>
          <a:off x="0" y="0"/>
          <a:ext cx="0" cy="0"/>
          <a:chOff x="0" y="0"/>
          <a:chExt cx="0" cy="0"/>
        </a:xfrm>
      </p:grpSpPr>
      <p:pic>
        <p:nvPicPr>
          <p:cNvPr id="6" name="Graphic 5">
            <a:extLst>
              <a:ext uri="{FF2B5EF4-FFF2-40B4-BE49-F238E27FC236}">
                <a16:creationId xmlns:a16="http://schemas.microsoft.com/office/drawing/2014/main" id="{9EAED369-5220-5C53-BB8C-7BE5404A7CAD}"/>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680027" y="6005622"/>
            <a:ext cx="2157900" cy="232240"/>
          </a:xfrm>
          <a:prstGeom prst="rect">
            <a:avLst/>
          </a:prstGeom>
        </p:spPr>
      </p:pic>
      <p:grpSp>
        <p:nvGrpSpPr>
          <p:cNvPr id="2" name="Group 1">
            <a:extLst>
              <a:ext uri="{FF2B5EF4-FFF2-40B4-BE49-F238E27FC236}">
                <a16:creationId xmlns:a16="http://schemas.microsoft.com/office/drawing/2014/main" id="{F30D6C4D-1F7B-2500-20AF-32CEB10230B9}"/>
              </a:ext>
            </a:extLst>
          </p:cNvPr>
          <p:cNvGrpSpPr/>
          <p:nvPr/>
        </p:nvGrpSpPr>
        <p:grpSpPr>
          <a:xfrm>
            <a:off x="549440" y="2867586"/>
            <a:ext cx="7131520" cy="948825"/>
            <a:chOff x="549440" y="2867586"/>
            <a:chExt cx="7131520" cy="948825"/>
          </a:xfrm>
        </p:grpSpPr>
        <p:sp>
          <p:nvSpPr>
            <p:cNvPr id="5" name="TextBox 4">
              <a:extLst>
                <a:ext uri="{FF2B5EF4-FFF2-40B4-BE49-F238E27FC236}">
                  <a16:creationId xmlns:a16="http://schemas.microsoft.com/office/drawing/2014/main" id="{85359D8F-2269-78DE-287E-A1EF242B8FEC}"/>
                </a:ext>
              </a:extLst>
            </p:cNvPr>
            <p:cNvSpPr txBox="1"/>
            <p:nvPr/>
          </p:nvSpPr>
          <p:spPr>
            <a:xfrm>
              <a:off x="549440" y="2867586"/>
              <a:ext cx="7131520" cy="707886"/>
            </a:xfrm>
            <a:prstGeom prst="rect">
              <a:avLst/>
            </a:prstGeom>
            <a:noFill/>
          </p:spPr>
          <p:txBody>
            <a:bodyPr wrap="square" lIns="91440" tIns="45720" rIns="91440" bIns="45720" rtlCol="0" anchor="t">
              <a:spAutoFit/>
            </a:bodyPr>
            <a:lstStyle/>
            <a:p>
              <a:pPr marL="0" marR="0" lvl="0" indent="0" algn="l" defTabSz="914400" rtl="0" eaLnBrk="1" fontAlgn="auto" latinLnBrk="0" hangingPunct="1">
                <a:lnSpc>
                  <a:spcPct val="100000"/>
                </a:lnSpc>
                <a:spcBef>
                  <a:spcPts val="0"/>
                </a:spcBef>
                <a:spcAft>
                  <a:spcPts val="2400"/>
                </a:spcAft>
                <a:buClrTx/>
                <a:buSzTx/>
                <a:buFontTx/>
                <a:buNone/>
                <a:tabLst/>
                <a:defRPr/>
              </a:pPr>
              <a:r>
                <a:rPr kumimoji="0" lang="en-US" sz="4000" b="0" i="0" u="none" strike="noStrike" kern="1200" cap="none" spc="0" normalizeH="0" baseline="0" noProof="0" dirty="0">
                  <a:ln>
                    <a:noFill/>
                  </a:ln>
                  <a:solidFill>
                    <a:prstClr val="white"/>
                  </a:solidFill>
                  <a:effectLst/>
                  <a:uLnTx/>
                  <a:uFillTx/>
                  <a:latin typeface="Helvetica"/>
                  <a:ea typeface="+mn-ea"/>
                  <a:cs typeface="Helvetica"/>
                </a:rPr>
                <a:t>Survey demographics</a:t>
              </a:r>
            </a:p>
          </p:txBody>
        </p:sp>
        <p:sp>
          <p:nvSpPr>
            <p:cNvPr id="7" name="Rectangle 6">
              <a:extLst>
                <a:ext uri="{FF2B5EF4-FFF2-40B4-BE49-F238E27FC236}">
                  <a16:creationId xmlns:a16="http://schemas.microsoft.com/office/drawing/2014/main" id="{3BA39B40-B27A-E762-A66C-9770B69176CD}"/>
                </a:ext>
              </a:extLst>
            </p:cNvPr>
            <p:cNvSpPr/>
            <p:nvPr/>
          </p:nvSpPr>
          <p:spPr>
            <a:xfrm>
              <a:off x="633533" y="3753937"/>
              <a:ext cx="359064" cy="62474"/>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Tree>
    <p:extLst>
      <p:ext uri="{BB962C8B-B14F-4D97-AF65-F5344CB8AC3E}">
        <p14:creationId xmlns:p14="http://schemas.microsoft.com/office/powerpoint/2010/main" val="22517024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1DE49BFB-E3EB-C243-87B5-487BC7D0170B}"/>
              </a:ext>
            </a:extLst>
          </p:cNvPr>
          <p:cNvSpPr/>
          <p:nvPr/>
        </p:nvSpPr>
        <p:spPr>
          <a:xfrm>
            <a:off x="273232" y="122450"/>
            <a:ext cx="7218451" cy="461665"/>
          </a:xfrm>
          <a:prstGeom prst="rect">
            <a:avLst/>
          </a:prstGeom>
        </p:spPr>
        <p:txBody>
          <a:bodyPr wrap="none" lIns="91440" tIns="45720" rIns="91440" bIns="4572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000000"/>
                </a:solidFill>
                <a:effectLst/>
                <a:uLnTx/>
                <a:uFillTx/>
                <a:latin typeface="Helvetica Neue" panose="02000503000000020004"/>
                <a:ea typeface="+mn-ea"/>
                <a:cs typeface="Helvetica"/>
              </a:rPr>
              <a:t>Survey demographics: Australian CISOs in 2025</a:t>
            </a:r>
            <a:endParaRPr kumimoji="0" lang="en-AU" sz="2400" b="1" i="0" u="none" strike="noStrike" kern="1200" cap="none" spc="0" normalizeH="0" baseline="0" noProof="0" dirty="0">
              <a:ln>
                <a:noFill/>
              </a:ln>
              <a:solidFill>
                <a:srgbClr val="000000"/>
              </a:solidFill>
              <a:effectLst/>
              <a:uLnTx/>
              <a:uFillTx/>
              <a:latin typeface="Helvetica Neue" panose="02000503000000020004"/>
              <a:ea typeface="+mn-ea"/>
              <a:cs typeface="Helvetica"/>
            </a:endParaRPr>
          </a:p>
        </p:txBody>
      </p:sp>
      <p:pic>
        <p:nvPicPr>
          <p:cNvPr id="21" name="Graphic 20">
            <a:extLst>
              <a:ext uri="{FF2B5EF4-FFF2-40B4-BE49-F238E27FC236}">
                <a16:creationId xmlns:a16="http://schemas.microsoft.com/office/drawing/2014/main" id="{8EF2E40C-9E55-A498-05E1-DDC7F6E9E9B8}"/>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44236" y="665759"/>
            <a:ext cx="11874922" cy="5845863"/>
          </a:xfrm>
          <a:prstGeom prst="rect">
            <a:avLst/>
          </a:prstGeom>
        </p:spPr>
      </p:pic>
    </p:spTree>
    <p:extLst>
      <p:ext uri="{BB962C8B-B14F-4D97-AF65-F5344CB8AC3E}">
        <p14:creationId xmlns:p14="http://schemas.microsoft.com/office/powerpoint/2010/main" val="10523773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686A975B-FF5C-3D7F-1FA7-B6720A20A049}"/>
              </a:ext>
            </a:extLst>
          </p:cNvPr>
          <p:cNvSpPr txBox="1"/>
          <p:nvPr/>
        </p:nvSpPr>
        <p:spPr>
          <a:xfrm>
            <a:off x="517813" y="1630613"/>
            <a:ext cx="3851381" cy="4156715"/>
          </a:xfrm>
          <a:prstGeom prst="rect">
            <a:avLst/>
          </a:prstGeom>
          <a:noFill/>
        </p:spPr>
        <p:txBody>
          <a:bodyPr wrap="square" lIns="91440" tIns="45720" rIns="91440" bIns="45720" rtlCol="0" anchor="t">
            <a:spAutoFit/>
          </a:bodyPr>
          <a:lstStyle/>
          <a:p>
            <a:pPr marL="0" marR="0" lvl="0" indent="0" algn="l" defTabSz="914400" rtl="0" eaLnBrk="1" fontAlgn="auto" latinLnBrk="0" hangingPunct="1">
              <a:lnSpc>
                <a:spcPct val="150000"/>
              </a:lnSpc>
              <a:spcBef>
                <a:spcPts val="0"/>
              </a:spcBef>
              <a:spcAft>
                <a:spcPts val="600"/>
              </a:spcAft>
              <a:buClr>
                <a:srgbClr val="E7534F"/>
              </a:buClr>
              <a:buSzTx/>
              <a:buFontTx/>
              <a:buNone/>
              <a:tabLst/>
              <a:defRPr/>
            </a:pPr>
            <a:r>
              <a:rPr kumimoji="0" lang="en-US" sz="1100" b="1" i="0" u="none" strike="noStrike" kern="1200" cap="none" spc="0" normalizeH="0" baseline="0" noProof="0">
                <a:ln>
                  <a:noFill/>
                </a:ln>
                <a:solidFill>
                  <a:prstClr val="black"/>
                </a:solidFill>
                <a:effectLst/>
                <a:uLnTx/>
                <a:uFillTx/>
                <a:latin typeface="Helvetica"/>
                <a:ea typeface="+mn-ea"/>
                <a:cs typeface="Helvetica"/>
              </a:rPr>
              <a:t>Why does sample size matter?</a:t>
            </a:r>
          </a:p>
          <a:p>
            <a:pPr marL="0" marR="0" lvl="0" indent="0" algn="l" defTabSz="914400" rtl="0" eaLnBrk="1" fontAlgn="auto" latinLnBrk="0" hangingPunct="1">
              <a:lnSpc>
                <a:spcPct val="150000"/>
              </a:lnSpc>
              <a:spcBef>
                <a:spcPts val="0"/>
              </a:spcBef>
              <a:spcAft>
                <a:spcPts val="1800"/>
              </a:spcAft>
              <a:buClr>
                <a:srgbClr val="E7534F"/>
              </a:buClr>
              <a:buSzTx/>
              <a:buFontTx/>
              <a:buNone/>
              <a:tabLst/>
              <a:defRPr/>
            </a:pPr>
            <a:r>
              <a:rPr kumimoji="0" lang="en-GB" sz="1100" b="0" i="0" u="none" strike="noStrike" kern="1200" cap="none" spc="0" normalizeH="0" baseline="0" noProof="0">
                <a:ln>
                  <a:noFill/>
                </a:ln>
                <a:solidFill>
                  <a:prstClr val="black"/>
                </a:solidFill>
                <a:effectLst/>
                <a:uLnTx/>
                <a:uFillTx/>
                <a:latin typeface="Helvetica"/>
                <a:ea typeface="+mn-ea"/>
                <a:cs typeface="Helvetica"/>
              </a:rPr>
              <a:t>Each set of statistics is unique with measures, </a:t>
            </a:r>
            <a:br>
              <a:rPr kumimoji="0" lang="en-GB" sz="1100" b="0" i="0" u="none" strike="noStrike" kern="1200" cap="none" spc="0" normalizeH="0" baseline="0" noProof="0">
                <a:ln>
                  <a:noFill/>
                </a:ln>
                <a:solidFill>
                  <a:prstClr val="black"/>
                </a:solidFill>
                <a:effectLst/>
                <a:uLnTx/>
                <a:uFillTx/>
                <a:latin typeface="Helvetica"/>
                <a:ea typeface="+mn-ea"/>
                <a:cs typeface="Helvetica"/>
              </a:rPr>
            </a:br>
            <a:r>
              <a:rPr kumimoji="0" lang="en-GB" sz="1100" b="0" i="0" u="none" strike="noStrike" kern="1200" cap="none" spc="0" normalizeH="0" baseline="0" noProof="0">
                <a:ln>
                  <a:noFill/>
                </a:ln>
                <a:solidFill>
                  <a:prstClr val="black"/>
                </a:solidFill>
                <a:effectLst/>
                <a:uLnTx/>
                <a:uFillTx/>
                <a:latin typeface="Helvetica"/>
                <a:ea typeface="+mn-ea"/>
                <a:cs typeface="Helvetica"/>
              </a:rPr>
              <a:t>distribution, variance and sample size. </a:t>
            </a:r>
            <a:r>
              <a:rPr kumimoji="0" lang="en-US" sz="1100" b="0" i="0" u="none" strike="noStrike" kern="1200" cap="none" spc="0" normalizeH="0" baseline="0" noProof="0">
                <a:ln>
                  <a:noFill/>
                </a:ln>
                <a:solidFill>
                  <a:prstClr val="black"/>
                </a:solidFill>
                <a:effectLst/>
                <a:uLnTx/>
                <a:uFillTx/>
                <a:latin typeface="Helvetica"/>
                <a:ea typeface="+mn-ea"/>
                <a:cs typeface="Helvetica"/>
              </a:rPr>
              <a:t>It is generally accepted in statistics that as sample size increases, analysts make fewer assumptions about the data, resulting in statistics that more accurately represent the truth</a:t>
            </a:r>
            <a:r>
              <a:rPr kumimoji="0" lang="en-GB" sz="1100" b="0" i="0" u="none" strike="noStrike" kern="1200" cap="none" spc="0" normalizeH="0" baseline="0" noProof="0">
                <a:ln>
                  <a:noFill/>
                </a:ln>
                <a:solidFill>
                  <a:prstClr val="black"/>
                </a:solidFill>
                <a:effectLst/>
                <a:uLnTx/>
                <a:uFillTx/>
                <a:latin typeface="Helvetica"/>
                <a:ea typeface="+mn-ea"/>
                <a:cs typeface="Helvetica"/>
              </a:rPr>
              <a:t>.</a:t>
            </a:r>
          </a:p>
          <a:p>
            <a:pPr marL="0" marR="0" lvl="0" indent="0" algn="l" defTabSz="914400" rtl="0" eaLnBrk="1" fontAlgn="auto" latinLnBrk="0" hangingPunct="1">
              <a:lnSpc>
                <a:spcPct val="150000"/>
              </a:lnSpc>
              <a:spcBef>
                <a:spcPts val="0"/>
              </a:spcBef>
              <a:spcAft>
                <a:spcPts val="1800"/>
              </a:spcAft>
              <a:buClr>
                <a:srgbClr val="E7534F"/>
              </a:buClr>
              <a:buSzTx/>
              <a:buFontTx/>
              <a:buNone/>
              <a:tabLst/>
              <a:defRPr/>
            </a:pPr>
            <a:r>
              <a:rPr kumimoji="0" lang="en-GB" sz="1100" b="0" i="0" u="none" strike="noStrike" kern="1200" cap="none" spc="0" normalizeH="0" baseline="0" noProof="0">
                <a:ln>
                  <a:noFill/>
                </a:ln>
                <a:solidFill>
                  <a:prstClr val="black"/>
                </a:solidFill>
                <a:effectLst/>
                <a:uLnTx/>
                <a:uFillTx/>
                <a:latin typeface="Helvetica"/>
                <a:ea typeface="+mn-ea"/>
                <a:cs typeface="Helvetica"/>
              </a:rPr>
              <a:t>ADAPT endeavours to provide transparency of sample size, whereby we provide a source on data slides with </a:t>
            </a:r>
            <a:br>
              <a:rPr kumimoji="0" lang="en-GB" sz="1100" b="0" i="0" u="none" strike="noStrike" kern="1200" cap="none" spc="0" normalizeH="0" baseline="0" noProof="0">
                <a:ln>
                  <a:noFill/>
                </a:ln>
                <a:solidFill>
                  <a:prstClr val="black"/>
                </a:solidFill>
                <a:effectLst/>
                <a:uLnTx/>
                <a:uFillTx/>
                <a:latin typeface="Helvetica"/>
                <a:ea typeface="+mn-ea"/>
                <a:cs typeface="Helvetica"/>
              </a:rPr>
            </a:br>
            <a:r>
              <a:rPr kumimoji="0" lang="en-GB" sz="1100" b="0" i="0" u="none" strike="noStrike" kern="1200" cap="none" spc="0" normalizeH="0" baseline="0" noProof="0">
                <a:ln>
                  <a:noFill/>
                </a:ln>
                <a:solidFill>
                  <a:prstClr val="black"/>
                </a:solidFill>
                <a:effectLst/>
                <a:uLnTx/>
                <a:uFillTx/>
                <a:latin typeface="Helvetica"/>
                <a:ea typeface="+mn-ea"/>
                <a:cs typeface="Helvetica"/>
              </a:rPr>
              <a:t>the number of respondents and the survey where those respondents come from. In data and insights slide decks, ADAPT usually provides some insight on the breakdown </a:t>
            </a:r>
            <a:br>
              <a:rPr kumimoji="0" lang="en-GB" sz="1100" b="0" i="0" u="none" strike="noStrike" kern="1200" cap="none" spc="0" normalizeH="0" baseline="0" noProof="0">
                <a:ln>
                  <a:noFill/>
                </a:ln>
                <a:solidFill>
                  <a:prstClr val="black"/>
                </a:solidFill>
                <a:effectLst/>
                <a:uLnTx/>
                <a:uFillTx/>
                <a:latin typeface="Helvetica"/>
                <a:ea typeface="+mn-ea"/>
                <a:cs typeface="Helvetica"/>
              </a:rPr>
            </a:br>
            <a:r>
              <a:rPr kumimoji="0" lang="en-GB" sz="1100" b="0" i="0" u="none" strike="noStrike" kern="1200" cap="none" spc="0" normalizeH="0" baseline="0" noProof="0">
                <a:ln>
                  <a:noFill/>
                </a:ln>
                <a:solidFill>
                  <a:prstClr val="black"/>
                </a:solidFill>
                <a:effectLst/>
                <a:uLnTx/>
                <a:uFillTx/>
                <a:latin typeface="Helvetica"/>
                <a:ea typeface="+mn-ea"/>
                <a:cs typeface="Helvetica"/>
              </a:rPr>
              <a:t>of the demographics at the end of the slide deck. </a:t>
            </a:r>
          </a:p>
          <a:p>
            <a:pPr marL="0" marR="0" lvl="0" indent="0" algn="l" defTabSz="914400" rtl="0" eaLnBrk="1" fontAlgn="auto" latinLnBrk="0" hangingPunct="1">
              <a:lnSpc>
                <a:spcPct val="150000"/>
              </a:lnSpc>
              <a:spcBef>
                <a:spcPts val="0"/>
              </a:spcBef>
              <a:spcAft>
                <a:spcPts val="600"/>
              </a:spcAft>
              <a:buClr>
                <a:srgbClr val="E7534F"/>
              </a:buClr>
              <a:buSzTx/>
              <a:buFontTx/>
              <a:buNone/>
              <a:tabLst/>
              <a:defRPr/>
            </a:pPr>
            <a:r>
              <a:rPr kumimoji="0" lang="en-GB" sz="1100" b="0" i="0" u="none" strike="noStrike" kern="1200" cap="none" spc="0" normalizeH="0" baseline="0" noProof="0">
                <a:ln>
                  <a:noFill/>
                </a:ln>
                <a:solidFill>
                  <a:prstClr val="black"/>
                </a:solidFill>
                <a:effectLst/>
                <a:uLnTx/>
                <a:uFillTx/>
                <a:latin typeface="Helvetica"/>
                <a:ea typeface="+mn-ea"/>
                <a:cs typeface="Helvetica"/>
              </a:rPr>
              <a:t>To protect privacy, ADAPT does not release lists </a:t>
            </a:r>
            <a:br>
              <a:rPr kumimoji="0" lang="en-GB" sz="1100" b="0" i="0" u="none" strike="noStrike" kern="1200" cap="none" spc="0" normalizeH="0" baseline="0" noProof="0">
                <a:ln>
                  <a:noFill/>
                </a:ln>
                <a:solidFill>
                  <a:prstClr val="black"/>
                </a:solidFill>
                <a:effectLst/>
                <a:uLnTx/>
                <a:uFillTx/>
                <a:latin typeface="Helvetica"/>
                <a:ea typeface="+mn-ea"/>
                <a:cs typeface="Helvetica"/>
              </a:rPr>
            </a:br>
            <a:r>
              <a:rPr kumimoji="0" lang="en-GB" sz="1100" b="0" i="0" u="none" strike="noStrike" kern="1200" cap="none" spc="0" normalizeH="0" baseline="0" noProof="0">
                <a:ln>
                  <a:noFill/>
                </a:ln>
                <a:solidFill>
                  <a:prstClr val="black"/>
                </a:solidFill>
                <a:effectLst/>
                <a:uLnTx/>
                <a:uFillTx/>
                <a:latin typeface="Helvetica"/>
                <a:ea typeface="+mn-ea"/>
                <a:cs typeface="Helvetica"/>
              </a:rPr>
              <a:t>of individual respondents to surveys. </a:t>
            </a:r>
          </a:p>
        </p:txBody>
      </p:sp>
      <p:grpSp>
        <p:nvGrpSpPr>
          <p:cNvPr id="2" name="Group 1">
            <a:extLst>
              <a:ext uri="{FF2B5EF4-FFF2-40B4-BE49-F238E27FC236}">
                <a16:creationId xmlns:a16="http://schemas.microsoft.com/office/drawing/2014/main" id="{AA848627-DABB-AC47-DF8D-97A1B8C124AF}"/>
              </a:ext>
            </a:extLst>
          </p:cNvPr>
          <p:cNvGrpSpPr/>
          <p:nvPr/>
        </p:nvGrpSpPr>
        <p:grpSpPr>
          <a:xfrm>
            <a:off x="517813" y="783413"/>
            <a:ext cx="4129258" cy="769442"/>
            <a:chOff x="819810" y="1621037"/>
            <a:chExt cx="4129258" cy="769442"/>
          </a:xfrm>
        </p:grpSpPr>
        <p:sp>
          <p:nvSpPr>
            <p:cNvPr id="3" name="Rectangle 2">
              <a:extLst>
                <a:ext uri="{FF2B5EF4-FFF2-40B4-BE49-F238E27FC236}">
                  <a16:creationId xmlns:a16="http://schemas.microsoft.com/office/drawing/2014/main" id="{FCDB4BEB-E898-C416-1F0D-8AA44DED8E6F}"/>
                </a:ext>
              </a:extLst>
            </p:cNvPr>
            <p:cNvSpPr/>
            <p:nvPr/>
          </p:nvSpPr>
          <p:spPr>
            <a:xfrm>
              <a:off x="819811" y="1928814"/>
              <a:ext cx="4129255" cy="461665"/>
            </a:xfrm>
            <a:prstGeom prst="rect">
              <a:avLst/>
            </a:prstGeom>
          </p:spPr>
          <p:txBody>
            <a:bodyPr wrap="square" lIns="91440" tIns="45720" rIns="91440" bIns="4572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a:ln>
                    <a:noFill/>
                  </a:ln>
                  <a:solidFill>
                    <a:prstClr val="black"/>
                  </a:solidFill>
                  <a:effectLst/>
                  <a:uLnTx/>
                  <a:uFillTx/>
                  <a:latin typeface="Helvetica"/>
                  <a:ea typeface="+mn-ea"/>
                  <a:cs typeface="Helvetica"/>
                </a:rPr>
                <a:t>Notes on sample sizes</a:t>
              </a:r>
            </a:p>
          </p:txBody>
        </p:sp>
        <p:sp>
          <p:nvSpPr>
            <p:cNvPr id="6" name="Rectangle 5">
              <a:extLst>
                <a:ext uri="{FF2B5EF4-FFF2-40B4-BE49-F238E27FC236}">
                  <a16:creationId xmlns:a16="http://schemas.microsoft.com/office/drawing/2014/main" id="{24C42335-3FD8-4EDA-2E5C-1E6001BA24EF}"/>
                </a:ext>
              </a:extLst>
            </p:cNvPr>
            <p:cNvSpPr/>
            <p:nvPr/>
          </p:nvSpPr>
          <p:spPr>
            <a:xfrm>
              <a:off x="819810" y="1621037"/>
              <a:ext cx="4129258" cy="307777"/>
            </a:xfrm>
            <a:prstGeom prst="rect">
              <a:avLst/>
            </a:prstGeom>
          </p:spPr>
          <p:txBody>
            <a:bodyPr wrap="square" lIns="91440" tIns="45720" rIns="91440" bIns="4572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srgbClr val="E7534F"/>
                  </a:solidFill>
                  <a:effectLst/>
                  <a:uLnTx/>
                  <a:uFillTx/>
                  <a:latin typeface="Helvetica"/>
                  <a:ea typeface="+mn-ea"/>
                  <a:cs typeface="Helvetica"/>
                </a:rPr>
                <a:t>ADAPT Data Analytics: </a:t>
              </a:r>
              <a:endParaRPr kumimoji="0" lang="en-US" sz="1400" b="0" i="0" u="none" strike="noStrike" kern="1200" cap="none" spc="0" normalizeH="0" baseline="0" noProof="0">
                <a:ln>
                  <a:noFill/>
                </a:ln>
                <a:solidFill>
                  <a:prstClr val="black"/>
                </a:solidFill>
                <a:effectLst/>
                <a:uLnTx/>
                <a:uFillTx/>
                <a:latin typeface="Calibri" panose="020F0502020204030204"/>
                <a:ea typeface="+mn-ea"/>
                <a:cs typeface="Calibri"/>
              </a:endParaRPr>
            </a:p>
          </p:txBody>
        </p:sp>
      </p:grpSp>
      <p:cxnSp>
        <p:nvCxnSpPr>
          <p:cNvPr id="7" name="Straight Connector 6">
            <a:extLst>
              <a:ext uri="{FF2B5EF4-FFF2-40B4-BE49-F238E27FC236}">
                <a16:creationId xmlns:a16="http://schemas.microsoft.com/office/drawing/2014/main" id="{2ADEBE6F-5D02-53EE-8361-6BE34D1E7F6C}"/>
              </a:ext>
            </a:extLst>
          </p:cNvPr>
          <p:cNvCxnSpPr>
            <a:cxnSpLocks/>
          </p:cNvCxnSpPr>
          <p:nvPr/>
        </p:nvCxnSpPr>
        <p:spPr>
          <a:xfrm flipV="1">
            <a:off x="4525529" y="274866"/>
            <a:ext cx="0" cy="6308267"/>
          </a:xfrm>
          <a:prstGeom prst="line">
            <a:avLst/>
          </a:prstGeom>
          <a:ln w="6350">
            <a:solidFill>
              <a:schemeClr val="bg1">
                <a:lumMod val="85000"/>
              </a:schemeClr>
            </a:solidFill>
            <a:prstDash val="solid"/>
          </a:ln>
        </p:spPr>
        <p:style>
          <a:lnRef idx="1">
            <a:schemeClr val="accent1"/>
          </a:lnRef>
          <a:fillRef idx="0">
            <a:schemeClr val="accent1"/>
          </a:fillRef>
          <a:effectRef idx="0">
            <a:schemeClr val="accent1"/>
          </a:effectRef>
          <a:fontRef idx="minor">
            <a:schemeClr val="tx1"/>
          </a:fontRef>
        </p:style>
      </p:cxnSp>
      <p:sp>
        <p:nvSpPr>
          <p:cNvPr id="5" name="TextBox 4">
            <a:extLst>
              <a:ext uri="{FF2B5EF4-FFF2-40B4-BE49-F238E27FC236}">
                <a16:creationId xmlns:a16="http://schemas.microsoft.com/office/drawing/2014/main" id="{73507BBF-85F0-78E1-7859-65B4C199DE36}"/>
              </a:ext>
            </a:extLst>
          </p:cNvPr>
          <p:cNvSpPr txBox="1"/>
          <p:nvPr/>
        </p:nvSpPr>
        <p:spPr>
          <a:xfrm>
            <a:off x="4636911" y="199473"/>
            <a:ext cx="7504706" cy="443371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50000"/>
              </a:lnSpc>
              <a:spcBef>
                <a:spcPts val="0"/>
              </a:spcBef>
              <a:spcAft>
                <a:spcPts val="0"/>
              </a:spcAft>
              <a:buClr>
                <a:srgbClr val="E7534F"/>
              </a:buClr>
              <a:buSzTx/>
              <a:buFontTx/>
              <a:buNone/>
              <a:tabLst/>
              <a:defRPr/>
            </a:pPr>
            <a:r>
              <a:rPr kumimoji="0" lang="en-US" sz="1100" b="1" i="0" u="none" strike="noStrike" kern="1200" cap="none" spc="0" normalizeH="0" baseline="0" noProof="0">
                <a:ln>
                  <a:noFill/>
                </a:ln>
                <a:solidFill>
                  <a:prstClr val="black"/>
                </a:solidFill>
                <a:effectLst/>
                <a:uLnTx/>
                <a:uFillTx/>
                <a:latin typeface="Helvetica"/>
                <a:ea typeface="+mn-ea"/>
                <a:cs typeface="Helvetica"/>
              </a:rPr>
              <a:t>For sector, segment and persona comparisons</a:t>
            </a:r>
          </a:p>
          <a:p>
            <a:pPr marL="0" marR="0" lvl="0" indent="0" algn="l" defTabSz="914400" rtl="0" eaLnBrk="1" fontAlgn="auto" latinLnBrk="0" hangingPunct="1">
              <a:lnSpc>
                <a:spcPct val="150000"/>
              </a:lnSpc>
              <a:spcBef>
                <a:spcPts val="0"/>
              </a:spcBef>
              <a:spcAft>
                <a:spcPts val="1200"/>
              </a:spcAft>
              <a:buClr>
                <a:srgbClr val="E7534F"/>
              </a:buClr>
              <a:buSzTx/>
              <a:buFontTx/>
              <a:buNone/>
              <a:tabLst/>
              <a:defRPr/>
            </a:pPr>
            <a:r>
              <a:rPr kumimoji="0" lang="en-US" sz="1100" b="0" i="0" u="none" strike="noStrike" kern="1200" cap="none" spc="0" normalizeH="0" baseline="0" noProof="0">
                <a:ln>
                  <a:noFill/>
                </a:ln>
                <a:solidFill>
                  <a:prstClr val="black"/>
                </a:solidFill>
                <a:effectLst/>
                <a:uLnTx/>
                <a:uFillTx/>
                <a:latin typeface="Helvetica"/>
                <a:ea typeface="+mn-ea"/>
                <a:cs typeface="Helvetica"/>
              </a:rPr>
              <a:t>Central limit theorem a fundamental concept in statistics that determines when a sample size is large enough </a:t>
            </a:r>
            <a:br>
              <a:rPr kumimoji="0" lang="en-US" sz="1100" b="0" i="0" u="none" strike="noStrike" kern="1200" cap="none" spc="0" normalizeH="0" baseline="0" noProof="0">
                <a:ln>
                  <a:noFill/>
                </a:ln>
                <a:solidFill>
                  <a:prstClr val="black"/>
                </a:solidFill>
                <a:effectLst/>
                <a:uLnTx/>
                <a:uFillTx/>
                <a:latin typeface="Helvetica"/>
                <a:ea typeface="+mn-ea"/>
                <a:cs typeface="Helvetica"/>
              </a:rPr>
            </a:br>
            <a:r>
              <a:rPr kumimoji="0" lang="en-US" sz="1100" b="0" i="0" u="none" strike="noStrike" kern="1200" cap="none" spc="0" normalizeH="0" baseline="0" noProof="0">
                <a:ln>
                  <a:noFill/>
                </a:ln>
                <a:solidFill>
                  <a:prstClr val="black"/>
                </a:solidFill>
                <a:effectLst/>
                <a:uLnTx/>
                <a:uFillTx/>
                <a:latin typeface="Helvetica"/>
                <a:ea typeface="+mn-ea"/>
                <a:cs typeface="Helvetica"/>
              </a:rPr>
              <a:t>to be considered reliable. There are different formulas and some debate amongst statisticians about the appropriate sample size. For industry comparisons or other subset analyses, a sample size of ( n &gt; 20 ) is generally considered acceptable for drawing meaningful insights. This threshold aligns with common statistical practices, where a </a:t>
            </a:r>
            <a:br>
              <a:rPr kumimoji="0" lang="en-US" sz="1100" b="0" i="0" u="none" strike="noStrike" kern="1200" cap="none" spc="0" normalizeH="0" baseline="0" noProof="0">
                <a:ln>
                  <a:noFill/>
                </a:ln>
                <a:solidFill>
                  <a:prstClr val="black"/>
                </a:solidFill>
                <a:effectLst/>
                <a:uLnTx/>
                <a:uFillTx/>
                <a:latin typeface="Helvetica"/>
                <a:ea typeface="+mn-ea"/>
                <a:cs typeface="Helvetica"/>
              </a:rPr>
            </a:br>
            <a:r>
              <a:rPr kumimoji="0" lang="en-US" sz="1100" b="0" i="0" u="none" strike="noStrike" kern="1200" cap="none" spc="0" normalizeH="0" baseline="0" noProof="0">
                <a:ln>
                  <a:noFill/>
                </a:ln>
                <a:solidFill>
                  <a:prstClr val="black"/>
                </a:solidFill>
                <a:effectLst/>
                <a:uLnTx/>
                <a:uFillTx/>
                <a:latin typeface="Helvetica"/>
                <a:ea typeface="+mn-ea"/>
                <a:cs typeface="Helvetica"/>
              </a:rPr>
              <a:t>sample size of 20 to 30 is generally the minimum needed to assume a normal distribution of the data.</a:t>
            </a:r>
          </a:p>
          <a:p>
            <a:pPr marL="0" marR="0" lvl="0" indent="0" algn="l" defTabSz="914400" rtl="0" eaLnBrk="1" fontAlgn="auto" latinLnBrk="0" hangingPunct="1">
              <a:lnSpc>
                <a:spcPct val="150000"/>
              </a:lnSpc>
              <a:spcBef>
                <a:spcPts val="0"/>
              </a:spcBef>
              <a:spcAft>
                <a:spcPts val="0"/>
              </a:spcAft>
              <a:buClr>
                <a:srgbClr val="E7534F"/>
              </a:buClr>
              <a:buSzTx/>
              <a:buFontTx/>
              <a:buNone/>
              <a:tabLst/>
              <a:defRPr/>
            </a:pPr>
            <a:r>
              <a:rPr kumimoji="0" lang="en-US" sz="1100" b="1" i="0" u="none" strike="noStrike" kern="1200" cap="none" spc="0" normalizeH="0" baseline="0" noProof="0">
                <a:ln>
                  <a:noFill/>
                </a:ln>
                <a:solidFill>
                  <a:prstClr val="black"/>
                </a:solidFill>
                <a:effectLst/>
                <a:uLnTx/>
                <a:uFillTx/>
                <a:latin typeface="Helvetica"/>
                <a:ea typeface="+mn-ea"/>
                <a:cs typeface="Helvetica"/>
              </a:rPr>
              <a:t>Sample sizes below 20, but equal to or greater than 15</a:t>
            </a:r>
            <a:endParaRPr kumimoji="0" lang="en-US" sz="1100" b="0" i="0" u="none" strike="noStrike" kern="1200" cap="none" spc="0" normalizeH="0" baseline="0" noProof="0">
              <a:ln>
                <a:noFill/>
              </a:ln>
              <a:solidFill>
                <a:prstClr val="black"/>
              </a:solidFill>
              <a:effectLst/>
              <a:uLnTx/>
              <a:uFillTx/>
              <a:latin typeface="Helvetica"/>
              <a:ea typeface="+mn-ea"/>
              <a:cs typeface="Helvetica"/>
            </a:endParaRPr>
          </a:p>
          <a:p>
            <a:pPr marL="0" marR="0" lvl="0" indent="0" algn="l" defTabSz="914400" rtl="0" eaLnBrk="1" fontAlgn="auto" latinLnBrk="0" hangingPunct="1">
              <a:lnSpc>
                <a:spcPct val="150000"/>
              </a:lnSpc>
              <a:spcBef>
                <a:spcPts val="0"/>
              </a:spcBef>
              <a:spcAft>
                <a:spcPts val="1200"/>
              </a:spcAft>
              <a:buClr>
                <a:srgbClr val="E7534F"/>
              </a:buClr>
              <a:buSzTx/>
              <a:buFontTx/>
              <a:buNone/>
              <a:tabLst/>
              <a:defRPr/>
            </a:pPr>
            <a:r>
              <a:rPr kumimoji="0" lang="en-US" sz="1100" b="0" i="0" u="none" strike="noStrike" kern="1200" cap="none" spc="0" normalizeH="0" baseline="0" noProof="0">
                <a:ln>
                  <a:noFill/>
                </a:ln>
                <a:solidFill>
                  <a:prstClr val="black"/>
                </a:solidFill>
                <a:effectLst/>
                <a:uLnTx/>
                <a:uFillTx/>
                <a:latin typeface="Helvetica"/>
                <a:ea typeface="+mn-ea"/>
                <a:cs typeface="Helvetica"/>
              </a:rPr>
              <a:t>When the sample size is between 15 and 20, while not fully representative, it can still offer valuable insights </a:t>
            </a:r>
            <a:br>
              <a:rPr kumimoji="0" lang="en-US" sz="1100" b="0" i="0" u="none" strike="noStrike" kern="1200" cap="none" spc="0" normalizeH="0" baseline="0" noProof="0">
                <a:ln>
                  <a:noFill/>
                </a:ln>
                <a:solidFill>
                  <a:prstClr val="black"/>
                </a:solidFill>
                <a:effectLst/>
                <a:uLnTx/>
                <a:uFillTx/>
                <a:latin typeface="Helvetica"/>
                <a:ea typeface="+mn-ea"/>
                <a:cs typeface="Helvetica"/>
              </a:rPr>
            </a:br>
            <a:r>
              <a:rPr kumimoji="0" lang="en-US" sz="1100" b="0" i="0" u="none" strike="noStrike" kern="1200" cap="none" spc="0" normalizeH="0" baseline="0" noProof="0">
                <a:ln>
                  <a:noFill/>
                </a:ln>
                <a:solidFill>
                  <a:prstClr val="black"/>
                </a:solidFill>
                <a:effectLst/>
                <a:uLnTx/>
                <a:uFillTx/>
                <a:latin typeface="Helvetica"/>
                <a:ea typeface="+mn-ea"/>
                <a:cs typeface="Helvetica"/>
              </a:rPr>
              <a:t>into trends. These statistics should be viewed as indicative, highlighting general directions in industry efforts </a:t>
            </a:r>
            <a:br>
              <a:rPr kumimoji="0" lang="en-US" sz="1100" b="0" i="0" u="none" strike="noStrike" kern="1200" cap="none" spc="0" normalizeH="0" baseline="0" noProof="0">
                <a:ln>
                  <a:noFill/>
                </a:ln>
                <a:solidFill>
                  <a:prstClr val="black"/>
                </a:solidFill>
                <a:effectLst/>
                <a:uLnTx/>
                <a:uFillTx/>
                <a:latin typeface="Helvetica"/>
                <a:ea typeface="+mn-ea"/>
                <a:cs typeface="Helvetica"/>
              </a:rPr>
            </a:br>
            <a:r>
              <a:rPr kumimoji="0" lang="en-US" sz="1100" b="0" i="0" u="none" strike="noStrike" kern="1200" cap="none" spc="0" normalizeH="0" baseline="0" noProof="0">
                <a:ln>
                  <a:noFill/>
                </a:ln>
                <a:solidFill>
                  <a:prstClr val="black"/>
                </a:solidFill>
                <a:effectLst/>
                <a:uLnTx/>
                <a:uFillTx/>
                <a:latin typeface="Helvetica"/>
                <a:ea typeface="+mn-ea"/>
                <a:cs typeface="Helvetica"/>
              </a:rPr>
              <a:t>or barriers to investment but treated with some caution due to the smaller number of observations. </a:t>
            </a:r>
            <a:endParaRPr kumimoji="0" lang="en-US" sz="1100" b="1" i="0" u="none" strike="noStrike" kern="1200" cap="none" spc="0" normalizeH="0" baseline="0" noProof="0">
              <a:ln>
                <a:noFill/>
              </a:ln>
              <a:solidFill>
                <a:prstClr val="black"/>
              </a:solidFill>
              <a:effectLst/>
              <a:uLnTx/>
              <a:uFillTx/>
              <a:latin typeface="Helvetica"/>
              <a:ea typeface="+mn-ea"/>
              <a:cs typeface="Helvetica"/>
            </a:endParaRPr>
          </a:p>
          <a:p>
            <a:pPr marL="0" marR="0" lvl="0" indent="0" algn="l" defTabSz="914400" rtl="0" eaLnBrk="1" fontAlgn="auto" latinLnBrk="0" hangingPunct="1">
              <a:lnSpc>
                <a:spcPct val="150000"/>
              </a:lnSpc>
              <a:spcBef>
                <a:spcPts val="0"/>
              </a:spcBef>
              <a:spcAft>
                <a:spcPts val="0"/>
              </a:spcAft>
              <a:buClr>
                <a:srgbClr val="E7534F"/>
              </a:buClr>
              <a:buSzTx/>
              <a:buFontTx/>
              <a:buNone/>
              <a:tabLst/>
              <a:defRPr/>
            </a:pPr>
            <a:r>
              <a:rPr kumimoji="0" lang="en-US" sz="1100" b="1" i="0" u="none" strike="noStrike" kern="1200" cap="none" spc="0" normalizeH="0" baseline="0" noProof="0">
                <a:ln>
                  <a:noFill/>
                </a:ln>
                <a:solidFill>
                  <a:prstClr val="black"/>
                </a:solidFill>
                <a:effectLst/>
                <a:uLnTx/>
                <a:uFillTx/>
                <a:latin typeface="Helvetica"/>
                <a:ea typeface="+mn-ea"/>
                <a:cs typeface="Helvetica"/>
              </a:rPr>
              <a:t>Sample sizes less than 15, but greater or equal to 10</a:t>
            </a:r>
          </a:p>
          <a:p>
            <a:pPr marL="0" marR="0" lvl="0" indent="0" algn="l" defTabSz="914400" rtl="0" eaLnBrk="1" fontAlgn="auto" latinLnBrk="0" hangingPunct="1">
              <a:lnSpc>
                <a:spcPct val="150000"/>
              </a:lnSpc>
              <a:spcBef>
                <a:spcPts val="0"/>
              </a:spcBef>
              <a:spcAft>
                <a:spcPts val="600"/>
              </a:spcAft>
              <a:buClr>
                <a:srgbClr val="E7534F"/>
              </a:buClr>
              <a:buSzTx/>
              <a:buFontTx/>
              <a:buNone/>
              <a:tabLst/>
              <a:defRPr/>
            </a:pPr>
            <a:r>
              <a:rPr kumimoji="0" lang="en-US" sz="1100" b="0" i="0" u="none" strike="noStrike" kern="1200" cap="none" spc="0" normalizeH="0" baseline="0" noProof="0">
                <a:ln>
                  <a:noFill/>
                </a:ln>
                <a:solidFill>
                  <a:prstClr val="black"/>
                </a:solidFill>
                <a:effectLst/>
                <a:uLnTx/>
                <a:uFillTx/>
                <a:latin typeface="Helvetica"/>
                <a:ea typeface="+mn-ea"/>
                <a:cs typeface="Helvetica"/>
              </a:rPr>
              <a:t>For samples between 10 and 15, the data provides a snapshot guideline only. While such small samples can </a:t>
            </a:r>
            <a:br>
              <a:rPr kumimoji="0" lang="en-US" sz="1100" b="0" i="0" u="none" strike="noStrike" kern="1200" cap="none" spc="0" normalizeH="0" baseline="0" noProof="0">
                <a:ln>
                  <a:noFill/>
                </a:ln>
                <a:solidFill>
                  <a:prstClr val="black"/>
                </a:solidFill>
                <a:effectLst/>
                <a:uLnTx/>
                <a:uFillTx/>
                <a:latin typeface="Helvetica"/>
                <a:ea typeface="+mn-ea"/>
                <a:cs typeface="Helvetica"/>
              </a:rPr>
            </a:br>
            <a:r>
              <a:rPr kumimoji="0" lang="en-US" sz="1100" b="0" i="0" u="none" strike="noStrike" kern="1200" cap="none" spc="0" normalizeH="0" baseline="0" noProof="0">
                <a:ln>
                  <a:noFill/>
                </a:ln>
                <a:solidFill>
                  <a:prstClr val="black"/>
                </a:solidFill>
                <a:effectLst/>
                <a:uLnTx/>
                <a:uFillTx/>
                <a:latin typeface="Helvetica"/>
                <a:ea typeface="+mn-ea"/>
                <a:cs typeface="Helvetica"/>
              </a:rPr>
              <a:t>show early trends, it's important to </a:t>
            </a:r>
            <a:r>
              <a:rPr kumimoji="0" lang="en-US" sz="1100" b="0" i="0" u="none" strike="noStrike" kern="1200" cap="none" spc="0" normalizeH="0" baseline="0" noProof="0" err="1">
                <a:ln>
                  <a:noFill/>
                </a:ln>
                <a:solidFill>
                  <a:prstClr val="black"/>
                </a:solidFill>
                <a:effectLst/>
                <a:uLnTx/>
                <a:uFillTx/>
                <a:latin typeface="Helvetica"/>
                <a:ea typeface="+mn-ea"/>
                <a:cs typeface="Helvetica"/>
              </a:rPr>
              <a:t>recognise</a:t>
            </a:r>
            <a:r>
              <a:rPr kumimoji="0" lang="en-US" sz="1100" b="0" i="0" u="none" strike="noStrike" kern="1200" cap="none" spc="0" normalizeH="0" baseline="0" noProof="0">
                <a:ln>
                  <a:noFill/>
                </a:ln>
                <a:solidFill>
                  <a:prstClr val="black"/>
                </a:solidFill>
                <a:effectLst/>
                <a:uLnTx/>
                <a:uFillTx/>
                <a:latin typeface="Helvetica"/>
                <a:ea typeface="+mn-ea"/>
                <a:cs typeface="Helvetica"/>
              </a:rPr>
              <a:t> that this doesn't guarantee future respondents will reflect the same trends. For instance, while 100% of respondents in a sample of 10 might invest in AI, it'd be unrealistic to assume this pattern will hold as the sample size grows. However, if the sample size increases to 20, it's unlikely </a:t>
            </a:r>
            <a:br>
              <a:rPr kumimoji="0" lang="en-US" sz="1100" b="0" i="0" u="none" strike="noStrike" kern="1200" cap="none" spc="0" normalizeH="0" baseline="0" noProof="0">
                <a:ln>
                  <a:noFill/>
                </a:ln>
                <a:solidFill>
                  <a:prstClr val="black"/>
                </a:solidFill>
                <a:effectLst/>
                <a:uLnTx/>
                <a:uFillTx/>
                <a:latin typeface="Helvetica"/>
                <a:ea typeface="+mn-ea"/>
                <a:cs typeface="Helvetica"/>
              </a:rPr>
            </a:br>
            <a:r>
              <a:rPr kumimoji="0" lang="en-US" sz="1100" b="0" i="0" u="none" strike="noStrike" kern="1200" cap="none" spc="0" normalizeH="0" baseline="0" noProof="0">
                <a:ln>
                  <a:noFill/>
                </a:ln>
                <a:solidFill>
                  <a:prstClr val="black"/>
                </a:solidFill>
                <a:effectLst/>
                <a:uLnTx/>
                <a:uFillTx/>
                <a:latin typeface="Helvetica"/>
                <a:ea typeface="+mn-ea"/>
                <a:cs typeface="Helvetica"/>
              </a:rPr>
              <a:t>that the trend will change drastically, and the next 10 respondents will have no investment.</a:t>
            </a:r>
            <a:endParaRPr kumimoji="0" lang="en-GB" sz="1100" b="0" i="0" u="none" strike="noStrike" kern="1200" cap="none" spc="0" normalizeH="0" baseline="0" noProof="0">
              <a:ln>
                <a:noFill/>
              </a:ln>
              <a:solidFill>
                <a:prstClr val="black"/>
              </a:solidFill>
              <a:effectLst/>
              <a:uLnTx/>
              <a:uFillTx/>
              <a:latin typeface="Helvetica"/>
              <a:ea typeface="+mn-ea"/>
              <a:cs typeface="Helvetica"/>
            </a:endParaRPr>
          </a:p>
        </p:txBody>
      </p:sp>
      <p:pic>
        <p:nvPicPr>
          <p:cNvPr id="1026" name="Picture 2" descr="Output image">
            <a:extLst>
              <a:ext uri="{FF2B5EF4-FFF2-40B4-BE49-F238E27FC236}">
                <a16:creationId xmlns:a16="http://schemas.microsoft.com/office/drawing/2014/main" id="{D892AF15-2132-86E8-5C67-A1936113F10E}"/>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236501" y="4761268"/>
            <a:ext cx="3442247" cy="193789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709349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4" name="Picture 53" descr="A person smiling at camera&#10;&#10;AI-generated content may be incorrect.">
            <a:extLst>
              <a:ext uri="{FF2B5EF4-FFF2-40B4-BE49-F238E27FC236}">
                <a16:creationId xmlns:a16="http://schemas.microsoft.com/office/drawing/2014/main" id="{7ADCB9D6-8C34-7139-1DF8-130F374BA016}"/>
              </a:ext>
            </a:extLst>
          </p:cNvPr>
          <p:cNvPicPr>
            <a:picLocks noChangeAspect="1"/>
          </p:cNvPicPr>
          <p:nvPr/>
        </p:nvPicPr>
        <p:blipFill>
          <a:blip r:embed="rId3" cstate="print">
            <a:extLst>
              <a:ext uri="{28A0092B-C50C-407E-A947-70E740481C1C}">
                <a14:useLocalDpi xmlns:a14="http://schemas.microsoft.com/office/drawing/2010/main" val="0"/>
              </a:ext>
            </a:extLst>
          </a:blip>
          <a:srcRect l="20507" t="4349" r="13592" b="29138"/>
          <a:stretch/>
        </p:blipFill>
        <p:spPr>
          <a:xfrm>
            <a:off x="6803078" y="923286"/>
            <a:ext cx="937996" cy="1076898"/>
          </a:xfrm>
          <a:prstGeom prst="rect">
            <a:avLst/>
          </a:prstGeom>
        </p:spPr>
      </p:pic>
      <p:pic>
        <p:nvPicPr>
          <p:cNvPr id="48" name="Picture 47">
            <a:extLst>
              <a:ext uri="{FF2B5EF4-FFF2-40B4-BE49-F238E27FC236}">
                <a16:creationId xmlns:a16="http://schemas.microsoft.com/office/drawing/2014/main" id="{1A93C0ED-8CB4-AEF9-A97B-A73A195020E4}"/>
              </a:ext>
            </a:extLst>
          </p:cNvPr>
          <p:cNvPicPr>
            <a:picLocks noChangeAspect="1"/>
          </p:cNvPicPr>
          <p:nvPr/>
        </p:nvPicPr>
        <p:blipFill>
          <a:blip r:embed="rId4" cstate="print">
            <a:extLst>
              <a:ext uri="{28A0092B-C50C-407E-A947-70E740481C1C}">
                <a14:useLocalDpi xmlns:a14="http://schemas.microsoft.com/office/drawing/2010/main" val="0"/>
              </a:ext>
            </a:extLst>
          </a:blip>
          <a:srcRect l="24707" t="11792" r="23761" b="32008"/>
          <a:stretch/>
        </p:blipFill>
        <p:spPr>
          <a:xfrm>
            <a:off x="1381993" y="924677"/>
            <a:ext cx="937994" cy="1076898"/>
          </a:xfrm>
          <a:prstGeom prst="rect">
            <a:avLst/>
          </a:prstGeom>
        </p:spPr>
      </p:pic>
      <p:grpSp>
        <p:nvGrpSpPr>
          <p:cNvPr id="3" name="ADAPT WHITE GRID" hidden="1">
            <a:extLst>
              <a:ext uri="{FF2B5EF4-FFF2-40B4-BE49-F238E27FC236}">
                <a16:creationId xmlns:a16="http://schemas.microsoft.com/office/drawing/2014/main" id="{1E4FEDBB-1810-8FE3-6406-430031A3030D}"/>
              </a:ext>
            </a:extLst>
          </p:cNvPr>
          <p:cNvGrpSpPr>
            <a:grpSpLocks noGrp="1" noUngrp="1" noRot="1" noMove="1" noResize="1"/>
          </p:cNvGrpSpPr>
          <p:nvPr/>
        </p:nvGrpSpPr>
        <p:grpSpPr>
          <a:xfrm>
            <a:off x="0" y="0"/>
            <a:ext cx="12192000" cy="6858000"/>
            <a:chOff x="0" y="0"/>
            <a:chExt cx="12192000" cy="6858000"/>
          </a:xfrm>
        </p:grpSpPr>
        <p:grpSp>
          <p:nvGrpSpPr>
            <p:cNvPr id="7" name="ADAPT GRID GUTTERS">
              <a:extLst>
                <a:ext uri="{FF2B5EF4-FFF2-40B4-BE49-F238E27FC236}">
                  <a16:creationId xmlns:a16="http://schemas.microsoft.com/office/drawing/2014/main" id="{38DBA368-BC2C-EB2F-AD3E-0C54019CFD30}"/>
                </a:ext>
              </a:extLst>
            </p:cNvPr>
            <p:cNvGrpSpPr>
              <a:grpSpLocks noGrp="1" noUngrp="1" noRot="1" noMove="1" noResize="1"/>
            </p:cNvGrpSpPr>
            <p:nvPr/>
          </p:nvGrpSpPr>
          <p:grpSpPr>
            <a:xfrm>
              <a:off x="575999" y="576001"/>
              <a:ext cx="11040001" cy="5706000"/>
              <a:chOff x="575999" y="576001"/>
              <a:chExt cx="11040001" cy="5706000"/>
            </a:xfrm>
            <a:solidFill>
              <a:schemeClr val="accent6">
                <a:alpha val="10000"/>
              </a:schemeClr>
            </a:solidFill>
          </p:grpSpPr>
          <p:sp>
            <p:nvSpPr>
              <p:cNvPr id="32" name="Rectangle 31">
                <a:extLst>
                  <a:ext uri="{FF2B5EF4-FFF2-40B4-BE49-F238E27FC236}">
                    <a16:creationId xmlns:a16="http://schemas.microsoft.com/office/drawing/2014/main" id="{B70D2B80-8CBB-5C81-B81C-E1715D01DA49}"/>
                  </a:ext>
                </a:extLst>
              </p:cNvPr>
              <p:cNvSpPr>
                <a:spLocks noGrp="1" noRot="1" noMove="1" noResize="1" noEditPoints="1" noAdjustHandles="1" noChangeArrowheads="1" noChangeShapeType="1"/>
              </p:cNvSpPr>
              <p:nvPr/>
            </p:nvSpPr>
            <p:spPr>
              <a:xfrm>
                <a:off x="10672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prstClr val="white"/>
                  </a:solidFill>
                  <a:effectLst/>
                  <a:uLnTx/>
                  <a:uFillTx/>
                  <a:latin typeface="Helvetica" panose="020B0403020202020204" pitchFamily="34" charset="0"/>
                  <a:ea typeface="+mn-ea"/>
                  <a:cs typeface="+mn-cs"/>
                </a:endParaRPr>
              </a:p>
            </p:txBody>
          </p:sp>
          <p:sp>
            <p:nvSpPr>
              <p:cNvPr id="33" name="Rectangle 32">
                <a:extLst>
                  <a:ext uri="{FF2B5EF4-FFF2-40B4-BE49-F238E27FC236}">
                    <a16:creationId xmlns:a16="http://schemas.microsoft.com/office/drawing/2014/main" id="{9488BE62-3962-5749-E542-E4B1CDAB49B8}"/>
                  </a:ext>
                </a:extLst>
              </p:cNvPr>
              <p:cNvSpPr>
                <a:spLocks noGrp="1" noRot="1" noMove="1" noResize="1" noEditPoints="1" noAdjustHandles="1" noChangeArrowheads="1" noChangeShapeType="1"/>
              </p:cNvSpPr>
              <p:nvPr/>
            </p:nvSpPr>
            <p:spPr>
              <a:xfrm>
                <a:off x="9728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prstClr val="white"/>
                  </a:solidFill>
                  <a:effectLst/>
                  <a:uLnTx/>
                  <a:uFillTx/>
                  <a:latin typeface="Helvetica" panose="020B0403020202020204" pitchFamily="34" charset="0"/>
                  <a:ea typeface="+mn-ea"/>
                  <a:cs typeface="+mn-cs"/>
                </a:endParaRPr>
              </a:p>
            </p:txBody>
          </p:sp>
          <p:sp>
            <p:nvSpPr>
              <p:cNvPr id="34" name="Rectangle 33">
                <a:extLst>
                  <a:ext uri="{FF2B5EF4-FFF2-40B4-BE49-F238E27FC236}">
                    <a16:creationId xmlns:a16="http://schemas.microsoft.com/office/drawing/2014/main" id="{E7A5F061-EB41-BDD2-B3F6-B11A6BD8A538}"/>
                  </a:ext>
                </a:extLst>
              </p:cNvPr>
              <p:cNvSpPr>
                <a:spLocks noGrp="1" noRot="1" noMove="1" noResize="1" noEditPoints="1" noAdjustHandles="1" noChangeArrowheads="1" noChangeShapeType="1"/>
              </p:cNvSpPr>
              <p:nvPr/>
            </p:nvSpPr>
            <p:spPr>
              <a:xfrm>
                <a:off x="8784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prstClr val="white"/>
                  </a:solidFill>
                  <a:effectLst/>
                  <a:uLnTx/>
                  <a:uFillTx/>
                  <a:latin typeface="Helvetica" panose="020B0403020202020204" pitchFamily="34" charset="0"/>
                  <a:ea typeface="+mn-ea"/>
                  <a:cs typeface="+mn-cs"/>
                </a:endParaRPr>
              </a:p>
            </p:txBody>
          </p:sp>
          <p:sp>
            <p:nvSpPr>
              <p:cNvPr id="35" name="Rectangle 34">
                <a:extLst>
                  <a:ext uri="{FF2B5EF4-FFF2-40B4-BE49-F238E27FC236}">
                    <a16:creationId xmlns:a16="http://schemas.microsoft.com/office/drawing/2014/main" id="{689197EA-1786-84E8-2754-89104C322F5B}"/>
                  </a:ext>
                </a:extLst>
              </p:cNvPr>
              <p:cNvSpPr>
                <a:spLocks noGrp="1" noRot="1" noMove="1" noResize="1" noEditPoints="1" noAdjustHandles="1" noChangeArrowheads="1" noChangeShapeType="1"/>
              </p:cNvSpPr>
              <p:nvPr/>
            </p:nvSpPr>
            <p:spPr>
              <a:xfrm>
                <a:off x="7840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prstClr val="white"/>
                  </a:solidFill>
                  <a:effectLst/>
                  <a:uLnTx/>
                  <a:uFillTx/>
                  <a:latin typeface="Helvetica" panose="020B0403020202020204" pitchFamily="34" charset="0"/>
                  <a:ea typeface="+mn-ea"/>
                  <a:cs typeface="+mn-cs"/>
                </a:endParaRPr>
              </a:p>
            </p:txBody>
          </p:sp>
          <p:sp>
            <p:nvSpPr>
              <p:cNvPr id="36" name="Rectangle 35">
                <a:extLst>
                  <a:ext uri="{FF2B5EF4-FFF2-40B4-BE49-F238E27FC236}">
                    <a16:creationId xmlns:a16="http://schemas.microsoft.com/office/drawing/2014/main" id="{03CC7B3D-2607-F5DA-A610-DE0EF56CA884}"/>
                  </a:ext>
                </a:extLst>
              </p:cNvPr>
              <p:cNvSpPr>
                <a:spLocks noGrp="1" noRot="1" noMove="1" noResize="1" noEditPoints="1" noAdjustHandles="1" noChangeArrowheads="1" noChangeShapeType="1"/>
              </p:cNvSpPr>
              <p:nvPr/>
            </p:nvSpPr>
            <p:spPr>
              <a:xfrm>
                <a:off x="6896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prstClr val="white"/>
                  </a:solidFill>
                  <a:effectLst/>
                  <a:uLnTx/>
                  <a:uFillTx/>
                  <a:latin typeface="Helvetica" panose="020B0403020202020204" pitchFamily="34" charset="0"/>
                  <a:ea typeface="+mn-ea"/>
                  <a:cs typeface="+mn-cs"/>
                </a:endParaRPr>
              </a:p>
            </p:txBody>
          </p:sp>
          <p:sp>
            <p:nvSpPr>
              <p:cNvPr id="37" name="Rectangle 36">
                <a:extLst>
                  <a:ext uri="{FF2B5EF4-FFF2-40B4-BE49-F238E27FC236}">
                    <a16:creationId xmlns:a16="http://schemas.microsoft.com/office/drawing/2014/main" id="{1A7169B3-2005-D9AF-00C7-812259C70DB7}"/>
                  </a:ext>
                </a:extLst>
              </p:cNvPr>
              <p:cNvSpPr>
                <a:spLocks noGrp="1" noRot="1" noMove="1" noResize="1" noEditPoints="1" noAdjustHandles="1" noChangeArrowheads="1" noChangeShapeType="1"/>
              </p:cNvSpPr>
              <p:nvPr/>
            </p:nvSpPr>
            <p:spPr>
              <a:xfrm>
                <a:off x="5952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prstClr val="white"/>
                  </a:solidFill>
                  <a:effectLst/>
                  <a:uLnTx/>
                  <a:uFillTx/>
                  <a:latin typeface="Helvetica" panose="020B0403020202020204" pitchFamily="34" charset="0"/>
                  <a:ea typeface="+mn-ea"/>
                  <a:cs typeface="+mn-cs"/>
                </a:endParaRPr>
              </a:p>
            </p:txBody>
          </p:sp>
          <p:sp>
            <p:nvSpPr>
              <p:cNvPr id="38" name="Rectangle 37">
                <a:extLst>
                  <a:ext uri="{FF2B5EF4-FFF2-40B4-BE49-F238E27FC236}">
                    <a16:creationId xmlns:a16="http://schemas.microsoft.com/office/drawing/2014/main" id="{1398F091-A6C5-A6A3-8AF1-1BD24E71CE68}"/>
                  </a:ext>
                </a:extLst>
              </p:cNvPr>
              <p:cNvSpPr>
                <a:spLocks noGrp="1" noRot="1" noMove="1" noResize="1" noEditPoints="1" noAdjustHandles="1" noChangeArrowheads="1" noChangeShapeType="1"/>
              </p:cNvSpPr>
              <p:nvPr/>
            </p:nvSpPr>
            <p:spPr>
              <a:xfrm>
                <a:off x="5008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prstClr val="white"/>
                  </a:solidFill>
                  <a:effectLst/>
                  <a:uLnTx/>
                  <a:uFillTx/>
                  <a:latin typeface="Helvetica" panose="020B0403020202020204" pitchFamily="34" charset="0"/>
                  <a:ea typeface="+mn-ea"/>
                  <a:cs typeface="+mn-cs"/>
                </a:endParaRPr>
              </a:p>
            </p:txBody>
          </p:sp>
          <p:sp>
            <p:nvSpPr>
              <p:cNvPr id="39" name="Rectangle 38">
                <a:extLst>
                  <a:ext uri="{FF2B5EF4-FFF2-40B4-BE49-F238E27FC236}">
                    <a16:creationId xmlns:a16="http://schemas.microsoft.com/office/drawing/2014/main" id="{7976AE95-7F9D-FDFD-A1F2-80EA5864BDD5}"/>
                  </a:ext>
                </a:extLst>
              </p:cNvPr>
              <p:cNvSpPr>
                <a:spLocks noGrp="1" noRot="1" noMove="1" noResize="1" noEditPoints="1" noAdjustHandles="1" noChangeArrowheads="1" noChangeShapeType="1"/>
              </p:cNvSpPr>
              <p:nvPr/>
            </p:nvSpPr>
            <p:spPr>
              <a:xfrm>
                <a:off x="4064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prstClr val="white"/>
                  </a:solidFill>
                  <a:effectLst/>
                  <a:uLnTx/>
                  <a:uFillTx/>
                  <a:latin typeface="Helvetica" panose="020B0403020202020204" pitchFamily="34" charset="0"/>
                  <a:ea typeface="+mn-ea"/>
                  <a:cs typeface="+mn-cs"/>
                </a:endParaRPr>
              </a:p>
            </p:txBody>
          </p:sp>
          <p:sp>
            <p:nvSpPr>
              <p:cNvPr id="40" name="Rectangle 39">
                <a:extLst>
                  <a:ext uri="{FF2B5EF4-FFF2-40B4-BE49-F238E27FC236}">
                    <a16:creationId xmlns:a16="http://schemas.microsoft.com/office/drawing/2014/main" id="{9265B219-4F0B-47F4-E55E-B3EE9C4EC7E7}"/>
                  </a:ext>
                </a:extLst>
              </p:cNvPr>
              <p:cNvSpPr>
                <a:spLocks noGrp="1" noRot="1" noMove="1" noResize="1" noEditPoints="1" noAdjustHandles="1" noChangeArrowheads="1" noChangeShapeType="1"/>
              </p:cNvSpPr>
              <p:nvPr/>
            </p:nvSpPr>
            <p:spPr>
              <a:xfrm>
                <a:off x="3120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prstClr val="white"/>
                  </a:solidFill>
                  <a:effectLst/>
                  <a:uLnTx/>
                  <a:uFillTx/>
                  <a:latin typeface="Helvetica" panose="020B0403020202020204" pitchFamily="34" charset="0"/>
                  <a:ea typeface="+mn-ea"/>
                  <a:cs typeface="+mn-cs"/>
                </a:endParaRPr>
              </a:p>
            </p:txBody>
          </p:sp>
          <p:sp>
            <p:nvSpPr>
              <p:cNvPr id="41" name="Rectangle 40">
                <a:extLst>
                  <a:ext uri="{FF2B5EF4-FFF2-40B4-BE49-F238E27FC236}">
                    <a16:creationId xmlns:a16="http://schemas.microsoft.com/office/drawing/2014/main" id="{E551EA3F-B655-F1BC-1D5C-75730F2EDDA0}"/>
                  </a:ext>
                </a:extLst>
              </p:cNvPr>
              <p:cNvSpPr>
                <a:spLocks noGrp="1" noRot="1" noMove="1" noResize="1" noEditPoints="1" noAdjustHandles="1" noChangeArrowheads="1" noChangeShapeType="1"/>
              </p:cNvSpPr>
              <p:nvPr/>
            </p:nvSpPr>
            <p:spPr>
              <a:xfrm>
                <a:off x="2176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prstClr val="white"/>
                  </a:solidFill>
                  <a:effectLst/>
                  <a:uLnTx/>
                  <a:uFillTx/>
                  <a:latin typeface="Helvetica" panose="020B0403020202020204" pitchFamily="34" charset="0"/>
                  <a:ea typeface="+mn-ea"/>
                  <a:cs typeface="+mn-cs"/>
                </a:endParaRPr>
              </a:p>
            </p:txBody>
          </p:sp>
          <p:sp>
            <p:nvSpPr>
              <p:cNvPr id="42" name="Rectangle 41">
                <a:extLst>
                  <a:ext uri="{FF2B5EF4-FFF2-40B4-BE49-F238E27FC236}">
                    <a16:creationId xmlns:a16="http://schemas.microsoft.com/office/drawing/2014/main" id="{C295544A-BA02-26FC-C79F-68815C3F81F4}"/>
                  </a:ext>
                </a:extLst>
              </p:cNvPr>
              <p:cNvSpPr>
                <a:spLocks noGrp="1" noRot="1" noMove="1" noResize="1" noEditPoints="1" noAdjustHandles="1" noChangeArrowheads="1" noChangeShapeType="1"/>
              </p:cNvSpPr>
              <p:nvPr/>
            </p:nvSpPr>
            <p:spPr>
              <a:xfrm>
                <a:off x="1232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prstClr val="white"/>
                  </a:solidFill>
                  <a:effectLst/>
                  <a:uLnTx/>
                  <a:uFillTx/>
                  <a:latin typeface="Helvetica" panose="020B0403020202020204" pitchFamily="34" charset="0"/>
                  <a:ea typeface="+mn-ea"/>
                  <a:cs typeface="+mn-cs"/>
                </a:endParaRPr>
              </a:p>
            </p:txBody>
          </p:sp>
          <p:sp>
            <p:nvSpPr>
              <p:cNvPr id="43" name="Rectangle 42">
                <a:extLst>
                  <a:ext uri="{FF2B5EF4-FFF2-40B4-BE49-F238E27FC236}">
                    <a16:creationId xmlns:a16="http://schemas.microsoft.com/office/drawing/2014/main" id="{4C7C1736-9047-08F2-3468-C68D548BF65D}"/>
                  </a:ext>
                </a:extLst>
              </p:cNvPr>
              <p:cNvSpPr>
                <a:spLocks noGrp="1" noRot="1" noMove="1" noResize="1" noEditPoints="1" noAdjustHandles="1" noChangeArrowheads="1" noChangeShapeType="1"/>
              </p:cNvSpPr>
              <p:nvPr/>
            </p:nvSpPr>
            <p:spPr>
              <a:xfrm rot="5400000">
                <a:off x="5951998" y="-4088999"/>
                <a:ext cx="288000" cy="11039997"/>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prstClr val="white"/>
                  </a:solidFill>
                  <a:effectLst/>
                  <a:uLnTx/>
                  <a:uFillTx/>
                  <a:latin typeface="Helvetica" panose="020B0403020202020204" pitchFamily="34" charset="0"/>
                  <a:ea typeface="+mn-ea"/>
                  <a:cs typeface="+mn-cs"/>
                </a:endParaRPr>
              </a:p>
            </p:txBody>
          </p:sp>
          <p:sp>
            <p:nvSpPr>
              <p:cNvPr id="44" name="Rectangle 43">
                <a:extLst>
                  <a:ext uri="{FF2B5EF4-FFF2-40B4-BE49-F238E27FC236}">
                    <a16:creationId xmlns:a16="http://schemas.microsoft.com/office/drawing/2014/main" id="{90688C21-3E1C-9FC8-0960-E40C01903E7C}"/>
                  </a:ext>
                </a:extLst>
              </p:cNvPr>
              <p:cNvSpPr>
                <a:spLocks noGrp="1" noRot="1" noMove="1" noResize="1" noEditPoints="1" noAdjustHandles="1" noChangeArrowheads="1" noChangeShapeType="1"/>
              </p:cNvSpPr>
              <p:nvPr/>
            </p:nvSpPr>
            <p:spPr>
              <a:xfrm rot="5400000">
                <a:off x="5951999" y="-3089999"/>
                <a:ext cx="288000" cy="11039997"/>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prstClr val="white"/>
                  </a:solidFill>
                  <a:effectLst/>
                  <a:uLnTx/>
                  <a:uFillTx/>
                  <a:latin typeface="Helvetica" panose="020B0403020202020204" pitchFamily="34" charset="0"/>
                  <a:ea typeface="+mn-ea"/>
                  <a:cs typeface="+mn-cs"/>
                </a:endParaRPr>
              </a:p>
            </p:txBody>
          </p:sp>
          <p:sp>
            <p:nvSpPr>
              <p:cNvPr id="45" name="Rectangle 44">
                <a:extLst>
                  <a:ext uri="{FF2B5EF4-FFF2-40B4-BE49-F238E27FC236}">
                    <a16:creationId xmlns:a16="http://schemas.microsoft.com/office/drawing/2014/main" id="{0C56A0EE-F245-B27B-EDD4-E9FD4A3BB98F}"/>
                  </a:ext>
                </a:extLst>
              </p:cNvPr>
              <p:cNvSpPr>
                <a:spLocks noGrp="1" noRot="1" noMove="1" noResize="1" noEditPoints="1" noAdjustHandles="1" noChangeArrowheads="1" noChangeShapeType="1"/>
              </p:cNvSpPr>
              <p:nvPr/>
            </p:nvSpPr>
            <p:spPr>
              <a:xfrm rot="5400000">
                <a:off x="5952000" y="-2090999"/>
                <a:ext cx="288000" cy="11039997"/>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prstClr val="white"/>
                  </a:solidFill>
                  <a:effectLst/>
                  <a:uLnTx/>
                  <a:uFillTx/>
                  <a:latin typeface="Helvetica" panose="020B0403020202020204" pitchFamily="34" charset="0"/>
                  <a:ea typeface="+mn-ea"/>
                  <a:cs typeface="+mn-cs"/>
                </a:endParaRPr>
              </a:p>
            </p:txBody>
          </p:sp>
          <p:sp>
            <p:nvSpPr>
              <p:cNvPr id="46" name="Rectangle 45">
                <a:extLst>
                  <a:ext uri="{FF2B5EF4-FFF2-40B4-BE49-F238E27FC236}">
                    <a16:creationId xmlns:a16="http://schemas.microsoft.com/office/drawing/2014/main" id="{3532F1CF-38B3-3EEA-7C49-723D4E8919D7}"/>
                  </a:ext>
                </a:extLst>
              </p:cNvPr>
              <p:cNvSpPr>
                <a:spLocks noGrp="1" noRot="1" noMove="1" noResize="1" noEditPoints="1" noAdjustHandles="1" noChangeArrowheads="1" noChangeShapeType="1"/>
              </p:cNvSpPr>
              <p:nvPr/>
            </p:nvSpPr>
            <p:spPr>
              <a:xfrm rot="5400000">
                <a:off x="5952001" y="-1091999"/>
                <a:ext cx="288000" cy="11039997"/>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prstClr val="white"/>
                  </a:solidFill>
                  <a:effectLst/>
                  <a:uLnTx/>
                  <a:uFillTx/>
                  <a:latin typeface="Helvetica" panose="020B0403020202020204" pitchFamily="34" charset="0"/>
                  <a:ea typeface="+mn-ea"/>
                  <a:cs typeface="+mn-cs"/>
                </a:endParaRPr>
              </a:p>
            </p:txBody>
          </p:sp>
          <p:sp>
            <p:nvSpPr>
              <p:cNvPr id="47" name="Rectangle 46">
                <a:extLst>
                  <a:ext uri="{FF2B5EF4-FFF2-40B4-BE49-F238E27FC236}">
                    <a16:creationId xmlns:a16="http://schemas.microsoft.com/office/drawing/2014/main" id="{EEBC908D-C237-5324-2074-626CC855128E}"/>
                  </a:ext>
                </a:extLst>
              </p:cNvPr>
              <p:cNvSpPr>
                <a:spLocks noGrp="1" noRot="1" noMove="1" noResize="1" noEditPoints="1" noAdjustHandles="1" noChangeArrowheads="1" noChangeShapeType="1"/>
              </p:cNvSpPr>
              <p:nvPr/>
            </p:nvSpPr>
            <p:spPr>
              <a:xfrm rot="5400000">
                <a:off x="5952002" y="-92999"/>
                <a:ext cx="288000" cy="11039997"/>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prstClr val="white"/>
                  </a:solidFill>
                  <a:effectLst/>
                  <a:uLnTx/>
                  <a:uFillTx/>
                  <a:latin typeface="Helvetica" panose="020B0403020202020204" pitchFamily="34" charset="0"/>
                  <a:ea typeface="+mn-ea"/>
                  <a:cs typeface="+mn-cs"/>
                </a:endParaRPr>
              </a:p>
            </p:txBody>
          </p:sp>
        </p:grpSp>
        <p:grpSp>
          <p:nvGrpSpPr>
            <p:cNvPr id="9" name="ADAPT GRID MARGIN">
              <a:extLst>
                <a:ext uri="{FF2B5EF4-FFF2-40B4-BE49-F238E27FC236}">
                  <a16:creationId xmlns:a16="http://schemas.microsoft.com/office/drawing/2014/main" id="{647B2356-339A-93F0-951A-58BCB892F65B}"/>
                </a:ext>
              </a:extLst>
            </p:cNvPr>
            <p:cNvGrpSpPr>
              <a:grpSpLocks noGrp="1" noUngrp="1" noRot="1" noMove="1" noResize="1"/>
            </p:cNvGrpSpPr>
            <p:nvPr/>
          </p:nvGrpSpPr>
          <p:grpSpPr>
            <a:xfrm>
              <a:off x="0" y="0"/>
              <a:ext cx="12192000" cy="6858000"/>
              <a:chOff x="0" y="0"/>
              <a:chExt cx="12192000" cy="6858000"/>
            </a:xfrm>
          </p:grpSpPr>
          <p:sp>
            <p:nvSpPr>
              <p:cNvPr id="28" name="Rectangle 27">
                <a:extLst>
                  <a:ext uri="{FF2B5EF4-FFF2-40B4-BE49-F238E27FC236}">
                    <a16:creationId xmlns:a16="http://schemas.microsoft.com/office/drawing/2014/main" id="{DF2F5C8E-D79B-6A53-F752-29733E1E753D}"/>
                  </a:ext>
                </a:extLst>
              </p:cNvPr>
              <p:cNvSpPr>
                <a:spLocks noGrp="1" noRot="1" noMove="1" noResize="1" noEditPoints="1" noAdjustHandles="1" noChangeArrowheads="1" noChangeShapeType="1"/>
              </p:cNvSpPr>
              <p:nvPr/>
            </p:nvSpPr>
            <p:spPr>
              <a:xfrm>
                <a:off x="0" y="0"/>
                <a:ext cx="576000" cy="6858000"/>
              </a:xfrm>
              <a:prstGeom prst="rect">
                <a:avLst/>
              </a:prstGeom>
              <a:solidFill>
                <a:schemeClr val="accent5">
                  <a:alpha val="20000"/>
                </a:schemeClr>
              </a:solidFill>
              <a:ln w="6350">
                <a:no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prstClr val="white"/>
                  </a:solidFill>
                  <a:effectLst/>
                  <a:uLnTx/>
                  <a:uFillTx/>
                  <a:latin typeface="Helvetica" panose="020B0403020202020204" pitchFamily="34" charset="0"/>
                  <a:ea typeface="+mn-ea"/>
                  <a:cs typeface="+mn-cs"/>
                </a:endParaRPr>
              </a:p>
            </p:txBody>
          </p:sp>
          <p:sp>
            <p:nvSpPr>
              <p:cNvPr id="29" name="Rectangle 28">
                <a:extLst>
                  <a:ext uri="{FF2B5EF4-FFF2-40B4-BE49-F238E27FC236}">
                    <a16:creationId xmlns:a16="http://schemas.microsoft.com/office/drawing/2014/main" id="{61651C09-BF63-B4DF-C5E6-E773E450B2F5}"/>
                  </a:ext>
                </a:extLst>
              </p:cNvPr>
              <p:cNvSpPr>
                <a:spLocks noGrp="1" noRot="1" noMove="1" noResize="1" noEditPoints="1" noAdjustHandles="1" noChangeArrowheads="1" noChangeShapeType="1"/>
              </p:cNvSpPr>
              <p:nvPr/>
            </p:nvSpPr>
            <p:spPr>
              <a:xfrm>
                <a:off x="11616000" y="0"/>
                <a:ext cx="576000" cy="6858000"/>
              </a:xfrm>
              <a:prstGeom prst="rect">
                <a:avLst/>
              </a:prstGeom>
              <a:solidFill>
                <a:schemeClr val="accent5">
                  <a:alpha val="20000"/>
                </a:schemeClr>
              </a:solidFill>
              <a:ln w="6350">
                <a:no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prstClr val="white"/>
                  </a:solidFill>
                  <a:effectLst/>
                  <a:uLnTx/>
                  <a:uFillTx/>
                  <a:latin typeface="Helvetica" panose="020B0403020202020204" pitchFamily="34" charset="0"/>
                  <a:ea typeface="+mn-ea"/>
                  <a:cs typeface="+mn-cs"/>
                </a:endParaRPr>
              </a:p>
            </p:txBody>
          </p:sp>
          <p:sp>
            <p:nvSpPr>
              <p:cNvPr id="30" name="Rectangle 29">
                <a:extLst>
                  <a:ext uri="{FF2B5EF4-FFF2-40B4-BE49-F238E27FC236}">
                    <a16:creationId xmlns:a16="http://schemas.microsoft.com/office/drawing/2014/main" id="{93FD0842-459F-2833-322F-68D393190C2C}"/>
                  </a:ext>
                </a:extLst>
              </p:cNvPr>
              <p:cNvSpPr>
                <a:spLocks noGrp="1" noRot="1" noMove="1" noResize="1" noEditPoints="1" noAdjustHandles="1" noChangeArrowheads="1" noChangeShapeType="1"/>
              </p:cNvSpPr>
              <p:nvPr/>
            </p:nvSpPr>
            <p:spPr>
              <a:xfrm rot="5400000">
                <a:off x="5808000" y="474000"/>
                <a:ext cx="576000" cy="12192000"/>
              </a:xfrm>
              <a:prstGeom prst="rect">
                <a:avLst/>
              </a:prstGeom>
              <a:solidFill>
                <a:schemeClr val="accent5">
                  <a:alpha val="20000"/>
                </a:schemeClr>
              </a:solidFill>
              <a:ln w="6350">
                <a:no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prstClr val="white"/>
                  </a:solidFill>
                  <a:effectLst/>
                  <a:uLnTx/>
                  <a:uFillTx/>
                  <a:latin typeface="Helvetica" panose="020B0403020202020204" pitchFamily="34" charset="0"/>
                  <a:ea typeface="+mn-ea"/>
                  <a:cs typeface="+mn-cs"/>
                </a:endParaRPr>
              </a:p>
            </p:txBody>
          </p:sp>
          <p:sp>
            <p:nvSpPr>
              <p:cNvPr id="31" name="Rectangle 30">
                <a:extLst>
                  <a:ext uri="{FF2B5EF4-FFF2-40B4-BE49-F238E27FC236}">
                    <a16:creationId xmlns:a16="http://schemas.microsoft.com/office/drawing/2014/main" id="{BCC5A0A8-7B6B-1B03-E34D-9213D415E6E1}"/>
                  </a:ext>
                </a:extLst>
              </p:cNvPr>
              <p:cNvSpPr>
                <a:spLocks noGrp="1" noRot="1" noMove="1" noResize="1" noEditPoints="1" noAdjustHandles="1" noChangeArrowheads="1" noChangeShapeType="1"/>
              </p:cNvSpPr>
              <p:nvPr/>
            </p:nvSpPr>
            <p:spPr>
              <a:xfrm rot="5400000">
                <a:off x="5808000" y="-5808000"/>
                <a:ext cx="576000" cy="12192000"/>
              </a:xfrm>
              <a:prstGeom prst="rect">
                <a:avLst/>
              </a:prstGeom>
              <a:solidFill>
                <a:schemeClr val="accent5">
                  <a:alpha val="20000"/>
                </a:schemeClr>
              </a:solidFill>
              <a:ln w="6350">
                <a:no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prstClr val="white"/>
                  </a:solidFill>
                  <a:effectLst/>
                  <a:uLnTx/>
                  <a:uFillTx/>
                  <a:latin typeface="Helvetica" panose="020B0403020202020204" pitchFamily="34" charset="0"/>
                  <a:ea typeface="+mn-ea"/>
                  <a:cs typeface="+mn-cs"/>
                </a:endParaRPr>
              </a:p>
            </p:txBody>
          </p:sp>
        </p:grpSp>
        <p:grpSp>
          <p:nvGrpSpPr>
            <p:cNvPr id="10" name="ADAPT GRID 12x6">
              <a:extLst>
                <a:ext uri="{FF2B5EF4-FFF2-40B4-BE49-F238E27FC236}">
                  <a16:creationId xmlns:a16="http://schemas.microsoft.com/office/drawing/2014/main" id="{1DAE6817-3DE2-BF79-3EA4-1299A89CF16D}"/>
                </a:ext>
              </a:extLst>
            </p:cNvPr>
            <p:cNvGrpSpPr>
              <a:grpSpLocks noGrp="1" noUngrp="1" noRot="1" noMove="1" noResize="1"/>
            </p:cNvGrpSpPr>
            <p:nvPr/>
          </p:nvGrpSpPr>
          <p:grpSpPr>
            <a:xfrm>
              <a:off x="575996" y="575999"/>
              <a:ext cx="11040004" cy="5706002"/>
              <a:chOff x="575996" y="575999"/>
              <a:chExt cx="11040004" cy="5706002"/>
            </a:xfrm>
          </p:grpSpPr>
          <p:cxnSp>
            <p:nvCxnSpPr>
              <p:cNvPr id="11" name="Straight Connector 10">
                <a:extLst>
                  <a:ext uri="{FF2B5EF4-FFF2-40B4-BE49-F238E27FC236}">
                    <a16:creationId xmlns:a16="http://schemas.microsoft.com/office/drawing/2014/main" id="{4E528B3F-81EE-12F5-A14E-EDA1A3910CD9}"/>
                  </a:ext>
                </a:extLst>
              </p:cNvPr>
              <p:cNvCxnSpPr>
                <a:cxnSpLocks noGrp="1" noRot="1" noMove="1" noResize="1" noEditPoints="1" noAdjustHandles="1" noChangeArrowheads="1" noChangeShapeType="1"/>
              </p:cNvCxnSpPr>
              <p:nvPr/>
            </p:nvCxnSpPr>
            <p:spPr>
              <a:xfrm>
                <a:off x="10816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12" name="Straight Connector 11">
                <a:extLst>
                  <a:ext uri="{FF2B5EF4-FFF2-40B4-BE49-F238E27FC236}">
                    <a16:creationId xmlns:a16="http://schemas.microsoft.com/office/drawing/2014/main" id="{A03ADBC3-647F-3E53-E04D-DEB4E5E856F6}"/>
                  </a:ext>
                </a:extLst>
              </p:cNvPr>
              <p:cNvCxnSpPr>
                <a:cxnSpLocks noGrp="1" noRot="1" noMove="1" noResize="1" noEditPoints="1" noAdjustHandles="1" noChangeArrowheads="1" noChangeShapeType="1"/>
              </p:cNvCxnSpPr>
              <p:nvPr/>
            </p:nvCxnSpPr>
            <p:spPr>
              <a:xfrm>
                <a:off x="9872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13" name="Straight Connector 12">
                <a:extLst>
                  <a:ext uri="{FF2B5EF4-FFF2-40B4-BE49-F238E27FC236}">
                    <a16:creationId xmlns:a16="http://schemas.microsoft.com/office/drawing/2014/main" id="{5274AC4D-7B8D-235A-682D-F453CBC03CCF}"/>
                  </a:ext>
                </a:extLst>
              </p:cNvPr>
              <p:cNvCxnSpPr>
                <a:cxnSpLocks noGrp="1" noRot="1" noMove="1" noResize="1" noEditPoints="1" noAdjustHandles="1" noChangeArrowheads="1" noChangeShapeType="1"/>
              </p:cNvCxnSpPr>
              <p:nvPr/>
            </p:nvCxnSpPr>
            <p:spPr>
              <a:xfrm>
                <a:off x="8928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14" name="Straight Connector 13">
                <a:extLst>
                  <a:ext uri="{FF2B5EF4-FFF2-40B4-BE49-F238E27FC236}">
                    <a16:creationId xmlns:a16="http://schemas.microsoft.com/office/drawing/2014/main" id="{456B7E83-A203-14E3-4AF8-FDC7AE810A96}"/>
                  </a:ext>
                </a:extLst>
              </p:cNvPr>
              <p:cNvCxnSpPr>
                <a:cxnSpLocks noGrp="1" noRot="1" noMove="1" noResize="1" noEditPoints="1" noAdjustHandles="1" noChangeArrowheads="1" noChangeShapeType="1"/>
              </p:cNvCxnSpPr>
              <p:nvPr/>
            </p:nvCxnSpPr>
            <p:spPr>
              <a:xfrm>
                <a:off x="7984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15" name="Straight Connector 14">
                <a:extLst>
                  <a:ext uri="{FF2B5EF4-FFF2-40B4-BE49-F238E27FC236}">
                    <a16:creationId xmlns:a16="http://schemas.microsoft.com/office/drawing/2014/main" id="{2FC2A393-0033-9778-F1F1-4632042CC254}"/>
                  </a:ext>
                </a:extLst>
              </p:cNvPr>
              <p:cNvCxnSpPr>
                <a:cxnSpLocks noGrp="1" noRot="1" noMove="1" noResize="1" noEditPoints="1" noAdjustHandles="1" noChangeArrowheads="1" noChangeShapeType="1"/>
              </p:cNvCxnSpPr>
              <p:nvPr/>
            </p:nvCxnSpPr>
            <p:spPr>
              <a:xfrm>
                <a:off x="7040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16" name="Straight Connector 15">
                <a:extLst>
                  <a:ext uri="{FF2B5EF4-FFF2-40B4-BE49-F238E27FC236}">
                    <a16:creationId xmlns:a16="http://schemas.microsoft.com/office/drawing/2014/main" id="{42EEFBAB-2CD7-514A-4C42-C96968C308BA}"/>
                  </a:ext>
                </a:extLst>
              </p:cNvPr>
              <p:cNvCxnSpPr>
                <a:cxnSpLocks noGrp="1" noRot="1" noMove="1" noResize="1" noEditPoints="1" noAdjustHandles="1" noChangeArrowheads="1" noChangeShapeType="1"/>
              </p:cNvCxnSpPr>
              <p:nvPr/>
            </p:nvCxnSpPr>
            <p:spPr>
              <a:xfrm>
                <a:off x="6096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17" name="Straight Connector 16">
                <a:extLst>
                  <a:ext uri="{FF2B5EF4-FFF2-40B4-BE49-F238E27FC236}">
                    <a16:creationId xmlns:a16="http://schemas.microsoft.com/office/drawing/2014/main" id="{A920ACC4-5834-42E9-6341-89FD78A5C345}"/>
                  </a:ext>
                </a:extLst>
              </p:cNvPr>
              <p:cNvCxnSpPr>
                <a:cxnSpLocks noGrp="1" noRot="1" noMove="1" noResize="1" noEditPoints="1" noAdjustHandles="1" noChangeArrowheads="1" noChangeShapeType="1"/>
              </p:cNvCxnSpPr>
              <p:nvPr/>
            </p:nvCxnSpPr>
            <p:spPr>
              <a:xfrm>
                <a:off x="5152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18" name="Straight Connector 17">
                <a:extLst>
                  <a:ext uri="{FF2B5EF4-FFF2-40B4-BE49-F238E27FC236}">
                    <a16:creationId xmlns:a16="http://schemas.microsoft.com/office/drawing/2014/main" id="{E54E0BEA-41E0-E9B9-E5D9-6DA65714D331}"/>
                  </a:ext>
                </a:extLst>
              </p:cNvPr>
              <p:cNvCxnSpPr>
                <a:cxnSpLocks noGrp="1" noRot="1" noMove="1" noResize="1" noEditPoints="1" noAdjustHandles="1" noChangeArrowheads="1" noChangeShapeType="1"/>
              </p:cNvCxnSpPr>
              <p:nvPr/>
            </p:nvCxnSpPr>
            <p:spPr>
              <a:xfrm>
                <a:off x="4208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19" name="Straight Connector 18">
                <a:extLst>
                  <a:ext uri="{FF2B5EF4-FFF2-40B4-BE49-F238E27FC236}">
                    <a16:creationId xmlns:a16="http://schemas.microsoft.com/office/drawing/2014/main" id="{9B1EF11F-0C47-0B34-035D-A2E9FCDA62BF}"/>
                  </a:ext>
                </a:extLst>
              </p:cNvPr>
              <p:cNvCxnSpPr>
                <a:cxnSpLocks noGrp="1" noRot="1" noMove="1" noResize="1" noEditPoints="1" noAdjustHandles="1" noChangeArrowheads="1" noChangeShapeType="1"/>
              </p:cNvCxnSpPr>
              <p:nvPr/>
            </p:nvCxnSpPr>
            <p:spPr>
              <a:xfrm>
                <a:off x="3264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20" name="Straight Connector 19">
                <a:extLst>
                  <a:ext uri="{FF2B5EF4-FFF2-40B4-BE49-F238E27FC236}">
                    <a16:creationId xmlns:a16="http://schemas.microsoft.com/office/drawing/2014/main" id="{FC0931D6-5992-F01D-C1F3-D506330E91E8}"/>
                  </a:ext>
                </a:extLst>
              </p:cNvPr>
              <p:cNvCxnSpPr>
                <a:cxnSpLocks noGrp="1" noRot="1" noMove="1" noResize="1" noEditPoints="1" noAdjustHandles="1" noChangeArrowheads="1" noChangeShapeType="1"/>
              </p:cNvCxnSpPr>
              <p:nvPr/>
            </p:nvCxnSpPr>
            <p:spPr>
              <a:xfrm>
                <a:off x="2320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21" name="Straight Connector 20">
                <a:extLst>
                  <a:ext uri="{FF2B5EF4-FFF2-40B4-BE49-F238E27FC236}">
                    <a16:creationId xmlns:a16="http://schemas.microsoft.com/office/drawing/2014/main" id="{561977CF-4859-0AFC-5D13-94A3D63FDD62}"/>
                  </a:ext>
                </a:extLst>
              </p:cNvPr>
              <p:cNvCxnSpPr>
                <a:cxnSpLocks noGrp="1" noRot="1" noMove="1" noResize="1" noEditPoints="1" noAdjustHandles="1" noChangeArrowheads="1" noChangeShapeType="1"/>
              </p:cNvCxnSpPr>
              <p:nvPr/>
            </p:nvCxnSpPr>
            <p:spPr>
              <a:xfrm>
                <a:off x="1376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22" name="Straight Connector 21">
                <a:extLst>
                  <a:ext uri="{FF2B5EF4-FFF2-40B4-BE49-F238E27FC236}">
                    <a16:creationId xmlns:a16="http://schemas.microsoft.com/office/drawing/2014/main" id="{7739B898-3325-A493-01C6-3801C583DCD3}"/>
                  </a:ext>
                </a:extLst>
              </p:cNvPr>
              <p:cNvCxnSpPr>
                <a:cxnSpLocks noGrp="1" noRot="1" noMove="1" noResize="1" noEditPoints="1" noAdjustHandles="1" noChangeArrowheads="1" noChangeShapeType="1"/>
              </p:cNvCxnSpPr>
              <p:nvPr/>
            </p:nvCxnSpPr>
            <p:spPr>
              <a:xfrm rot="5400000">
                <a:off x="6095998" y="-4088999"/>
                <a:ext cx="0" cy="11039997"/>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23" name="Straight Connector 22">
                <a:extLst>
                  <a:ext uri="{FF2B5EF4-FFF2-40B4-BE49-F238E27FC236}">
                    <a16:creationId xmlns:a16="http://schemas.microsoft.com/office/drawing/2014/main" id="{E0EE4EFD-46BA-8954-51C6-471D2ACE967F}"/>
                  </a:ext>
                </a:extLst>
              </p:cNvPr>
              <p:cNvCxnSpPr>
                <a:cxnSpLocks noGrp="1" noRot="1" noMove="1" noResize="1" noEditPoints="1" noAdjustHandles="1" noChangeArrowheads="1" noChangeShapeType="1"/>
              </p:cNvCxnSpPr>
              <p:nvPr/>
            </p:nvCxnSpPr>
            <p:spPr>
              <a:xfrm rot="5400000">
                <a:off x="6095999" y="-3089999"/>
                <a:ext cx="0" cy="11039997"/>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24" name="Straight Connector 23">
                <a:extLst>
                  <a:ext uri="{FF2B5EF4-FFF2-40B4-BE49-F238E27FC236}">
                    <a16:creationId xmlns:a16="http://schemas.microsoft.com/office/drawing/2014/main" id="{FE1D6AC2-4789-1786-721D-4A6D2EC69B9E}"/>
                  </a:ext>
                </a:extLst>
              </p:cNvPr>
              <p:cNvCxnSpPr>
                <a:cxnSpLocks noGrp="1" noRot="1" noMove="1" noResize="1" noEditPoints="1" noAdjustHandles="1" noChangeArrowheads="1" noChangeShapeType="1"/>
              </p:cNvCxnSpPr>
              <p:nvPr/>
            </p:nvCxnSpPr>
            <p:spPr>
              <a:xfrm rot="5400000">
                <a:off x="6096000" y="-2090999"/>
                <a:ext cx="0" cy="11039997"/>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25" name="Straight Connector 24">
                <a:extLst>
                  <a:ext uri="{FF2B5EF4-FFF2-40B4-BE49-F238E27FC236}">
                    <a16:creationId xmlns:a16="http://schemas.microsoft.com/office/drawing/2014/main" id="{38FDD2B5-2D22-01BD-4546-B957A46286B3}"/>
                  </a:ext>
                </a:extLst>
              </p:cNvPr>
              <p:cNvCxnSpPr>
                <a:cxnSpLocks noGrp="1" noRot="1" noMove="1" noResize="1" noEditPoints="1" noAdjustHandles="1" noChangeArrowheads="1" noChangeShapeType="1"/>
              </p:cNvCxnSpPr>
              <p:nvPr/>
            </p:nvCxnSpPr>
            <p:spPr>
              <a:xfrm rot="5400000">
                <a:off x="6096001" y="-1091999"/>
                <a:ext cx="0" cy="11039997"/>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26" name="Straight Connector 25">
                <a:extLst>
                  <a:ext uri="{FF2B5EF4-FFF2-40B4-BE49-F238E27FC236}">
                    <a16:creationId xmlns:a16="http://schemas.microsoft.com/office/drawing/2014/main" id="{F1ED7091-F40B-8847-9935-9E50E291C680}"/>
                  </a:ext>
                </a:extLst>
              </p:cNvPr>
              <p:cNvCxnSpPr>
                <a:cxnSpLocks noGrp="1" noRot="1" noMove="1" noResize="1" noEditPoints="1" noAdjustHandles="1" noChangeArrowheads="1" noChangeShapeType="1"/>
              </p:cNvCxnSpPr>
              <p:nvPr/>
            </p:nvCxnSpPr>
            <p:spPr>
              <a:xfrm rot="5400000">
                <a:off x="6096002" y="-92999"/>
                <a:ext cx="0" cy="11039997"/>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sp>
            <p:nvSpPr>
              <p:cNvPr id="27" name="Rectangle 26">
                <a:extLst>
                  <a:ext uri="{FF2B5EF4-FFF2-40B4-BE49-F238E27FC236}">
                    <a16:creationId xmlns:a16="http://schemas.microsoft.com/office/drawing/2014/main" id="{31D65793-CF5B-89E2-188D-8902998E29C4}"/>
                  </a:ext>
                </a:extLst>
              </p:cNvPr>
              <p:cNvSpPr>
                <a:spLocks noGrp="1" noRot="1" noMove="1" noResize="1" noEditPoints="1" noAdjustHandles="1" noChangeArrowheads="1" noChangeShapeType="1"/>
              </p:cNvSpPr>
              <p:nvPr/>
            </p:nvSpPr>
            <p:spPr>
              <a:xfrm>
                <a:off x="575996" y="575999"/>
                <a:ext cx="11039998" cy="5705999"/>
              </a:xfrm>
              <a:prstGeom prst="rect">
                <a:avLst/>
              </a:prstGeom>
              <a:noFill/>
              <a:ln>
                <a:solidFill>
                  <a:schemeClr val="bg1">
                    <a:lumMod val="8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grpSp>
      </p:grpSp>
      <p:sp>
        <p:nvSpPr>
          <p:cNvPr id="49" name="TextBox 48">
            <a:extLst>
              <a:ext uri="{FF2B5EF4-FFF2-40B4-BE49-F238E27FC236}">
                <a16:creationId xmlns:a16="http://schemas.microsoft.com/office/drawing/2014/main" id="{391F0A9C-D7A6-F3D0-9718-F78897F9516A}"/>
              </a:ext>
            </a:extLst>
          </p:cNvPr>
          <p:cNvSpPr txBox="1"/>
          <p:nvPr/>
        </p:nvSpPr>
        <p:spPr>
          <a:xfrm>
            <a:off x="1304084" y="517183"/>
            <a:ext cx="1209360" cy="30777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prstClr val="black"/>
                </a:solidFill>
                <a:effectLst/>
                <a:uLnTx/>
                <a:uFillTx/>
                <a:latin typeface="Helvetica" panose="020B0403020202020204" pitchFamily="34" charset="0"/>
                <a:ea typeface="+mn-ea"/>
                <a:cs typeface="+mn-cs"/>
              </a:rPr>
              <a:t>Written by</a:t>
            </a:r>
            <a:endParaRPr kumimoji="0" lang="en-AU" sz="1400" b="1" i="0" u="none" strike="noStrike" kern="1200" cap="none" spc="0" normalizeH="0" baseline="0" noProof="0">
              <a:ln>
                <a:noFill/>
              </a:ln>
              <a:solidFill>
                <a:prstClr val="black"/>
              </a:solidFill>
              <a:effectLst/>
              <a:uLnTx/>
              <a:uFillTx/>
              <a:latin typeface="Helvetica" panose="020B0403020202020204" pitchFamily="34" charset="0"/>
              <a:ea typeface="+mn-ea"/>
              <a:cs typeface="+mn-cs"/>
            </a:endParaRPr>
          </a:p>
        </p:txBody>
      </p:sp>
      <p:sp>
        <p:nvSpPr>
          <p:cNvPr id="50" name="TextBox 49">
            <a:extLst>
              <a:ext uri="{FF2B5EF4-FFF2-40B4-BE49-F238E27FC236}">
                <a16:creationId xmlns:a16="http://schemas.microsoft.com/office/drawing/2014/main" id="{4F410112-4AF6-FB66-2721-2FE791170FB4}"/>
              </a:ext>
            </a:extLst>
          </p:cNvPr>
          <p:cNvSpPr txBox="1"/>
          <p:nvPr/>
        </p:nvSpPr>
        <p:spPr>
          <a:xfrm>
            <a:off x="1304084" y="2346966"/>
            <a:ext cx="4280287" cy="3532185"/>
          </a:xfrm>
          <a:prstGeom prst="rect">
            <a:avLst/>
          </a:prstGeom>
          <a:noFill/>
        </p:spPr>
        <p:txBody>
          <a:bodyPr wrap="square" lIns="91440" tIns="45720" rIns="91440" bIns="45720" rtlCol="0" anchor="t">
            <a:spAutoFit/>
          </a:bodyPr>
          <a:lstStyle/>
          <a:p>
            <a:pPr marL="0" marR="0" lvl="0" indent="0" algn="l" defTabSz="914400" rtl="0" eaLnBrk="1" fontAlgn="auto" latinLnBrk="0" hangingPunct="1">
              <a:lnSpc>
                <a:spcPts val="18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Helvetica" panose="020B0403020202020204" pitchFamily="34" charset="0"/>
                <a:ea typeface="+mn-ea"/>
                <a:cs typeface="+mn-cs"/>
              </a:rPr>
              <a:t>Gabby’s primary role is managing ADAPT’s overall strategy for Data Analytics. He has extensive experience in using data to identify trends in technology that help shape Australian </a:t>
            </a:r>
            <a:r>
              <a:rPr kumimoji="0" lang="en-US" sz="1200" b="0" i="0" u="none" strike="noStrike" kern="1200" cap="none" spc="0" normalizeH="0" baseline="0" noProof="0" err="1">
                <a:ln>
                  <a:noFill/>
                </a:ln>
                <a:solidFill>
                  <a:prstClr val="black"/>
                </a:solidFill>
                <a:effectLst/>
                <a:uLnTx/>
                <a:uFillTx/>
                <a:latin typeface="Helvetica" panose="020B0403020202020204" pitchFamily="34" charset="0"/>
                <a:ea typeface="+mn-ea"/>
                <a:cs typeface="+mn-cs"/>
              </a:rPr>
              <a:t>organisations</a:t>
            </a:r>
            <a:r>
              <a:rPr kumimoji="0" lang="en-US" sz="1200" b="0" i="0" u="none" strike="noStrike" kern="1200" cap="none" spc="0" normalizeH="0" baseline="0" noProof="0">
                <a:ln>
                  <a:noFill/>
                </a:ln>
                <a:solidFill>
                  <a:prstClr val="black"/>
                </a:solidFill>
                <a:effectLst/>
                <a:uLnTx/>
                <a:uFillTx/>
                <a:latin typeface="Helvetica" panose="020B0403020202020204" pitchFamily="34" charset="0"/>
                <a:ea typeface="+mn-ea"/>
                <a:cs typeface="+mn-cs"/>
              </a:rPr>
              <a:t>. Using modern data science techniques, he ensures the accuracy and validity of the information that supports ADAPT’s research, advisory services, and events, giving both ADAPT and its customers greater confidence in the insights provided. </a:t>
            </a:r>
          </a:p>
          <a:p>
            <a:pPr marL="0" marR="0" lvl="0" indent="0" algn="l" defTabSz="914400" rtl="0" eaLnBrk="1" fontAlgn="auto" latinLnBrk="0" hangingPunct="1">
              <a:lnSpc>
                <a:spcPts val="18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Helvetica" panose="020B0403020202020204" pitchFamily="34" charset="0"/>
              <a:ea typeface="+mn-ea"/>
              <a:cs typeface="+mn-cs"/>
            </a:endParaRPr>
          </a:p>
          <a:p>
            <a:pPr marL="0" marR="0" lvl="0" indent="0" algn="l" defTabSz="914400" rtl="0" eaLnBrk="1" fontAlgn="auto" latinLnBrk="0" hangingPunct="1">
              <a:lnSpc>
                <a:spcPts val="18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Helvetica"/>
                <a:ea typeface="+mn-ea"/>
                <a:cs typeface="Helvetica"/>
              </a:rPr>
              <a:t>With a passion for creating stories with data, Gabby is consistently rated as one of the top speakers at ADAPT Events. In round table discussions, he </a:t>
            </a:r>
            <a:r>
              <a:rPr kumimoji="0" lang="en-US" sz="1200" b="0" i="0" u="none" strike="noStrike" kern="1200" cap="none" spc="0" normalizeH="0" baseline="0" noProof="0" err="1">
                <a:ln>
                  <a:noFill/>
                </a:ln>
                <a:solidFill>
                  <a:prstClr val="black"/>
                </a:solidFill>
                <a:effectLst/>
                <a:uLnTx/>
                <a:uFillTx/>
                <a:latin typeface="Helvetica"/>
                <a:ea typeface="+mn-ea"/>
                <a:cs typeface="Helvetica"/>
              </a:rPr>
              <a:t>specialises</a:t>
            </a:r>
            <a:r>
              <a:rPr kumimoji="0" lang="en-US" sz="1200" b="0" i="0" u="none" strike="noStrike" kern="1200" cap="none" spc="0" normalizeH="0" baseline="0" noProof="0">
                <a:ln>
                  <a:noFill/>
                </a:ln>
                <a:solidFill>
                  <a:prstClr val="black"/>
                </a:solidFill>
                <a:effectLst/>
                <a:uLnTx/>
                <a:uFillTx/>
                <a:latin typeface="Helvetica"/>
                <a:ea typeface="+mn-ea"/>
                <a:cs typeface="Helvetica"/>
              </a:rPr>
              <a:t> in using statistics to initiate thought-provoking discussions. Gabby is effective in translating information into insights, enabling ADAPT’s customers to become more data-driven.</a:t>
            </a:r>
          </a:p>
        </p:txBody>
      </p:sp>
      <p:sp>
        <p:nvSpPr>
          <p:cNvPr id="51" name="TextBox 50">
            <a:extLst>
              <a:ext uri="{FF2B5EF4-FFF2-40B4-BE49-F238E27FC236}">
                <a16:creationId xmlns:a16="http://schemas.microsoft.com/office/drawing/2014/main" id="{2E8A588A-8854-6268-EC08-271CAE43F276}"/>
              </a:ext>
            </a:extLst>
          </p:cNvPr>
          <p:cNvSpPr txBox="1"/>
          <p:nvPr/>
        </p:nvSpPr>
        <p:spPr>
          <a:xfrm>
            <a:off x="2390401" y="1609805"/>
            <a:ext cx="3518550" cy="451406"/>
          </a:xfrm>
          <a:prstGeom prst="rect">
            <a:avLst/>
          </a:prstGeom>
          <a:noFill/>
        </p:spPr>
        <p:txBody>
          <a:bodyPr wrap="square" rtlCol="0">
            <a:spAutoFit/>
          </a:bodyPr>
          <a:lstStyle/>
          <a:p>
            <a:pPr marL="0" marR="0" lvl="0" indent="0" algn="l" defTabSz="914400" rtl="0" eaLnBrk="1" fontAlgn="auto" latinLnBrk="0" hangingPunct="1">
              <a:lnSpc>
                <a:spcPts val="1400"/>
              </a:lnSpc>
              <a:spcBef>
                <a:spcPts val="0"/>
              </a:spcBef>
              <a:spcAft>
                <a:spcPts val="0"/>
              </a:spcAft>
              <a:buClrTx/>
              <a:buSzTx/>
              <a:buFontTx/>
              <a:buNone/>
              <a:tabLst/>
              <a:defRPr/>
            </a:pPr>
            <a:r>
              <a:rPr kumimoji="0" lang="en-US" sz="1200" b="1" i="0" u="none" strike="noStrike" kern="1200" cap="none" spc="0" normalizeH="0" baseline="0" noProof="0">
                <a:ln>
                  <a:noFill/>
                </a:ln>
                <a:solidFill>
                  <a:srgbClr val="E7534F"/>
                </a:solidFill>
                <a:effectLst/>
                <a:uLnTx/>
                <a:uFillTx/>
                <a:latin typeface="Helvetica" panose="020B0403020202020204" pitchFamily="34" charset="0"/>
                <a:ea typeface="+mn-ea"/>
                <a:cs typeface="+mn-cs"/>
              </a:rPr>
              <a:t>Gabby Fredkin</a:t>
            </a:r>
          </a:p>
          <a:p>
            <a:pPr marL="0" marR="0" lvl="0" indent="0" algn="l" defTabSz="914400" rtl="0" eaLnBrk="1" fontAlgn="auto" latinLnBrk="0" hangingPunct="1">
              <a:lnSpc>
                <a:spcPts val="14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Helvetica" panose="020B0403020202020204" pitchFamily="34" charset="0"/>
                <a:ea typeface="+mn-ea"/>
                <a:cs typeface="+mn-cs"/>
              </a:rPr>
              <a:t>Head of Data and Analytics at ADAPT</a:t>
            </a:r>
          </a:p>
        </p:txBody>
      </p:sp>
      <p:sp>
        <p:nvSpPr>
          <p:cNvPr id="52" name="Rectangle 51">
            <a:extLst>
              <a:ext uri="{FF2B5EF4-FFF2-40B4-BE49-F238E27FC236}">
                <a16:creationId xmlns:a16="http://schemas.microsoft.com/office/drawing/2014/main" id="{F4FF4CF8-D608-DDEA-E904-12F71FFFE477}"/>
              </a:ext>
            </a:extLst>
          </p:cNvPr>
          <p:cNvSpPr/>
          <p:nvPr/>
        </p:nvSpPr>
        <p:spPr>
          <a:xfrm rot="5400000">
            <a:off x="-3276601" y="3276601"/>
            <a:ext cx="6858002" cy="304800"/>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PH"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5" name="TextBox 4">
            <a:extLst>
              <a:ext uri="{FF2B5EF4-FFF2-40B4-BE49-F238E27FC236}">
                <a16:creationId xmlns:a16="http://schemas.microsoft.com/office/drawing/2014/main" id="{56E1C003-99AB-45C5-9813-A8168ACB1D19}"/>
              </a:ext>
            </a:extLst>
          </p:cNvPr>
          <p:cNvSpPr txBox="1"/>
          <p:nvPr/>
        </p:nvSpPr>
        <p:spPr>
          <a:xfrm>
            <a:off x="6725169" y="2346966"/>
            <a:ext cx="4280287" cy="2842188"/>
          </a:xfrm>
          <a:prstGeom prst="rect">
            <a:avLst/>
          </a:prstGeom>
          <a:noFill/>
        </p:spPr>
        <p:txBody>
          <a:bodyPr wrap="square" rtlCol="0">
            <a:spAutoFit/>
          </a:bodyPr>
          <a:lstStyle/>
          <a:p>
            <a:pPr marL="0" marR="0" lvl="0" indent="0" algn="l" defTabSz="914400" rtl="0" eaLnBrk="1" fontAlgn="auto" latinLnBrk="0" hangingPunct="1">
              <a:lnSpc>
                <a:spcPts val="18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Helvetica" panose="020B0403020202020204" pitchFamily="34" charset="0"/>
                <a:ea typeface="+mn-ea"/>
                <a:cs typeface="+mn-cs"/>
              </a:rPr>
              <a:t>As a Junior Data Analyst at ADAPT, Mari enables the discovery and definition of market trends through visually meaningful statistics. She ensures data presentations are accurate and aligned with modern statistical standards.</a:t>
            </a:r>
          </a:p>
          <a:p>
            <a:pPr marL="0" marR="0" lvl="0" indent="0" algn="l" defTabSz="914400" rtl="0" eaLnBrk="1" fontAlgn="auto" latinLnBrk="0" hangingPunct="1">
              <a:lnSpc>
                <a:spcPts val="18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Helvetica" panose="020B0403020202020204" pitchFamily="34" charset="0"/>
              <a:ea typeface="+mn-ea"/>
              <a:cs typeface="+mn-cs"/>
            </a:endParaRPr>
          </a:p>
          <a:p>
            <a:pPr marL="0" marR="0" lvl="0" indent="0" algn="l" defTabSz="914400" rtl="0" eaLnBrk="1" fontAlgn="auto" latinLnBrk="0" hangingPunct="1">
              <a:lnSpc>
                <a:spcPts val="18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Helvetica" panose="020B0403020202020204" pitchFamily="34" charset="0"/>
                <a:ea typeface="+mn-ea"/>
                <a:cs typeface="+mn-cs"/>
              </a:rPr>
              <a:t>Mari is passionate about data and transforming it into actionable insights. With over three years of experience in project management and academic research, she has led end-to-end survey and research projects, processed and </a:t>
            </a:r>
            <a:r>
              <a:rPr kumimoji="0" lang="en-US" sz="1200" b="0" i="0" u="none" strike="noStrike" kern="1200" cap="none" spc="0" normalizeH="0" baseline="0" noProof="0" err="1">
                <a:ln>
                  <a:noFill/>
                </a:ln>
                <a:solidFill>
                  <a:prstClr val="black"/>
                </a:solidFill>
                <a:effectLst/>
                <a:uLnTx/>
                <a:uFillTx/>
                <a:latin typeface="Helvetica" panose="020B0403020202020204" pitchFamily="34" charset="0"/>
                <a:ea typeface="+mn-ea"/>
                <a:cs typeface="+mn-cs"/>
              </a:rPr>
              <a:t>analysed</a:t>
            </a:r>
            <a:r>
              <a:rPr kumimoji="0" lang="en-US" sz="1200" b="0" i="0" u="none" strike="noStrike" kern="1200" cap="none" spc="0" normalizeH="0" baseline="0" noProof="0">
                <a:ln>
                  <a:noFill/>
                </a:ln>
                <a:solidFill>
                  <a:prstClr val="black"/>
                </a:solidFill>
                <a:effectLst/>
                <a:uLnTx/>
                <a:uFillTx/>
                <a:latin typeface="Helvetica" panose="020B0403020202020204" pitchFamily="34" charset="0"/>
                <a:ea typeface="+mn-ea"/>
                <a:cs typeface="+mn-cs"/>
              </a:rPr>
              <a:t> data using a range of statistical tools and techniques, and provided clients with statistical </a:t>
            </a:r>
            <a:br>
              <a:rPr kumimoji="0" lang="en-US" sz="1200" b="0" i="0" u="none" strike="noStrike" kern="1200" cap="none" spc="0" normalizeH="0" baseline="0" noProof="0">
                <a:ln>
                  <a:noFill/>
                </a:ln>
                <a:solidFill>
                  <a:prstClr val="black"/>
                </a:solidFill>
                <a:effectLst/>
                <a:uLnTx/>
                <a:uFillTx/>
                <a:latin typeface="Helvetica" panose="020B0403020202020204" pitchFamily="34" charset="0"/>
                <a:ea typeface="+mn-ea"/>
                <a:cs typeface="+mn-cs"/>
              </a:rPr>
            </a:br>
            <a:r>
              <a:rPr kumimoji="0" lang="en-US" sz="1200" b="0" i="0" u="none" strike="noStrike" kern="1200" cap="none" spc="0" normalizeH="0" baseline="0" noProof="0">
                <a:ln>
                  <a:noFill/>
                </a:ln>
                <a:solidFill>
                  <a:prstClr val="black"/>
                </a:solidFill>
                <a:effectLst/>
                <a:uLnTx/>
                <a:uFillTx/>
                <a:latin typeface="Helvetica" panose="020B0403020202020204" pitchFamily="34" charset="0"/>
                <a:ea typeface="+mn-ea"/>
                <a:cs typeface="+mn-cs"/>
              </a:rPr>
              <a:t>consultation and insights.</a:t>
            </a:r>
          </a:p>
        </p:txBody>
      </p:sp>
      <p:sp>
        <p:nvSpPr>
          <p:cNvPr id="6" name="TextBox 5">
            <a:extLst>
              <a:ext uri="{FF2B5EF4-FFF2-40B4-BE49-F238E27FC236}">
                <a16:creationId xmlns:a16="http://schemas.microsoft.com/office/drawing/2014/main" id="{842282AC-9D27-A809-29B3-95F032F95287}"/>
              </a:ext>
            </a:extLst>
          </p:cNvPr>
          <p:cNvSpPr txBox="1"/>
          <p:nvPr/>
        </p:nvSpPr>
        <p:spPr>
          <a:xfrm>
            <a:off x="7811486" y="1609805"/>
            <a:ext cx="3518550" cy="451406"/>
          </a:xfrm>
          <a:prstGeom prst="rect">
            <a:avLst/>
          </a:prstGeom>
          <a:noFill/>
        </p:spPr>
        <p:txBody>
          <a:bodyPr wrap="square" rtlCol="0">
            <a:spAutoFit/>
          </a:bodyPr>
          <a:lstStyle/>
          <a:p>
            <a:pPr marL="0" marR="0" lvl="0" indent="0" algn="l" defTabSz="914400" rtl="0" eaLnBrk="1" fontAlgn="auto" latinLnBrk="0" hangingPunct="1">
              <a:lnSpc>
                <a:spcPts val="1400"/>
              </a:lnSpc>
              <a:spcBef>
                <a:spcPts val="0"/>
              </a:spcBef>
              <a:spcAft>
                <a:spcPts val="0"/>
              </a:spcAft>
              <a:buClrTx/>
              <a:buSzTx/>
              <a:buFontTx/>
              <a:buNone/>
              <a:tabLst/>
              <a:defRPr/>
            </a:pPr>
            <a:r>
              <a:rPr kumimoji="0" lang="en-US" sz="1200" b="1" i="0" u="none" strike="noStrike" kern="1200" cap="none" spc="0" normalizeH="0" baseline="0" noProof="0">
                <a:ln>
                  <a:noFill/>
                </a:ln>
                <a:solidFill>
                  <a:srgbClr val="E7534F"/>
                </a:solidFill>
                <a:effectLst/>
                <a:uLnTx/>
                <a:uFillTx/>
                <a:latin typeface="Helvetica" panose="020B0403020202020204" pitchFamily="34" charset="0"/>
                <a:ea typeface="+mn-ea"/>
                <a:cs typeface="+mn-cs"/>
              </a:rPr>
              <a:t>Honey Mari Gay</a:t>
            </a:r>
          </a:p>
          <a:p>
            <a:pPr marL="0" marR="0" lvl="0" indent="0" algn="l" defTabSz="914400" rtl="0" eaLnBrk="1" fontAlgn="auto" latinLnBrk="0" hangingPunct="1">
              <a:lnSpc>
                <a:spcPts val="14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Helvetica" panose="020B0403020202020204" pitchFamily="34" charset="0"/>
                <a:ea typeface="+mn-ea"/>
                <a:cs typeface="+mn-cs"/>
              </a:rPr>
              <a:t>Junior Data Analyst at ADAPT</a:t>
            </a:r>
          </a:p>
        </p:txBody>
      </p:sp>
    </p:spTree>
    <p:extLst>
      <p:ext uri="{BB962C8B-B14F-4D97-AF65-F5344CB8AC3E}">
        <p14:creationId xmlns:p14="http://schemas.microsoft.com/office/powerpoint/2010/main" val="33029703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24C42335-3FD8-4EDA-2E5C-1E6001BA24EF}"/>
              </a:ext>
            </a:extLst>
          </p:cNvPr>
          <p:cNvSpPr/>
          <p:nvPr/>
        </p:nvSpPr>
        <p:spPr>
          <a:xfrm>
            <a:off x="643103" y="986390"/>
            <a:ext cx="2763287" cy="307777"/>
          </a:xfrm>
          <a:prstGeom prst="rect">
            <a:avLst/>
          </a:prstGeom>
        </p:spPr>
        <p:txBody>
          <a:bodyPr wrap="square" lIns="91440" tIns="45720" rIns="91440" bIns="4572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srgbClr val="E7534F"/>
                </a:solidFill>
                <a:effectLst/>
                <a:uLnTx/>
                <a:uFillTx/>
                <a:latin typeface="Helvetica"/>
                <a:ea typeface="Calibri" panose="020F0502020204030204"/>
                <a:cs typeface="Helvetica"/>
              </a:rPr>
              <a:t>About ADAPT</a:t>
            </a:r>
            <a:endParaRPr kumimoji="0" lang="en-US" sz="1400" b="0" i="0" u="none" strike="noStrike" kern="1200" cap="none" spc="0" normalizeH="0" baseline="0" noProof="0">
              <a:ln>
                <a:noFill/>
              </a:ln>
              <a:solidFill>
                <a:prstClr val="black"/>
              </a:solidFill>
              <a:effectLst/>
              <a:uLnTx/>
              <a:uFillTx/>
              <a:latin typeface="Calibri" panose="020F0502020204030204"/>
              <a:ea typeface="+mn-ea"/>
              <a:cs typeface="Calibri"/>
            </a:endParaRPr>
          </a:p>
        </p:txBody>
      </p:sp>
      <p:pic>
        <p:nvPicPr>
          <p:cNvPr id="3" name="Graphic 2">
            <a:extLst>
              <a:ext uri="{FF2B5EF4-FFF2-40B4-BE49-F238E27FC236}">
                <a16:creationId xmlns:a16="http://schemas.microsoft.com/office/drawing/2014/main" id="{F1C1DFBE-8AAE-184B-85F3-C420829F21A1}"/>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766448" y="4100174"/>
            <a:ext cx="1102737" cy="266595"/>
          </a:xfrm>
          <a:prstGeom prst="rect">
            <a:avLst/>
          </a:prstGeom>
        </p:spPr>
      </p:pic>
      <p:cxnSp>
        <p:nvCxnSpPr>
          <p:cNvPr id="12" name="Straight Connector 11">
            <a:extLst>
              <a:ext uri="{FF2B5EF4-FFF2-40B4-BE49-F238E27FC236}">
                <a16:creationId xmlns:a16="http://schemas.microsoft.com/office/drawing/2014/main" id="{4DF16FEA-89C2-7EF9-2A3F-98C32E5C8F99}"/>
              </a:ext>
            </a:extLst>
          </p:cNvPr>
          <p:cNvCxnSpPr>
            <a:cxnSpLocks/>
          </p:cNvCxnSpPr>
          <p:nvPr/>
        </p:nvCxnSpPr>
        <p:spPr>
          <a:xfrm>
            <a:off x="736304" y="5004079"/>
            <a:ext cx="111308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5" name="Rectangle 14">
            <a:extLst>
              <a:ext uri="{FF2B5EF4-FFF2-40B4-BE49-F238E27FC236}">
                <a16:creationId xmlns:a16="http://schemas.microsoft.com/office/drawing/2014/main" id="{4914B63C-7808-584A-C0F5-F8C7596A708F}"/>
              </a:ext>
            </a:extLst>
          </p:cNvPr>
          <p:cNvSpPr/>
          <p:nvPr/>
        </p:nvSpPr>
        <p:spPr>
          <a:xfrm>
            <a:off x="643103" y="4510264"/>
            <a:ext cx="2903965" cy="333809"/>
          </a:xfrm>
          <a:prstGeom prst="rect">
            <a:avLst/>
          </a:prstGeom>
        </p:spPr>
        <p:txBody>
          <a:bodyPr wrap="square" lIns="91440" tIns="45720" rIns="91440" bIns="45720" anchor="t">
            <a:spAutoFit/>
          </a:bodyPr>
          <a:lstStyle/>
          <a:p>
            <a:pPr marL="0" marR="0" lvl="0" indent="0" algn="l" defTabSz="914400" rtl="0" eaLnBrk="1" fontAlgn="auto" latinLnBrk="0" hangingPunct="1">
              <a:lnSpc>
                <a:spcPct val="150000"/>
              </a:lnSpc>
              <a:spcBef>
                <a:spcPts val="0"/>
              </a:spcBef>
              <a:spcAft>
                <a:spcPts val="0"/>
              </a:spcAft>
              <a:buClrTx/>
              <a:buSzTx/>
              <a:buFontTx/>
              <a:buNone/>
              <a:tabLst/>
              <a:defRPr/>
            </a:pPr>
            <a:r>
              <a:rPr kumimoji="0" lang="en-US" sz="1800" b="0" i="0" u="none" strike="noStrike" kern="1200" cap="none" spc="0" normalizeH="0" baseline="30000" noProof="0">
                <a:ln>
                  <a:noFill/>
                </a:ln>
                <a:solidFill>
                  <a:srgbClr val="000000"/>
                </a:solidFill>
                <a:effectLst/>
                <a:uLnTx/>
                <a:uFillTx/>
                <a:latin typeface="Helvetica Neue" panose="02000503000000020004" pitchFamily="2"/>
                <a:ea typeface="+mn-ea"/>
                <a:cs typeface="+mn-cs"/>
              </a:rPr>
              <a:t>adapt.com.au   |   hello@adapt.com.au  </a:t>
            </a:r>
          </a:p>
        </p:txBody>
      </p:sp>
      <p:sp>
        <p:nvSpPr>
          <p:cNvPr id="2" name="TextBox 1">
            <a:extLst>
              <a:ext uri="{FF2B5EF4-FFF2-40B4-BE49-F238E27FC236}">
                <a16:creationId xmlns:a16="http://schemas.microsoft.com/office/drawing/2014/main" id="{A5D71141-9890-C21A-07E0-7CA9BFD79C8C}"/>
              </a:ext>
            </a:extLst>
          </p:cNvPr>
          <p:cNvSpPr txBox="1"/>
          <p:nvPr/>
        </p:nvSpPr>
        <p:spPr>
          <a:xfrm>
            <a:off x="643103" y="1419222"/>
            <a:ext cx="7897996" cy="1999650"/>
          </a:xfrm>
          <a:prstGeom prst="rect">
            <a:avLst/>
          </a:prstGeom>
          <a:noFill/>
        </p:spPr>
        <p:txBody>
          <a:bodyPr wrap="square" lIns="91440" tIns="45720" rIns="91440" bIns="45720" rtlCol="0" anchor="t">
            <a:spAutoFit/>
          </a:bodyPr>
          <a:lstStyle>
            <a:defPPr>
              <a:defRPr lang="en-US"/>
            </a:defPPr>
            <a:lvl1pPr>
              <a:lnSpc>
                <a:spcPts val="2340"/>
              </a:lnSpc>
              <a:defRPr sz="1400">
                <a:latin typeface="Helvetica Light" panose="020B0403020202020204" pitchFamily="34" charset="0"/>
                <a:cs typeface="Helvetica"/>
              </a:defRPr>
            </a:lvl1pPr>
          </a:lstStyle>
          <a:p>
            <a:pPr marL="0" marR="0" lvl="0" indent="0" algn="l" defTabSz="914400" rtl="0" eaLnBrk="1" fontAlgn="auto" latinLnBrk="0" hangingPunct="1">
              <a:lnSpc>
                <a:spcPct val="150000"/>
              </a:lnSpc>
              <a:spcBef>
                <a:spcPts val="0"/>
              </a:spcBef>
              <a:spcAft>
                <a:spcPts val="0"/>
              </a:spcAft>
              <a:buClrTx/>
              <a:buSzTx/>
              <a:buFontTx/>
              <a:buNone/>
              <a:tabLst/>
              <a:defRPr/>
            </a:pPr>
            <a:r>
              <a:rPr kumimoji="0" lang="en-US" sz="1200" b="0" i="0" u="none" strike="noStrike" kern="1200" cap="none" spc="0" normalizeH="0" baseline="0" noProof="0">
                <a:ln>
                  <a:noFill/>
                </a:ln>
                <a:solidFill>
                  <a:srgbClr val="000000"/>
                </a:solidFill>
                <a:effectLst/>
                <a:uLnTx/>
                <a:uFillTx/>
                <a:latin typeface="Helvetica" panose="020B0403020202020204" pitchFamily="34" charset="0"/>
                <a:ea typeface="+mn-ea"/>
                <a:cs typeface="Helvetica"/>
              </a:rPr>
              <a:t>ADAPT is a specialist Research &amp; Advisory firm providing local market insights and benchmarking data </a:t>
            </a:r>
            <a:br>
              <a:rPr kumimoji="0" lang="en-US" sz="1200" b="0" i="0" u="none" strike="noStrike" kern="1200" cap="none" spc="0" normalizeH="0" baseline="0" noProof="0">
                <a:ln>
                  <a:noFill/>
                </a:ln>
                <a:solidFill>
                  <a:srgbClr val="000000"/>
                </a:solidFill>
                <a:effectLst/>
                <a:uLnTx/>
                <a:uFillTx/>
                <a:latin typeface="Helvetica" panose="020B0403020202020204" pitchFamily="34" charset="0"/>
                <a:ea typeface="+mn-ea"/>
                <a:cs typeface="Helvetica"/>
              </a:rPr>
            </a:br>
            <a:r>
              <a:rPr kumimoji="0" lang="en-US" sz="1200" b="0" i="0" u="none" strike="noStrike" kern="1200" cap="none" spc="0" normalizeH="0" baseline="0" noProof="0">
                <a:ln>
                  <a:noFill/>
                </a:ln>
                <a:solidFill>
                  <a:srgbClr val="000000"/>
                </a:solidFill>
                <a:effectLst/>
                <a:uLnTx/>
                <a:uFillTx/>
                <a:latin typeface="Helvetica" panose="020B0403020202020204" pitchFamily="34" charset="0"/>
                <a:ea typeface="+mn-ea"/>
                <a:cs typeface="Helvetica"/>
              </a:rPr>
              <a:t>to Australia and New Zealand’s senior technology and business community. </a:t>
            </a:r>
          </a:p>
          <a:p>
            <a:pPr marL="0" marR="0" lvl="0" indent="0" algn="l" defTabSz="914400" rtl="0" eaLnBrk="1" fontAlgn="auto" latinLnBrk="0" hangingPunct="1">
              <a:lnSpc>
                <a:spcPct val="150000"/>
              </a:lnSpc>
              <a:spcBef>
                <a:spcPts val="0"/>
              </a:spcBef>
              <a:spcAft>
                <a:spcPts val="0"/>
              </a:spcAft>
              <a:buClrTx/>
              <a:buSzTx/>
              <a:buFontTx/>
              <a:buNone/>
              <a:tabLst/>
              <a:defRPr/>
            </a:pPr>
            <a:endParaRPr kumimoji="0" lang="en-US" sz="1200" b="0" i="0" u="none" strike="noStrike" kern="1200" cap="none" spc="0" normalizeH="0" baseline="0" noProof="0">
              <a:ln>
                <a:noFill/>
              </a:ln>
              <a:solidFill>
                <a:srgbClr val="000000"/>
              </a:solidFill>
              <a:effectLst/>
              <a:uLnTx/>
              <a:uFillTx/>
              <a:latin typeface="Helvetica" panose="020B0403020202020204" pitchFamily="34" charset="0"/>
              <a:ea typeface="+mn-ea"/>
              <a:cs typeface="Helvetica"/>
            </a:endParaRPr>
          </a:p>
          <a:p>
            <a:pPr marL="0" marR="0" lvl="0" indent="0" algn="l" defTabSz="914400" rtl="0" eaLnBrk="1" fontAlgn="auto" latinLnBrk="0" hangingPunct="1">
              <a:lnSpc>
                <a:spcPct val="150000"/>
              </a:lnSpc>
              <a:spcBef>
                <a:spcPts val="0"/>
              </a:spcBef>
              <a:spcAft>
                <a:spcPts val="0"/>
              </a:spcAft>
              <a:buClrTx/>
              <a:buSzTx/>
              <a:buFontTx/>
              <a:buNone/>
              <a:tabLst/>
              <a:defRPr/>
            </a:pPr>
            <a:r>
              <a:rPr kumimoji="0" lang="en-US" sz="1200" b="0" i="0" u="none" strike="noStrike" kern="1200" cap="none" spc="0" normalizeH="0" baseline="0" noProof="0">
                <a:ln>
                  <a:noFill/>
                </a:ln>
                <a:solidFill>
                  <a:srgbClr val="000000"/>
                </a:solidFill>
                <a:effectLst/>
                <a:uLnTx/>
                <a:uFillTx/>
                <a:latin typeface="Helvetica" panose="020B0403020202020204" pitchFamily="34" charset="0"/>
                <a:ea typeface="+mn-ea"/>
                <a:cs typeface="Helvetica"/>
              </a:rPr>
              <a:t>Since 2011, we’ve been empowering the leaders of the region’s top enterprise and government organisations </a:t>
            </a:r>
            <a:br>
              <a:rPr kumimoji="0" lang="en-US" sz="1200" b="0" i="0" u="none" strike="noStrike" kern="1200" cap="none" spc="0" normalizeH="0" baseline="0" noProof="0">
                <a:ln>
                  <a:noFill/>
                </a:ln>
                <a:solidFill>
                  <a:srgbClr val="000000"/>
                </a:solidFill>
                <a:effectLst/>
                <a:uLnTx/>
                <a:uFillTx/>
                <a:latin typeface="Helvetica" panose="020B0403020202020204" pitchFamily="34" charset="0"/>
                <a:ea typeface="+mn-ea"/>
                <a:cs typeface="Helvetica"/>
              </a:rPr>
            </a:br>
            <a:r>
              <a:rPr kumimoji="0" lang="en-US" sz="1200" b="0" i="0" u="none" strike="noStrike" kern="1200" cap="none" spc="0" normalizeH="0" baseline="0" noProof="0">
                <a:ln>
                  <a:noFill/>
                </a:ln>
                <a:solidFill>
                  <a:srgbClr val="000000"/>
                </a:solidFill>
                <a:effectLst/>
                <a:uLnTx/>
                <a:uFillTx/>
                <a:latin typeface="Helvetica" panose="020B0403020202020204" pitchFamily="34" charset="0"/>
                <a:ea typeface="+mn-ea"/>
                <a:cs typeface="Helvetica"/>
              </a:rPr>
              <a:t>to stay at the forefront of modern trends and build for the future. Our industry leading conferences, private roundtable events and custom research projects equip business leaders with the knowledge, relationships, inspiration and tools they need to make better strategic decisions.</a:t>
            </a:r>
            <a:endParaRPr kumimoji="0" lang="en-AU" sz="1200" b="0" i="0" u="none" strike="noStrike" kern="1200" cap="none" spc="0" normalizeH="0" baseline="0" noProof="0">
              <a:ln>
                <a:noFill/>
              </a:ln>
              <a:solidFill>
                <a:srgbClr val="000000"/>
              </a:solidFill>
              <a:effectLst/>
              <a:uLnTx/>
              <a:uFillTx/>
              <a:latin typeface="Helvetica" panose="020B0403020202020204" pitchFamily="34" charset="0"/>
              <a:ea typeface="+mn-ea"/>
              <a:cs typeface="Helvetica"/>
            </a:endParaRPr>
          </a:p>
        </p:txBody>
      </p:sp>
      <p:sp>
        <p:nvSpPr>
          <p:cNvPr id="7" name="TextBox 6">
            <a:extLst>
              <a:ext uri="{FF2B5EF4-FFF2-40B4-BE49-F238E27FC236}">
                <a16:creationId xmlns:a16="http://schemas.microsoft.com/office/drawing/2014/main" id="{15FED3C1-DC81-FA3E-F2A5-917737CFEFF8}"/>
              </a:ext>
            </a:extLst>
          </p:cNvPr>
          <p:cNvSpPr txBox="1"/>
          <p:nvPr/>
        </p:nvSpPr>
        <p:spPr>
          <a:xfrm>
            <a:off x="653150" y="5117644"/>
            <a:ext cx="11254145" cy="1569660"/>
          </a:xfrm>
          <a:prstGeom prst="rect">
            <a:avLst/>
          </a:prstGeom>
          <a:noFill/>
        </p:spPr>
        <p:txBody>
          <a:bodyPr wrap="square" lIns="91440" tIns="45720" rIns="91440" bIns="45720" rtlCol="0" anchor="t">
            <a:spAutoFit/>
          </a:bodyPr>
          <a:lstStyle>
            <a:defPPr>
              <a:defRPr lang="en-US"/>
            </a:defPPr>
            <a:lvl1pPr>
              <a:lnSpc>
                <a:spcPts val="2340"/>
              </a:lnSpc>
              <a:defRPr sz="1400">
                <a:latin typeface="Helvetica Light" panose="020B0403020202020204" pitchFamily="34" charset="0"/>
                <a:cs typeface="Helvetica"/>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 b="1" i="0" u="none" strike="noStrike" kern="1200" cap="none" spc="0" normalizeH="0" baseline="0" noProof="0">
                <a:ln>
                  <a:noFill/>
                </a:ln>
                <a:solidFill>
                  <a:srgbClr val="FFFFFF">
                    <a:lumMod val="65000"/>
                  </a:srgbClr>
                </a:solidFill>
                <a:effectLst/>
                <a:uLnTx/>
                <a:uFillTx/>
                <a:latin typeface="Helvetica" panose="020B0403020202020204" pitchFamily="34" charset="0"/>
                <a:ea typeface="+mn-ea"/>
                <a:cs typeface="Helvetica"/>
              </a:rPr>
              <a:t>Data Validation</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a:ln>
                  <a:noFill/>
                </a:ln>
                <a:solidFill>
                  <a:srgbClr val="FFFFFF">
                    <a:lumMod val="65000"/>
                  </a:srgbClr>
                </a:solidFill>
                <a:effectLst/>
                <a:uLnTx/>
                <a:uFillTx/>
                <a:latin typeface="Helvetica" panose="020B0403020202020204" pitchFamily="34" charset="0"/>
                <a:ea typeface="+mn-ea"/>
                <a:cs typeface="Helvetica"/>
              </a:rPr>
              <a:t>Results contained in this report (Report) are based on survey responses as provided by our clients and publicly available information. ADAPT does not subject the data contained in the Report to audit or review procedures or any other testing to validate the accuracy or reasonableness of the data provided by the participating clients. While we do not manipulate the survey responses, we do make an effort to identify outlier data or conflicting results that could lead to misinterpretations before the preparation of the Report.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a:ln>
                  <a:noFill/>
                </a:ln>
                <a:solidFill>
                  <a:srgbClr val="FFFFFF">
                    <a:lumMod val="65000"/>
                  </a:srgbClr>
                </a:solidFill>
                <a:effectLst/>
                <a:uLnTx/>
                <a:uFillTx/>
                <a:latin typeface="Helvetica" panose="020B0403020202020204" pitchFamily="34" charset="0"/>
                <a:ea typeface="+mn-ea"/>
                <a:cs typeface="Helvetica"/>
              </a:rPr>
              <a:t>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 b="1" i="0" u="none" strike="noStrike" kern="1200" cap="none" spc="0" normalizeH="0" baseline="0" noProof="0">
                <a:ln>
                  <a:noFill/>
                </a:ln>
                <a:solidFill>
                  <a:srgbClr val="FFFFFF">
                    <a:lumMod val="65000"/>
                  </a:srgbClr>
                </a:solidFill>
                <a:effectLst/>
                <a:uLnTx/>
                <a:uFillTx/>
                <a:latin typeface="Helvetica" panose="020B0403020202020204" pitchFamily="34" charset="0"/>
                <a:ea typeface="+mn-ea"/>
                <a:cs typeface="Helvetica"/>
              </a:rPr>
              <a:t>Intended Use of the Report</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a:ln>
                  <a:noFill/>
                </a:ln>
                <a:solidFill>
                  <a:srgbClr val="FFFFFF">
                    <a:lumMod val="65000"/>
                  </a:srgbClr>
                </a:solidFill>
                <a:effectLst/>
                <a:uLnTx/>
                <a:uFillTx/>
                <a:latin typeface="Helvetica" panose="020B0403020202020204" pitchFamily="34" charset="0"/>
                <a:ea typeface="+mn-ea"/>
                <a:cs typeface="Helvetica"/>
              </a:rPr>
              <a:t>The Report is designed to help technology executives in Australia and New Zealand make independent decisions regarding financial, resourcing and operational performance matters. The information and data contained in the Report are provided as is and are for information purposes only. They are not intended or implied to be recommendations and in no event will ADAPT be liable for any decisions or actions taken in reliance of the results obtained through the use of the information and/or data contained in the Report.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solidFill>
                <a:srgbClr val="FFFFFF">
                  <a:lumMod val="65000"/>
                </a:srgbClr>
              </a:solidFill>
              <a:effectLst/>
              <a:uLnTx/>
              <a:uFillTx/>
              <a:latin typeface="Helvetica" panose="020B0403020202020204" pitchFamily="34" charset="0"/>
              <a:ea typeface="+mn-ea"/>
              <a:cs typeface="Helvetica"/>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 b="1" i="0" u="none" strike="noStrike" kern="1200" cap="none" spc="0" normalizeH="0" baseline="0" noProof="0">
                <a:ln>
                  <a:noFill/>
                </a:ln>
                <a:solidFill>
                  <a:srgbClr val="FFFFFF">
                    <a:lumMod val="65000"/>
                  </a:srgbClr>
                </a:solidFill>
                <a:effectLst/>
                <a:uLnTx/>
                <a:uFillTx/>
                <a:latin typeface="Helvetica" panose="020B0403020202020204" pitchFamily="34" charset="0"/>
                <a:ea typeface="+mn-ea"/>
                <a:cs typeface="Helvetica"/>
              </a:rPr>
              <a:t>Research MSA and Privacy Policy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a:ln>
                  <a:noFill/>
                </a:ln>
                <a:solidFill>
                  <a:srgbClr val="FFFFFF">
                    <a:lumMod val="65000"/>
                  </a:srgbClr>
                </a:solidFill>
                <a:effectLst/>
                <a:uLnTx/>
                <a:uFillTx/>
                <a:latin typeface="Helvetica" panose="020B0403020202020204" pitchFamily="34" charset="0"/>
                <a:ea typeface="+mn-ea"/>
                <a:cs typeface="Helvetica"/>
              </a:rPr>
              <a:t>The Report and any other information provided by ADAPT is subject to the Research and Advisory Master Services Agreement and the ADAPT Privacy Policy.</a:t>
            </a:r>
          </a:p>
        </p:txBody>
      </p:sp>
    </p:spTree>
    <p:extLst>
      <p:ext uri="{BB962C8B-B14F-4D97-AF65-F5344CB8AC3E}">
        <p14:creationId xmlns:p14="http://schemas.microsoft.com/office/powerpoint/2010/main" val="31334657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ject 3"/>
          <p:cNvSpPr txBox="1"/>
          <p:nvPr/>
        </p:nvSpPr>
        <p:spPr>
          <a:xfrm>
            <a:off x="8950287" y="1900427"/>
            <a:ext cx="2425700" cy="1005205"/>
          </a:xfrm>
          <a:prstGeom prst="rect">
            <a:avLst/>
          </a:prstGeom>
        </p:spPr>
        <p:txBody>
          <a:bodyPr vert="horz" wrap="square" lIns="0" tIns="12700" rIns="0" bIns="0" rtlCol="0">
            <a:spAutoFit/>
          </a:bodyPr>
          <a:lstStyle/>
          <a:p>
            <a:pPr marL="12700" marR="1010285" lvl="0" indent="0" algn="l" defTabSz="914400" rtl="0" eaLnBrk="1" fontAlgn="auto" latinLnBrk="0" hangingPunct="1">
              <a:lnSpc>
                <a:spcPct val="107100"/>
              </a:lnSpc>
              <a:spcBef>
                <a:spcPts val="100"/>
              </a:spcBef>
              <a:spcAft>
                <a:spcPts val="0"/>
              </a:spcAft>
              <a:buClrTx/>
              <a:buSzTx/>
              <a:buFontTx/>
              <a:buNone/>
              <a:tabLst/>
              <a:defRPr/>
            </a:pPr>
            <a:r>
              <a:rPr kumimoji="0" lang="en-US" sz="1400" b="1"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Live</a:t>
            </a:r>
            <a:r>
              <a:rPr kumimoji="0" lang="en-US" sz="1400" b="1" i="0" u="none" strike="noStrike" kern="1200" cap="none" spc="-8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lang="en-US" sz="1400" b="1"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access</a:t>
            </a:r>
            <a:r>
              <a:rPr kumimoji="0" lang="en-US" sz="1400" b="1" i="0" u="none" strike="noStrike" kern="1200" cap="none" spc="-2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to </a:t>
            </a:r>
            <a:r>
              <a:rPr kumimoji="0" lang="en-US" sz="1400" b="1"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ADAPT</a:t>
            </a:r>
            <a:r>
              <a:rPr kumimoji="0" lang="en-US" sz="1400" b="1" i="0" u="none" strike="noStrike" kern="1200" cap="none" spc="-6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lang="en-US" sz="1400" b="1"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analysts</a:t>
            </a:r>
            <a:endParaRPr kumimoji="0" lang="en-US" sz="14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endParaRPr>
          </a:p>
          <a:p>
            <a:pPr marL="12700" marR="5080" lvl="0" indent="0" algn="l" defTabSz="914400" rtl="0" eaLnBrk="1" fontAlgn="auto" latinLnBrk="0" hangingPunct="1">
              <a:lnSpc>
                <a:spcPct val="131700"/>
              </a:lnSpc>
              <a:spcBef>
                <a:spcPts val="320"/>
              </a:spcBef>
              <a:spcAft>
                <a:spcPts val="0"/>
              </a:spcAft>
              <a:buClrTx/>
              <a:buSzTx/>
              <a:buFontTx/>
              <a:buNone/>
              <a:tabLst/>
              <a:defRPr/>
            </a:pP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Through</a:t>
            </a:r>
            <a:r>
              <a:rPr kumimoji="0" sz="1200" b="0" i="0" u="none" strike="noStrike" kern="1200" cap="none" spc="-5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live</a:t>
            </a:r>
            <a:r>
              <a:rPr kumimoji="0" sz="1200" b="0" i="0" u="none" strike="noStrike" kern="1200" cap="none" spc="-4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sz="1200" b="0" i="0" u="none" strike="noStrike" kern="1200" cap="none" spc="-2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ADAPT</a:t>
            </a:r>
            <a:r>
              <a:rPr kumimoji="0" sz="1200" b="0" i="0" u="none" strike="noStrike" kern="1200" cap="none" spc="-4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analyst</a:t>
            </a:r>
            <a:r>
              <a:rPr kumimoji="0" sz="1200" b="0" i="0" u="none" strike="noStrike" kern="1200" cap="none" spc="-3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sz="1200" b="0"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market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briefings</a:t>
            </a:r>
            <a:r>
              <a:rPr kumimoji="0" sz="1200" b="0" i="0" u="none" strike="noStrike" kern="1200" cap="none" spc="3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and</a:t>
            </a:r>
            <a:r>
              <a:rPr kumimoji="0" sz="1200" b="0" i="0" u="none" strike="noStrike" kern="1200" cap="none" spc="4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Q&amp;A</a:t>
            </a:r>
            <a:r>
              <a:rPr kumimoji="0" sz="1200" b="0" i="0" u="none" strike="noStrike" kern="1200" cap="none" spc="3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sz="1200" b="0"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sessions</a:t>
            </a:r>
            <a:endPar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endParaRPr>
          </a:p>
        </p:txBody>
      </p:sp>
      <p:sp>
        <p:nvSpPr>
          <p:cNvPr id="4" name="object 4"/>
          <p:cNvSpPr txBox="1"/>
          <p:nvPr/>
        </p:nvSpPr>
        <p:spPr>
          <a:xfrm>
            <a:off x="8950287" y="3543300"/>
            <a:ext cx="2340610" cy="993140"/>
          </a:xfrm>
          <a:prstGeom prst="rect">
            <a:avLst/>
          </a:prstGeom>
        </p:spPr>
        <p:txBody>
          <a:bodyPr vert="horz" wrap="square" lIns="0" tIns="12700" rIns="0" bIns="0" rtlCol="0">
            <a:spAutoFit/>
          </a:bodyPr>
          <a:lstStyle/>
          <a:p>
            <a:pPr marL="12700" marR="809625" lvl="0" indent="0" algn="l" defTabSz="914400" rtl="0" eaLnBrk="1" fontAlgn="auto" latinLnBrk="0" hangingPunct="1">
              <a:lnSpc>
                <a:spcPct val="107100"/>
              </a:lnSpc>
              <a:spcBef>
                <a:spcPts val="100"/>
              </a:spcBef>
              <a:spcAft>
                <a:spcPts val="0"/>
              </a:spcAft>
              <a:buClrTx/>
              <a:buSzTx/>
              <a:buFontTx/>
              <a:buNone/>
              <a:tabLst/>
              <a:defRPr/>
            </a:pPr>
            <a:r>
              <a:rPr kumimoji="0" lang="en-US" sz="1400" b="1"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Bespoke</a:t>
            </a:r>
            <a:r>
              <a:rPr kumimoji="0" lang="en-US" sz="1400" b="1" i="0" u="none" strike="noStrike" kern="1200" cap="none" spc="-9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lang="en-US" sz="1400" b="1"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analysis </a:t>
            </a:r>
            <a:r>
              <a:rPr kumimoji="0" lang="en-US" sz="1400" b="1"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of</a:t>
            </a:r>
            <a:r>
              <a:rPr kumimoji="0" lang="en-US" sz="1400" b="1" i="0" u="none" strike="noStrike" kern="1200" cap="none" spc="-6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lang="en-US" sz="1400" b="1"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ADAPT</a:t>
            </a:r>
            <a:r>
              <a:rPr kumimoji="0" lang="en-US" sz="1400" b="1" i="0" u="none" strike="noStrike" kern="1200" cap="none" spc="-1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lang="en-US" sz="1400" b="1" i="0" u="none" strike="noStrike" kern="1200" cap="none" spc="-2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data</a:t>
            </a:r>
            <a:endParaRPr kumimoji="0" sz="14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endParaRPr>
          </a:p>
          <a:p>
            <a:pPr marL="12700" marR="5080" lvl="0" indent="0" algn="l" defTabSz="914400" rtl="0" eaLnBrk="1" fontAlgn="auto" latinLnBrk="0" hangingPunct="1">
              <a:lnSpc>
                <a:spcPct val="133300"/>
              </a:lnSpc>
              <a:spcBef>
                <a:spcPts val="175"/>
              </a:spcBef>
              <a:spcAft>
                <a:spcPts val="0"/>
              </a:spcAft>
              <a:buClrTx/>
              <a:buSzTx/>
              <a:buFontTx/>
              <a:buNone/>
              <a:tabLst/>
              <a:defRPr/>
            </a:pP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Receive</a:t>
            </a:r>
            <a:r>
              <a:rPr kumimoji="0" sz="1200" b="0" i="0" u="none" strike="noStrike" kern="1200" cap="none" spc="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custom</a:t>
            </a:r>
            <a:r>
              <a:rPr kumimoji="0" sz="1200" b="0"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cuts</a:t>
            </a:r>
            <a:r>
              <a:rPr kumimoji="0" sz="1200" b="0" i="0" u="none" strike="noStrike" kern="1200" cap="none" spc="1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and</a:t>
            </a:r>
            <a:r>
              <a:rPr kumimoji="0" sz="1200" b="0" i="0" u="none" strike="noStrike" kern="1200" cap="none" spc="2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sz="1200" b="0"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analysis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of</a:t>
            </a:r>
            <a:r>
              <a:rPr kumimoji="0" sz="1200" b="0" i="0" u="none" strike="noStrike" kern="1200" cap="none" spc="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sz="1200" b="0" i="0" u="none" strike="noStrike" kern="1200" cap="none" spc="-2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ADAPT</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proprietary </a:t>
            </a:r>
            <a:r>
              <a:rPr kumimoji="0" sz="1200" b="0"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data.</a:t>
            </a:r>
            <a:endPar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endParaRPr>
          </a:p>
        </p:txBody>
      </p:sp>
      <p:sp>
        <p:nvSpPr>
          <p:cNvPr id="5" name="object 5"/>
          <p:cNvSpPr txBox="1"/>
          <p:nvPr/>
        </p:nvSpPr>
        <p:spPr>
          <a:xfrm>
            <a:off x="8950287" y="5164835"/>
            <a:ext cx="2402840" cy="1227455"/>
          </a:xfrm>
          <a:prstGeom prst="rect">
            <a:avLst/>
          </a:prstGeom>
        </p:spPr>
        <p:txBody>
          <a:bodyPr vert="horz" wrap="square" lIns="0" tIns="12700" rIns="0" bIns="0" rtlCol="0">
            <a:spAutoFit/>
          </a:bodyPr>
          <a:lstStyle/>
          <a:p>
            <a:pPr marL="12700" marR="1022350" lvl="0" indent="0" algn="l" defTabSz="914400" rtl="0" eaLnBrk="1" fontAlgn="auto" latinLnBrk="0" hangingPunct="1">
              <a:lnSpc>
                <a:spcPct val="107100"/>
              </a:lnSpc>
              <a:spcBef>
                <a:spcPts val="100"/>
              </a:spcBef>
              <a:spcAft>
                <a:spcPts val="0"/>
              </a:spcAft>
              <a:buClrTx/>
              <a:buSzTx/>
              <a:buFontTx/>
              <a:buNone/>
              <a:tabLst/>
              <a:defRPr/>
            </a:pPr>
            <a:r>
              <a:rPr kumimoji="0" lang="en-AU" sz="1400" b="1"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Dedicated </a:t>
            </a:r>
            <a:r>
              <a:rPr kumimoji="0" lang="en-AU" sz="1400" b="1"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analyst</a:t>
            </a:r>
            <a:r>
              <a:rPr kumimoji="0" lang="en-AU" sz="1400" b="1" i="0" u="none" strike="noStrike" kern="1200" cap="none" spc="-3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lang="en-AU" sz="1400" b="1"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briefing</a:t>
            </a:r>
            <a:endParaRPr kumimoji="0" sz="14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endParaRPr>
          </a:p>
          <a:p>
            <a:pPr marL="12700" marR="5080" lvl="0" indent="0" algn="l" defTabSz="914400" rtl="0" eaLnBrk="1" fontAlgn="auto" latinLnBrk="0" hangingPunct="1">
              <a:lnSpc>
                <a:spcPct val="131700"/>
              </a:lnSpc>
              <a:spcBef>
                <a:spcPts val="175"/>
              </a:spcBef>
              <a:spcAft>
                <a:spcPts val="0"/>
              </a:spcAft>
              <a:buClrTx/>
              <a:buSzTx/>
              <a:buFontTx/>
              <a:buNone/>
              <a:tabLst/>
              <a:defRPr/>
            </a:pP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Leverage</a:t>
            </a:r>
            <a:r>
              <a:rPr kumimoji="0" sz="1200" b="0" i="0" u="none" strike="noStrike" kern="1200" cap="none" spc="6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a</a:t>
            </a:r>
            <a:r>
              <a:rPr kumimoji="0" sz="1200" b="0" i="0" u="none" strike="noStrike" kern="1200" cap="none" spc="6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dedicated</a:t>
            </a:r>
            <a:r>
              <a:rPr kumimoji="0" sz="1200" b="0" i="0" u="none" strike="noStrike" kern="1200" cap="none" spc="7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briefing</a:t>
            </a:r>
            <a:r>
              <a:rPr kumimoji="0" sz="1200" b="0" i="0" u="none" strike="noStrike" kern="1200" cap="none" spc="7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sz="1200" b="0" i="0" u="none" strike="noStrike" kern="1200" cap="none" spc="-2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with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an</a:t>
            </a:r>
            <a:r>
              <a:rPr kumimoji="0" sz="1200" b="0" i="0" u="none" strike="noStrike" kern="1200" cap="none" spc="-2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sz="1200" b="0" i="0" u="none" strike="noStrike" kern="1200" cap="none" spc="-2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ADAPT</a:t>
            </a:r>
            <a:r>
              <a:rPr kumimoji="0" sz="1200" b="0" i="0" u="none" strike="noStrike" kern="1200" cap="none" spc="-2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analyst</a:t>
            </a:r>
            <a:r>
              <a:rPr kumimoji="0" sz="1200" b="0" i="0" u="none" strike="noStrike" kern="1200" cap="none" spc="-1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to</a:t>
            </a:r>
            <a:r>
              <a:rPr kumimoji="0" sz="1200" b="0" i="0" u="none" strike="noStrike" kern="1200" cap="none" spc="-1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help</a:t>
            </a:r>
            <a:r>
              <a:rPr kumimoji="0" sz="1200" b="0" i="0" u="none" strike="noStrike" kern="1200" cap="none" spc="-1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sz="1200" b="0"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validate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your</a:t>
            </a:r>
            <a:r>
              <a:rPr kumimoji="0" sz="1200" b="0" i="0" u="none" strike="noStrike" kern="1200" cap="none" spc="-4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sz="1200" b="0"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strategies.</a:t>
            </a:r>
            <a:endPar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endParaRPr>
          </a:p>
        </p:txBody>
      </p:sp>
      <p:sp>
        <p:nvSpPr>
          <p:cNvPr id="6" name="object 6"/>
          <p:cNvSpPr txBox="1"/>
          <p:nvPr/>
        </p:nvSpPr>
        <p:spPr>
          <a:xfrm>
            <a:off x="4852250" y="1825582"/>
            <a:ext cx="2310550" cy="1029064"/>
          </a:xfrm>
          <a:prstGeom prst="rect">
            <a:avLst/>
          </a:prstGeom>
        </p:spPr>
        <p:txBody>
          <a:bodyPr vert="horz" wrap="square" lIns="0" tIns="31750" rIns="0" bIns="0" rtlCol="0">
            <a:spAutoFit/>
          </a:bodyPr>
          <a:lstStyle/>
          <a:p>
            <a:pPr marL="12700" marR="5080" lvl="0" indent="0" algn="l" defTabSz="914400" rtl="0" eaLnBrk="1" fontAlgn="auto" latinLnBrk="0" hangingPunct="1">
              <a:lnSpc>
                <a:spcPct val="133200"/>
              </a:lnSpc>
              <a:spcBef>
                <a:spcPts val="250"/>
              </a:spcBef>
              <a:spcAft>
                <a:spcPts val="0"/>
              </a:spcAft>
              <a:buClrTx/>
              <a:buSzTx/>
              <a:buFontTx/>
              <a:buNone/>
              <a:tabLst/>
              <a:defRPr/>
            </a:pPr>
            <a:r>
              <a:rPr kumimoji="0" sz="1400" b="1"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3">
                  <a:extLst>
                    <a:ext uri="{A12FA001-AC4F-418D-AE19-62706E023703}">
                      <ahyp:hlinkClr xmlns:ahyp="http://schemas.microsoft.com/office/drawing/2018/hyperlinkcolor" val="tx"/>
                    </a:ext>
                  </a:extLst>
                </a:hlinkClick>
              </a:rPr>
              <a:t>Market</a:t>
            </a:r>
            <a:r>
              <a:rPr kumimoji="0" sz="1400" b="1" i="0" u="none" strike="noStrike" kern="1200" cap="none" spc="-4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3">
                  <a:extLst>
                    <a:ext uri="{A12FA001-AC4F-418D-AE19-62706E023703}">
                      <ahyp:hlinkClr xmlns:ahyp="http://schemas.microsoft.com/office/drawing/2018/hyperlinkcolor" val="tx"/>
                    </a:ext>
                  </a:extLst>
                </a:hlinkClick>
              </a:rPr>
              <a:t> </a:t>
            </a:r>
            <a:r>
              <a:rPr kumimoji="0" sz="1400" b="1"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3">
                  <a:extLst>
                    <a:ext uri="{A12FA001-AC4F-418D-AE19-62706E023703}">
                      <ahyp:hlinkClr xmlns:ahyp="http://schemas.microsoft.com/office/drawing/2018/hyperlinkcolor" val="tx"/>
                    </a:ext>
                  </a:extLst>
                </a:hlinkClick>
              </a:rPr>
              <a:t>Trend</a:t>
            </a:r>
            <a:r>
              <a:rPr kumimoji="0" sz="1400" b="1" i="0" u="none" strike="noStrike" kern="1200" cap="none" spc="-3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3">
                  <a:extLst>
                    <a:ext uri="{A12FA001-AC4F-418D-AE19-62706E023703}">
                      <ahyp:hlinkClr xmlns:ahyp="http://schemas.microsoft.com/office/drawing/2018/hyperlinkcolor" val="tx"/>
                    </a:ext>
                  </a:extLst>
                </a:hlinkClick>
              </a:rPr>
              <a:t> </a:t>
            </a:r>
            <a:r>
              <a:rPr kumimoji="0" sz="1400" b="1"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3">
                  <a:extLst>
                    <a:ext uri="{A12FA001-AC4F-418D-AE19-62706E023703}">
                      <ahyp:hlinkClr xmlns:ahyp="http://schemas.microsoft.com/office/drawing/2018/hyperlinkcolor" val="tx"/>
                    </a:ext>
                  </a:extLst>
                </a:hlinkClick>
              </a:rPr>
              <a:t>Reports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3">
                  <a:extLst>
                    <a:ext uri="{A12FA001-AC4F-418D-AE19-62706E023703}">
                      <ahyp:hlinkClr xmlns:ahyp="http://schemas.microsoft.com/office/drawing/2018/hyperlinkcolor" val="tx"/>
                    </a:ext>
                  </a:extLst>
                </a:hlinkClick>
              </a:rPr>
              <a:t>Access</a:t>
            </a:r>
            <a:r>
              <a:rPr kumimoji="0" sz="1200" b="0" i="0" u="none" strike="noStrike" kern="1200" cap="none" spc="3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3">
                  <a:extLst>
                    <a:ext uri="{A12FA001-AC4F-418D-AE19-62706E023703}">
                      <ahyp:hlinkClr xmlns:ahyp="http://schemas.microsoft.com/office/drawing/2018/hyperlinkcolor" val="tx"/>
                    </a:ext>
                  </a:extLst>
                </a:hlinkClick>
              </a:rPr>
              <a:t>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3">
                  <a:extLst>
                    <a:ext uri="{A12FA001-AC4F-418D-AE19-62706E023703}">
                      <ahyp:hlinkClr xmlns:ahyp="http://schemas.microsoft.com/office/drawing/2018/hyperlinkcolor" val="tx"/>
                    </a:ext>
                  </a:extLst>
                </a:hlinkClick>
              </a:rPr>
              <a:t>a</a:t>
            </a:r>
            <a:r>
              <a:rPr kumimoji="0" sz="1200" b="0" i="0" u="none" strike="noStrike" kern="1200" cap="none" spc="3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3">
                  <a:extLst>
                    <a:ext uri="{A12FA001-AC4F-418D-AE19-62706E023703}">
                      <ahyp:hlinkClr xmlns:ahyp="http://schemas.microsoft.com/office/drawing/2018/hyperlinkcolor" val="tx"/>
                    </a:ext>
                  </a:extLst>
                </a:hlinkClick>
              </a:rPr>
              <a:t>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3">
                  <a:extLst>
                    <a:ext uri="{A12FA001-AC4F-418D-AE19-62706E023703}">
                      <ahyp:hlinkClr xmlns:ahyp="http://schemas.microsoft.com/office/drawing/2018/hyperlinkcolor" val="tx"/>
                    </a:ext>
                  </a:extLst>
                </a:hlinkClick>
              </a:rPr>
              <a:t>library</a:t>
            </a:r>
            <a:r>
              <a:rPr kumimoji="0" sz="1200" b="0" i="0" u="none" strike="noStrike" kern="1200" cap="none" spc="3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3">
                  <a:extLst>
                    <a:ext uri="{A12FA001-AC4F-418D-AE19-62706E023703}">
                      <ahyp:hlinkClr xmlns:ahyp="http://schemas.microsoft.com/office/drawing/2018/hyperlinkcolor" val="tx"/>
                    </a:ext>
                  </a:extLst>
                </a:hlinkClick>
              </a:rPr>
              <a:t>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3">
                  <a:extLst>
                    <a:ext uri="{A12FA001-AC4F-418D-AE19-62706E023703}">
                      <ahyp:hlinkClr xmlns:ahyp="http://schemas.microsoft.com/office/drawing/2018/hyperlinkcolor" val="tx"/>
                    </a:ext>
                  </a:extLst>
                </a:hlinkClick>
              </a:rPr>
              <a:t>of</a:t>
            </a:r>
            <a:r>
              <a:rPr kumimoji="0" sz="1200" b="0" i="0" u="none" strike="noStrike" kern="1200" cap="none" spc="4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3">
                  <a:extLst>
                    <a:ext uri="{A12FA001-AC4F-418D-AE19-62706E023703}">
                      <ahyp:hlinkClr xmlns:ahyp="http://schemas.microsoft.com/office/drawing/2018/hyperlinkcolor" val="tx"/>
                    </a:ext>
                  </a:extLst>
                </a:hlinkClick>
              </a:rPr>
              <a:t>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3">
                  <a:extLst>
                    <a:ext uri="{A12FA001-AC4F-418D-AE19-62706E023703}">
                      <ahyp:hlinkClr xmlns:ahyp="http://schemas.microsoft.com/office/drawing/2018/hyperlinkcolor" val="tx"/>
                    </a:ext>
                  </a:extLst>
                </a:hlinkClick>
              </a:rPr>
              <a:t>fact-</a:t>
            </a:r>
            <a:r>
              <a:rPr kumimoji="0" sz="1200" b="0" i="0" u="none" strike="noStrike" kern="1200" cap="none" spc="-2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3">
                  <a:extLst>
                    <a:ext uri="{A12FA001-AC4F-418D-AE19-62706E023703}">
                      <ahyp:hlinkClr xmlns:ahyp="http://schemas.microsoft.com/office/drawing/2018/hyperlinkcolor" val="tx"/>
                    </a:ext>
                  </a:extLst>
                </a:hlinkClick>
              </a:rPr>
              <a:t>based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3">
                  <a:extLst>
                    <a:ext uri="{A12FA001-AC4F-418D-AE19-62706E023703}">
                      <ahyp:hlinkClr xmlns:ahyp="http://schemas.microsoft.com/office/drawing/2018/hyperlinkcolor" val="tx"/>
                    </a:ext>
                  </a:extLst>
                </a:hlinkClick>
              </a:rPr>
              <a:t>actionable</a:t>
            </a:r>
            <a:r>
              <a:rPr kumimoji="0" sz="1200" b="0" i="0" u="none" strike="noStrike" kern="1200" cap="none" spc="4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3">
                  <a:extLst>
                    <a:ext uri="{A12FA001-AC4F-418D-AE19-62706E023703}">
                      <ahyp:hlinkClr xmlns:ahyp="http://schemas.microsoft.com/office/drawing/2018/hyperlinkcolor" val="tx"/>
                    </a:ext>
                  </a:extLst>
                </a:hlinkClick>
              </a:rPr>
              <a:t>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3">
                  <a:extLst>
                    <a:ext uri="{A12FA001-AC4F-418D-AE19-62706E023703}">
                      <ahyp:hlinkClr xmlns:ahyp="http://schemas.microsoft.com/office/drawing/2018/hyperlinkcolor" val="tx"/>
                    </a:ext>
                  </a:extLst>
                </a:hlinkClick>
              </a:rPr>
              <a:t>insights,</a:t>
            </a:r>
            <a:r>
              <a:rPr kumimoji="0" sz="1200" b="0" i="0" u="none" strike="noStrike" kern="1200" cap="none" spc="6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3">
                  <a:extLst>
                    <a:ext uri="{A12FA001-AC4F-418D-AE19-62706E023703}">
                      <ahyp:hlinkClr xmlns:ahyp="http://schemas.microsoft.com/office/drawing/2018/hyperlinkcolor" val="tx"/>
                    </a:ext>
                  </a:extLst>
                </a:hlinkClick>
              </a:rPr>
              <a:t>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3">
                  <a:extLst>
                    <a:ext uri="{A12FA001-AC4F-418D-AE19-62706E023703}">
                      <ahyp:hlinkClr xmlns:ahyp="http://schemas.microsoft.com/office/drawing/2018/hyperlinkcolor" val="tx"/>
                    </a:ext>
                  </a:extLst>
                </a:hlinkClick>
              </a:rPr>
              <a:t>deep</a:t>
            </a:r>
            <a:r>
              <a:rPr kumimoji="0" sz="1200" b="0" i="0" u="none" strike="noStrike" kern="1200" cap="none" spc="6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3">
                  <a:extLst>
                    <a:ext uri="{A12FA001-AC4F-418D-AE19-62706E023703}">
                      <ahyp:hlinkClr xmlns:ahyp="http://schemas.microsoft.com/office/drawing/2018/hyperlinkcolor" val="tx"/>
                    </a:ext>
                  </a:extLst>
                </a:hlinkClick>
              </a:rPr>
              <a:t> </a:t>
            </a:r>
            <a:r>
              <a:rPr kumimoji="0" sz="1200" b="0" i="0" u="none" strike="noStrike" kern="1200" cap="none" spc="-2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3">
                  <a:extLst>
                    <a:ext uri="{A12FA001-AC4F-418D-AE19-62706E023703}">
                      <ahyp:hlinkClr xmlns:ahyp="http://schemas.microsoft.com/office/drawing/2018/hyperlinkcolor" val="tx"/>
                    </a:ext>
                  </a:extLst>
                </a:hlinkClick>
              </a:rPr>
              <a:t>dives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3">
                  <a:extLst>
                    <a:ext uri="{A12FA001-AC4F-418D-AE19-62706E023703}">
                      <ahyp:hlinkClr xmlns:ahyp="http://schemas.microsoft.com/office/drawing/2018/hyperlinkcolor" val="tx"/>
                    </a:ext>
                  </a:extLst>
                </a:hlinkClick>
              </a:rPr>
              <a:t>on</a:t>
            </a:r>
            <a:r>
              <a:rPr kumimoji="0" sz="1200" b="0" i="0" u="none" strike="noStrike" kern="1200" cap="none" spc="-2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3">
                  <a:extLst>
                    <a:ext uri="{A12FA001-AC4F-418D-AE19-62706E023703}">
                      <ahyp:hlinkClr xmlns:ahyp="http://schemas.microsoft.com/office/drawing/2018/hyperlinkcolor" val="tx"/>
                    </a:ext>
                  </a:extLst>
                </a:hlinkClick>
              </a:rPr>
              <a:t>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3">
                  <a:extLst>
                    <a:ext uri="{A12FA001-AC4F-418D-AE19-62706E023703}">
                      <ahyp:hlinkClr xmlns:ahyp="http://schemas.microsoft.com/office/drawing/2018/hyperlinkcolor" val="tx"/>
                    </a:ext>
                  </a:extLst>
                </a:hlinkClick>
              </a:rPr>
              <a:t>ANZ</a:t>
            </a:r>
            <a:r>
              <a:rPr kumimoji="0" sz="1200" b="0" i="0" u="none" strike="noStrike" kern="1200" cap="none" spc="-1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3">
                  <a:extLst>
                    <a:ext uri="{A12FA001-AC4F-418D-AE19-62706E023703}">
                      <ahyp:hlinkClr xmlns:ahyp="http://schemas.microsoft.com/office/drawing/2018/hyperlinkcolor" val="tx"/>
                    </a:ext>
                  </a:extLst>
                </a:hlinkClick>
              </a:rPr>
              <a:t>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3">
                  <a:extLst>
                    <a:ext uri="{A12FA001-AC4F-418D-AE19-62706E023703}">
                      <ahyp:hlinkClr xmlns:ahyp="http://schemas.microsoft.com/office/drawing/2018/hyperlinkcolor" val="tx"/>
                    </a:ext>
                  </a:extLst>
                </a:hlinkClick>
              </a:rPr>
              <a:t>business</a:t>
            </a:r>
            <a:r>
              <a:rPr kumimoji="0" sz="1200" b="0" i="0" u="none" strike="noStrike" kern="1200" cap="none" spc="-2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3">
                  <a:extLst>
                    <a:ext uri="{A12FA001-AC4F-418D-AE19-62706E023703}">
                      <ahyp:hlinkClr xmlns:ahyp="http://schemas.microsoft.com/office/drawing/2018/hyperlinkcolor" val="tx"/>
                    </a:ext>
                  </a:extLst>
                </a:hlinkClick>
              </a:rPr>
              <a:t>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3">
                  <a:extLst>
                    <a:ext uri="{A12FA001-AC4F-418D-AE19-62706E023703}">
                      <ahyp:hlinkClr xmlns:ahyp="http://schemas.microsoft.com/office/drawing/2018/hyperlinkcolor" val="tx"/>
                    </a:ext>
                  </a:extLst>
                </a:hlinkClick>
              </a:rPr>
              <a:t>&amp;</a:t>
            </a:r>
            <a:r>
              <a:rPr kumimoji="0" sz="1200" b="0" i="0" u="none" strike="noStrike" kern="1200" cap="none" spc="-1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3">
                  <a:extLst>
                    <a:ext uri="{A12FA001-AC4F-418D-AE19-62706E023703}">
                      <ahyp:hlinkClr xmlns:ahyp="http://schemas.microsoft.com/office/drawing/2018/hyperlinkcolor" val="tx"/>
                    </a:ext>
                  </a:extLst>
                </a:hlinkClick>
              </a:rPr>
              <a:t>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3">
                  <a:extLst>
                    <a:ext uri="{A12FA001-AC4F-418D-AE19-62706E023703}">
                      <ahyp:hlinkClr xmlns:ahyp="http://schemas.microsoft.com/office/drawing/2018/hyperlinkcolor" val="tx"/>
                    </a:ext>
                  </a:extLst>
                </a:hlinkClick>
              </a:rPr>
              <a:t>IT</a:t>
            </a:r>
            <a:r>
              <a:rPr kumimoji="0" sz="1200" b="0" i="0" u="none" strike="noStrike" kern="1200" cap="none" spc="-2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3">
                  <a:extLst>
                    <a:ext uri="{A12FA001-AC4F-418D-AE19-62706E023703}">
                      <ahyp:hlinkClr xmlns:ahyp="http://schemas.microsoft.com/office/drawing/2018/hyperlinkcolor" val="tx"/>
                    </a:ext>
                  </a:extLst>
                </a:hlinkClick>
              </a:rPr>
              <a:t> </a:t>
            </a:r>
            <a:r>
              <a:rPr kumimoji="0" sz="1200" b="0"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3">
                  <a:extLst>
                    <a:ext uri="{A12FA001-AC4F-418D-AE19-62706E023703}">
                      <ahyp:hlinkClr xmlns:ahyp="http://schemas.microsoft.com/office/drawing/2018/hyperlinkcolor" val="tx"/>
                    </a:ext>
                  </a:extLst>
                </a:hlinkClick>
              </a:rPr>
              <a:t>trends.</a:t>
            </a:r>
            <a:endPar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endParaRPr>
          </a:p>
        </p:txBody>
      </p:sp>
      <p:sp>
        <p:nvSpPr>
          <p:cNvPr id="7" name="object 7"/>
          <p:cNvSpPr txBox="1"/>
          <p:nvPr/>
        </p:nvSpPr>
        <p:spPr>
          <a:xfrm>
            <a:off x="945305" y="5164835"/>
            <a:ext cx="2710180" cy="1227455"/>
          </a:xfrm>
          <a:prstGeom prst="rect">
            <a:avLst/>
          </a:prstGeom>
        </p:spPr>
        <p:txBody>
          <a:bodyPr vert="horz" wrap="square" lIns="0" tIns="12700" rIns="0" bIns="0" rtlCol="0">
            <a:spAutoFit/>
          </a:bodyPr>
          <a:lstStyle/>
          <a:p>
            <a:pPr marL="12700" marR="1149350" lvl="0" indent="0" algn="l" defTabSz="914400" rtl="0" eaLnBrk="1" fontAlgn="auto" latinLnBrk="0" hangingPunct="1">
              <a:lnSpc>
                <a:spcPct val="107100"/>
              </a:lnSpc>
              <a:spcBef>
                <a:spcPts val="100"/>
              </a:spcBef>
              <a:spcAft>
                <a:spcPts val="0"/>
              </a:spcAft>
              <a:buClrTx/>
              <a:buSzTx/>
              <a:buFontTx/>
              <a:buNone/>
              <a:tabLst/>
              <a:defRPr/>
            </a:pPr>
            <a:r>
              <a:rPr kumimoji="0" lang="en-AU" sz="1400" b="1"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Premier</a:t>
            </a:r>
            <a:r>
              <a:rPr kumimoji="0" lang="en-AU" sz="1400" b="1" i="0" u="none" strike="noStrike" kern="1200" cap="none" spc="-1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lang="en-AU" sz="1400" b="1"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executive community</a:t>
            </a:r>
            <a:endParaRPr kumimoji="0" sz="14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endParaRPr>
          </a:p>
          <a:p>
            <a:pPr marL="12700" marR="5080" lvl="0" indent="0" algn="l" defTabSz="914400" rtl="0" eaLnBrk="1" fontAlgn="auto" latinLnBrk="0" hangingPunct="1">
              <a:lnSpc>
                <a:spcPct val="131700"/>
              </a:lnSpc>
              <a:spcBef>
                <a:spcPts val="175"/>
              </a:spcBef>
              <a:spcAft>
                <a:spcPts val="0"/>
              </a:spcAft>
              <a:buClrTx/>
              <a:buSzTx/>
              <a:buFontTx/>
              <a:buNone/>
              <a:tabLst/>
              <a:defRPr/>
            </a:pP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Unlock</a:t>
            </a:r>
            <a:r>
              <a:rPr kumimoji="0" sz="1200" b="0" i="0" u="none" strike="noStrike" kern="1200" cap="none" spc="1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access</a:t>
            </a:r>
            <a:r>
              <a:rPr kumimoji="0" sz="1200" b="0" i="0" u="none" strike="noStrike" kern="1200" cap="none" spc="1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to</a:t>
            </a:r>
            <a:r>
              <a:rPr kumimoji="0" sz="1200" b="0"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our</a:t>
            </a:r>
            <a:r>
              <a:rPr kumimoji="0" sz="1200" b="0"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exclusive</a:t>
            </a:r>
            <a:r>
              <a:rPr kumimoji="0" sz="1200" b="0" i="0" u="none" strike="noStrike" kern="1200" cap="none" spc="1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sz="1200" b="0"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network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of</a:t>
            </a:r>
            <a:r>
              <a:rPr kumimoji="0" sz="1200" b="0" i="0" u="none" strike="noStrike" kern="1200" cap="none" spc="1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Australia’s</a:t>
            </a:r>
            <a:r>
              <a:rPr kumimoji="0" sz="1200" b="0"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leading</a:t>
            </a:r>
            <a:r>
              <a:rPr kumimoji="0" sz="1200" b="0" i="0" u="none" strike="noStrike" kern="1200" cap="none" spc="1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technology</a:t>
            </a:r>
            <a:r>
              <a:rPr kumimoji="0" sz="1200" b="0" i="0" u="none" strike="noStrike" kern="1200" cap="none" spc="1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sz="1200" b="0" i="0" u="none" strike="noStrike" kern="1200" cap="none" spc="-2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and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business</a:t>
            </a:r>
            <a:r>
              <a:rPr kumimoji="0" sz="1200" b="0"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sz="1200" b="0"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executives.</a:t>
            </a:r>
            <a:endPar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endParaRPr>
          </a:p>
        </p:txBody>
      </p:sp>
      <p:sp>
        <p:nvSpPr>
          <p:cNvPr id="8" name="object 8"/>
          <p:cNvSpPr txBox="1"/>
          <p:nvPr/>
        </p:nvSpPr>
        <p:spPr>
          <a:xfrm>
            <a:off x="4852250" y="5164835"/>
            <a:ext cx="2667000" cy="1227455"/>
          </a:xfrm>
          <a:prstGeom prst="rect">
            <a:avLst/>
          </a:prstGeom>
        </p:spPr>
        <p:txBody>
          <a:bodyPr vert="horz" wrap="square" lIns="0" tIns="12700" rIns="0" bIns="0" rtlCol="0">
            <a:spAutoFit/>
          </a:bodyPr>
          <a:lstStyle/>
          <a:p>
            <a:pPr marL="12700" marR="272415" lvl="0" indent="0" algn="l" defTabSz="914400" rtl="0" eaLnBrk="1" fontAlgn="auto" latinLnBrk="0" hangingPunct="1">
              <a:lnSpc>
                <a:spcPct val="107100"/>
              </a:lnSpc>
              <a:spcBef>
                <a:spcPts val="100"/>
              </a:spcBef>
              <a:spcAft>
                <a:spcPts val="0"/>
              </a:spcAft>
              <a:buClrTx/>
              <a:buSzTx/>
              <a:buFontTx/>
              <a:buNone/>
              <a:tabLst/>
              <a:defRPr/>
            </a:pPr>
            <a:r>
              <a:rPr kumimoji="0" lang="en-US" sz="1400" b="1"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Dedicated</a:t>
            </a:r>
            <a:r>
              <a:rPr kumimoji="0" lang="en-US" sz="1400" b="1" i="0" u="none" strike="noStrike" kern="1200" cap="none" spc="-6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lang="en-US" sz="1400" b="1"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account</a:t>
            </a:r>
            <a:r>
              <a:rPr kumimoji="0" lang="en-US" sz="1400" b="1" i="0" u="none" strike="noStrike" kern="1200" cap="none" spc="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lang="en-US" sz="1400" b="1"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manager </a:t>
            </a:r>
            <a:r>
              <a:rPr kumimoji="0" lang="en-US" sz="1400" b="1"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and</a:t>
            </a:r>
            <a:r>
              <a:rPr kumimoji="0" lang="en-US" sz="1400" b="1" i="0" u="none" strike="noStrike" kern="1200" cap="none" spc="-1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lang="en-US" sz="1400" b="1"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impact</a:t>
            </a:r>
            <a:r>
              <a:rPr kumimoji="0" lang="en-US" sz="1400" b="1" i="0" u="none" strike="noStrike" kern="1200" cap="none" spc="-6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lang="en-US" sz="1400" b="1"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assessments</a:t>
            </a:r>
            <a:endParaRPr kumimoji="0" sz="14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endParaRPr>
          </a:p>
          <a:p>
            <a:pPr marL="12700" marR="5080" lvl="0" indent="0" algn="just" defTabSz="914400" rtl="0" eaLnBrk="1" fontAlgn="auto" latinLnBrk="0" hangingPunct="1">
              <a:lnSpc>
                <a:spcPct val="131700"/>
              </a:lnSpc>
              <a:spcBef>
                <a:spcPts val="175"/>
              </a:spcBef>
              <a:spcAft>
                <a:spcPts val="0"/>
              </a:spcAft>
              <a:buClrTx/>
              <a:buSzTx/>
              <a:buFontTx/>
              <a:buNone/>
              <a:tabLst/>
              <a:defRPr/>
            </a:pPr>
            <a:r>
              <a:rPr kumimoji="0" sz="1200" b="0"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Your</a:t>
            </a:r>
            <a:r>
              <a:rPr kumimoji="0" sz="1200" b="0" i="0" u="none" strike="noStrike" kern="1200" cap="none" spc="-2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Account</a:t>
            </a:r>
            <a:r>
              <a:rPr kumimoji="0" sz="1200" b="0" i="0" u="none" strike="noStrike" kern="1200" cap="none" spc="-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Manager</a:t>
            </a:r>
            <a:r>
              <a:rPr kumimoji="0" sz="1200" b="0" i="0" u="none" strike="noStrike" kern="1200" cap="none" spc="-1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will</a:t>
            </a:r>
            <a:r>
              <a:rPr kumimoji="0" sz="1200" b="0"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ensure</a:t>
            </a:r>
            <a:r>
              <a:rPr kumimoji="0" sz="1200" b="0" i="0" u="none" strike="noStrike" kern="1200" cap="none" spc="-2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sz="1200" b="0" i="0" u="none" strike="noStrike" kern="1200" cap="none" spc="-2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you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and</a:t>
            </a:r>
            <a:r>
              <a:rPr kumimoji="0" sz="1200" b="0" i="0" u="none" strike="noStrike" kern="1200" cap="none" spc="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your</a:t>
            </a:r>
            <a:r>
              <a:rPr kumimoji="0" sz="1200" b="0" i="0" u="none" strike="noStrike" kern="1200" cap="none" spc="-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team</a:t>
            </a:r>
            <a:r>
              <a:rPr kumimoji="0" sz="1200" b="0" i="0" u="none" strike="noStrike" kern="1200" cap="none" spc="-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are getting</a:t>
            </a:r>
            <a:r>
              <a:rPr kumimoji="0" sz="1200" b="0" i="0" u="none" strike="noStrike" kern="1200" cap="none" spc="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the</a:t>
            </a:r>
            <a:r>
              <a:rPr kumimoji="0" sz="1200" b="0" i="0" u="none" strike="noStrike" kern="1200" cap="none" spc="-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most</a:t>
            </a:r>
            <a:r>
              <a:rPr kumimoji="0" sz="1200" b="0"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sz="1200" b="0" i="0" u="none" strike="noStrike" kern="1200" cap="none" spc="-2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out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of</a:t>
            </a:r>
            <a:r>
              <a:rPr kumimoji="0" sz="1200" b="0" i="0" u="none" strike="noStrike" kern="1200" cap="none" spc="-2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your</a:t>
            </a:r>
            <a:r>
              <a:rPr kumimoji="0" sz="1200" b="0" i="0" u="none" strike="noStrike" kern="1200" cap="none" spc="-2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sz="1200" b="0"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subscription.</a:t>
            </a:r>
            <a:endPar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endParaRPr>
          </a:p>
        </p:txBody>
      </p:sp>
      <p:sp>
        <p:nvSpPr>
          <p:cNvPr id="9" name="object 9"/>
          <p:cNvSpPr txBox="1"/>
          <p:nvPr/>
        </p:nvSpPr>
        <p:spPr>
          <a:xfrm>
            <a:off x="945305" y="1900427"/>
            <a:ext cx="3020694" cy="976549"/>
          </a:xfrm>
          <a:prstGeom prst="rect">
            <a:avLst/>
          </a:prstGeom>
        </p:spPr>
        <p:txBody>
          <a:bodyPr vert="horz" wrap="square" lIns="0" tIns="12700" rIns="0" bIns="0" rtlCol="0">
            <a:spAutoFit/>
          </a:bodyPr>
          <a:lstStyle/>
          <a:p>
            <a:pPr marL="12700" marR="1093470" lvl="0" indent="0" algn="l" defTabSz="914400" rtl="0" eaLnBrk="1" fontAlgn="auto" latinLnBrk="0" hangingPunct="1">
              <a:lnSpc>
                <a:spcPct val="107100"/>
              </a:lnSpc>
              <a:spcBef>
                <a:spcPts val="100"/>
              </a:spcBef>
              <a:spcAft>
                <a:spcPts val="0"/>
              </a:spcAft>
              <a:buClrTx/>
              <a:buSzTx/>
              <a:buFontTx/>
              <a:buNone/>
              <a:tabLst/>
              <a:defRPr/>
            </a:pPr>
            <a:r>
              <a:rPr kumimoji="0" lang="en-AU" sz="1400" b="1"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4">
                  <a:extLst>
                    <a:ext uri="{A12FA001-AC4F-418D-AE19-62706E023703}">
                      <ahyp:hlinkClr xmlns:ahyp="http://schemas.microsoft.com/office/drawing/2018/hyperlinkcolor" val="tx"/>
                    </a:ext>
                  </a:extLst>
                </a:hlinkClick>
              </a:rPr>
              <a:t>Community</a:t>
            </a:r>
            <a:r>
              <a:rPr kumimoji="0" lang="en-AU" sz="1400" b="1" i="0" u="none" strike="noStrike" kern="1200" cap="none" spc="-3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4">
                  <a:extLst>
                    <a:ext uri="{A12FA001-AC4F-418D-AE19-62706E023703}">
                      <ahyp:hlinkClr xmlns:ahyp="http://schemas.microsoft.com/office/drawing/2018/hyperlinkcolor" val="tx"/>
                    </a:ext>
                  </a:extLst>
                </a:hlinkClick>
              </a:rPr>
              <a:t> </a:t>
            </a:r>
            <a:r>
              <a:rPr kumimoji="0" lang="en-AU" sz="1400" b="1" i="0" u="none" strike="noStrike" kern="1200" cap="none" spc="-2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4">
                  <a:extLst>
                    <a:ext uri="{A12FA001-AC4F-418D-AE19-62706E023703}">
                      <ahyp:hlinkClr xmlns:ahyp="http://schemas.microsoft.com/office/drawing/2018/hyperlinkcolor" val="tx"/>
                    </a:ext>
                  </a:extLst>
                </a:hlinkClick>
              </a:rPr>
              <a:t>case </a:t>
            </a:r>
            <a:r>
              <a:rPr kumimoji="0" lang="en-AU" sz="1400" b="1"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4">
                  <a:extLst>
                    <a:ext uri="{A12FA001-AC4F-418D-AE19-62706E023703}">
                      <ahyp:hlinkClr xmlns:ahyp="http://schemas.microsoft.com/office/drawing/2018/hyperlinkcolor" val="tx"/>
                    </a:ext>
                  </a:extLst>
                </a:hlinkClick>
              </a:rPr>
              <a:t>studies</a:t>
            </a:r>
            <a:r>
              <a:rPr kumimoji="0" lang="en-AU" sz="1400" b="1" i="0" u="none" strike="noStrike" kern="1200" cap="none" spc="-3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4">
                  <a:extLst>
                    <a:ext uri="{A12FA001-AC4F-418D-AE19-62706E023703}">
                      <ahyp:hlinkClr xmlns:ahyp="http://schemas.microsoft.com/office/drawing/2018/hyperlinkcolor" val="tx"/>
                    </a:ext>
                  </a:extLst>
                </a:hlinkClick>
              </a:rPr>
              <a:t> </a:t>
            </a:r>
            <a:r>
              <a:rPr kumimoji="0" lang="en-AU" sz="1400" b="1"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4">
                  <a:extLst>
                    <a:ext uri="{A12FA001-AC4F-418D-AE19-62706E023703}">
                      <ahyp:hlinkClr xmlns:ahyp="http://schemas.microsoft.com/office/drawing/2018/hyperlinkcolor" val="tx"/>
                    </a:ext>
                  </a:extLst>
                </a:hlinkClick>
              </a:rPr>
              <a:t>and</a:t>
            </a:r>
            <a:r>
              <a:rPr kumimoji="0" lang="en-AU" sz="1400" b="1" i="0" u="none" strike="noStrike" kern="1200" cap="none" spc="-1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4">
                  <a:extLst>
                    <a:ext uri="{A12FA001-AC4F-418D-AE19-62706E023703}">
                      <ahyp:hlinkClr xmlns:ahyp="http://schemas.microsoft.com/office/drawing/2018/hyperlinkcolor" val="tx"/>
                    </a:ext>
                  </a:extLst>
                </a:hlinkClick>
              </a:rPr>
              <a:t> </a:t>
            </a:r>
            <a:r>
              <a:rPr kumimoji="0" lang="en-AU" sz="1400" b="1"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4">
                  <a:extLst>
                    <a:ext uri="{A12FA001-AC4F-418D-AE19-62706E023703}">
                      <ahyp:hlinkClr xmlns:ahyp="http://schemas.microsoft.com/office/drawing/2018/hyperlinkcolor" val="tx"/>
                    </a:ext>
                  </a:extLst>
                </a:hlinkClick>
              </a:rPr>
              <a:t>interviews</a:t>
            </a:r>
            <a:endParaRPr kumimoji="0" lang="en-AU" sz="14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endParaRPr>
          </a:p>
          <a:p>
            <a:pPr marL="12700" marR="5080" lvl="0" indent="0" algn="l" defTabSz="914400" rtl="0" eaLnBrk="1" fontAlgn="auto" latinLnBrk="0" hangingPunct="1">
              <a:lnSpc>
                <a:spcPct val="131700"/>
              </a:lnSpc>
              <a:spcBef>
                <a:spcPts val="320"/>
              </a:spcBef>
              <a:spcAft>
                <a:spcPts val="0"/>
              </a:spcAft>
              <a:buClrTx/>
              <a:buSzTx/>
              <a:buFontTx/>
              <a:buNone/>
              <a:tabLst/>
              <a:defRPr/>
            </a:pP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4">
                  <a:extLst>
                    <a:ext uri="{A12FA001-AC4F-418D-AE19-62706E023703}">
                      <ahyp:hlinkClr xmlns:ahyp="http://schemas.microsoft.com/office/drawing/2018/hyperlinkcolor" val="tx"/>
                    </a:ext>
                  </a:extLst>
                </a:hlinkClick>
              </a:rPr>
              <a:t>Case studies</a:t>
            </a:r>
            <a:r>
              <a:rPr kumimoji="0" sz="1200" b="0"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4">
                  <a:extLst>
                    <a:ext uri="{A12FA001-AC4F-418D-AE19-62706E023703}">
                      <ahyp:hlinkClr xmlns:ahyp="http://schemas.microsoft.com/office/drawing/2018/hyperlinkcolor" val="tx"/>
                    </a:ext>
                  </a:extLst>
                </a:hlinkClick>
              </a:rPr>
              <a:t>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4">
                  <a:extLst>
                    <a:ext uri="{A12FA001-AC4F-418D-AE19-62706E023703}">
                      <ahyp:hlinkClr xmlns:ahyp="http://schemas.microsoft.com/office/drawing/2018/hyperlinkcolor" val="tx"/>
                    </a:ext>
                  </a:extLst>
                </a:hlinkClick>
              </a:rPr>
              <a:t>detailing</a:t>
            </a:r>
            <a:r>
              <a:rPr kumimoji="0" sz="1200" b="0" i="0" u="none" strike="noStrike" kern="1200" cap="none" spc="1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4">
                  <a:extLst>
                    <a:ext uri="{A12FA001-AC4F-418D-AE19-62706E023703}">
                      <ahyp:hlinkClr xmlns:ahyp="http://schemas.microsoft.com/office/drawing/2018/hyperlinkcolor" val="tx"/>
                    </a:ext>
                  </a:extLst>
                </a:hlinkClick>
              </a:rPr>
              <a:t>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4">
                  <a:extLst>
                    <a:ext uri="{A12FA001-AC4F-418D-AE19-62706E023703}">
                      <ahyp:hlinkClr xmlns:ahyp="http://schemas.microsoft.com/office/drawing/2018/hyperlinkcolor" val="tx"/>
                    </a:ext>
                  </a:extLst>
                </a:hlinkClick>
              </a:rPr>
              <a:t>the </a:t>
            </a:r>
            <a:r>
              <a:rPr kumimoji="0" sz="1200" b="0"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4">
                  <a:extLst>
                    <a:ext uri="{A12FA001-AC4F-418D-AE19-62706E023703}">
                      <ahyp:hlinkClr xmlns:ahyp="http://schemas.microsoft.com/office/drawing/2018/hyperlinkcolor" val="tx"/>
                    </a:ext>
                  </a:extLst>
                </a:hlinkClick>
              </a:rPr>
              <a:t>successes</a:t>
            </a:r>
            <a:r>
              <a:rPr kumimoji="0" sz="1200" b="0" i="0" u="none" strike="noStrike" kern="1200" cap="none" spc="50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4">
                  <a:extLst>
                    <a:ext uri="{A12FA001-AC4F-418D-AE19-62706E023703}">
                      <ahyp:hlinkClr xmlns:ahyp="http://schemas.microsoft.com/office/drawing/2018/hyperlinkcolor" val="tx"/>
                    </a:ext>
                  </a:extLst>
                </a:hlinkClick>
              </a:rPr>
              <a:t> </a:t>
            </a:r>
            <a:br>
              <a:rPr kumimoji="0" lang="en-PH" sz="1200" b="0" i="0" u="none" strike="noStrike" kern="1200" cap="none" spc="50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4">
                  <a:extLst>
                    <a:ext uri="{A12FA001-AC4F-418D-AE19-62706E023703}">
                      <ahyp:hlinkClr xmlns:ahyp="http://schemas.microsoft.com/office/drawing/2018/hyperlinkcolor" val="tx"/>
                    </a:ext>
                  </a:extLst>
                </a:hlinkClick>
              </a:rPr>
            </a:b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4">
                  <a:extLst>
                    <a:ext uri="{A12FA001-AC4F-418D-AE19-62706E023703}">
                      <ahyp:hlinkClr xmlns:ahyp="http://schemas.microsoft.com/office/drawing/2018/hyperlinkcolor" val="tx"/>
                    </a:ext>
                  </a:extLst>
                </a:hlinkClick>
              </a:rPr>
              <a:t>and</a:t>
            </a:r>
            <a:r>
              <a:rPr kumimoji="0" sz="1200" b="0" i="0" u="none" strike="noStrike" kern="1200" cap="none" spc="4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4">
                  <a:extLst>
                    <a:ext uri="{A12FA001-AC4F-418D-AE19-62706E023703}">
                      <ahyp:hlinkClr xmlns:ahyp="http://schemas.microsoft.com/office/drawing/2018/hyperlinkcolor" val="tx"/>
                    </a:ext>
                  </a:extLst>
                </a:hlinkClick>
              </a:rPr>
              <a:t>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4">
                  <a:extLst>
                    <a:ext uri="{A12FA001-AC4F-418D-AE19-62706E023703}">
                      <ahyp:hlinkClr xmlns:ahyp="http://schemas.microsoft.com/office/drawing/2018/hyperlinkcolor" val="tx"/>
                    </a:ext>
                  </a:extLst>
                </a:hlinkClick>
              </a:rPr>
              <a:t>challenges</a:t>
            </a:r>
            <a:r>
              <a:rPr kumimoji="0" sz="1200" b="0" i="0" u="none" strike="noStrike" kern="1200" cap="none" spc="4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4">
                  <a:extLst>
                    <a:ext uri="{A12FA001-AC4F-418D-AE19-62706E023703}">
                      <ahyp:hlinkClr xmlns:ahyp="http://schemas.microsoft.com/office/drawing/2018/hyperlinkcolor" val="tx"/>
                    </a:ext>
                  </a:extLst>
                </a:hlinkClick>
              </a:rPr>
              <a:t>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4">
                  <a:extLst>
                    <a:ext uri="{A12FA001-AC4F-418D-AE19-62706E023703}">
                      <ahyp:hlinkClr xmlns:ahyp="http://schemas.microsoft.com/office/drawing/2018/hyperlinkcolor" val="tx"/>
                    </a:ext>
                  </a:extLst>
                </a:hlinkClick>
              </a:rPr>
              <a:t>of</a:t>
            </a:r>
            <a:r>
              <a:rPr kumimoji="0" sz="1200" b="0" i="0" u="none" strike="noStrike" kern="1200" cap="none" spc="4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4">
                  <a:extLst>
                    <a:ext uri="{A12FA001-AC4F-418D-AE19-62706E023703}">
                      <ahyp:hlinkClr xmlns:ahyp="http://schemas.microsoft.com/office/drawing/2018/hyperlinkcolor" val="tx"/>
                    </a:ext>
                  </a:extLst>
                </a:hlinkClick>
              </a:rPr>
              <a:t>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4">
                  <a:extLst>
                    <a:ext uri="{A12FA001-AC4F-418D-AE19-62706E023703}">
                      <ahyp:hlinkClr xmlns:ahyp="http://schemas.microsoft.com/office/drawing/2018/hyperlinkcolor" val="tx"/>
                    </a:ext>
                  </a:extLst>
                </a:hlinkClick>
              </a:rPr>
              <a:t>projects</a:t>
            </a:r>
            <a:r>
              <a:rPr kumimoji="0" sz="1200" b="0" i="0" u="none" strike="noStrike" kern="1200" cap="none" spc="4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4">
                  <a:extLst>
                    <a:ext uri="{A12FA001-AC4F-418D-AE19-62706E023703}">
                      <ahyp:hlinkClr xmlns:ahyp="http://schemas.microsoft.com/office/drawing/2018/hyperlinkcolor" val="tx"/>
                    </a:ext>
                  </a:extLst>
                </a:hlinkClick>
              </a:rPr>
              <a:t>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4">
                  <a:extLst>
                    <a:ext uri="{A12FA001-AC4F-418D-AE19-62706E023703}">
                      <ahyp:hlinkClr xmlns:ahyp="http://schemas.microsoft.com/office/drawing/2018/hyperlinkcolor" val="tx"/>
                    </a:ext>
                  </a:extLst>
                </a:hlinkClick>
              </a:rPr>
              <a:t>and</a:t>
            </a:r>
            <a:r>
              <a:rPr kumimoji="0" sz="1200" b="0" i="0" u="none" strike="noStrike" kern="1200" cap="none" spc="4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4">
                  <a:extLst>
                    <a:ext uri="{A12FA001-AC4F-418D-AE19-62706E023703}">
                      <ahyp:hlinkClr xmlns:ahyp="http://schemas.microsoft.com/office/drawing/2018/hyperlinkcolor" val="tx"/>
                    </a:ext>
                  </a:extLst>
                </a:hlinkClick>
              </a:rPr>
              <a:t> </a:t>
            </a:r>
            <a:r>
              <a:rPr kumimoji="0" sz="1200" b="0"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4">
                  <a:extLst>
                    <a:ext uri="{A12FA001-AC4F-418D-AE19-62706E023703}">
                      <ahyp:hlinkClr xmlns:ahyp="http://schemas.microsoft.com/office/drawing/2018/hyperlinkcolor" val="tx"/>
                    </a:ext>
                  </a:extLst>
                </a:hlinkClick>
              </a:rPr>
              <a:t>initiatives.</a:t>
            </a:r>
            <a:endPar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endParaRPr>
          </a:p>
        </p:txBody>
      </p:sp>
      <p:sp>
        <p:nvSpPr>
          <p:cNvPr id="10" name="object 10"/>
          <p:cNvSpPr txBox="1"/>
          <p:nvPr/>
        </p:nvSpPr>
        <p:spPr>
          <a:xfrm>
            <a:off x="945305" y="3543300"/>
            <a:ext cx="3020694" cy="966868"/>
          </a:xfrm>
          <a:prstGeom prst="rect">
            <a:avLst/>
          </a:prstGeom>
        </p:spPr>
        <p:txBody>
          <a:bodyPr vert="horz" wrap="square" lIns="0" tIns="12700" rIns="0" bIns="0" rtlCol="0">
            <a:spAutoFit/>
          </a:bodyPr>
          <a:lstStyle/>
          <a:p>
            <a:pPr marL="12700" marR="1464310" lvl="0" indent="0" algn="l" defTabSz="914400" rtl="0" eaLnBrk="1" fontAlgn="auto" latinLnBrk="0" hangingPunct="1">
              <a:lnSpc>
                <a:spcPct val="107100"/>
              </a:lnSpc>
              <a:spcBef>
                <a:spcPts val="100"/>
              </a:spcBef>
              <a:spcAft>
                <a:spcPts val="0"/>
              </a:spcAft>
              <a:buClrTx/>
              <a:buSzTx/>
              <a:buFontTx/>
              <a:buNone/>
              <a:tabLst/>
              <a:defRPr/>
            </a:pPr>
            <a:r>
              <a:rPr kumimoji="0" lang="en-AU" sz="1400" b="1"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5">
                  <a:extLst>
                    <a:ext uri="{A12FA001-AC4F-418D-AE19-62706E023703}">
                      <ahyp:hlinkClr xmlns:ahyp="http://schemas.microsoft.com/office/drawing/2018/hyperlinkcolor" val="tx"/>
                    </a:ext>
                  </a:extLst>
                </a:hlinkClick>
              </a:rPr>
              <a:t>Downloadable </a:t>
            </a:r>
            <a:r>
              <a:rPr kumimoji="0" lang="en-AU" sz="1400" b="1"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5">
                  <a:extLst>
                    <a:ext uri="{A12FA001-AC4F-418D-AE19-62706E023703}">
                      <ahyp:hlinkClr xmlns:ahyp="http://schemas.microsoft.com/office/drawing/2018/hyperlinkcolor" val="tx"/>
                    </a:ext>
                  </a:extLst>
                </a:hlinkClick>
              </a:rPr>
              <a:t>data</a:t>
            </a:r>
            <a:r>
              <a:rPr kumimoji="0" lang="en-AU" sz="1400" b="1"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5">
                  <a:extLst>
                    <a:ext uri="{A12FA001-AC4F-418D-AE19-62706E023703}">
                      <ahyp:hlinkClr xmlns:ahyp="http://schemas.microsoft.com/office/drawing/2018/hyperlinkcolor" val="tx"/>
                    </a:ext>
                  </a:extLst>
                </a:hlinkClick>
              </a:rPr>
              <a:t> </a:t>
            </a:r>
            <a:r>
              <a:rPr kumimoji="0" lang="en-AU" sz="1400" b="1"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5">
                  <a:extLst>
                    <a:ext uri="{A12FA001-AC4F-418D-AE19-62706E023703}">
                      <ahyp:hlinkClr xmlns:ahyp="http://schemas.microsoft.com/office/drawing/2018/hyperlinkcolor" val="tx"/>
                    </a:ext>
                  </a:extLst>
                </a:hlinkClick>
              </a:rPr>
              <a:t>and</a:t>
            </a:r>
            <a:r>
              <a:rPr kumimoji="0" lang="en-AU" sz="1400" b="1" i="0" u="none" strike="noStrike" kern="1200" cap="none" spc="-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5">
                  <a:extLst>
                    <a:ext uri="{A12FA001-AC4F-418D-AE19-62706E023703}">
                      <ahyp:hlinkClr xmlns:ahyp="http://schemas.microsoft.com/office/drawing/2018/hyperlinkcolor" val="tx"/>
                    </a:ext>
                  </a:extLst>
                </a:hlinkClick>
              </a:rPr>
              <a:t> </a:t>
            </a:r>
            <a:r>
              <a:rPr kumimoji="0" lang="en-AU" sz="1400" b="1"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5">
                  <a:extLst>
                    <a:ext uri="{A12FA001-AC4F-418D-AE19-62706E023703}">
                      <ahyp:hlinkClr xmlns:ahyp="http://schemas.microsoft.com/office/drawing/2018/hyperlinkcolor" val="tx"/>
                    </a:ext>
                  </a:extLst>
                </a:hlinkClick>
              </a:rPr>
              <a:t>insights</a:t>
            </a:r>
            <a:endParaRPr kumimoji="0" lang="en-AU" sz="14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endParaRPr>
          </a:p>
          <a:p>
            <a:pPr marL="12700" marR="5080" lvl="0" indent="0" algn="l" defTabSz="914400" rtl="0" eaLnBrk="1" fontAlgn="auto" latinLnBrk="0" hangingPunct="1">
              <a:lnSpc>
                <a:spcPct val="133300"/>
              </a:lnSpc>
              <a:spcBef>
                <a:spcPts val="175"/>
              </a:spcBef>
              <a:spcAft>
                <a:spcPts val="0"/>
              </a:spcAft>
              <a:buClrTx/>
              <a:buSzTx/>
              <a:buFontTx/>
              <a:buNone/>
              <a:tabLst/>
              <a:defRPr/>
            </a:pPr>
            <a:r>
              <a:rPr kumimoji="0" sz="1200" b="0"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5">
                  <a:extLst>
                    <a:ext uri="{A12FA001-AC4F-418D-AE19-62706E023703}">
                      <ahyp:hlinkClr xmlns:ahyp="http://schemas.microsoft.com/office/drawing/2018/hyperlinkcolor" val="tx"/>
                    </a:ext>
                  </a:extLst>
                </a:hlinkClick>
              </a:rPr>
              <a:t>Elevate</a:t>
            </a:r>
            <a:r>
              <a:rPr kumimoji="0" sz="1200" b="0" i="0" u="none" strike="noStrike" kern="1200" cap="none" spc="-1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5">
                  <a:extLst>
                    <a:ext uri="{A12FA001-AC4F-418D-AE19-62706E023703}">
                      <ahyp:hlinkClr xmlns:ahyp="http://schemas.microsoft.com/office/drawing/2018/hyperlinkcolor" val="tx"/>
                    </a:ext>
                  </a:extLst>
                </a:hlinkClick>
              </a:rPr>
              <a:t>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5">
                  <a:extLst>
                    <a:ext uri="{A12FA001-AC4F-418D-AE19-62706E023703}">
                      <ahyp:hlinkClr xmlns:ahyp="http://schemas.microsoft.com/office/drawing/2018/hyperlinkcolor" val="tx"/>
                    </a:ext>
                  </a:extLst>
                </a:hlinkClick>
              </a:rPr>
              <a:t>your</a:t>
            </a:r>
            <a:r>
              <a:rPr kumimoji="0" sz="1200" b="0" i="0" u="none" strike="noStrike" kern="1200" cap="none" spc="-1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5">
                  <a:extLst>
                    <a:ext uri="{A12FA001-AC4F-418D-AE19-62706E023703}">
                      <ahyp:hlinkClr xmlns:ahyp="http://schemas.microsoft.com/office/drawing/2018/hyperlinkcolor" val="tx"/>
                    </a:ext>
                  </a:extLst>
                </a:hlinkClick>
              </a:rPr>
              <a:t>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5">
                  <a:extLst>
                    <a:ext uri="{A12FA001-AC4F-418D-AE19-62706E023703}">
                      <ahyp:hlinkClr xmlns:ahyp="http://schemas.microsoft.com/office/drawing/2018/hyperlinkcolor" val="tx"/>
                    </a:ext>
                  </a:extLst>
                </a:hlinkClick>
              </a:rPr>
              <a:t>business</a:t>
            </a:r>
            <a:r>
              <a:rPr kumimoji="0" sz="1200" b="0"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5">
                  <a:extLst>
                    <a:ext uri="{A12FA001-AC4F-418D-AE19-62706E023703}">
                      <ahyp:hlinkClr xmlns:ahyp="http://schemas.microsoft.com/office/drawing/2018/hyperlinkcolor" val="tx"/>
                    </a:ext>
                  </a:extLst>
                </a:hlinkClick>
              </a:rPr>
              <a:t>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5">
                  <a:extLst>
                    <a:ext uri="{A12FA001-AC4F-418D-AE19-62706E023703}">
                      <ahyp:hlinkClr xmlns:ahyp="http://schemas.microsoft.com/office/drawing/2018/hyperlinkcolor" val="tx"/>
                    </a:ext>
                  </a:extLst>
                </a:hlinkClick>
              </a:rPr>
              <a:t>cases</a:t>
            </a:r>
            <a:r>
              <a:rPr kumimoji="0" sz="1200" b="0" i="0" u="none" strike="noStrike" kern="1200" cap="none" spc="-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5">
                  <a:extLst>
                    <a:ext uri="{A12FA001-AC4F-418D-AE19-62706E023703}">
                      <ahyp:hlinkClr xmlns:ahyp="http://schemas.microsoft.com/office/drawing/2018/hyperlinkcolor" val="tx"/>
                    </a:ext>
                  </a:extLst>
                </a:hlinkClick>
              </a:rPr>
              <a:t> </a:t>
            </a:r>
            <a:r>
              <a:rPr kumimoji="0" sz="1200" b="0" i="0" u="none" strike="noStrike" kern="1200" cap="none" spc="-2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5">
                  <a:extLst>
                    <a:ext uri="{A12FA001-AC4F-418D-AE19-62706E023703}">
                      <ahyp:hlinkClr xmlns:ahyp="http://schemas.microsoft.com/office/drawing/2018/hyperlinkcolor" val="tx"/>
                    </a:ext>
                  </a:extLst>
                </a:hlinkClick>
              </a:rPr>
              <a:t>with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5">
                  <a:extLst>
                    <a:ext uri="{A12FA001-AC4F-418D-AE19-62706E023703}">
                      <ahyp:hlinkClr xmlns:ahyp="http://schemas.microsoft.com/office/drawing/2018/hyperlinkcolor" val="tx"/>
                    </a:ext>
                  </a:extLst>
                </a:hlinkClick>
              </a:rPr>
              <a:t>downloadable</a:t>
            </a:r>
            <a:r>
              <a:rPr kumimoji="0" sz="1200" b="0" i="0" u="none" strike="noStrike" kern="1200" cap="none" spc="2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5">
                  <a:extLst>
                    <a:ext uri="{A12FA001-AC4F-418D-AE19-62706E023703}">
                      <ahyp:hlinkClr xmlns:ahyp="http://schemas.microsoft.com/office/drawing/2018/hyperlinkcolor" val="tx"/>
                    </a:ext>
                  </a:extLst>
                </a:hlinkClick>
              </a:rPr>
              <a:t>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5">
                  <a:extLst>
                    <a:ext uri="{A12FA001-AC4F-418D-AE19-62706E023703}">
                      <ahyp:hlinkClr xmlns:ahyp="http://schemas.microsoft.com/office/drawing/2018/hyperlinkcolor" val="tx"/>
                    </a:ext>
                  </a:extLst>
                </a:hlinkClick>
              </a:rPr>
              <a:t>market</a:t>
            </a:r>
            <a:r>
              <a:rPr kumimoji="0" sz="1200" b="0" i="0" u="none" strike="noStrike" kern="1200" cap="none" spc="3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5">
                  <a:extLst>
                    <a:ext uri="{A12FA001-AC4F-418D-AE19-62706E023703}">
                      <ahyp:hlinkClr xmlns:ahyp="http://schemas.microsoft.com/office/drawing/2018/hyperlinkcolor" val="tx"/>
                    </a:ext>
                  </a:extLst>
                </a:hlinkClick>
              </a:rPr>
              <a:t>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5">
                  <a:extLst>
                    <a:ext uri="{A12FA001-AC4F-418D-AE19-62706E023703}">
                      <ahyp:hlinkClr xmlns:ahyp="http://schemas.microsoft.com/office/drawing/2018/hyperlinkcolor" val="tx"/>
                    </a:ext>
                  </a:extLst>
                </a:hlinkClick>
              </a:rPr>
              <a:t>and</a:t>
            </a:r>
            <a:r>
              <a:rPr kumimoji="0" sz="1200" b="0" i="0" u="none" strike="noStrike" kern="1200" cap="none" spc="3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5">
                  <a:extLst>
                    <a:ext uri="{A12FA001-AC4F-418D-AE19-62706E023703}">
                      <ahyp:hlinkClr xmlns:ahyp="http://schemas.microsoft.com/office/drawing/2018/hyperlinkcolor" val="tx"/>
                    </a:ext>
                  </a:extLst>
                </a:hlinkClick>
              </a:rPr>
              <a:t>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5">
                  <a:extLst>
                    <a:ext uri="{A12FA001-AC4F-418D-AE19-62706E023703}">
                      <ahyp:hlinkClr xmlns:ahyp="http://schemas.microsoft.com/office/drawing/2018/hyperlinkcolor" val="tx"/>
                    </a:ext>
                  </a:extLst>
                </a:hlinkClick>
              </a:rPr>
              <a:t>industry</a:t>
            </a:r>
            <a:r>
              <a:rPr kumimoji="0" sz="1200" b="0" i="0" u="none" strike="noStrike" kern="1200" cap="none" spc="2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5">
                  <a:extLst>
                    <a:ext uri="{A12FA001-AC4F-418D-AE19-62706E023703}">
                      <ahyp:hlinkClr xmlns:ahyp="http://schemas.microsoft.com/office/drawing/2018/hyperlinkcolor" val="tx"/>
                    </a:ext>
                  </a:extLst>
                </a:hlinkClick>
              </a:rPr>
              <a:t> </a:t>
            </a:r>
            <a:r>
              <a:rPr kumimoji="0" sz="1200" b="0" i="0" u="none" strike="noStrike" kern="1200" cap="none" spc="-2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5">
                  <a:extLst>
                    <a:ext uri="{A12FA001-AC4F-418D-AE19-62706E023703}">
                      <ahyp:hlinkClr xmlns:ahyp="http://schemas.microsoft.com/office/drawing/2018/hyperlinkcolor" val="tx"/>
                    </a:ext>
                  </a:extLst>
                </a:hlinkClick>
              </a:rPr>
              <a:t>data.</a:t>
            </a:r>
            <a:endPar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endParaRPr>
          </a:p>
        </p:txBody>
      </p:sp>
      <p:sp>
        <p:nvSpPr>
          <p:cNvPr id="11" name="object 11"/>
          <p:cNvSpPr txBox="1"/>
          <p:nvPr/>
        </p:nvSpPr>
        <p:spPr>
          <a:xfrm>
            <a:off x="4852250" y="3543300"/>
            <a:ext cx="3020695" cy="993140"/>
          </a:xfrm>
          <a:prstGeom prst="rect">
            <a:avLst/>
          </a:prstGeom>
        </p:spPr>
        <p:txBody>
          <a:bodyPr vert="horz" wrap="square" lIns="0" tIns="12700" rIns="0" bIns="0" rtlCol="0">
            <a:spAutoFit/>
          </a:bodyPr>
          <a:lstStyle/>
          <a:p>
            <a:pPr marL="12700" marR="1699260" lvl="0" indent="0" algn="l" defTabSz="914400" rtl="0" eaLnBrk="1" fontAlgn="auto" latinLnBrk="0" hangingPunct="1">
              <a:lnSpc>
                <a:spcPct val="107100"/>
              </a:lnSpc>
              <a:spcBef>
                <a:spcPts val="100"/>
              </a:spcBef>
              <a:spcAft>
                <a:spcPts val="0"/>
              </a:spcAft>
              <a:buClrTx/>
              <a:buSzTx/>
              <a:buFontTx/>
              <a:buNone/>
              <a:tabLst/>
              <a:defRPr/>
            </a:pPr>
            <a:r>
              <a:rPr kumimoji="0" lang="en-AU" sz="1400" b="1"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6">
                  <a:extLst>
                    <a:ext uri="{A12FA001-AC4F-418D-AE19-62706E023703}">
                      <ahyp:hlinkClr xmlns:ahyp="http://schemas.microsoft.com/office/drawing/2018/hyperlinkcolor" val="tx"/>
                    </a:ext>
                  </a:extLst>
                </a:hlinkClick>
              </a:rPr>
              <a:t>Industry</a:t>
            </a:r>
            <a:r>
              <a:rPr kumimoji="0" lang="en-AU" sz="1400" b="1" i="0" u="none" strike="noStrike" kern="1200" cap="none" spc="-4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6">
                  <a:extLst>
                    <a:ext uri="{A12FA001-AC4F-418D-AE19-62706E023703}">
                      <ahyp:hlinkClr xmlns:ahyp="http://schemas.microsoft.com/office/drawing/2018/hyperlinkcolor" val="tx"/>
                    </a:ext>
                  </a:extLst>
                </a:hlinkClick>
              </a:rPr>
              <a:t> </a:t>
            </a:r>
            <a:r>
              <a:rPr kumimoji="0" lang="en-AU" sz="1400" b="1"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6">
                  <a:extLst>
                    <a:ext uri="{A12FA001-AC4F-418D-AE19-62706E023703}">
                      <ahyp:hlinkClr xmlns:ahyp="http://schemas.microsoft.com/office/drawing/2018/hyperlinkcolor" val="tx"/>
                    </a:ext>
                  </a:extLst>
                </a:hlinkClick>
              </a:rPr>
              <a:t>expert presentations</a:t>
            </a:r>
            <a:endParaRPr kumimoji="0" lang="en-AU" sz="14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endParaRPr>
          </a:p>
          <a:p>
            <a:pPr marL="12700" marR="5080" lvl="0" indent="0" algn="l" defTabSz="914400" rtl="0" eaLnBrk="1" fontAlgn="auto" latinLnBrk="0" hangingPunct="1">
              <a:lnSpc>
                <a:spcPct val="133300"/>
              </a:lnSpc>
              <a:spcBef>
                <a:spcPts val="175"/>
              </a:spcBef>
              <a:spcAft>
                <a:spcPts val="0"/>
              </a:spcAft>
              <a:buClrTx/>
              <a:buSzTx/>
              <a:buFontTx/>
              <a:buNone/>
              <a:tabLst/>
              <a:defRPr/>
            </a:pP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6">
                  <a:extLst>
                    <a:ext uri="{A12FA001-AC4F-418D-AE19-62706E023703}">
                      <ahyp:hlinkClr xmlns:ahyp="http://schemas.microsoft.com/office/drawing/2018/hyperlinkcolor" val="tx"/>
                    </a:ext>
                  </a:extLst>
                </a:hlinkClick>
              </a:rPr>
              <a:t>Watch keynotes</a:t>
            </a:r>
            <a:r>
              <a:rPr kumimoji="0" sz="1200" b="0" i="0" u="none" strike="noStrike" kern="1200" cap="none" spc="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6">
                  <a:extLst>
                    <a:ext uri="{A12FA001-AC4F-418D-AE19-62706E023703}">
                      <ahyp:hlinkClr xmlns:ahyp="http://schemas.microsoft.com/office/drawing/2018/hyperlinkcolor" val="tx"/>
                    </a:ext>
                  </a:extLst>
                </a:hlinkClick>
              </a:rPr>
              <a:t>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6">
                  <a:extLst>
                    <a:ext uri="{A12FA001-AC4F-418D-AE19-62706E023703}">
                      <ahyp:hlinkClr xmlns:ahyp="http://schemas.microsoft.com/office/drawing/2018/hyperlinkcolor" val="tx"/>
                    </a:ext>
                  </a:extLst>
                </a:hlinkClick>
              </a:rPr>
              <a:t>or read</a:t>
            </a:r>
            <a:r>
              <a:rPr kumimoji="0" sz="1200" b="0"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6">
                  <a:extLst>
                    <a:ext uri="{A12FA001-AC4F-418D-AE19-62706E023703}">
                      <ahyp:hlinkClr xmlns:ahyp="http://schemas.microsoft.com/office/drawing/2018/hyperlinkcolor" val="tx"/>
                    </a:ext>
                  </a:extLst>
                </a:hlinkClick>
              </a:rPr>
              <a:t>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6">
                  <a:extLst>
                    <a:ext uri="{A12FA001-AC4F-418D-AE19-62706E023703}">
                      <ahyp:hlinkClr xmlns:ahyp="http://schemas.microsoft.com/office/drawing/2018/hyperlinkcolor" val="tx"/>
                    </a:ext>
                  </a:extLst>
                </a:hlinkClick>
              </a:rPr>
              <a:t>distilled</a:t>
            </a:r>
            <a:r>
              <a:rPr kumimoji="0" sz="1200" b="0"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6">
                  <a:extLst>
                    <a:ext uri="{A12FA001-AC4F-418D-AE19-62706E023703}">
                      <ahyp:hlinkClr xmlns:ahyp="http://schemas.microsoft.com/office/drawing/2018/hyperlinkcolor" val="tx"/>
                    </a:ext>
                  </a:extLst>
                </a:hlinkClick>
              </a:rPr>
              <a:t> </a:t>
            </a:r>
            <a:r>
              <a:rPr kumimoji="0" sz="1200" b="0" i="0" u="none" strike="noStrike" kern="1200" cap="none" spc="-2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6">
                  <a:extLst>
                    <a:ext uri="{A12FA001-AC4F-418D-AE19-62706E023703}">
                      <ahyp:hlinkClr xmlns:ahyp="http://schemas.microsoft.com/office/drawing/2018/hyperlinkcolor" val="tx"/>
                    </a:ext>
                  </a:extLst>
                </a:hlinkClick>
              </a:rPr>
              <a:t>1-page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6">
                  <a:extLst>
                    <a:ext uri="{A12FA001-AC4F-418D-AE19-62706E023703}">
                      <ahyp:hlinkClr xmlns:ahyp="http://schemas.microsoft.com/office/drawing/2018/hyperlinkcolor" val="tx"/>
                    </a:ext>
                  </a:extLst>
                </a:hlinkClick>
              </a:rPr>
              <a:t>executive</a:t>
            </a:r>
            <a:r>
              <a:rPr kumimoji="0" sz="1200" b="0" i="0" u="none" strike="noStrike" kern="1200" cap="none" spc="-2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6">
                  <a:extLst>
                    <a:ext uri="{A12FA001-AC4F-418D-AE19-62706E023703}">
                      <ahyp:hlinkClr xmlns:ahyp="http://schemas.microsoft.com/office/drawing/2018/hyperlinkcolor" val="tx"/>
                    </a:ext>
                  </a:extLst>
                </a:hlinkClick>
              </a:rPr>
              <a:t>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6">
                  <a:extLst>
                    <a:ext uri="{A12FA001-AC4F-418D-AE19-62706E023703}">
                      <ahyp:hlinkClr xmlns:ahyp="http://schemas.microsoft.com/office/drawing/2018/hyperlinkcolor" val="tx"/>
                    </a:ext>
                  </a:extLst>
                </a:hlinkClick>
              </a:rPr>
              <a:t>summaries</a:t>
            </a:r>
            <a:r>
              <a:rPr kumimoji="0" sz="1200" b="0" i="0" u="none" strike="noStrike" kern="1200" cap="none" spc="-1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6">
                  <a:extLst>
                    <a:ext uri="{A12FA001-AC4F-418D-AE19-62706E023703}">
                      <ahyp:hlinkClr xmlns:ahyp="http://schemas.microsoft.com/office/drawing/2018/hyperlinkcolor" val="tx"/>
                    </a:ext>
                  </a:extLst>
                </a:hlinkClick>
              </a:rPr>
              <a:t>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6">
                  <a:extLst>
                    <a:ext uri="{A12FA001-AC4F-418D-AE19-62706E023703}">
                      <ahyp:hlinkClr xmlns:ahyp="http://schemas.microsoft.com/office/drawing/2018/hyperlinkcolor" val="tx"/>
                    </a:ext>
                  </a:extLst>
                </a:hlinkClick>
              </a:rPr>
              <a:t>from</a:t>
            </a:r>
            <a:r>
              <a:rPr kumimoji="0" sz="1200" b="0" i="0" u="none" strike="noStrike" kern="1200" cap="none" spc="-2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6">
                  <a:extLst>
                    <a:ext uri="{A12FA001-AC4F-418D-AE19-62706E023703}">
                      <ahyp:hlinkClr xmlns:ahyp="http://schemas.microsoft.com/office/drawing/2018/hyperlinkcolor" val="tx"/>
                    </a:ext>
                  </a:extLst>
                </a:hlinkClick>
              </a:rPr>
              <a:t>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6">
                  <a:extLst>
                    <a:ext uri="{A12FA001-AC4F-418D-AE19-62706E023703}">
                      <ahyp:hlinkClr xmlns:ahyp="http://schemas.microsoft.com/office/drawing/2018/hyperlinkcolor" val="tx"/>
                    </a:ext>
                  </a:extLst>
                </a:hlinkClick>
              </a:rPr>
              <a:t>our</a:t>
            </a:r>
            <a:r>
              <a:rPr kumimoji="0" sz="1200" b="0" i="0" u="none" strike="noStrike" kern="1200" cap="none" spc="-2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6">
                  <a:extLst>
                    <a:ext uri="{A12FA001-AC4F-418D-AE19-62706E023703}">
                      <ahyp:hlinkClr xmlns:ahyp="http://schemas.microsoft.com/office/drawing/2018/hyperlinkcolor" val="tx"/>
                    </a:ext>
                  </a:extLst>
                </a:hlinkClick>
              </a:rPr>
              <a:t> </a:t>
            </a:r>
            <a:r>
              <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6">
                  <a:extLst>
                    <a:ext uri="{A12FA001-AC4F-418D-AE19-62706E023703}">
                      <ahyp:hlinkClr xmlns:ahyp="http://schemas.microsoft.com/office/drawing/2018/hyperlinkcolor" val="tx"/>
                    </a:ext>
                  </a:extLst>
                </a:hlinkClick>
              </a:rPr>
              <a:t>Edge</a:t>
            </a:r>
            <a:r>
              <a:rPr kumimoji="0" sz="1200" b="0" i="0" u="none" strike="noStrike" kern="1200" cap="none" spc="-2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6">
                  <a:extLst>
                    <a:ext uri="{A12FA001-AC4F-418D-AE19-62706E023703}">
                      <ahyp:hlinkClr xmlns:ahyp="http://schemas.microsoft.com/office/drawing/2018/hyperlinkcolor" val="tx"/>
                    </a:ext>
                  </a:extLst>
                </a:hlinkClick>
              </a:rPr>
              <a:t> </a:t>
            </a:r>
            <a:r>
              <a:rPr kumimoji="0" sz="1200" b="0"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6">
                  <a:extLst>
                    <a:ext uri="{A12FA001-AC4F-418D-AE19-62706E023703}">
                      <ahyp:hlinkClr xmlns:ahyp="http://schemas.microsoft.com/office/drawing/2018/hyperlinkcolor" val="tx"/>
                    </a:ext>
                  </a:extLst>
                </a:hlinkClick>
              </a:rPr>
              <a:t>Events.</a:t>
            </a:r>
            <a:endParaRPr kumimoji="0"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endParaRPr>
          </a:p>
        </p:txBody>
      </p:sp>
      <p:sp>
        <p:nvSpPr>
          <p:cNvPr id="12" name="object 12"/>
          <p:cNvSpPr txBox="1"/>
          <p:nvPr/>
        </p:nvSpPr>
        <p:spPr>
          <a:xfrm>
            <a:off x="9245866" y="6590467"/>
            <a:ext cx="2788285" cy="170815"/>
          </a:xfrm>
          <a:prstGeom prst="rect">
            <a:avLst/>
          </a:prstGeom>
        </p:spPr>
        <p:txBody>
          <a:bodyPr vert="horz" wrap="square" lIns="0" tIns="12700" rIns="0" bIns="0" rtlCol="0">
            <a:spAutoFit/>
          </a:bodyPr>
          <a:lstStyle/>
          <a:p>
            <a:pPr marL="12700" marR="0" lvl="0" indent="0" algn="l" defTabSz="914400" rtl="0" eaLnBrk="1" fontAlgn="auto" latinLnBrk="0" hangingPunct="1">
              <a:lnSpc>
                <a:spcPct val="100000"/>
              </a:lnSpc>
              <a:spcBef>
                <a:spcPts val="100"/>
              </a:spcBef>
              <a:spcAft>
                <a:spcPts val="0"/>
              </a:spcAft>
              <a:buClrTx/>
              <a:buSzTx/>
              <a:buFontTx/>
              <a:buNone/>
              <a:tabLst/>
              <a:defRPr/>
            </a:pPr>
            <a:r>
              <a:rPr kumimoji="0" sz="950" b="0" i="1" u="none" strike="noStrike" kern="1200" cap="none" spc="-25" normalizeH="0" baseline="0" noProof="0">
                <a:ln>
                  <a:noFill/>
                </a:ln>
                <a:solidFill>
                  <a:srgbClr val="3B3838"/>
                </a:solidFill>
                <a:effectLst/>
                <a:uLnTx/>
                <a:uFillTx/>
                <a:latin typeface="Arial"/>
                <a:ea typeface="+mn-ea"/>
                <a:cs typeface="Arial"/>
              </a:rPr>
              <a:t>*Inclusions</a:t>
            </a:r>
            <a:r>
              <a:rPr kumimoji="0" sz="950" b="0" i="1" u="none" strike="noStrike" kern="1200" cap="none" spc="-5" normalizeH="0" baseline="0" noProof="0">
                <a:ln>
                  <a:noFill/>
                </a:ln>
                <a:solidFill>
                  <a:srgbClr val="3B3838"/>
                </a:solidFill>
                <a:effectLst/>
                <a:uLnTx/>
                <a:uFillTx/>
                <a:latin typeface="Arial"/>
                <a:ea typeface="+mn-ea"/>
                <a:cs typeface="Arial"/>
              </a:rPr>
              <a:t> </a:t>
            </a:r>
            <a:r>
              <a:rPr kumimoji="0" sz="950" b="0" i="1" u="none" strike="noStrike" kern="1200" cap="none" spc="-40" normalizeH="0" baseline="0" noProof="0">
                <a:ln>
                  <a:noFill/>
                </a:ln>
                <a:solidFill>
                  <a:srgbClr val="3B3838"/>
                </a:solidFill>
                <a:effectLst/>
                <a:uLnTx/>
                <a:uFillTx/>
                <a:latin typeface="Arial"/>
                <a:ea typeface="+mn-ea"/>
                <a:cs typeface="Arial"/>
              </a:rPr>
              <a:t>may</a:t>
            </a:r>
            <a:r>
              <a:rPr kumimoji="0" sz="950" b="0" i="1" u="none" strike="noStrike" kern="1200" cap="none" spc="-5" normalizeH="0" baseline="0" noProof="0">
                <a:ln>
                  <a:noFill/>
                </a:ln>
                <a:solidFill>
                  <a:srgbClr val="3B3838"/>
                </a:solidFill>
                <a:effectLst/>
                <a:uLnTx/>
                <a:uFillTx/>
                <a:latin typeface="Arial"/>
                <a:ea typeface="+mn-ea"/>
                <a:cs typeface="Arial"/>
              </a:rPr>
              <a:t> </a:t>
            </a:r>
            <a:r>
              <a:rPr kumimoji="0" sz="950" b="0" i="1" u="none" strike="noStrike" kern="1200" cap="none" spc="-25" normalizeH="0" baseline="0" noProof="0">
                <a:ln>
                  <a:noFill/>
                </a:ln>
                <a:solidFill>
                  <a:srgbClr val="3B3838"/>
                </a:solidFill>
                <a:effectLst/>
                <a:uLnTx/>
                <a:uFillTx/>
                <a:latin typeface="Arial"/>
                <a:ea typeface="+mn-ea"/>
                <a:cs typeface="Arial"/>
              </a:rPr>
              <a:t>vary</a:t>
            </a:r>
            <a:r>
              <a:rPr kumimoji="0" sz="950" b="0" i="1" u="none" strike="noStrike" kern="1200" cap="none" spc="-5" normalizeH="0" baseline="0" noProof="0">
                <a:ln>
                  <a:noFill/>
                </a:ln>
                <a:solidFill>
                  <a:srgbClr val="3B3838"/>
                </a:solidFill>
                <a:effectLst/>
                <a:uLnTx/>
                <a:uFillTx/>
                <a:latin typeface="Arial"/>
                <a:ea typeface="+mn-ea"/>
                <a:cs typeface="Arial"/>
              </a:rPr>
              <a:t> </a:t>
            </a:r>
            <a:r>
              <a:rPr kumimoji="0" sz="950" b="0" i="1" u="none" strike="noStrike" kern="1200" cap="none" spc="-10" normalizeH="0" baseline="0" noProof="0">
                <a:ln>
                  <a:noFill/>
                </a:ln>
                <a:solidFill>
                  <a:srgbClr val="3B3838"/>
                </a:solidFill>
                <a:effectLst/>
                <a:uLnTx/>
                <a:uFillTx/>
                <a:latin typeface="Arial"/>
                <a:ea typeface="+mn-ea"/>
                <a:cs typeface="Arial"/>
              </a:rPr>
              <a:t>depending</a:t>
            </a:r>
            <a:r>
              <a:rPr kumimoji="0" sz="950" b="0" i="1" u="none" strike="noStrike" kern="1200" cap="none" spc="-5" normalizeH="0" baseline="0" noProof="0">
                <a:ln>
                  <a:noFill/>
                </a:ln>
                <a:solidFill>
                  <a:srgbClr val="3B3838"/>
                </a:solidFill>
                <a:effectLst/>
                <a:uLnTx/>
                <a:uFillTx/>
                <a:latin typeface="Arial"/>
                <a:ea typeface="+mn-ea"/>
                <a:cs typeface="Arial"/>
              </a:rPr>
              <a:t> </a:t>
            </a:r>
            <a:r>
              <a:rPr kumimoji="0" sz="950" b="0" i="1" u="none" strike="noStrike" kern="1200" cap="none" spc="-20" normalizeH="0" baseline="0" noProof="0">
                <a:ln>
                  <a:noFill/>
                </a:ln>
                <a:solidFill>
                  <a:srgbClr val="3B3838"/>
                </a:solidFill>
                <a:effectLst/>
                <a:uLnTx/>
                <a:uFillTx/>
                <a:latin typeface="Arial"/>
                <a:ea typeface="+mn-ea"/>
                <a:cs typeface="Arial"/>
              </a:rPr>
              <a:t>on</a:t>
            </a:r>
            <a:r>
              <a:rPr kumimoji="0" sz="950" b="0" i="1" u="none" strike="noStrike" kern="1200" cap="none" spc="0" normalizeH="0" baseline="0" noProof="0">
                <a:ln>
                  <a:noFill/>
                </a:ln>
                <a:solidFill>
                  <a:srgbClr val="3B3838"/>
                </a:solidFill>
                <a:effectLst/>
                <a:uLnTx/>
                <a:uFillTx/>
                <a:latin typeface="Arial"/>
                <a:ea typeface="+mn-ea"/>
                <a:cs typeface="Arial"/>
              </a:rPr>
              <a:t> </a:t>
            </a:r>
            <a:r>
              <a:rPr kumimoji="0" sz="950" b="0" i="1" u="none" strike="noStrike" kern="1200" cap="none" spc="-20" normalizeH="0" baseline="0" noProof="0">
                <a:ln>
                  <a:noFill/>
                </a:ln>
                <a:solidFill>
                  <a:srgbClr val="3B3838"/>
                </a:solidFill>
                <a:effectLst/>
                <a:uLnTx/>
                <a:uFillTx/>
                <a:latin typeface="Arial"/>
                <a:ea typeface="+mn-ea"/>
                <a:cs typeface="Arial"/>
              </a:rPr>
              <a:t>subscription</a:t>
            </a:r>
            <a:r>
              <a:rPr kumimoji="0" sz="950" b="0" i="1" u="none" strike="noStrike" kern="1200" cap="none" spc="-5" normalizeH="0" baseline="0" noProof="0">
                <a:ln>
                  <a:noFill/>
                </a:ln>
                <a:solidFill>
                  <a:srgbClr val="3B3838"/>
                </a:solidFill>
                <a:effectLst/>
                <a:uLnTx/>
                <a:uFillTx/>
                <a:latin typeface="Arial"/>
                <a:ea typeface="+mn-ea"/>
                <a:cs typeface="Arial"/>
              </a:rPr>
              <a:t> </a:t>
            </a:r>
            <a:r>
              <a:rPr kumimoji="0" sz="950" b="0" i="1" u="none" strike="noStrike" kern="1200" cap="none" spc="-10" normalizeH="0" baseline="0" noProof="0">
                <a:ln>
                  <a:noFill/>
                </a:ln>
                <a:solidFill>
                  <a:srgbClr val="3B3838"/>
                </a:solidFill>
                <a:effectLst/>
                <a:uLnTx/>
                <a:uFillTx/>
                <a:latin typeface="Arial"/>
                <a:ea typeface="+mn-ea"/>
                <a:cs typeface="Arial"/>
              </a:rPr>
              <a:t>level.</a:t>
            </a:r>
            <a:endParaRPr kumimoji="0" sz="950" b="0" i="0" u="none" strike="noStrike" kern="1200" cap="none" spc="0" normalizeH="0" baseline="0" noProof="0">
              <a:ln>
                <a:noFill/>
              </a:ln>
              <a:solidFill>
                <a:prstClr val="black"/>
              </a:solidFill>
              <a:effectLst/>
              <a:uLnTx/>
              <a:uFillTx/>
              <a:latin typeface="Arial"/>
              <a:ea typeface="+mn-ea"/>
              <a:cs typeface="Arial"/>
            </a:endParaRPr>
          </a:p>
        </p:txBody>
      </p:sp>
      <p:grpSp>
        <p:nvGrpSpPr>
          <p:cNvPr id="13" name="object 13"/>
          <p:cNvGrpSpPr/>
          <p:nvPr/>
        </p:nvGrpSpPr>
        <p:grpSpPr>
          <a:xfrm>
            <a:off x="656730" y="1947100"/>
            <a:ext cx="8185150" cy="180340"/>
            <a:chOff x="656730" y="1947100"/>
            <a:chExt cx="8185150" cy="180340"/>
          </a:xfrm>
        </p:grpSpPr>
        <p:pic>
          <p:nvPicPr>
            <p:cNvPr id="14" name="object 14"/>
            <p:cNvPicPr/>
            <p:nvPr/>
          </p:nvPicPr>
          <p:blipFill>
            <a:blip r:embed="rId7" cstate="print"/>
            <a:stretch>
              <a:fillRect/>
            </a:stretch>
          </p:blipFill>
          <p:spPr>
            <a:xfrm>
              <a:off x="656730" y="1947100"/>
              <a:ext cx="179999" cy="179997"/>
            </a:xfrm>
            <a:prstGeom prst="rect">
              <a:avLst/>
            </a:prstGeom>
          </p:spPr>
        </p:pic>
        <p:pic>
          <p:nvPicPr>
            <p:cNvPr id="15" name="object 15"/>
            <p:cNvPicPr/>
            <p:nvPr/>
          </p:nvPicPr>
          <p:blipFill>
            <a:blip r:embed="rId8" cstate="print"/>
            <a:stretch>
              <a:fillRect/>
            </a:stretch>
          </p:blipFill>
          <p:spPr>
            <a:xfrm>
              <a:off x="701040" y="1990344"/>
              <a:ext cx="94487" cy="94487"/>
            </a:xfrm>
            <a:prstGeom prst="rect">
              <a:avLst/>
            </a:prstGeom>
          </p:spPr>
        </p:pic>
        <p:pic>
          <p:nvPicPr>
            <p:cNvPr id="16" name="object 16"/>
            <p:cNvPicPr/>
            <p:nvPr/>
          </p:nvPicPr>
          <p:blipFill>
            <a:blip r:embed="rId7" cstate="print"/>
            <a:stretch>
              <a:fillRect/>
            </a:stretch>
          </p:blipFill>
          <p:spPr>
            <a:xfrm>
              <a:off x="4567643" y="1947100"/>
              <a:ext cx="180009" cy="179997"/>
            </a:xfrm>
            <a:prstGeom prst="rect">
              <a:avLst/>
            </a:prstGeom>
          </p:spPr>
        </p:pic>
        <p:pic>
          <p:nvPicPr>
            <p:cNvPr id="17" name="object 17"/>
            <p:cNvPicPr/>
            <p:nvPr/>
          </p:nvPicPr>
          <p:blipFill>
            <a:blip r:embed="rId9" cstate="print"/>
            <a:stretch>
              <a:fillRect/>
            </a:stretch>
          </p:blipFill>
          <p:spPr>
            <a:xfrm>
              <a:off x="4611624" y="1990344"/>
              <a:ext cx="94487" cy="94487"/>
            </a:xfrm>
            <a:prstGeom prst="rect">
              <a:avLst/>
            </a:prstGeom>
          </p:spPr>
        </p:pic>
        <p:pic>
          <p:nvPicPr>
            <p:cNvPr id="18" name="object 18"/>
            <p:cNvPicPr/>
            <p:nvPr/>
          </p:nvPicPr>
          <p:blipFill>
            <a:blip r:embed="rId10" cstate="print"/>
            <a:stretch>
              <a:fillRect/>
            </a:stretch>
          </p:blipFill>
          <p:spPr>
            <a:xfrm>
              <a:off x="8661691" y="1947100"/>
              <a:ext cx="179997" cy="179997"/>
            </a:xfrm>
            <a:prstGeom prst="rect">
              <a:avLst/>
            </a:prstGeom>
          </p:spPr>
        </p:pic>
        <p:pic>
          <p:nvPicPr>
            <p:cNvPr id="19" name="object 19"/>
            <p:cNvPicPr/>
            <p:nvPr/>
          </p:nvPicPr>
          <p:blipFill>
            <a:blip r:embed="rId11" cstate="print"/>
            <a:stretch>
              <a:fillRect/>
            </a:stretch>
          </p:blipFill>
          <p:spPr>
            <a:xfrm>
              <a:off x="8705087" y="1990344"/>
              <a:ext cx="94488" cy="94487"/>
            </a:xfrm>
            <a:prstGeom prst="rect">
              <a:avLst/>
            </a:prstGeom>
          </p:spPr>
        </p:pic>
      </p:grpSp>
      <p:grpSp>
        <p:nvGrpSpPr>
          <p:cNvPr id="20" name="object 20"/>
          <p:cNvGrpSpPr/>
          <p:nvPr/>
        </p:nvGrpSpPr>
        <p:grpSpPr>
          <a:xfrm>
            <a:off x="656730" y="3595674"/>
            <a:ext cx="180340" cy="180340"/>
            <a:chOff x="656730" y="3595674"/>
            <a:chExt cx="180340" cy="180340"/>
          </a:xfrm>
        </p:grpSpPr>
        <p:pic>
          <p:nvPicPr>
            <p:cNvPr id="21" name="object 21"/>
            <p:cNvPicPr/>
            <p:nvPr/>
          </p:nvPicPr>
          <p:blipFill>
            <a:blip r:embed="rId12" cstate="print"/>
            <a:stretch>
              <a:fillRect/>
            </a:stretch>
          </p:blipFill>
          <p:spPr>
            <a:xfrm>
              <a:off x="656730" y="3595674"/>
              <a:ext cx="179999" cy="179997"/>
            </a:xfrm>
            <a:prstGeom prst="rect">
              <a:avLst/>
            </a:prstGeom>
          </p:spPr>
        </p:pic>
        <p:pic>
          <p:nvPicPr>
            <p:cNvPr id="22" name="object 22"/>
            <p:cNvPicPr/>
            <p:nvPr/>
          </p:nvPicPr>
          <p:blipFill>
            <a:blip r:embed="rId13" cstate="print"/>
            <a:stretch>
              <a:fillRect/>
            </a:stretch>
          </p:blipFill>
          <p:spPr>
            <a:xfrm>
              <a:off x="701040" y="3639311"/>
              <a:ext cx="94487" cy="94487"/>
            </a:xfrm>
            <a:prstGeom prst="rect">
              <a:avLst/>
            </a:prstGeom>
          </p:spPr>
        </p:pic>
      </p:grpSp>
      <p:grpSp>
        <p:nvGrpSpPr>
          <p:cNvPr id="23" name="object 23"/>
          <p:cNvGrpSpPr/>
          <p:nvPr/>
        </p:nvGrpSpPr>
        <p:grpSpPr>
          <a:xfrm>
            <a:off x="656730" y="5205095"/>
            <a:ext cx="180340" cy="180340"/>
            <a:chOff x="656730" y="5205095"/>
            <a:chExt cx="180340" cy="180340"/>
          </a:xfrm>
        </p:grpSpPr>
        <p:pic>
          <p:nvPicPr>
            <p:cNvPr id="24" name="object 24"/>
            <p:cNvPicPr/>
            <p:nvPr/>
          </p:nvPicPr>
          <p:blipFill>
            <a:blip r:embed="rId7" cstate="print"/>
            <a:stretch>
              <a:fillRect/>
            </a:stretch>
          </p:blipFill>
          <p:spPr>
            <a:xfrm>
              <a:off x="656730" y="5205095"/>
              <a:ext cx="179999" cy="179997"/>
            </a:xfrm>
            <a:prstGeom prst="rect">
              <a:avLst/>
            </a:prstGeom>
          </p:spPr>
        </p:pic>
        <p:pic>
          <p:nvPicPr>
            <p:cNvPr id="25" name="object 25"/>
            <p:cNvPicPr/>
            <p:nvPr/>
          </p:nvPicPr>
          <p:blipFill>
            <a:blip r:embed="rId14" cstate="print"/>
            <a:stretch>
              <a:fillRect/>
            </a:stretch>
          </p:blipFill>
          <p:spPr>
            <a:xfrm>
              <a:off x="701040" y="5248656"/>
              <a:ext cx="94487" cy="94487"/>
            </a:xfrm>
            <a:prstGeom prst="rect">
              <a:avLst/>
            </a:prstGeom>
          </p:spPr>
        </p:pic>
      </p:grpSp>
      <p:sp>
        <p:nvSpPr>
          <p:cNvPr id="26" name="object 26"/>
          <p:cNvSpPr/>
          <p:nvPr/>
        </p:nvSpPr>
        <p:spPr>
          <a:xfrm>
            <a:off x="-6" y="3269208"/>
            <a:ext cx="12192635" cy="0"/>
          </a:xfrm>
          <a:custGeom>
            <a:avLst/>
            <a:gdLst/>
            <a:ahLst/>
            <a:cxnLst/>
            <a:rect l="l" t="t" r="r" b="b"/>
            <a:pathLst>
              <a:path w="12192635">
                <a:moveTo>
                  <a:pt x="12192006" y="0"/>
                </a:moveTo>
                <a:lnTo>
                  <a:pt x="0" y="1"/>
                </a:lnTo>
              </a:path>
            </a:pathLst>
          </a:custGeom>
          <a:ln w="6350">
            <a:solidFill>
              <a:srgbClr val="D0CECE"/>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27" name="object 27"/>
          <p:cNvSpPr/>
          <p:nvPr/>
        </p:nvSpPr>
        <p:spPr>
          <a:xfrm>
            <a:off x="-6" y="4861115"/>
            <a:ext cx="12192635" cy="0"/>
          </a:xfrm>
          <a:custGeom>
            <a:avLst/>
            <a:gdLst/>
            <a:ahLst/>
            <a:cxnLst/>
            <a:rect l="l" t="t" r="r" b="b"/>
            <a:pathLst>
              <a:path w="12192635">
                <a:moveTo>
                  <a:pt x="12192006" y="0"/>
                </a:moveTo>
                <a:lnTo>
                  <a:pt x="0" y="1"/>
                </a:lnTo>
              </a:path>
            </a:pathLst>
          </a:custGeom>
          <a:ln w="6350">
            <a:solidFill>
              <a:srgbClr val="D0CECE"/>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nvGrpSpPr>
          <p:cNvPr id="28" name="object 28"/>
          <p:cNvGrpSpPr/>
          <p:nvPr/>
        </p:nvGrpSpPr>
        <p:grpSpPr>
          <a:xfrm>
            <a:off x="4567644" y="3595674"/>
            <a:ext cx="180340" cy="180340"/>
            <a:chOff x="4567644" y="3595674"/>
            <a:chExt cx="180340" cy="180340"/>
          </a:xfrm>
        </p:grpSpPr>
        <p:pic>
          <p:nvPicPr>
            <p:cNvPr id="29" name="object 29"/>
            <p:cNvPicPr/>
            <p:nvPr/>
          </p:nvPicPr>
          <p:blipFill>
            <a:blip r:embed="rId12" cstate="print"/>
            <a:stretch>
              <a:fillRect/>
            </a:stretch>
          </p:blipFill>
          <p:spPr>
            <a:xfrm>
              <a:off x="4567644" y="3595674"/>
              <a:ext cx="180009" cy="179997"/>
            </a:xfrm>
            <a:prstGeom prst="rect">
              <a:avLst/>
            </a:prstGeom>
          </p:spPr>
        </p:pic>
        <p:pic>
          <p:nvPicPr>
            <p:cNvPr id="30" name="object 30"/>
            <p:cNvPicPr/>
            <p:nvPr/>
          </p:nvPicPr>
          <p:blipFill>
            <a:blip r:embed="rId15" cstate="print"/>
            <a:stretch>
              <a:fillRect/>
            </a:stretch>
          </p:blipFill>
          <p:spPr>
            <a:xfrm>
              <a:off x="4611624" y="3639311"/>
              <a:ext cx="94487" cy="94487"/>
            </a:xfrm>
            <a:prstGeom prst="rect">
              <a:avLst/>
            </a:prstGeom>
          </p:spPr>
        </p:pic>
      </p:grpSp>
      <p:grpSp>
        <p:nvGrpSpPr>
          <p:cNvPr id="31" name="object 31"/>
          <p:cNvGrpSpPr/>
          <p:nvPr/>
        </p:nvGrpSpPr>
        <p:grpSpPr>
          <a:xfrm>
            <a:off x="4567644" y="5205095"/>
            <a:ext cx="180340" cy="180340"/>
            <a:chOff x="4567644" y="5205095"/>
            <a:chExt cx="180340" cy="180340"/>
          </a:xfrm>
        </p:grpSpPr>
        <p:pic>
          <p:nvPicPr>
            <p:cNvPr id="32" name="object 32"/>
            <p:cNvPicPr/>
            <p:nvPr/>
          </p:nvPicPr>
          <p:blipFill>
            <a:blip r:embed="rId7" cstate="print"/>
            <a:stretch>
              <a:fillRect/>
            </a:stretch>
          </p:blipFill>
          <p:spPr>
            <a:xfrm>
              <a:off x="4567644" y="5205095"/>
              <a:ext cx="180009" cy="179997"/>
            </a:xfrm>
            <a:prstGeom prst="rect">
              <a:avLst/>
            </a:prstGeom>
          </p:spPr>
        </p:pic>
        <p:pic>
          <p:nvPicPr>
            <p:cNvPr id="33" name="object 33"/>
            <p:cNvPicPr/>
            <p:nvPr/>
          </p:nvPicPr>
          <p:blipFill>
            <a:blip r:embed="rId16" cstate="print"/>
            <a:stretch>
              <a:fillRect/>
            </a:stretch>
          </p:blipFill>
          <p:spPr>
            <a:xfrm>
              <a:off x="4611624" y="5248656"/>
              <a:ext cx="94487" cy="94487"/>
            </a:xfrm>
            <a:prstGeom prst="rect">
              <a:avLst/>
            </a:prstGeom>
          </p:spPr>
        </p:pic>
      </p:grpSp>
      <p:grpSp>
        <p:nvGrpSpPr>
          <p:cNvPr id="34" name="object 34"/>
          <p:cNvGrpSpPr/>
          <p:nvPr/>
        </p:nvGrpSpPr>
        <p:grpSpPr>
          <a:xfrm>
            <a:off x="8661692" y="3595674"/>
            <a:ext cx="180340" cy="180340"/>
            <a:chOff x="8661692" y="3595674"/>
            <a:chExt cx="180340" cy="180340"/>
          </a:xfrm>
        </p:grpSpPr>
        <p:pic>
          <p:nvPicPr>
            <p:cNvPr id="35" name="object 35"/>
            <p:cNvPicPr/>
            <p:nvPr/>
          </p:nvPicPr>
          <p:blipFill>
            <a:blip r:embed="rId17" cstate="print"/>
            <a:stretch>
              <a:fillRect/>
            </a:stretch>
          </p:blipFill>
          <p:spPr>
            <a:xfrm>
              <a:off x="8661692" y="3595674"/>
              <a:ext cx="179997" cy="179997"/>
            </a:xfrm>
            <a:prstGeom prst="rect">
              <a:avLst/>
            </a:prstGeom>
          </p:spPr>
        </p:pic>
        <p:pic>
          <p:nvPicPr>
            <p:cNvPr id="36" name="object 36"/>
            <p:cNvPicPr/>
            <p:nvPr/>
          </p:nvPicPr>
          <p:blipFill>
            <a:blip r:embed="rId18" cstate="print"/>
            <a:stretch>
              <a:fillRect/>
            </a:stretch>
          </p:blipFill>
          <p:spPr>
            <a:xfrm>
              <a:off x="8705088" y="3639311"/>
              <a:ext cx="94488" cy="94487"/>
            </a:xfrm>
            <a:prstGeom prst="rect">
              <a:avLst/>
            </a:prstGeom>
          </p:spPr>
        </p:pic>
      </p:grpSp>
      <p:grpSp>
        <p:nvGrpSpPr>
          <p:cNvPr id="37" name="object 37"/>
          <p:cNvGrpSpPr/>
          <p:nvPr/>
        </p:nvGrpSpPr>
        <p:grpSpPr>
          <a:xfrm>
            <a:off x="8661692" y="5205095"/>
            <a:ext cx="180340" cy="180340"/>
            <a:chOff x="8661692" y="5205095"/>
            <a:chExt cx="180340" cy="180340"/>
          </a:xfrm>
        </p:grpSpPr>
        <p:pic>
          <p:nvPicPr>
            <p:cNvPr id="38" name="object 38"/>
            <p:cNvPicPr/>
            <p:nvPr/>
          </p:nvPicPr>
          <p:blipFill>
            <a:blip r:embed="rId10" cstate="print"/>
            <a:stretch>
              <a:fillRect/>
            </a:stretch>
          </p:blipFill>
          <p:spPr>
            <a:xfrm>
              <a:off x="8661692" y="5205095"/>
              <a:ext cx="179997" cy="179997"/>
            </a:xfrm>
            <a:prstGeom prst="rect">
              <a:avLst/>
            </a:prstGeom>
          </p:spPr>
        </p:pic>
        <p:pic>
          <p:nvPicPr>
            <p:cNvPr id="39" name="object 39"/>
            <p:cNvPicPr/>
            <p:nvPr/>
          </p:nvPicPr>
          <p:blipFill>
            <a:blip r:embed="rId19" cstate="print"/>
            <a:stretch>
              <a:fillRect/>
            </a:stretch>
          </p:blipFill>
          <p:spPr>
            <a:xfrm>
              <a:off x="8705088" y="5248656"/>
              <a:ext cx="94488" cy="94487"/>
            </a:xfrm>
            <a:prstGeom prst="rect">
              <a:avLst/>
            </a:prstGeom>
          </p:spPr>
        </p:pic>
      </p:grpSp>
      <p:sp>
        <p:nvSpPr>
          <p:cNvPr id="40" name="object 40"/>
          <p:cNvSpPr txBox="1"/>
          <p:nvPr/>
        </p:nvSpPr>
        <p:spPr>
          <a:xfrm>
            <a:off x="2187016" y="795244"/>
            <a:ext cx="8032115" cy="470000"/>
          </a:xfrm>
          <a:prstGeom prst="rect">
            <a:avLst/>
          </a:prstGeom>
        </p:spPr>
        <p:txBody>
          <a:bodyPr vert="horz" wrap="square" lIns="0" tIns="12065" rIns="0" bIns="0" rtlCol="0">
            <a:spAutoFit/>
          </a:bodyPr>
          <a:lstStyle/>
          <a:p>
            <a:pPr marL="12700" marR="5080" lvl="0" indent="20955" algn="l" defTabSz="914400" rtl="0" eaLnBrk="1" fontAlgn="auto" latinLnBrk="0" hangingPunct="1">
              <a:lnSpc>
                <a:spcPct val="137400"/>
              </a:lnSpc>
              <a:spcBef>
                <a:spcPts val="95"/>
              </a:spcBef>
              <a:spcAft>
                <a:spcPts val="0"/>
              </a:spcAft>
              <a:buClrTx/>
              <a:buSzTx/>
              <a:buFontTx/>
              <a:buNone/>
              <a:tabLst/>
              <a:defRPr/>
            </a:pPr>
            <a:r>
              <a:rPr kumimoji="0" sz="1150" b="0" i="0" u="none" strike="noStrike" kern="1200" cap="none" spc="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Members</a:t>
            </a:r>
            <a:r>
              <a:rPr kumimoji="0" sz="1150" b="0" i="0" u="none" strike="noStrike" kern="1200" cap="none" spc="14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sz="1150" b="0" i="0" u="none" strike="noStrike" kern="1200" cap="none" spc="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of</a:t>
            </a:r>
            <a:r>
              <a:rPr kumimoji="0" sz="1150" b="0" i="0" u="none" strike="noStrike" kern="1200" cap="none" spc="155"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sz="1150" b="0" i="0" u="none" strike="noStrike" kern="1200" cap="none" spc="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ADAPT’s</a:t>
            </a:r>
            <a:r>
              <a:rPr kumimoji="0" sz="1150" b="0" i="0" u="none" strike="noStrike" kern="1200" cap="none" spc="14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sz="1150" b="0" i="0" u="none" strike="noStrike" kern="1200" cap="none" spc="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Research</a:t>
            </a:r>
            <a:r>
              <a:rPr kumimoji="0" sz="1150" b="0" i="0" u="none" strike="noStrike" kern="1200" cap="none" spc="14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sz="1150" b="0" i="0" u="none" strike="noStrike" kern="1200" cap="none" spc="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&amp;</a:t>
            </a:r>
            <a:r>
              <a:rPr kumimoji="0" sz="1150" b="0" i="0" u="none" strike="noStrike" kern="1200" cap="none" spc="145"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sz="1150" b="0" i="0" u="none" strike="noStrike" kern="1200" cap="none" spc="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Advisory</a:t>
            </a:r>
            <a:r>
              <a:rPr kumimoji="0" sz="1150" b="0" i="0" u="none" strike="noStrike" kern="1200" cap="none" spc="14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sz="1150" b="0" i="0" u="none" strike="noStrike" kern="1200" cap="none" spc="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platform</a:t>
            </a:r>
            <a:r>
              <a:rPr kumimoji="0" sz="1150" b="0" i="0" u="none" strike="noStrike" kern="1200" cap="none" spc="145"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sz="1150" b="0" i="0" u="none" strike="noStrike" kern="1200" cap="none" spc="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have</a:t>
            </a:r>
            <a:r>
              <a:rPr kumimoji="0" sz="1150" b="0" i="0" u="none" strike="noStrike" kern="1200" cap="none" spc="14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sz="1150" b="0" i="0" u="none" strike="noStrike" kern="1200" cap="none" spc="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access</a:t>
            </a:r>
            <a:r>
              <a:rPr kumimoji="0" sz="1150" b="0" i="0" u="none" strike="noStrike" kern="1200" cap="none" spc="14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sz="1150" b="0" i="0" u="none" strike="noStrike" kern="1200" cap="none" spc="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to</a:t>
            </a:r>
            <a:r>
              <a:rPr kumimoji="0" sz="1150" b="0" i="0" u="none" strike="noStrike" kern="1200" cap="none" spc="14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sz="1150" b="0" i="0" u="none" strike="noStrike" kern="1200" cap="none" spc="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an</a:t>
            </a:r>
            <a:r>
              <a:rPr kumimoji="0" sz="1150" b="0" i="0" u="none" strike="noStrike" kern="1200" cap="none" spc="135"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sz="1150" b="0" i="0" u="none" strike="noStrike" kern="1200" cap="none" spc="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entire</a:t>
            </a:r>
            <a:r>
              <a:rPr kumimoji="0" sz="1150" b="0" i="0" u="none" strike="noStrike" kern="1200" cap="none" spc="14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sz="1150" b="0" i="0" u="none" strike="noStrike" kern="1200" cap="none" spc="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suite</a:t>
            </a:r>
            <a:r>
              <a:rPr kumimoji="0" sz="1150" b="0" i="0" u="none" strike="noStrike" kern="1200" cap="none" spc="135"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sz="1150" b="0" i="0" u="none" strike="noStrike" kern="1200" cap="none" spc="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of</a:t>
            </a:r>
            <a:r>
              <a:rPr kumimoji="0" sz="1150" b="0" i="0" u="none" strike="noStrike" kern="1200" cap="none" spc="15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sz="1150" b="0" i="0" u="none" strike="noStrike" kern="1200" cap="none" spc="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market</a:t>
            </a:r>
            <a:r>
              <a:rPr kumimoji="0" sz="1150" b="0" i="0" u="none" strike="noStrike" kern="1200" cap="none" spc="155"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sz="1150" b="0" i="0" u="none" strike="noStrike" kern="1200" cap="none" spc="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leading</a:t>
            </a:r>
            <a:r>
              <a:rPr kumimoji="0" sz="1150" b="0" i="0" u="none" strike="noStrike" kern="1200" cap="none" spc="15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sz="1150" b="0" i="0" u="none" strike="noStrike" kern="1200" cap="none" spc="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content,</a:t>
            </a:r>
            <a:r>
              <a:rPr kumimoji="0" sz="1150" b="0" i="0" u="none" strike="noStrike" kern="1200" cap="none" spc="15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sz="1150" b="0" i="0" u="none" strike="noStrike" kern="1200" cap="none" spc="-1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insights </a:t>
            </a:r>
            <a:r>
              <a:rPr kumimoji="0" sz="1150" b="0" i="0" u="none" strike="noStrike" kern="1200" cap="none" spc="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and</a:t>
            </a:r>
            <a:r>
              <a:rPr kumimoji="0" sz="1150" b="0" i="0" u="none" strike="noStrike" kern="1200" cap="none" spc="145"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sz="1150" b="0" i="0" u="none" strike="noStrike" kern="1200" cap="none" spc="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resources</a:t>
            </a:r>
            <a:r>
              <a:rPr kumimoji="0" sz="1150" b="0" i="0" u="none" strike="noStrike" kern="1200" cap="none" spc="14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sz="1150" b="0" i="0" u="none" strike="noStrike" kern="1200" cap="none" spc="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to</a:t>
            </a:r>
            <a:r>
              <a:rPr kumimoji="0" sz="1150" b="0" i="0" u="none" strike="noStrike" kern="1200" cap="none" spc="135"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sz="1150" b="0" i="0" u="none" strike="noStrike" kern="1200" cap="none" spc="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help</a:t>
            </a:r>
            <a:r>
              <a:rPr kumimoji="0" sz="1150" b="0" i="0" u="none" strike="noStrike" kern="1200" cap="none" spc="15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sz="1150" b="0" i="0" u="none" strike="noStrike" kern="1200" cap="none" spc="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you</a:t>
            </a:r>
            <a:r>
              <a:rPr kumimoji="0" sz="1150" b="0" i="0" u="none" strike="noStrike" kern="1200" cap="none" spc="13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sz="1150" b="0" i="0" u="none" strike="noStrike" kern="1200" cap="none" spc="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execute</a:t>
            </a:r>
            <a:r>
              <a:rPr kumimoji="0" sz="1150" b="0" i="0" u="none" strike="noStrike" kern="1200" cap="none" spc="135"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sz="1150" b="0" i="0" u="none" strike="noStrike" kern="1200" cap="none" spc="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in</a:t>
            </a:r>
            <a:r>
              <a:rPr kumimoji="0" sz="1150" b="0" i="0" u="none" strike="noStrike" kern="1200" cap="none" spc="135"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sz="1150" b="0" i="0" u="none" strike="noStrike" kern="1200" cap="none" spc="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your</a:t>
            </a:r>
            <a:r>
              <a:rPr kumimoji="0" sz="1150" b="0" i="0" u="none" strike="noStrike" kern="1200" cap="none" spc="14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sz="1150" b="0" i="0" u="none" strike="noStrike" kern="1200" cap="none" spc="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role.</a:t>
            </a:r>
            <a:r>
              <a:rPr kumimoji="0" sz="1150" b="0" i="0" u="none" strike="noStrike" kern="1200" cap="none" spc="15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sz="1150" b="0" i="0" u="none" strike="noStrike" kern="1200" cap="none" spc="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For</a:t>
            </a:r>
            <a:r>
              <a:rPr kumimoji="0" sz="1150" b="0" i="0" u="none" strike="noStrike" kern="1200" cap="none" spc="14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sz="1150" b="0" i="0" u="none" strike="noStrike" kern="1200" cap="none" spc="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any</a:t>
            </a:r>
            <a:r>
              <a:rPr kumimoji="0" sz="1150" b="0" i="0" u="none" strike="noStrike" kern="1200" cap="none" spc="14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sz="1150" b="0" i="0" u="none" strike="noStrike" kern="1200" cap="none" spc="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assistance</a:t>
            </a:r>
            <a:r>
              <a:rPr kumimoji="0" sz="1150" b="0" i="0" u="none" strike="noStrike" kern="1200" cap="none" spc="135"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sz="1150" b="0" i="0" u="none" strike="noStrike" kern="1200" cap="none" spc="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contact</a:t>
            </a:r>
            <a:r>
              <a:rPr kumimoji="0" sz="1150" b="0" i="0" u="none" strike="noStrike" kern="1200" cap="none" spc="145"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sz="1150" b="0" i="0" u="none" strike="noStrike" kern="1200" cap="none" spc="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your</a:t>
            </a:r>
            <a:r>
              <a:rPr kumimoji="0" sz="1150" b="0" i="0" u="none" strike="noStrike" kern="1200" cap="none" spc="14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sz="1150" b="0" i="0" u="none" strike="noStrike" kern="1200" cap="none" spc="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Account</a:t>
            </a:r>
            <a:r>
              <a:rPr kumimoji="0" sz="1150" b="0" i="0" u="none" strike="noStrike" kern="1200" cap="none" spc="15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sz="1150" b="0" i="0" u="none" strike="noStrike" kern="1200" cap="none" spc="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Manager</a:t>
            </a:r>
            <a:r>
              <a:rPr kumimoji="0" sz="1150" b="0" i="0" u="none" strike="noStrike" kern="1200" cap="none" spc="14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sz="1150" b="0" i="0" u="none" strike="noStrike" kern="1200" cap="none" spc="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in</a:t>
            </a:r>
            <a:r>
              <a:rPr kumimoji="0" sz="1150" b="0" i="0" u="none" strike="noStrike" kern="1200" cap="none" spc="135"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sz="1150" b="0" i="0" u="none" strike="noStrike" kern="1200" cap="none" spc="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the</a:t>
            </a:r>
            <a:r>
              <a:rPr kumimoji="0" sz="1150" b="0" i="0" u="none" strike="noStrike" kern="1200" cap="none" spc="135"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sz="1150" b="0" i="0" u="none" strike="noStrike" kern="1200" cap="none" spc="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help</a:t>
            </a:r>
            <a:r>
              <a:rPr kumimoji="0" sz="1150" b="0" i="0" u="none" strike="noStrike" kern="1200" cap="none" spc="145"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sz="1150" b="0" i="0" u="none" strike="noStrike" kern="1200" cap="none" spc="-1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section.</a:t>
            </a:r>
            <a:endParaRPr kumimoji="0" sz="115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endParaRPr>
          </a:p>
        </p:txBody>
      </p:sp>
      <p:sp>
        <p:nvSpPr>
          <p:cNvPr id="44" name="object 2">
            <a:extLst>
              <a:ext uri="{FF2B5EF4-FFF2-40B4-BE49-F238E27FC236}">
                <a16:creationId xmlns:a16="http://schemas.microsoft.com/office/drawing/2014/main" id="{5047A1A9-BDA7-8A8B-56E4-A2A0AF7F4181}"/>
              </a:ext>
            </a:extLst>
          </p:cNvPr>
          <p:cNvSpPr txBox="1">
            <a:spLocks/>
          </p:cNvSpPr>
          <p:nvPr/>
        </p:nvSpPr>
        <p:spPr>
          <a:xfrm>
            <a:off x="3395268" y="334771"/>
            <a:ext cx="5401462" cy="391159"/>
          </a:xfrm>
          <a:prstGeom prst="rect">
            <a:avLst/>
          </a:prstGeom>
        </p:spPr>
        <p:txBody>
          <a:bodyPr vert="horz" wrap="square" lIns="0" tIns="12700" rIns="0" bIns="0" rtlCol="0">
            <a:spAutoFit/>
          </a:bodyPr>
          <a:lstStyle>
            <a:lvl1pPr>
              <a:defRPr sz="2400" b="1" i="0">
                <a:solidFill>
                  <a:schemeClr val="bg1"/>
                </a:solidFill>
                <a:latin typeface="Arial"/>
                <a:ea typeface="+mj-ea"/>
                <a:cs typeface="Arial"/>
              </a:defRPr>
            </a:lvl1pPr>
          </a:lstStyle>
          <a:p>
            <a:pPr marL="12700" marR="0" lvl="0" indent="0" algn="l" defTabSz="914400" rtl="0" eaLnBrk="1" fontAlgn="auto" latinLnBrk="0" hangingPunct="1">
              <a:lnSpc>
                <a:spcPct val="100000"/>
              </a:lnSpc>
              <a:spcBef>
                <a:spcPts val="100"/>
              </a:spcBef>
              <a:spcAft>
                <a:spcPts val="0"/>
              </a:spcAft>
              <a:buClrTx/>
              <a:buSzTx/>
              <a:buFontTx/>
              <a:buNone/>
              <a:tabLst/>
              <a:defRPr/>
            </a:pPr>
            <a:r>
              <a:rPr kumimoji="0" lang="en-US" sz="2400" b="1" i="0" u="none" strike="noStrike" kern="0" cap="none" spc="0" normalizeH="0" baseline="0" noProof="0">
                <a:ln>
                  <a:noFill/>
                </a:ln>
                <a:solidFill>
                  <a:prstClr val="white"/>
                </a:solidFill>
                <a:effectLst/>
                <a:uLnTx/>
                <a:uFillTx/>
                <a:latin typeface="Helvetica" panose="020B0604020202020204" pitchFamily="34" charset="0"/>
                <a:ea typeface="+mj-ea"/>
                <a:cs typeface="Helvetica" panose="020B0604020202020204" pitchFamily="34" charset="0"/>
              </a:rPr>
              <a:t>Additional</a:t>
            </a:r>
            <a:r>
              <a:rPr kumimoji="0" lang="en-US" sz="2400" b="1" i="0" u="none" strike="noStrike" kern="0" cap="none" spc="-20" normalizeH="0" baseline="0" noProof="0">
                <a:ln>
                  <a:noFill/>
                </a:ln>
                <a:solidFill>
                  <a:prstClr val="white"/>
                </a:solidFill>
                <a:effectLst/>
                <a:uLnTx/>
                <a:uFillTx/>
                <a:latin typeface="Helvetica" panose="020B0604020202020204" pitchFamily="34" charset="0"/>
                <a:ea typeface="+mj-ea"/>
                <a:cs typeface="Helvetica" panose="020B0604020202020204" pitchFamily="34" charset="0"/>
              </a:rPr>
              <a:t> </a:t>
            </a:r>
            <a:r>
              <a:rPr kumimoji="0" lang="en-US" sz="2400" b="1" i="0" u="none" strike="noStrike" kern="0" cap="none" spc="0" normalizeH="0" baseline="0" noProof="0">
                <a:ln>
                  <a:noFill/>
                </a:ln>
                <a:solidFill>
                  <a:prstClr val="white"/>
                </a:solidFill>
                <a:effectLst/>
                <a:uLnTx/>
                <a:uFillTx/>
                <a:latin typeface="Helvetica" panose="020B0604020202020204" pitchFamily="34" charset="0"/>
                <a:ea typeface="+mj-ea"/>
                <a:cs typeface="Helvetica" panose="020B0604020202020204" pitchFamily="34" charset="0"/>
              </a:rPr>
              <a:t>resources</a:t>
            </a:r>
            <a:r>
              <a:rPr kumimoji="0" lang="en-US" sz="2400" b="1" i="0" u="none" strike="noStrike" kern="0" cap="none" spc="-15" normalizeH="0" baseline="0" noProof="0">
                <a:ln>
                  <a:noFill/>
                </a:ln>
                <a:solidFill>
                  <a:prstClr val="white"/>
                </a:solidFill>
                <a:effectLst/>
                <a:uLnTx/>
                <a:uFillTx/>
                <a:latin typeface="Helvetica" panose="020B0604020202020204" pitchFamily="34" charset="0"/>
                <a:ea typeface="+mj-ea"/>
                <a:cs typeface="Helvetica" panose="020B0604020202020204" pitchFamily="34" charset="0"/>
              </a:rPr>
              <a:t> </a:t>
            </a:r>
            <a:r>
              <a:rPr kumimoji="0" lang="en-US" sz="2400" b="1" i="0" u="none" strike="noStrike" kern="0" cap="none" spc="0" normalizeH="0" baseline="0" noProof="0">
                <a:ln>
                  <a:noFill/>
                </a:ln>
                <a:solidFill>
                  <a:prstClr val="white"/>
                </a:solidFill>
                <a:effectLst/>
                <a:uLnTx/>
                <a:uFillTx/>
                <a:latin typeface="Helvetica" panose="020B0604020202020204" pitchFamily="34" charset="0"/>
                <a:ea typeface="+mj-ea"/>
                <a:cs typeface="Helvetica" panose="020B0604020202020204" pitchFamily="34" charset="0"/>
              </a:rPr>
              <a:t>you</a:t>
            </a:r>
            <a:r>
              <a:rPr kumimoji="0" lang="en-US" sz="2400" b="1" i="0" u="none" strike="noStrike" kern="0" cap="none" spc="-20" normalizeH="0" baseline="0" noProof="0">
                <a:ln>
                  <a:noFill/>
                </a:ln>
                <a:solidFill>
                  <a:prstClr val="white"/>
                </a:solidFill>
                <a:effectLst/>
                <a:uLnTx/>
                <a:uFillTx/>
                <a:latin typeface="Helvetica" panose="020B0604020202020204" pitchFamily="34" charset="0"/>
                <a:ea typeface="+mj-ea"/>
                <a:cs typeface="Helvetica" panose="020B0604020202020204" pitchFamily="34" charset="0"/>
              </a:rPr>
              <a:t> </a:t>
            </a:r>
            <a:r>
              <a:rPr kumimoji="0" lang="en-US" sz="2400" b="1" i="0" u="none" strike="noStrike" kern="0" cap="none" spc="0" normalizeH="0" baseline="0" noProof="0">
                <a:ln>
                  <a:noFill/>
                </a:ln>
                <a:solidFill>
                  <a:prstClr val="white"/>
                </a:solidFill>
                <a:effectLst/>
                <a:uLnTx/>
                <a:uFillTx/>
                <a:latin typeface="Helvetica" panose="020B0604020202020204" pitchFamily="34" charset="0"/>
                <a:ea typeface="+mj-ea"/>
                <a:cs typeface="Helvetica" panose="020B0604020202020204" pitchFamily="34" charset="0"/>
              </a:rPr>
              <a:t>can</a:t>
            </a:r>
            <a:r>
              <a:rPr kumimoji="0" lang="en-US" sz="2400" b="1" i="0" u="none" strike="noStrike" kern="0" cap="none" spc="-20" normalizeH="0" baseline="0" noProof="0">
                <a:ln>
                  <a:noFill/>
                </a:ln>
                <a:solidFill>
                  <a:prstClr val="white"/>
                </a:solidFill>
                <a:effectLst/>
                <a:uLnTx/>
                <a:uFillTx/>
                <a:latin typeface="Helvetica" panose="020B0604020202020204" pitchFamily="34" charset="0"/>
                <a:ea typeface="+mj-ea"/>
                <a:cs typeface="Helvetica" panose="020B0604020202020204" pitchFamily="34" charset="0"/>
              </a:rPr>
              <a:t> </a:t>
            </a:r>
            <a:r>
              <a:rPr kumimoji="0" lang="en-US" sz="2400" b="1" i="0" u="none" strike="noStrike" kern="0" cap="none" spc="-10" normalizeH="0" baseline="0" noProof="0">
                <a:ln>
                  <a:noFill/>
                </a:ln>
                <a:solidFill>
                  <a:prstClr val="white"/>
                </a:solidFill>
                <a:effectLst/>
                <a:uLnTx/>
                <a:uFillTx/>
                <a:latin typeface="Helvetica" panose="020B0604020202020204" pitchFamily="34" charset="0"/>
                <a:ea typeface="+mj-ea"/>
                <a:cs typeface="Helvetica" panose="020B0604020202020204" pitchFamily="34" charset="0"/>
              </a:rPr>
              <a:t>access</a:t>
            </a:r>
          </a:p>
        </p:txBody>
      </p:sp>
    </p:spTree>
    <p:extLst>
      <p:ext uri="{BB962C8B-B14F-4D97-AF65-F5344CB8AC3E}">
        <p14:creationId xmlns:p14="http://schemas.microsoft.com/office/powerpoint/2010/main" val="14851267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686A975B-FF5C-3D7F-1FA7-B6720A20A049}"/>
              </a:ext>
            </a:extLst>
          </p:cNvPr>
          <p:cNvSpPr txBox="1"/>
          <p:nvPr/>
        </p:nvSpPr>
        <p:spPr>
          <a:xfrm>
            <a:off x="627812" y="2414668"/>
            <a:ext cx="3479017" cy="1320041"/>
          </a:xfrm>
          <a:prstGeom prst="rect">
            <a:avLst/>
          </a:prstGeom>
          <a:noFill/>
        </p:spPr>
        <p:txBody>
          <a:bodyPr wrap="square" lIns="91440" tIns="45720" rIns="91440" bIns="45720" rtlCol="0" anchor="t">
            <a:spAutoFit/>
          </a:bodyPr>
          <a:lstStyle/>
          <a:p>
            <a:pPr marL="0" marR="0" lvl="0" indent="0" algn="l" defTabSz="914400" rtl="0" eaLnBrk="1" fontAlgn="auto" latinLnBrk="0" hangingPunct="1">
              <a:lnSpc>
                <a:spcPct val="150000"/>
              </a:lnSpc>
              <a:spcBef>
                <a:spcPts val="0"/>
              </a:spcBef>
              <a:spcAft>
                <a:spcPts val="600"/>
              </a:spcAft>
              <a:buClr>
                <a:srgbClr val="E7534F"/>
              </a:buClr>
              <a:buSzTx/>
              <a:buFontTx/>
              <a:buNone/>
              <a:tabLst/>
              <a:defRPr/>
            </a:pPr>
            <a:r>
              <a:rPr kumimoji="0" lang="en-US" sz="1200" b="1" i="0" u="none" strike="noStrike" kern="1200" cap="none" spc="0" normalizeH="0" baseline="0" noProof="0" dirty="0">
                <a:ln>
                  <a:noFill/>
                </a:ln>
                <a:solidFill>
                  <a:prstClr val="black"/>
                </a:solidFill>
                <a:effectLst/>
                <a:uLnTx/>
                <a:uFillTx/>
                <a:latin typeface="Helvetica"/>
                <a:ea typeface="+mn-ea"/>
                <a:cs typeface="Helvetica"/>
              </a:rPr>
              <a:t>ADAPT’s 2025 CISO Edge Survey (Oct 25), describes CISOs’ views on:</a:t>
            </a:r>
            <a:endParaRPr kumimoji="0" lang="en-US" sz="1200" b="1" i="0" u="none" strike="noStrike" kern="1200" cap="none" spc="0" normalizeH="0" baseline="0" noProof="0" dirty="0">
              <a:ln>
                <a:noFill/>
              </a:ln>
              <a:solidFill>
                <a:prstClr val="black"/>
              </a:solidFill>
              <a:effectLst/>
              <a:uLnTx/>
              <a:uFillTx/>
              <a:latin typeface="Helvetica" panose="020B0604020202020204" pitchFamily="34" charset="0"/>
              <a:ea typeface="+mn-ea"/>
              <a:cs typeface="Helvetica" panose="020B0604020202020204" pitchFamily="34" charset="0"/>
            </a:endParaRPr>
          </a:p>
          <a:p>
            <a:pPr marL="171450" marR="0" lvl="0" indent="-171450" algn="l" defTabSz="914400" rtl="0" eaLnBrk="1" fontAlgn="auto" latinLnBrk="0" hangingPunct="1">
              <a:lnSpc>
                <a:spcPct val="150000"/>
              </a:lnSpc>
              <a:spcBef>
                <a:spcPts val="0"/>
              </a:spcBef>
              <a:spcAft>
                <a:spcPts val="600"/>
              </a:spcAft>
              <a:buClrTx/>
              <a:buSzTx/>
              <a:buFont typeface="Arial"/>
              <a:buChar char="•"/>
              <a:tabLst/>
              <a:defRPr/>
            </a:pPr>
            <a:r>
              <a:rPr lang="en-US" sz="1200" dirty="0">
                <a:solidFill>
                  <a:prstClr val="black"/>
                </a:solidFill>
                <a:latin typeface="Helvetica"/>
                <a:cs typeface="Helvetica"/>
              </a:rPr>
              <a:t>AI governance</a:t>
            </a:r>
            <a:endParaRPr lang="en-US" sz="1200" i="0" u="none" strike="noStrike" kern="1200" cap="none" spc="0" normalizeH="0" baseline="0" noProof="0" dirty="0">
              <a:ln>
                <a:noFill/>
              </a:ln>
              <a:solidFill>
                <a:prstClr val="black"/>
              </a:solidFill>
              <a:effectLst/>
              <a:uLnTx/>
              <a:uFillTx/>
              <a:latin typeface="Helvetica"/>
              <a:cs typeface="Helvetica"/>
            </a:endParaRPr>
          </a:p>
          <a:p>
            <a:pPr marL="171450" marR="0" lvl="0" indent="-171450" algn="l" defTabSz="914400" rtl="0" eaLnBrk="1" fontAlgn="auto" latinLnBrk="0" hangingPunct="1">
              <a:lnSpc>
                <a:spcPct val="150000"/>
              </a:lnSpc>
              <a:spcBef>
                <a:spcPts val="0"/>
              </a:spcBef>
              <a:spcAft>
                <a:spcPts val="600"/>
              </a:spcAft>
              <a:buClrTx/>
              <a:buSzTx/>
              <a:buFont typeface="Arial"/>
              <a:buChar char="•"/>
              <a:tabLst/>
              <a:defRPr/>
            </a:pPr>
            <a:r>
              <a:rPr lang="en-US" sz="1200" dirty="0">
                <a:solidFill>
                  <a:prstClr val="black"/>
                </a:solidFill>
                <a:latin typeface="Helvetica"/>
                <a:cs typeface="Helvetica"/>
              </a:rPr>
              <a:t>AI benefits and risks</a:t>
            </a:r>
            <a:r>
              <a:rPr kumimoji="0" lang="en-US" sz="1200" i="0" u="none" strike="noStrike" kern="1200" cap="none" spc="0" normalizeH="0" baseline="0" noProof="0" dirty="0">
                <a:ln>
                  <a:noFill/>
                </a:ln>
                <a:solidFill>
                  <a:prstClr val="black"/>
                </a:solidFill>
                <a:effectLst/>
                <a:uLnTx/>
                <a:uFillTx/>
                <a:latin typeface="Helvetica"/>
                <a:ea typeface="+mn-ea"/>
                <a:cs typeface="Helvetica"/>
              </a:rPr>
              <a:t>.</a:t>
            </a:r>
          </a:p>
        </p:txBody>
      </p:sp>
      <p:sp>
        <p:nvSpPr>
          <p:cNvPr id="3" name="Rectangle 2">
            <a:extLst>
              <a:ext uri="{FF2B5EF4-FFF2-40B4-BE49-F238E27FC236}">
                <a16:creationId xmlns:a16="http://schemas.microsoft.com/office/drawing/2014/main" id="{FCDB4BEB-E898-C416-1F0D-8AA44DED8E6F}"/>
              </a:ext>
            </a:extLst>
          </p:cNvPr>
          <p:cNvSpPr/>
          <p:nvPr/>
        </p:nvSpPr>
        <p:spPr>
          <a:xfrm>
            <a:off x="576326" y="1842576"/>
            <a:ext cx="3530501" cy="461665"/>
          </a:xfrm>
          <a:prstGeom prst="rect">
            <a:avLst/>
          </a:prstGeom>
        </p:spPr>
        <p:txBody>
          <a:bodyPr wrap="square" lIns="91440" tIns="45720" rIns="91440" bIns="4572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black"/>
                </a:solidFill>
                <a:effectLst/>
                <a:uLnTx/>
                <a:uFillTx/>
                <a:latin typeface="Helvetica"/>
                <a:ea typeface="+mn-ea"/>
                <a:cs typeface="Helvetica"/>
              </a:rPr>
              <a:t>Key takeaways</a:t>
            </a:r>
          </a:p>
        </p:txBody>
      </p:sp>
      <p:sp>
        <p:nvSpPr>
          <p:cNvPr id="6" name="Rectangle 5">
            <a:extLst>
              <a:ext uri="{FF2B5EF4-FFF2-40B4-BE49-F238E27FC236}">
                <a16:creationId xmlns:a16="http://schemas.microsoft.com/office/drawing/2014/main" id="{24C42335-3FD8-4EDA-2E5C-1E6001BA24EF}"/>
              </a:ext>
            </a:extLst>
          </p:cNvPr>
          <p:cNvSpPr/>
          <p:nvPr/>
        </p:nvSpPr>
        <p:spPr>
          <a:xfrm>
            <a:off x="576325" y="1545096"/>
            <a:ext cx="3530501" cy="292388"/>
          </a:xfrm>
          <a:prstGeom prst="rect">
            <a:avLst/>
          </a:prstGeom>
        </p:spPr>
        <p:txBody>
          <a:bodyPr wrap="square" lIns="91440" tIns="45720" rIns="91440" bIns="4572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300" b="1" i="0" u="none" strike="noStrike" kern="1200" cap="none" spc="0" normalizeH="0" baseline="0" noProof="0" dirty="0">
                <a:ln>
                  <a:noFill/>
                </a:ln>
                <a:solidFill>
                  <a:srgbClr val="E7534F"/>
                </a:solidFill>
                <a:effectLst/>
                <a:uLnTx/>
                <a:uFillTx/>
                <a:latin typeface="Helvetica"/>
                <a:ea typeface="Calibri" panose="020F0502020204030204"/>
                <a:cs typeface="Helvetica"/>
              </a:rPr>
              <a:t>Technology Trends: AI</a:t>
            </a:r>
            <a:endParaRPr kumimoji="0" lang="en-US" sz="1300" b="0" i="0" u="none" strike="noStrike" kern="1200" cap="none" spc="0" normalizeH="0" baseline="0" noProof="0" dirty="0">
              <a:ln>
                <a:noFill/>
              </a:ln>
              <a:solidFill>
                <a:prstClr val="black"/>
              </a:solidFill>
              <a:effectLst/>
              <a:uLnTx/>
              <a:uFillTx/>
              <a:latin typeface="Calibri" panose="020F0502020204030204"/>
              <a:ea typeface="+mn-ea"/>
              <a:cs typeface="Calibri"/>
            </a:endParaRPr>
          </a:p>
        </p:txBody>
      </p:sp>
      <p:cxnSp>
        <p:nvCxnSpPr>
          <p:cNvPr id="7" name="Straight Connector 6">
            <a:extLst>
              <a:ext uri="{FF2B5EF4-FFF2-40B4-BE49-F238E27FC236}">
                <a16:creationId xmlns:a16="http://schemas.microsoft.com/office/drawing/2014/main" id="{2ADEBE6F-5D02-53EE-8361-6BE34D1E7F6C}"/>
              </a:ext>
            </a:extLst>
          </p:cNvPr>
          <p:cNvCxnSpPr>
            <a:cxnSpLocks/>
          </p:cNvCxnSpPr>
          <p:nvPr/>
        </p:nvCxnSpPr>
        <p:spPr>
          <a:xfrm flipV="1">
            <a:off x="4336877" y="316053"/>
            <a:ext cx="0" cy="6308267"/>
          </a:xfrm>
          <a:prstGeom prst="line">
            <a:avLst/>
          </a:prstGeom>
          <a:ln w="6350">
            <a:solidFill>
              <a:schemeClr val="bg1">
                <a:lumMod val="85000"/>
              </a:schemeClr>
            </a:solidFill>
            <a:prstDash val="solid"/>
          </a:ln>
        </p:spPr>
        <p:style>
          <a:lnRef idx="1">
            <a:schemeClr val="accent1"/>
          </a:lnRef>
          <a:fillRef idx="0">
            <a:schemeClr val="accent1"/>
          </a:fillRef>
          <a:effectRef idx="0">
            <a:schemeClr val="accent1"/>
          </a:effectRef>
          <a:fontRef idx="minor">
            <a:schemeClr val="tx1"/>
          </a:fontRef>
        </p:style>
      </p:cxnSp>
      <p:sp>
        <p:nvSpPr>
          <p:cNvPr id="9" name="TextBox 8">
            <a:extLst>
              <a:ext uri="{FF2B5EF4-FFF2-40B4-BE49-F238E27FC236}">
                <a16:creationId xmlns:a16="http://schemas.microsoft.com/office/drawing/2014/main" id="{4898A455-8484-C20E-25BE-0AEB1706CDD0}"/>
              </a:ext>
            </a:extLst>
          </p:cNvPr>
          <p:cNvSpPr txBox="1"/>
          <p:nvPr/>
        </p:nvSpPr>
        <p:spPr>
          <a:xfrm>
            <a:off x="4589053" y="1445540"/>
            <a:ext cx="7026621" cy="3966920"/>
          </a:xfrm>
          <a:prstGeom prst="rect">
            <a:avLst/>
          </a:prstGeom>
          <a:noFill/>
        </p:spPr>
        <p:txBody>
          <a:bodyPr wrap="square" lIns="91440" tIns="45720" rIns="91440" bIns="45720" anchor="t">
            <a:spAutoFit/>
          </a:bodyPr>
          <a:lstStyle/>
          <a:p>
            <a:pPr marL="228600" lvl="0" indent="-228600">
              <a:lnSpc>
                <a:spcPct val="150000"/>
              </a:lnSpc>
              <a:buClr>
                <a:srgbClr val="E7534F"/>
              </a:buClr>
              <a:buFont typeface="+mj-lt"/>
              <a:buAutoNum type="arabicPeriod"/>
              <a:defRPr/>
            </a:pPr>
            <a:r>
              <a:rPr lang="en-US" sz="1200" b="1" spc="-50" dirty="0">
                <a:solidFill>
                  <a:srgbClr val="000000"/>
                </a:solidFill>
                <a:latin typeface="Helvetica"/>
                <a:cs typeface="Helvetica"/>
              </a:rPr>
              <a:t>AI governance is rising but governance framework maturity remains low</a:t>
            </a:r>
            <a:endParaRPr kumimoji="0" lang="en-US" sz="1200" b="0" i="0" u="none" strike="noStrike" kern="1200" cap="none" spc="0" normalizeH="0" baseline="0" noProof="0" dirty="0">
              <a:ln>
                <a:noFill/>
              </a:ln>
              <a:solidFill>
                <a:prstClr val="black"/>
              </a:solidFill>
              <a:effectLst/>
              <a:uLnTx/>
              <a:uFillTx/>
              <a:latin typeface="Helvetica"/>
              <a:ea typeface="+mn-ea"/>
              <a:cs typeface="Helvetica"/>
            </a:endParaRPr>
          </a:p>
          <a:p>
            <a:pPr marL="355600" lvl="0" indent="-172720">
              <a:lnSpc>
                <a:spcPct val="150000"/>
              </a:lnSpc>
              <a:buClr>
                <a:srgbClr val="E7534F"/>
              </a:buClr>
              <a:buFont typeface="Arial" panose="020B0604020202020204" pitchFamily="34" charset="0"/>
              <a:buChar char="•"/>
              <a:defRPr/>
            </a:pPr>
            <a:r>
              <a:rPr lang="en-US" sz="1200" dirty="0">
                <a:solidFill>
                  <a:prstClr val="black"/>
                </a:solidFill>
                <a:latin typeface="Helvetica"/>
                <a:cs typeface="Helvetica"/>
              </a:rPr>
              <a:t>Australian CISOs are </a:t>
            </a:r>
            <a:r>
              <a:rPr lang="en-US" sz="1200" dirty="0" err="1">
                <a:solidFill>
                  <a:prstClr val="black"/>
                </a:solidFill>
                <a:latin typeface="Helvetica"/>
                <a:cs typeface="Helvetica"/>
              </a:rPr>
              <a:t>prioritising</a:t>
            </a:r>
            <a:r>
              <a:rPr lang="en-US" sz="1200" dirty="0">
                <a:solidFill>
                  <a:prstClr val="black"/>
                </a:solidFill>
                <a:latin typeface="Helvetica"/>
                <a:cs typeface="Helvetica"/>
              </a:rPr>
              <a:t> AI governance, but current frameworks are still evolving.</a:t>
            </a:r>
            <a:endParaRPr kumimoji="0" lang="en-US" sz="1200" b="0" i="0" u="none" strike="noStrike" kern="1200" cap="none" spc="0" normalizeH="0" baseline="0" noProof="0" dirty="0">
              <a:ln>
                <a:noFill/>
              </a:ln>
              <a:solidFill>
                <a:prstClr val="black"/>
              </a:solidFill>
              <a:effectLst/>
              <a:uLnTx/>
              <a:uFillTx/>
              <a:latin typeface="Helvetica"/>
              <a:ea typeface="+mn-ea"/>
              <a:cs typeface="Helvetica"/>
            </a:endParaRPr>
          </a:p>
          <a:p>
            <a:pPr marL="355600" lvl="0" indent="-172720">
              <a:lnSpc>
                <a:spcPct val="150000"/>
              </a:lnSpc>
              <a:spcAft>
                <a:spcPts val="1200"/>
              </a:spcAft>
              <a:buClr>
                <a:srgbClr val="E7534F"/>
              </a:buClr>
              <a:buFont typeface="Arial" panose="020B0604020202020204" pitchFamily="34" charset="0"/>
              <a:buChar char="•"/>
              <a:defRPr/>
            </a:pPr>
            <a:r>
              <a:rPr lang="en-US" sz="1200" dirty="0">
                <a:solidFill>
                  <a:prstClr val="black"/>
                </a:solidFill>
                <a:latin typeface="Helvetica"/>
                <a:cs typeface="Helvetica"/>
              </a:rPr>
              <a:t>Most </a:t>
            </a:r>
            <a:r>
              <a:rPr lang="en-US" sz="1200" dirty="0" err="1">
                <a:solidFill>
                  <a:prstClr val="black"/>
                </a:solidFill>
                <a:latin typeface="Helvetica"/>
                <a:cs typeface="Helvetica"/>
              </a:rPr>
              <a:t>organisations</a:t>
            </a:r>
            <a:r>
              <a:rPr lang="en-US" sz="1200" dirty="0">
                <a:solidFill>
                  <a:prstClr val="black"/>
                </a:solidFill>
                <a:latin typeface="Helvetica"/>
                <a:cs typeface="Helvetica"/>
              </a:rPr>
              <a:t> remain at a basic maturity level, with limited automated decisions or structured oversight of AI. Progress toward responsible AI will depend on a collaborative governance model shared across the executive team, not owned by security alone</a:t>
            </a:r>
            <a:r>
              <a:rPr kumimoji="0" lang="en-US" sz="1200" b="0" i="0" u="none" strike="noStrike" kern="1200" cap="none" spc="0" normalizeH="0" baseline="0" noProof="0" dirty="0">
                <a:ln>
                  <a:noFill/>
                </a:ln>
                <a:solidFill>
                  <a:prstClr val="black"/>
                </a:solidFill>
                <a:effectLst/>
                <a:uLnTx/>
                <a:uFillTx/>
                <a:latin typeface="Helvetica"/>
                <a:ea typeface="+mn-ea"/>
                <a:cs typeface="Helvetica"/>
              </a:rPr>
              <a:t>.</a:t>
            </a:r>
          </a:p>
          <a:p>
            <a:pPr marL="228600" lvl="0" indent="-228600">
              <a:lnSpc>
                <a:spcPct val="150000"/>
              </a:lnSpc>
              <a:buClr>
                <a:srgbClr val="E7534F"/>
              </a:buClr>
              <a:buFont typeface="+mj-lt"/>
              <a:buAutoNum type="arabicPeriod" startAt="2"/>
              <a:defRPr/>
            </a:pPr>
            <a:r>
              <a:rPr lang="en-US" sz="1200" b="1" spc="-50" dirty="0">
                <a:solidFill>
                  <a:srgbClr val="000000"/>
                </a:solidFill>
                <a:latin typeface="Helvetica"/>
                <a:cs typeface="Helvetica"/>
              </a:rPr>
              <a:t>AI (generative AI and agentic AI) is viewed as the next frontier of cyber </a:t>
            </a:r>
            <a:r>
              <a:rPr lang="en-US" sz="1200" b="1" spc="-50" dirty="0" err="1">
                <a:solidFill>
                  <a:srgbClr val="000000"/>
                </a:solidFill>
                <a:latin typeface="Helvetica"/>
                <a:cs typeface="Helvetica"/>
              </a:rPr>
              <a:t>defence</a:t>
            </a:r>
            <a:endParaRPr kumimoji="0" lang="en-US" sz="1200" b="1" i="0" u="none" strike="noStrike" kern="1200" cap="none" spc="0" normalizeH="0" baseline="0" noProof="0" dirty="0">
              <a:ln>
                <a:noFill/>
              </a:ln>
              <a:solidFill>
                <a:prstClr val="black"/>
              </a:solidFill>
              <a:effectLst/>
              <a:uLnTx/>
              <a:uFillTx/>
              <a:latin typeface="Helvetica"/>
              <a:ea typeface="+mn-ea"/>
              <a:cs typeface="Helvetica"/>
            </a:endParaRPr>
          </a:p>
          <a:p>
            <a:pPr marL="355600" lvl="0" indent="-172720">
              <a:lnSpc>
                <a:spcPct val="150000"/>
              </a:lnSpc>
              <a:buClr>
                <a:srgbClr val="E7534F"/>
              </a:buClr>
              <a:buFont typeface="Arial" panose="020B0604020202020204" pitchFamily="34" charset="0"/>
              <a:buChar char="•"/>
              <a:defRPr/>
            </a:pPr>
            <a:r>
              <a:rPr lang="en-US" sz="1200" dirty="0">
                <a:solidFill>
                  <a:prstClr val="black"/>
                </a:solidFill>
                <a:latin typeface="Helvetica"/>
                <a:cs typeface="Helvetica"/>
              </a:rPr>
              <a:t>AI capabilities are perceived as essential for faster, safer threat detection and reliable automation.</a:t>
            </a:r>
          </a:p>
          <a:p>
            <a:pPr marL="355600" indent="-172720">
              <a:lnSpc>
                <a:spcPct val="150000"/>
              </a:lnSpc>
              <a:spcAft>
                <a:spcPts val="1200"/>
              </a:spcAft>
              <a:buClr>
                <a:srgbClr val="E7534F"/>
              </a:buClr>
              <a:buFont typeface="Arial" panose="020B0604020202020204" pitchFamily="34" charset="0"/>
              <a:buChar char="•"/>
              <a:defRPr/>
            </a:pPr>
            <a:r>
              <a:rPr lang="en-US" sz="1200" dirty="0">
                <a:solidFill>
                  <a:prstClr val="black"/>
                </a:solidFill>
                <a:latin typeface="Helvetica"/>
                <a:cs typeface="Helvetica"/>
              </a:rPr>
              <a:t>However, AI also has risks related to governance. These risks involve data leakage through careless prompts and uncontrolled system access to sensitive data</a:t>
            </a:r>
            <a:r>
              <a:rPr kumimoji="0" lang="en-US" sz="1200" b="0" i="0" u="none" strike="noStrike" kern="1200" cap="none" spc="0" normalizeH="0" baseline="0" noProof="0" dirty="0">
                <a:ln>
                  <a:noFill/>
                </a:ln>
                <a:solidFill>
                  <a:prstClr val="black"/>
                </a:solidFill>
                <a:effectLst/>
                <a:uLnTx/>
                <a:uFillTx/>
                <a:latin typeface="Helvetica"/>
                <a:ea typeface="+mn-ea"/>
                <a:cs typeface="Helvetica"/>
              </a:rPr>
              <a:t>.</a:t>
            </a:r>
            <a:endParaRPr lang="en-US" sz="1200" b="0" i="0" u="none" strike="noStrike" kern="1200" cap="none" spc="0" normalizeH="0" baseline="0" noProof="0" dirty="0">
              <a:ln>
                <a:noFill/>
              </a:ln>
              <a:solidFill>
                <a:prstClr val="black"/>
              </a:solidFill>
              <a:effectLst/>
              <a:uLnTx/>
              <a:uFillTx/>
              <a:latin typeface="Helvetica"/>
              <a:cs typeface="Helvetica"/>
            </a:endParaRPr>
          </a:p>
          <a:p>
            <a:pPr marL="228600" lvl="0" indent="-228600">
              <a:lnSpc>
                <a:spcPct val="150000"/>
              </a:lnSpc>
              <a:buClr>
                <a:srgbClr val="E7534F"/>
              </a:buClr>
              <a:buFont typeface="+mj-lt"/>
              <a:buAutoNum type="arabicPeriod" startAt="3"/>
              <a:defRPr/>
            </a:pPr>
            <a:r>
              <a:rPr lang="en-US" sz="1200" b="1" spc="-50" dirty="0">
                <a:solidFill>
                  <a:srgbClr val="000000"/>
                </a:solidFill>
                <a:latin typeface="Helvetica"/>
                <a:cs typeface="Helvetica"/>
              </a:rPr>
              <a:t>Governance determines whether AI creates value or risks</a:t>
            </a:r>
            <a:endParaRPr kumimoji="0" lang="en-US" sz="1200" b="1" i="0" u="none" strike="noStrike" kern="1200" cap="none" spc="0" normalizeH="0" baseline="0" noProof="0" dirty="0">
              <a:ln>
                <a:noFill/>
              </a:ln>
              <a:solidFill>
                <a:prstClr val="black"/>
              </a:solidFill>
              <a:effectLst/>
              <a:uLnTx/>
              <a:uFillTx/>
              <a:latin typeface="Helvetica"/>
              <a:ea typeface="+mn-ea"/>
              <a:cs typeface="Helvetica"/>
            </a:endParaRPr>
          </a:p>
          <a:p>
            <a:pPr marL="355600" lvl="1" indent="-172720">
              <a:lnSpc>
                <a:spcPct val="150000"/>
              </a:lnSpc>
              <a:buClr>
                <a:srgbClr val="E7534F"/>
              </a:buClr>
              <a:buFont typeface="Arial" panose="020B0604020202020204" pitchFamily="34" charset="0"/>
              <a:buChar char="•"/>
              <a:defRPr/>
            </a:pPr>
            <a:r>
              <a:rPr lang="en-US" sz="1200" dirty="0">
                <a:solidFill>
                  <a:prstClr val="black"/>
                </a:solidFill>
                <a:latin typeface="Helvetica"/>
                <a:cs typeface="Helvetica"/>
              </a:rPr>
              <a:t>While governance frameworks are still maturing, robust governance remains essential </a:t>
            </a:r>
            <a:br>
              <a:rPr lang="en-US" sz="1200" dirty="0">
                <a:solidFill>
                  <a:prstClr val="black"/>
                </a:solidFill>
                <a:latin typeface="Helvetica"/>
                <a:cs typeface="Helvetica"/>
              </a:rPr>
            </a:br>
            <a:r>
              <a:rPr lang="en-US" sz="1200" dirty="0">
                <a:solidFill>
                  <a:prstClr val="black"/>
                </a:solidFill>
                <a:latin typeface="Helvetica"/>
                <a:cs typeface="Helvetica"/>
              </a:rPr>
              <a:t>to reduce AI risks and give </a:t>
            </a:r>
            <a:r>
              <a:rPr lang="en-US" sz="1200" dirty="0" err="1">
                <a:solidFill>
                  <a:prstClr val="black"/>
                </a:solidFill>
                <a:latin typeface="Helvetica"/>
                <a:cs typeface="Helvetica"/>
              </a:rPr>
              <a:t>organisations</a:t>
            </a:r>
            <a:r>
              <a:rPr lang="en-US" sz="1200" dirty="0">
                <a:solidFill>
                  <a:prstClr val="black"/>
                </a:solidFill>
                <a:latin typeface="Helvetica"/>
                <a:cs typeface="Helvetica"/>
              </a:rPr>
              <a:t> the confidence to scale AI.</a:t>
            </a:r>
            <a:endParaRPr lang="en-US" sz="1200" b="0" i="0" u="none" strike="noStrike" kern="1200" cap="none" spc="0" normalizeH="0" baseline="0" noProof="0" dirty="0">
              <a:ln>
                <a:noFill/>
              </a:ln>
              <a:solidFill>
                <a:prstClr val="black"/>
              </a:solidFill>
              <a:effectLst/>
              <a:uLnTx/>
              <a:uFillTx/>
              <a:latin typeface="Helvetica"/>
              <a:cs typeface="Helvetica"/>
            </a:endParaRPr>
          </a:p>
        </p:txBody>
      </p:sp>
    </p:spTree>
    <p:extLst>
      <p:ext uri="{BB962C8B-B14F-4D97-AF65-F5344CB8AC3E}">
        <p14:creationId xmlns:p14="http://schemas.microsoft.com/office/powerpoint/2010/main" val="7469664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42729979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6449976F-3F37-2124-BDCB-614B1C94D558}"/>
            </a:ext>
          </a:extLst>
        </p:cNvPr>
        <p:cNvGrpSpPr/>
        <p:nvPr/>
      </p:nvGrpSpPr>
      <p:grpSpPr>
        <a:xfrm>
          <a:off x="0" y="0"/>
          <a:ext cx="0" cy="0"/>
          <a:chOff x="0" y="0"/>
          <a:chExt cx="0" cy="0"/>
        </a:xfrm>
      </p:grpSpPr>
      <p:pic>
        <p:nvPicPr>
          <p:cNvPr id="6" name="Graphic 5">
            <a:extLst>
              <a:ext uri="{FF2B5EF4-FFF2-40B4-BE49-F238E27FC236}">
                <a16:creationId xmlns:a16="http://schemas.microsoft.com/office/drawing/2014/main" id="{8CDDF79D-B05B-7BAF-9BB4-FE3FC267C592}"/>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680027" y="6005622"/>
            <a:ext cx="2157900" cy="232240"/>
          </a:xfrm>
          <a:prstGeom prst="rect">
            <a:avLst/>
          </a:prstGeom>
        </p:spPr>
      </p:pic>
      <p:grpSp>
        <p:nvGrpSpPr>
          <p:cNvPr id="3" name="Group 2">
            <a:extLst>
              <a:ext uri="{FF2B5EF4-FFF2-40B4-BE49-F238E27FC236}">
                <a16:creationId xmlns:a16="http://schemas.microsoft.com/office/drawing/2014/main" id="{8AB8E1F4-85C4-CE99-1D4A-15A6E737B8D3}"/>
              </a:ext>
            </a:extLst>
          </p:cNvPr>
          <p:cNvGrpSpPr/>
          <p:nvPr/>
        </p:nvGrpSpPr>
        <p:grpSpPr>
          <a:xfrm>
            <a:off x="549440" y="2867586"/>
            <a:ext cx="7131520" cy="948825"/>
            <a:chOff x="549440" y="2867586"/>
            <a:chExt cx="7131520" cy="948825"/>
          </a:xfrm>
        </p:grpSpPr>
        <p:sp>
          <p:nvSpPr>
            <p:cNvPr id="4" name="TextBox 3">
              <a:extLst>
                <a:ext uri="{FF2B5EF4-FFF2-40B4-BE49-F238E27FC236}">
                  <a16:creationId xmlns:a16="http://schemas.microsoft.com/office/drawing/2014/main" id="{C6C0F50D-7A1E-836E-E850-C1C9DB6F7349}"/>
                </a:ext>
              </a:extLst>
            </p:cNvPr>
            <p:cNvSpPr txBox="1"/>
            <p:nvPr/>
          </p:nvSpPr>
          <p:spPr>
            <a:xfrm>
              <a:off x="549440" y="2867586"/>
              <a:ext cx="7131520" cy="707886"/>
            </a:xfrm>
            <a:prstGeom prst="rect">
              <a:avLst/>
            </a:prstGeom>
            <a:noFill/>
          </p:spPr>
          <p:txBody>
            <a:bodyPr wrap="square" lIns="91440" tIns="45720" rIns="91440" bIns="45720" rtlCol="0" anchor="t">
              <a:spAutoFit/>
            </a:bodyPr>
            <a:lstStyle/>
            <a:p>
              <a:pPr marL="0" marR="0" lvl="0" indent="0" algn="l" defTabSz="914400" rtl="0" eaLnBrk="1" fontAlgn="auto" latinLnBrk="0" hangingPunct="1">
                <a:lnSpc>
                  <a:spcPct val="100000"/>
                </a:lnSpc>
                <a:spcBef>
                  <a:spcPts val="0"/>
                </a:spcBef>
                <a:spcAft>
                  <a:spcPts val="2400"/>
                </a:spcAft>
                <a:buClrTx/>
                <a:buSzTx/>
                <a:buFontTx/>
                <a:buNone/>
                <a:tabLst/>
                <a:defRPr/>
              </a:pPr>
              <a:r>
                <a:rPr kumimoji="0" lang="en-US" sz="4000" b="0" i="0" u="none" strike="noStrike" kern="1200" cap="none" spc="0" normalizeH="0" baseline="0" noProof="0" dirty="0">
                  <a:ln>
                    <a:noFill/>
                  </a:ln>
                  <a:solidFill>
                    <a:prstClr val="white"/>
                  </a:solidFill>
                  <a:effectLst/>
                  <a:uLnTx/>
                  <a:uFillTx/>
                  <a:latin typeface="Helvetica"/>
                  <a:ea typeface="+mn-ea"/>
                  <a:cs typeface="Helvetica"/>
                </a:rPr>
                <a:t>AI governance</a:t>
              </a:r>
            </a:p>
          </p:txBody>
        </p:sp>
        <p:sp>
          <p:nvSpPr>
            <p:cNvPr id="8" name="Rectangle 7">
              <a:extLst>
                <a:ext uri="{FF2B5EF4-FFF2-40B4-BE49-F238E27FC236}">
                  <a16:creationId xmlns:a16="http://schemas.microsoft.com/office/drawing/2014/main" id="{B9FA346C-E931-F2B0-C289-8C4946691E45}"/>
                </a:ext>
              </a:extLst>
            </p:cNvPr>
            <p:cNvSpPr/>
            <p:nvPr/>
          </p:nvSpPr>
          <p:spPr>
            <a:xfrm>
              <a:off x="633533" y="3753937"/>
              <a:ext cx="359064" cy="62474"/>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Tree>
    <p:extLst>
      <p:ext uri="{BB962C8B-B14F-4D97-AF65-F5344CB8AC3E}">
        <p14:creationId xmlns:p14="http://schemas.microsoft.com/office/powerpoint/2010/main" val="29296326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940D547-A8A4-305E-93F9-074A489C982E}"/>
            </a:ext>
          </a:extLst>
        </p:cNvPr>
        <p:cNvGrpSpPr/>
        <p:nvPr/>
      </p:nvGrpSpPr>
      <p:grpSpPr>
        <a:xfrm>
          <a:off x="0" y="0"/>
          <a:ext cx="0" cy="0"/>
          <a:chOff x="0" y="0"/>
          <a:chExt cx="0" cy="0"/>
        </a:xfrm>
      </p:grpSpPr>
      <p:pic>
        <p:nvPicPr>
          <p:cNvPr id="3" name="Graphic 2">
            <a:extLst>
              <a:ext uri="{FF2B5EF4-FFF2-40B4-BE49-F238E27FC236}">
                <a16:creationId xmlns:a16="http://schemas.microsoft.com/office/drawing/2014/main" id="{3E4AB872-0459-C05F-944D-AE6FE48F3F73}"/>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325820" y="1033303"/>
            <a:ext cx="11540359" cy="5098328"/>
          </a:xfrm>
          <a:prstGeom prst="rect">
            <a:avLst/>
          </a:prstGeom>
        </p:spPr>
      </p:pic>
      <p:sp>
        <p:nvSpPr>
          <p:cNvPr id="29" name="Rectangle 28">
            <a:extLst>
              <a:ext uri="{FF2B5EF4-FFF2-40B4-BE49-F238E27FC236}">
                <a16:creationId xmlns:a16="http://schemas.microsoft.com/office/drawing/2014/main" id="{BC33EC20-3C0C-8D9A-EEA0-29C16B4B4BB3}"/>
              </a:ext>
            </a:extLst>
          </p:cNvPr>
          <p:cNvSpPr/>
          <p:nvPr/>
        </p:nvSpPr>
        <p:spPr>
          <a:xfrm>
            <a:off x="300539" y="191204"/>
            <a:ext cx="10184581" cy="461665"/>
          </a:xfrm>
          <a:prstGeom prst="rect">
            <a:avLst/>
          </a:prstGeom>
        </p:spPr>
        <p:txBody>
          <a:bodyPr wrap="square" lIns="91440" tIns="45720" rIns="91440" bIns="4572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000000"/>
                </a:solidFill>
                <a:effectLst/>
                <a:uLnTx/>
                <a:uFillTx/>
                <a:latin typeface="Helvetica"/>
                <a:ea typeface="+mn-ea"/>
                <a:cs typeface="Helvetica"/>
                <a:sym typeface="Arial"/>
              </a:rPr>
              <a:t>Investment priorities according to CISOs: Apr 2025 vs Oct 2025</a:t>
            </a:r>
          </a:p>
        </p:txBody>
      </p:sp>
      <p:sp>
        <p:nvSpPr>
          <p:cNvPr id="4" name="TextBox 3">
            <a:extLst>
              <a:ext uri="{FF2B5EF4-FFF2-40B4-BE49-F238E27FC236}">
                <a16:creationId xmlns:a16="http://schemas.microsoft.com/office/drawing/2014/main" id="{5B92442E-080B-976E-A310-E7AB1E0E4FF6}"/>
              </a:ext>
            </a:extLst>
          </p:cNvPr>
          <p:cNvSpPr txBox="1"/>
          <p:nvPr/>
        </p:nvSpPr>
        <p:spPr>
          <a:xfrm>
            <a:off x="5616311" y="6583680"/>
            <a:ext cx="6552486" cy="261610"/>
          </a:xfrm>
          <a:prstGeom prst="rect">
            <a:avLst/>
          </a:prstGeom>
          <a:noFill/>
        </p:spPr>
        <p:txBody>
          <a:bodyPr wrap="square">
            <a:sp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sz="1100" i="1">
                <a:latin typeface="Helvetica"/>
              </a:defRPr>
            </a:pPr>
            <a:r>
              <a:rPr kumimoji="0" lang="en-US" sz="1100" b="0" i="1" u="none" strike="noStrike" kern="0" cap="none" spc="0" normalizeH="0" baseline="0" noProof="0" dirty="0">
                <a:ln>
                  <a:noFill/>
                </a:ln>
                <a:solidFill>
                  <a:schemeClr val="bg1">
                    <a:lumMod val="65000"/>
                  </a:schemeClr>
                </a:solidFill>
                <a:effectLst/>
                <a:uLnTx/>
                <a:uFillTx/>
                <a:latin typeface="Helvetica"/>
                <a:cs typeface="Arial"/>
                <a:sym typeface="Arial"/>
              </a:rPr>
              <a:t>Source : ADAPT Security Edge Surveys in Apr and Oct 2025. Sample size : 243 Australian CISOs</a:t>
            </a:r>
          </a:p>
        </p:txBody>
      </p:sp>
    </p:spTree>
    <p:extLst>
      <p:ext uri="{BB962C8B-B14F-4D97-AF65-F5344CB8AC3E}">
        <p14:creationId xmlns:p14="http://schemas.microsoft.com/office/powerpoint/2010/main" val="19812429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FEBD65D-346B-8E6F-0796-E7C28FD84EDE}"/>
            </a:ext>
          </a:extLst>
        </p:cNvPr>
        <p:cNvGrpSpPr/>
        <p:nvPr/>
      </p:nvGrpSpPr>
      <p:grpSpPr>
        <a:xfrm>
          <a:off x="0" y="0"/>
          <a:ext cx="0" cy="0"/>
          <a:chOff x="0" y="0"/>
          <a:chExt cx="0" cy="0"/>
        </a:xfrm>
      </p:grpSpPr>
      <p:pic>
        <p:nvPicPr>
          <p:cNvPr id="13" name="social_u8919353564_httpss.mj.runiW95ucM4wRo_One_robot_is_telling_the_8c972929-d1b9-44c0-a547-c2eed927a65c_3">
            <a:hlinkClick r:id="" action="ppaction://media"/>
            <a:extLst>
              <a:ext uri="{FF2B5EF4-FFF2-40B4-BE49-F238E27FC236}">
                <a16:creationId xmlns:a16="http://schemas.microsoft.com/office/drawing/2014/main" id="{CF6B68FF-269E-6658-BC9E-8419A9BD8EF9}"/>
              </a:ext>
            </a:extLst>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343471" y="972903"/>
            <a:ext cx="2752129" cy="5406637"/>
          </a:xfrm>
          <a:prstGeom prst="rect">
            <a:avLst/>
          </a:prstGeom>
        </p:spPr>
      </p:pic>
      <p:sp>
        <p:nvSpPr>
          <p:cNvPr id="4" name="Rectangle 3">
            <a:extLst>
              <a:ext uri="{FF2B5EF4-FFF2-40B4-BE49-F238E27FC236}">
                <a16:creationId xmlns:a16="http://schemas.microsoft.com/office/drawing/2014/main" id="{EB88264B-F926-605B-A10B-85C4CD212E97}"/>
              </a:ext>
            </a:extLst>
          </p:cNvPr>
          <p:cNvSpPr/>
          <p:nvPr/>
        </p:nvSpPr>
        <p:spPr>
          <a:xfrm>
            <a:off x="231669" y="134612"/>
            <a:ext cx="11641573" cy="461665"/>
          </a:xfrm>
          <a:prstGeom prst="rect">
            <a:avLst/>
          </a:prstGeom>
        </p:spPr>
        <p:txBody>
          <a:bodyPr wrap="square" lIns="91440" tIns="45720" rIns="91440" bIns="4572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000000"/>
                </a:solidFill>
                <a:effectLst/>
                <a:uLnTx/>
                <a:uFillTx/>
                <a:latin typeface="Helvetica"/>
                <a:ea typeface="+mn-ea"/>
                <a:cs typeface="Helvetica"/>
              </a:rPr>
              <a:t>Increased investment in AI </a:t>
            </a:r>
          </a:p>
        </p:txBody>
      </p:sp>
      <p:sp>
        <p:nvSpPr>
          <p:cNvPr id="2" name="TextBox 1">
            <a:extLst>
              <a:ext uri="{FF2B5EF4-FFF2-40B4-BE49-F238E27FC236}">
                <a16:creationId xmlns:a16="http://schemas.microsoft.com/office/drawing/2014/main" id="{3A517917-5668-047E-4B94-59B76C5925D7}"/>
              </a:ext>
            </a:extLst>
          </p:cNvPr>
          <p:cNvSpPr txBox="1"/>
          <p:nvPr/>
        </p:nvSpPr>
        <p:spPr>
          <a:xfrm>
            <a:off x="3959894" y="6583680"/>
            <a:ext cx="8208903" cy="261610"/>
          </a:xfrm>
          <a:prstGeom prst="rect">
            <a:avLst/>
          </a:prstGeom>
          <a:noFill/>
        </p:spPr>
        <p:txBody>
          <a:bodyPr wrap="square">
            <a:sp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sz="1100" i="1">
                <a:latin typeface="Helvetica"/>
              </a:defRPr>
            </a:pPr>
            <a:r>
              <a:rPr kumimoji="0" lang="en-US" sz="1100" b="0" i="1" u="none" strike="noStrike" kern="0" cap="none" spc="0" normalizeH="0" baseline="0" noProof="0" dirty="0">
                <a:ln>
                  <a:noFill/>
                </a:ln>
                <a:solidFill>
                  <a:schemeClr val="bg1">
                    <a:lumMod val="65000"/>
                  </a:schemeClr>
                </a:solidFill>
                <a:effectLst/>
                <a:uLnTx/>
                <a:uFillTx/>
                <a:latin typeface="Helvetica"/>
                <a:cs typeface="Arial"/>
                <a:sym typeface="Arial"/>
              </a:rPr>
              <a:t>Source : ADAPT CIO, and Data and AI Edge Surveys in 2024 and 2025. Sample size : 731 Australian CIOs and CDAOs</a:t>
            </a:r>
          </a:p>
        </p:txBody>
      </p:sp>
      <p:pic>
        <p:nvPicPr>
          <p:cNvPr id="18" name="Graphic 17">
            <a:extLst>
              <a:ext uri="{FF2B5EF4-FFF2-40B4-BE49-F238E27FC236}">
                <a16:creationId xmlns:a16="http://schemas.microsoft.com/office/drawing/2014/main" id="{AFC91ABA-E114-8FE8-4ADA-1BACA7D3E0E1}"/>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3664338" y="842213"/>
            <a:ext cx="8208904" cy="5507274"/>
          </a:xfrm>
          <a:prstGeom prst="rect">
            <a:avLst/>
          </a:prstGeom>
        </p:spPr>
      </p:pic>
    </p:spTree>
    <p:extLst>
      <p:ext uri="{BB962C8B-B14F-4D97-AF65-F5344CB8AC3E}">
        <p14:creationId xmlns:p14="http://schemas.microsoft.com/office/powerpoint/2010/main" val="21772572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5209" fill="hold"/>
                                        <p:tgtEl>
                                          <p:spTgt spid="1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13"/>
                </p:tgtEl>
              </p:cMediaNode>
            </p:video>
            <p:seq concurrent="1" nextAc="seek">
              <p:cTn id="8" restart="whenNotActive" fill="hold" evtFilter="cancelBubble" nodeType="interactiveSeq">
                <p:stCondLst>
                  <p:cond evt="onClick" delay="0">
                    <p:tgtEl>
                      <p:spTgt spid="1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13"/>
                                        </p:tgtEl>
                                      </p:cBhvr>
                                    </p:cmd>
                                  </p:childTnLst>
                                </p:cTn>
                              </p:par>
                            </p:childTnLst>
                          </p:cTn>
                        </p:par>
                      </p:childTnLst>
                    </p:cTn>
                  </p:par>
                </p:childTnLst>
              </p:cTn>
              <p:nextCondLst>
                <p:cond evt="onClick" delay="0">
                  <p:tgtEl>
                    <p:spTgt spid="13"/>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8453DE6-6D7B-5DF1-2835-89FADF1A2E3E}"/>
            </a:ext>
          </a:extLst>
        </p:cNvPr>
        <p:cNvGrpSpPr/>
        <p:nvPr/>
      </p:nvGrpSpPr>
      <p:grpSpPr>
        <a:xfrm>
          <a:off x="0" y="0"/>
          <a:ext cx="0" cy="0"/>
          <a:chOff x="0" y="0"/>
          <a:chExt cx="0" cy="0"/>
        </a:xfrm>
      </p:grpSpPr>
      <p:pic>
        <p:nvPicPr>
          <p:cNvPr id="3" name="Graphic 2">
            <a:extLst>
              <a:ext uri="{FF2B5EF4-FFF2-40B4-BE49-F238E27FC236}">
                <a16:creationId xmlns:a16="http://schemas.microsoft.com/office/drawing/2014/main" id="{2FBBA49A-23B9-3DDC-4F87-78A349E37B92}"/>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3513901" y="924789"/>
            <a:ext cx="8359341" cy="5255230"/>
          </a:xfrm>
          <a:prstGeom prst="rect">
            <a:avLst/>
          </a:prstGeom>
        </p:spPr>
      </p:pic>
      <p:sp>
        <p:nvSpPr>
          <p:cNvPr id="4" name="TextBox 3">
            <a:extLst>
              <a:ext uri="{FF2B5EF4-FFF2-40B4-BE49-F238E27FC236}">
                <a16:creationId xmlns:a16="http://schemas.microsoft.com/office/drawing/2014/main" id="{39762F9D-66CC-CB6C-332B-0F329D5E9138}"/>
              </a:ext>
            </a:extLst>
          </p:cNvPr>
          <p:cNvSpPr txBox="1"/>
          <p:nvPr/>
        </p:nvSpPr>
        <p:spPr>
          <a:xfrm>
            <a:off x="2072640" y="6535881"/>
            <a:ext cx="10056990" cy="261610"/>
          </a:xfrm>
          <a:prstGeom prst="rect">
            <a:avLst/>
          </a:prstGeom>
          <a:noFill/>
        </p:spPr>
        <p:txBody>
          <a:bodyPr wrap="square" lIns="91440" tIns="45720" rIns="91440" bIns="45720" rtlCol="0" anchor="t">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AU" sz="1100" b="0" i="1" u="none" strike="noStrike" kern="1200" cap="none" spc="0" normalizeH="0" baseline="0" noProof="0" dirty="0">
                <a:ln>
                  <a:noFill/>
                </a:ln>
                <a:solidFill>
                  <a:schemeClr val="bg1">
                    <a:lumMod val="65000"/>
                  </a:schemeClr>
                </a:solidFill>
                <a:effectLst/>
                <a:uLnTx/>
                <a:uFillTx/>
                <a:latin typeface="Helvetica" panose="020B0403020202020204" pitchFamily="34" charset="0"/>
                <a:ea typeface="+mn-ea"/>
                <a:cs typeface="Helvetica Neue" panose="02000503000000020004" pitchFamily="2"/>
                <a:sym typeface="Arial"/>
              </a:rPr>
              <a:t>Source : ADAPT CIO, Data and AI, Digital and Security Edge Surveys from Feb to Oct 2025. Sample size : 796 Australian CIOs, CDAOs, CDOs and CISOs</a:t>
            </a:r>
          </a:p>
        </p:txBody>
      </p:sp>
      <p:sp>
        <p:nvSpPr>
          <p:cNvPr id="5" name="Rectangle 4">
            <a:extLst>
              <a:ext uri="{FF2B5EF4-FFF2-40B4-BE49-F238E27FC236}">
                <a16:creationId xmlns:a16="http://schemas.microsoft.com/office/drawing/2014/main" id="{D4E35A19-588A-4C19-5BCA-1721751517C8}"/>
              </a:ext>
            </a:extLst>
          </p:cNvPr>
          <p:cNvSpPr/>
          <p:nvPr/>
        </p:nvSpPr>
        <p:spPr>
          <a:xfrm>
            <a:off x="231669" y="134612"/>
            <a:ext cx="11641573" cy="461665"/>
          </a:xfrm>
          <a:prstGeom prst="rect">
            <a:avLst/>
          </a:prstGeom>
        </p:spPr>
        <p:txBody>
          <a:bodyPr wrap="square" lIns="91440" tIns="45720" rIns="91440" bIns="4572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2400" b="1" i="0" u="none" strike="noStrike" kern="1200" cap="none" spc="0" normalizeH="0" baseline="0" noProof="0" dirty="0">
                <a:ln>
                  <a:noFill/>
                </a:ln>
                <a:solidFill>
                  <a:srgbClr val="000000"/>
                </a:solidFill>
                <a:effectLst/>
                <a:uLnTx/>
                <a:uFillTx/>
                <a:latin typeface="Helvetica"/>
                <a:ea typeface="+mn-ea"/>
                <a:cs typeface="Helvetica"/>
              </a:rPr>
              <a:t>Maturity with </a:t>
            </a:r>
            <a:r>
              <a:rPr lang="en-AU" sz="2400" b="1" dirty="0">
                <a:solidFill>
                  <a:srgbClr val="000000"/>
                </a:solidFill>
                <a:latin typeface="Helvetica"/>
                <a:cs typeface="Helvetica"/>
              </a:rPr>
              <a:t>data</a:t>
            </a:r>
            <a:r>
              <a:rPr kumimoji="0" lang="en-AU" sz="2400" b="1" i="0" u="none" strike="noStrike" kern="1200" cap="none" spc="0" normalizeH="0" baseline="0" noProof="0" dirty="0">
                <a:ln>
                  <a:noFill/>
                </a:ln>
                <a:solidFill>
                  <a:srgbClr val="000000"/>
                </a:solidFill>
                <a:effectLst/>
                <a:uLnTx/>
                <a:uFillTx/>
                <a:latin typeface="Helvetica"/>
                <a:ea typeface="+mn-ea"/>
                <a:cs typeface="Helvetica"/>
              </a:rPr>
              <a:t> </a:t>
            </a:r>
            <a:r>
              <a:rPr lang="en-AU" sz="2400" b="1" dirty="0">
                <a:solidFill>
                  <a:srgbClr val="000000"/>
                </a:solidFill>
                <a:latin typeface="Helvetica"/>
                <a:cs typeface="Helvetica"/>
              </a:rPr>
              <a:t>governance</a:t>
            </a:r>
            <a:endParaRPr kumimoji="0" lang="en-AU" sz="2400" b="1" i="0" u="none" strike="noStrike" kern="1200" cap="none" spc="0" normalizeH="0" baseline="0" noProof="0" dirty="0">
              <a:ln>
                <a:noFill/>
              </a:ln>
              <a:solidFill>
                <a:srgbClr val="000000"/>
              </a:solidFill>
              <a:effectLst/>
              <a:uLnTx/>
              <a:uFillTx/>
              <a:latin typeface="Helvetica"/>
              <a:ea typeface="+mn-ea"/>
              <a:cs typeface="Helvetica"/>
            </a:endParaRPr>
          </a:p>
        </p:txBody>
      </p:sp>
      <p:pic>
        <p:nvPicPr>
          <p:cNvPr id="12" name="Extended kite flying">
            <a:hlinkClick r:id="" action="ppaction://media"/>
            <a:extLst>
              <a:ext uri="{FF2B5EF4-FFF2-40B4-BE49-F238E27FC236}">
                <a16:creationId xmlns:a16="http://schemas.microsoft.com/office/drawing/2014/main" id="{B0386A59-5B9E-B408-0291-60018E8BC047}"/>
              </a:ext>
            </a:extLst>
          </p:cNvPr>
          <p:cNvPicPr>
            <a:picLocks noChangeAspect="1"/>
          </p:cNvPicPr>
          <p:nvPr>
            <a:videoFile r:link="rId2"/>
            <p:extLst>
              <p:ext uri="{DAA4B4D4-6D71-4841-9C94-3DE7FCFB9230}">
                <p14:media xmlns:p14="http://schemas.microsoft.com/office/powerpoint/2010/main" r:embed="rId1"/>
              </p:ext>
            </p:extLst>
          </p:nvPr>
        </p:nvPicPr>
        <p:blipFill>
          <a:blip r:embed="rId7"/>
          <a:stretch>
            <a:fillRect/>
          </a:stretch>
        </p:blipFill>
        <p:spPr>
          <a:xfrm>
            <a:off x="214100" y="756246"/>
            <a:ext cx="3041021" cy="5451124"/>
          </a:xfrm>
          <a:prstGeom prst="rect">
            <a:avLst/>
          </a:prstGeom>
        </p:spPr>
      </p:pic>
    </p:spTree>
    <p:extLst>
      <p:ext uri="{BB962C8B-B14F-4D97-AF65-F5344CB8AC3E}">
        <p14:creationId xmlns:p14="http://schemas.microsoft.com/office/powerpoint/2010/main" val="12472606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2875" fill="hold"/>
                                        <p:tgtEl>
                                          <p:spTgt spid="1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12"/>
                </p:tgtEl>
              </p:cMediaNode>
            </p:video>
            <p:seq concurrent="1" nextAc="seek">
              <p:cTn id="8" restart="whenNotActive" fill="hold" evtFilter="cancelBubble" nodeType="interactiveSeq">
                <p:stCondLst>
                  <p:cond evt="onClick" delay="0">
                    <p:tgtEl>
                      <p:spTgt spid="1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12"/>
                                        </p:tgtEl>
                                      </p:cBhvr>
                                    </p:cmd>
                                  </p:childTnLst>
                                </p:cTn>
                              </p:par>
                            </p:childTnLst>
                          </p:cTn>
                        </p:par>
                      </p:childTnLst>
                    </p:cTn>
                  </p:par>
                </p:childTnLst>
              </p:cTn>
              <p:nextCondLst>
                <p:cond evt="onClick" delay="0">
                  <p:tgtEl>
                    <p:spTgt spid="12"/>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3077B8C-0F34-0A07-0DDE-3316CCE32BB6}"/>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AE5EBE07-74D0-430F-5989-EFC349FEE229}"/>
              </a:ext>
            </a:extLst>
          </p:cNvPr>
          <p:cNvSpPr txBox="1"/>
          <p:nvPr/>
        </p:nvSpPr>
        <p:spPr>
          <a:xfrm>
            <a:off x="631889" y="2488032"/>
            <a:ext cx="3341021" cy="2762744"/>
          </a:xfrm>
          <a:prstGeom prst="rect">
            <a:avLst/>
          </a:prstGeom>
          <a:noFill/>
        </p:spPr>
        <p:txBody>
          <a:bodyPr wrap="square" lIns="91440" tIns="45720" rIns="91440" bIns="45720" rtlCol="0" anchor="t">
            <a:spAutoFit/>
          </a:bodyPr>
          <a:lstStyle/>
          <a:p>
            <a:pPr marL="0" marR="0" lvl="0" indent="0" algn="l" defTabSz="914400" rtl="0" eaLnBrk="1" fontAlgn="auto" latinLnBrk="0" hangingPunct="1">
              <a:lnSpc>
                <a:spcPct val="125000"/>
              </a:lnSpc>
              <a:spcBef>
                <a:spcPts val="0"/>
              </a:spcBef>
              <a:spcAft>
                <a:spcPts val="600"/>
              </a:spcAft>
              <a:buClr>
                <a:srgbClr val="E7534F"/>
              </a:buClr>
              <a:buSzTx/>
              <a:buFontTx/>
              <a:buNone/>
              <a:tabLst/>
              <a:defRPr/>
            </a:pPr>
            <a:r>
              <a:rPr kumimoji="0" lang="en-US" sz="1200" b="1" i="0" u="none" strike="noStrike" kern="1200" cap="none" spc="0" normalizeH="0" baseline="0" noProof="0" dirty="0">
                <a:ln>
                  <a:noFill/>
                </a:ln>
                <a:solidFill>
                  <a:srgbClr val="000000"/>
                </a:solidFill>
                <a:effectLst/>
                <a:uLnTx/>
                <a:uFillTx/>
                <a:latin typeface="Helvetica"/>
                <a:ea typeface="+mn-ea"/>
                <a:cs typeface="Helvetica"/>
              </a:rPr>
              <a:t>AI governance remains the top investment priority for Australian CISOs. </a:t>
            </a:r>
            <a:endParaRPr kumimoji="0" lang="en-US" sz="1200" b="1" i="0" u="none" strike="noStrike" kern="1200" cap="none" spc="0" normalizeH="0" baseline="0" noProof="0" dirty="0">
              <a:ln>
                <a:noFill/>
              </a:ln>
              <a:solidFill>
                <a:prstClr val="black"/>
              </a:solidFill>
              <a:effectLst/>
              <a:uLnTx/>
              <a:uFillTx/>
              <a:latin typeface="Helvetica"/>
              <a:ea typeface="+mn-ea"/>
              <a:cs typeface="Helvetica"/>
            </a:endParaRPr>
          </a:p>
          <a:p>
            <a:pPr marL="171450" indent="-171450">
              <a:lnSpc>
                <a:spcPct val="125000"/>
              </a:lnSpc>
              <a:spcAft>
                <a:spcPts val="1200"/>
              </a:spcAft>
              <a:buClr>
                <a:srgbClr val="E7534F"/>
              </a:buClr>
              <a:buFont typeface="Arial" panose="020B0604020202020204" pitchFamily="34" charset="0"/>
              <a:buChar char="•"/>
              <a:defRPr/>
            </a:pPr>
            <a:r>
              <a:rPr lang="en-US" sz="1200" dirty="0">
                <a:solidFill>
                  <a:srgbClr val="000000"/>
                </a:solidFill>
                <a:latin typeface="Helvetica"/>
                <a:cs typeface="Helvetica"/>
              </a:rPr>
              <a:t>A higher</a:t>
            </a:r>
            <a:r>
              <a:rPr kumimoji="0" lang="en-US" sz="1200" b="0" i="0" u="none" strike="noStrike" kern="1200" cap="none" spc="0" normalizeH="0" baseline="0" noProof="0" dirty="0">
                <a:ln>
                  <a:noFill/>
                </a:ln>
                <a:solidFill>
                  <a:srgbClr val="000000"/>
                </a:solidFill>
                <a:effectLst/>
                <a:uLnTx/>
                <a:uFillTx/>
                <a:latin typeface="Helvetica"/>
                <a:ea typeface="+mn-ea"/>
                <a:cs typeface="Helvetica"/>
              </a:rPr>
              <a:t> investment priority in AI governance follows AI and risk functions.</a:t>
            </a:r>
          </a:p>
          <a:p>
            <a:pPr marL="171450" marR="0" lvl="0" indent="-171450" algn="l" defTabSz="914400" rtl="0" eaLnBrk="1" fontAlgn="auto" latinLnBrk="0" hangingPunct="1">
              <a:lnSpc>
                <a:spcPct val="125000"/>
              </a:lnSpc>
              <a:spcBef>
                <a:spcPts val="0"/>
              </a:spcBef>
              <a:spcAft>
                <a:spcPts val="1200"/>
              </a:spcAft>
              <a:buClr>
                <a:srgbClr val="E7534F"/>
              </a:buClr>
              <a:buSzTx/>
              <a:buFont typeface="Arial" panose="020B0604020202020204" pitchFamily="34" charset="0"/>
              <a:buChar char="•"/>
              <a:tabLst/>
              <a:defRPr/>
            </a:pPr>
            <a:r>
              <a:rPr lang="en-US" sz="1200" dirty="0">
                <a:solidFill>
                  <a:srgbClr val="000000"/>
                </a:solidFill>
                <a:latin typeface="Helvetica"/>
                <a:cs typeface="Helvetica"/>
              </a:rPr>
              <a:t>Data governance is also maturing, providing a critical foundation for strengthening AI governance frameworks.</a:t>
            </a:r>
          </a:p>
          <a:p>
            <a:pPr marL="171450" marR="0" lvl="0" indent="-171450" algn="l" defTabSz="914400" rtl="0" eaLnBrk="1" fontAlgn="auto" latinLnBrk="0" hangingPunct="1">
              <a:lnSpc>
                <a:spcPct val="125000"/>
              </a:lnSpc>
              <a:spcBef>
                <a:spcPts val="0"/>
              </a:spcBef>
              <a:spcAft>
                <a:spcPts val="1200"/>
              </a:spcAft>
              <a:buClr>
                <a:srgbClr val="E7534F"/>
              </a:buClr>
              <a:buSzTx/>
              <a:buFont typeface="Arial" panose="020B0604020202020204" pitchFamily="34" charset="0"/>
              <a:buChar char="•"/>
              <a:tabLst/>
              <a:defRPr/>
            </a:pPr>
            <a:r>
              <a:rPr kumimoji="0" lang="en-US" sz="1200" b="0" i="0" u="none" strike="noStrike" kern="1200" cap="none" spc="0" normalizeH="0" baseline="0" noProof="0" dirty="0">
                <a:ln>
                  <a:noFill/>
                </a:ln>
                <a:solidFill>
                  <a:srgbClr val="000000"/>
                </a:solidFill>
                <a:effectLst/>
                <a:uLnTx/>
                <a:uFillTx/>
                <a:latin typeface="Helvetica"/>
                <a:ea typeface="+mn-ea"/>
                <a:cs typeface="Helvetica"/>
              </a:rPr>
              <a:t>Growing convergence with CDAO, CDO and CIO roles is crucial for CISOs </a:t>
            </a:r>
            <a:r>
              <a:rPr lang="en-US" sz="1200" dirty="0">
                <a:solidFill>
                  <a:srgbClr val="000000"/>
                </a:solidFill>
                <a:latin typeface="Helvetica"/>
                <a:cs typeface="Helvetica"/>
              </a:rPr>
              <a:t>to enable</a:t>
            </a:r>
            <a:r>
              <a:rPr kumimoji="0" lang="en-US" sz="1200" b="0" i="0" u="none" strike="noStrike" kern="1200" cap="none" spc="0" normalizeH="0" baseline="0" noProof="0" dirty="0">
                <a:ln>
                  <a:noFill/>
                </a:ln>
                <a:solidFill>
                  <a:srgbClr val="000000"/>
                </a:solidFill>
                <a:effectLst/>
                <a:uLnTx/>
                <a:uFillTx/>
                <a:latin typeface="Helvetica"/>
                <a:ea typeface="+mn-ea"/>
                <a:cs typeface="Helvetica"/>
              </a:rPr>
              <a:t> automating governance decision-making.</a:t>
            </a:r>
            <a:endParaRPr kumimoji="0" lang="en-US" sz="1200" b="0" i="0" u="none" strike="noStrike" kern="1200" cap="none" spc="0" normalizeH="0" baseline="0" noProof="0" dirty="0">
              <a:ln>
                <a:noFill/>
              </a:ln>
              <a:solidFill>
                <a:prstClr val="black"/>
              </a:solidFill>
              <a:effectLst/>
              <a:uLnTx/>
              <a:uFillTx/>
              <a:latin typeface="Helvetica"/>
              <a:ea typeface="+mn-ea"/>
              <a:cs typeface="Helvetica"/>
            </a:endParaRPr>
          </a:p>
        </p:txBody>
      </p:sp>
      <p:sp>
        <p:nvSpPr>
          <p:cNvPr id="3" name="Rectangle 2">
            <a:extLst>
              <a:ext uri="{FF2B5EF4-FFF2-40B4-BE49-F238E27FC236}">
                <a16:creationId xmlns:a16="http://schemas.microsoft.com/office/drawing/2014/main" id="{B0BCCE32-7F72-B175-A9CE-B855B27E7FE2}"/>
              </a:ext>
            </a:extLst>
          </p:cNvPr>
          <p:cNvSpPr/>
          <p:nvPr/>
        </p:nvSpPr>
        <p:spPr>
          <a:xfrm>
            <a:off x="631889" y="1890759"/>
            <a:ext cx="3630732" cy="461665"/>
          </a:xfrm>
          <a:prstGeom prst="rect">
            <a:avLst/>
          </a:prstGeom>
        </p:spPr>
        <p:txBody>
          <a:bodyPr wrap="square" lIns="91440" tIns="45720" rIns="91440" bIns="4572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50" normalizeH="0" baseline="0" noProof="0" dirty="0">
                <a:ln>
                  <a:noFill/>
                </a:ln>
                <a:solidFill>
                  <a:prstClr val="black"/>
                </a:solidFill>
                <a:effectLst/>
                <a:uLnTx/>
                <a:uFillTx/>
                <a:latin typeface="Helvetica"/>
                <a:ea typeface="+mn-ea"/>
                <a:cs typeface="Helvetica"/>
              </a:rPr>
              <a:t>AI governance maturity</a:t>
            </a:r>
          </a:p>
        </p:txBody>
      </p:sp>
      <p:sp>
        <p:nvSpPr>
          <p:cNvPr id="6" name="Rectangle 5">
            <a:extLst>
              <a:ext uri="{FF2B5EF4-FFF2-40B4-BE49-F238E27FC236}">
                <a16:creationId xmlns:a16="http://schemas.microsoft.com/office/drawing/2014/main" id="{C50F5313-5303-D495-0549-B4D033FE9730}"/>
              </a:ext>
            </a:extLst>
          </p:cNvPr>
          <p:cNvSpPr/>
          <p:nvPr/>
        </p:nvSpPr>
        <p:spPr>
          <a:xfrm>
            <a:off x="631889" y="1582982"/>
            <a:ext cx="3630732" cy="307777"/>
          </a:xfrm>
          <a:prstGeom prst="rect">
            <a:avLst/>
          </a:prstGeom>
        </p:spPr>
        <p:txBody>
          <a:bodyPr wrap="square" lIns="91440" tIns="45720" rIns="91440" bIns="4572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srgbClr val="E7534F"/>
                </a:solidFill>
                <a:effectLst/>
                <a:uLnTx/>
                <a:uFillTx/>
                <a:latin typeface="Helvetica"/>
                <a:ea typeface="Calibri" panose="020F0502020204030204"/>
                <a:cs typeface="Helvetica"/>
              </a:rPr>
              <a:t>Technology Trends</a:t>
            </a:r>
            <a:endParaRPr kumimoji="0" lang="en-US" sz="1400" b="0" i="0" u="none" strike="noStrike" kern="1200" cap="none" spc="0" normalizeH="0" baseline="0" noProof="0">
              <a:ln>
                <a:noFill/>
              </a:ln>
              <a:solidFill>
                <a:prstClr val="black"/>
              </a:solidFill>
              <a:effectLst/>
              <a:uLnTx/>
              <a:uFillTx/>
              <a:latin typeface="Calibri" panose="020F0502020204030204"/>
              <a:ea typeface="+mn-ea"/>
              <a:cs typeface="Calibri"/>
            </a:endParaRPr>
          </a:p>
        </p:txBody>
      </p:sp>
      <p:cxnSp>
        <p:nvCxnSpPr>
          <p:cNvPr id="7" name="Straight Connector 6">
            <a:extLst>
              <a:ext uri="{FF2B5EF4-FFF2-40B4-BE49-F238E27FC236}">
                <a16:creationId xmlns:a16="http://schemas.microsoft.com/office/drawing/2014/main" id="{B3EE24F4-F605-4747-F320-4F3140B1A0CE}"/>
              </a:ext>
            </a:extLst>
          </p:cNvPr>
          <p:cNvCxnSpPr>
            <a:cxnSpLocks/>
          </p:cNvCxnSpPr>
          <p:nvPr/>
        </p:nvCxnSpPr>
        <p:spPr>
          <a:xfrm flipV="1">
            <a:off x="4358958" y="218363"/>
            <a:ext cx="0" cy="6480000"/>
          </a:xfrm>
          <a:prstGeom prst="line">
            <a:avLst/>
          </a:prstGeom>
          <a:ln w="6350">
            <a:solidFill>
              <a:schemeClr val="bg1">
                <a:lumMod val="85000"/>
              </a:schemeClr>
            </a:solidFill>
            <a:prstDash val="solid"/>
          </a:ln>
        </p:spPr>
        <p:style>
          <a:lnRef idx="1">
            <a:schemeClr val="accent1"/>
          </a:lnRef>
          <a:fillRef idx="0">
            <a:schemeClr val="accent1"/>
          </a:fillRef>
          <a:effectRef idx="0">
            <a:schemeClr val="accent1"/>
          </a:effectRef>
          <a:fontRef idx="minor">
            <a:schemeClr val="tx1"/>
          </a:fontRef>
        </p:style>
      </p:cxnSp>
      <p:sp>
        <p:nvSpPr>
          <p:cNvPr id="9" name="TextBox 8">
            <a:extLst>
              <a:ext uri="{FF2B5EF4-FFF2-40B4-BE49-F238E27FC236}">
                <a16:creationId xmlns:a16="http://schemas.microsoft.com/office/drawing/2014/main" id="{C430AB88-0DE1-91D2-F15D-0608497B62F2}"/>
              </a:ext>
            </a:extLst>
          </p:cNvPr>
          <p:cNvSpPr txBox="1"/>
          <p:nvPr/>
        </p:nvSpPr>
        <p:spPr>
          <a:xfrm>
            <a:off x="4648669" y="354857"/>
            <a:ext cx="7242713" cy="6379119"/>
          </a:xfrm>
          <a:prstGeom prst="rect">
            <a:avLst/>
          </a:prstGeom>
          <a:noFill/>
        </p:spPr>
        <p:txBody>
          <a:bodyPr wrap="square" lIns="91440" tIns="45720" rIns="91440" bIns="45720" anchor="t">
            <a:spAutoFit/>
          </a:bodyPr>
          <a:lstStyle/>
          <a:p>
            <a:pPr lvl="0">
              <a:lnSpc>
                <a:spcPct val="125000"/>
              </a:lnSpc>
              <a:spcBef>
                <a:spcPts val="600"/>
              </a:spcBef>
              <a:spcAft>
                <a:spcPts val="600"/>
              </a:spcAft>
              <a:buClr>
                <a:srgbClr val="E7534F"/>
              </a:buClr>
              <a:defRPr/>
            </a:pPr>
            <a:r>
              <a:rPr lang="en-US" sz="1200" b="1" dirty="0">
                <a:solidFill>
                  <a:srgbClr val="000000"/>
                </a:solidFill>
                <a:latin typeface="Helvetica"/>
                <a:cs typeface="Helvetica"/>
              </a:rPr>
              <a:t>From security enablement to AI governance maturity </a:t>
            </a:r>
            <a:endParaRPr kumimoji="0" lang="en-US" sz="1200" b="1" i="0" u="none" strike="noStrike" kern="1200" cap="none" spc="0" normalizeH="0" baseline="0" noProof="0" dirty="0">
              <a:ln>
                <a:noFill/>
              </a:ln>
              <a:solidFill>
                <a:prstClr val="black"/>
              </a:solidFill>
              <a:effectLst/>
              <a:uLnTx/>
              <a:uFillTx/>
              <a:latin typeface="Helvetica" panose="020B0604020202020204" pitchFamily="34" charset="0"/>
              <a:ea typeface="+mn-ea"/>
              <a:cs typeface="Helvetica" panose="020B0604020202020204" pitchFamily="34" charset="0"/>
            </a:endParaRPr>
          </a:p>
          <a:p>
            <a:pPr marL="171450" lvl="0" indent="-171450">
              <a:lnSpc>
                <a:spcPct val="125000"/>
              </a:lnSpc>
              <a:buClr>
                <a:srgbClr val="E7534F"/>
              </a:buClr>
              <a:buFont typeface="Arial" panose="020B0604020202020204" pitchFamily="34" charset="0"/>
              <a:buChar char="•"/>
              <a:defRPr/>
            </a:pPr>
            <a:r>
              <a:rPr lang="en-US" sz="1200" dirty="0">
                <a:solidFill>
                  <a:prstClr val="black"/>
                </a:solidFill>
                <a:latin typeface="Helvetica"/>
                <a:cs typeface="Helvetica"/>
              </a:rPr>
              <a:t>As organisations ramp up AI investment, CISOs are becoming the key leaders shaping responsible and secure AI adoption. Their role has shifted from enabling security to ensuring stronger AI governance frameworks.</a:t>
            </a:r>
          </a:p>
          <a:p>
            <a:pPr marL="171450" lvl="0" indent="-171450">
              <a:lnSpc>
                <a:spcPct val="125000"/>
              </a:lnSpc>
              <a:spcAft>
                <a:spcPts val="1200"/>
              </a:spcAft>
              <a:buClr>
                <a:srgbClr val="E7534F"/>
              </a:buClr>
              <a:buFont typeface="Arial" panose="020B0604020202020204" pitchFamily="34" charset="0"/>
              <a:buChar char="•"/>
              <a:defRPr/>
            </a:pPr>
            <a:r>
              <a:rPr lang="en-US" sz="1200" dirty="0">
                <a:solidFill>
                  <a:prstClr val="black"/>
                </a:solidFill>
                <a:latin typeface="Helvetica"/>
                <a:cs typeface="Helvetica"/>
              </a:rPr>
              <a:t>The high investment priority in AI governance aligns with the #2 benchmarking interest, AI enablement and governance readiness, following cyber resilience maturity (ADAPT Security Edge, Oct 2025).</a:t>
            </a:r>
          </a:p>
          <a:p>
            <a:pPr lvl="0">
              <a:lnSpc>
                <a:spcPct val="125000"/>
              </a:lnSpc>
              <a:spcAft>
                <a:spcPts val="600"/>
              </a:spcAft>
              <a:buClr>
                <a:srgbClr val="E7534F"/>
              </a:buClr>
              <a:defRPr/>
            </a:pPr>
            <a:r>
              <a:rPr lang="en-US" sz="1200" b="1" dirty="0">
                <a:solidFill>
                  <a:prstClr val="black"/>
                </a:solidFill>
                <a:latin typeface="Helvetica"/>
                <a:cs typeface="Helvetica"/>
              </a:rPr>
              <a:t>Governance and security frameworks remain a work in progress for many CISOs</a:t>
            </a:r>
          </a:p>
          <a:p>
            <a:pPr marL="171450" lvl="0" indent="-171450">
              <a:lnSpc>
                <a:spcPct val="125000"/>
              </a:lnSpc>
              <a:buClr>
                <a:srgbClr val="E7534F"/>
              </a:buClr>
              <a:buFont typeface="Arial" panose="020B0604020202020204" pitchFamily="34" charset="0"/>
              <a:buChar char="•"/>
              <a:defRPr/>
            </a:pPr>
            <a:r>
              <a:rPr lang="en-US" sz="1200" dirty="0">
                <a:solidFill>
                  <a:prstClr val="black"/>
                </a:solidFill>
                <a:latin typeface="Helvetica"/>
                <a:cs typeface="Helvetica"/>
              </a:rPr>
              <a:t>Despite AI governance topping investment intent, AI strategy development ranks only #8 as an organisational goal (</a:t>
            </a:r>
            <a:r>
              <a:rPr lang="en-US" sz="1200" dirty="0">
                <a:latin typeface="Helvetica"/>
                <a:cs typeface="Helvetica"/>
              </a:rPr>
              <a:t>ADAPT Security Edge Survey</a:t>
            </a:r>
            <a:r>
              <a:rPr lang="en-US" sz="1200" dirty="0">
                <a:solidFill>
                  <a:prstClr val="black"/>
                </a:solidFill>
                <a:latin typeface="Helvetica"/>
                <a:cs typeface="Helvetica"/>
              </a:rPr>
              <a:t>, Oct 2025), indicating that CISOs are </a:t>
            </a:r>
            <a:r>
              <a:rPr lang="en-US" sz="1200" dirty="0" err="1">
                <a:solidFill>
                  <a:prstClr val="black"/>
                </a:solidFill>
                <a:latin typeface="Helvetica"/>
                <a:cs typeface="Helvetica"/>
              </a:rPr>
              <a:t>prioritising</a:t>
            </a:r>
            <a:r>
              <a:rPr lang="en-US" sz="1200" dirty="0">
                <a:solidFill>
                  <a:prstClr val="black"/>
                </a:solidFill>
                <a:latin typeface="Helvetica"/>
                <a:cs typeface="Helvetica"/>
              </a:rPr>
              <a:t> risk control over expanding AI capabilities. </a:t>
            </a:r>
          </a:p>
          <a:p>
            <a:pPr marL="171450" lvl="0" indent="-171450">
              <a:lnSpc>
                <a:spcPct val="125000"/>
              </a:lnSpc>
              <a:spcAft>
                <a:spcPts val="1200"/>
              </a:spcAft>
              <a:buClr>
                <a:srgbClr val="E7534F"/>
              </a:buClr>
              <a:buFont typeface="Arial" panose="020B0604020202020204" pitchFamily="34" charset="0"/>
              <a:buChar char="•"/>
              <a:defRPr/>
            </a:pPr>
            <a:r>
              <a:rPr lang="en-US" sz="1200" dirty="0">
                <a:solidFill>
                  <a:prstClr val="black"/>
                </a:solidFill>
                <a:latin typeface="Helvetica"/>
                <a:cs typeface="Helvetica"/>
              </a:rPr>
              <a:t>CIOs report that 31% of organisations have well-defined governance and security frameworks. However, only 6% have a comprehensive framework (</a:t>
            </a:r>
            <a:r>
              <a:rPr lang="en-US" sz="1200" dirty="0">
                <a:solidFill>
                  <a:schemeClr val="accent1"/>
                </a:solidFill>
                <a:latin typeface="Helvetica"/>
                <a:cs typeface="Helvetica"/>
                <a:hlinkClick r:id="rId3">
                  <a:extLst>
                    <a:ext uri="{A12FA001-AC4F-418D-AE19-62706E023703}">
                      <ahyp:hlinkClr xmlns:ahyp="http://schemas.microsoft.com/office/drawing/2018/hyperlinkcolor" val="tx"/>
                    </a:ext>
                  </a:extLst>
                </a:hlinkClick>
              </a:rPr>
              <a:t>ADAPT CIO Tech Trend</a:t>
            </a:r>
            <a:r>
              <a:rPr lang="en-US" sz="1200" dirty="0">
                <a:solidFill>
                  <a:schemeClr val="accent1"/>
                </a:solidFill>
                <a:latin typeface="Helvetica"/>
                <a:cs typeface="Helvetica"/>
              </a:rPr>
              <a:t> </a:t>
            </a:r>
            <a:r>
              <a:rPr lang="en-US" sz="1200" dirty="0">
                <a:solidFill>
                  <a:prstClr val="black"/>
                </a:solidFill>
                <a:latin typeface="Helvetica"/>
                <a:cs typeface="Helvetica"/>
              </a:rPr>
              <a:t>report, Apr 2025).</a:t>
            </a:r>
            <a:endParaRPr lang="en-US" sz="1200" b="0" i="0" u="none" strike="noStrike" kern="1200" cap="none" spc="0" normalizeH="0" baseline="0" noProof="0" dirty="0">
              <a:ln>
                <a:noFill/>
              </a:ln>
              <a:solidFill>
                <a:prstClr val="black"/>
              </a:solidFill>
              <a:effectLst/>
              <a:uLnTx/>
              <a:uFillTx/>
              <a:latin typeface="Helvetica"/>
              <a:cs typeface="Helvetica"/>
            </a:endParaRPr>
          </a:p>
          <a:p>
            <a:pPr lvl="0">
              <a:lnSpc>
                <a:spcPct val="125000"/>
              </a:lnSpc>
              <a:spcAft>
                <a:spcPts val="600"/>
              </a:spcAft>
              <a:buClr>
                <a:srgbClr val="E7534F"/>
              </a:buClr>
              <a:defRPr/>
            </a:pPr>
            <a:r>
              <a:rPr lang="en-US" sz="1200" b="1" dirty="0">
                <a:solidFill>
                  <a:prstClr val="black"/>
                </a:solidFill>
                <a:latin typeface="Helvetica"/>
                <a:cs typeface="Helvetica"/>
              </a:rPr>
              <a:t>Data governance as the first step in AI governance</a:t>
            </a:r>
            <a:r>
              <a:rPr kumimoji="0" lang="en-US" sz="1200" b="1" i="0" u="none" strike="noStrike" kern="1200" cap="none" spc="0" normalizeH="0" baseline="0" noProof="0" dirty="0">
                <a:ln>
                  <a:noFill/>
                </a:ln>
                <a:solidFill>
                  <a:prstClr val="black"/>
                </a:solidFill>
                <a:effectLst/>
                <a:uLnTx/>
                <a:uFillTx/>
                <a:latin typeface="Helvetica"/>
                <a:ea typeface="+mn-ea"/>
                <a:cs typeface="Helvetica"/>
              </a:rPr>
              <a:t> </a:t>
            </a:r>
            <a:endParaRPr lang="en-US" sz="1200" dirty="0">
              <a:solidFill>
                <a:prstClr val="black"/>
              </a:solidFill>
              <a:latin typeface="Helvetica"/>
              <a:cs typeface="Helvetica"/>
            </a:endParaRPr>
          </a:p>
          <a:p>
            <a:pPr marL="171450" lvl="0" indent="-171450">
              <a:lnSpc>
                <a:spcPct val="125000"/>
              </a:lnSpc>
              <a:buClr>
                <a:srgbClr val="E7534F"/>
              </a:buClr>
              <a:buFont typeface="Arial" panose="020B0604020202020204" pitchFamily="34" charset="0"/>
              <a:buChar char="•"/>
              <a:defRPr/>
            </a:pPr>
            <a:r>
              <a:rPr lang="en-US" sz="1200" dirty="0">
                <a:solidFill>
                  <a:prstClr val="black"/>
                </a:solidFill>
                <a:latin typeface="Helvetica"/>
                <a:cs typeface="Helvetica"/>
              </a:rPr>
              <a:t>Governance, being the top CISO initiative, reinforces its critical role in enabling AI. Data governance remains a key foundation, still maturing but evolving within AI and risk management functions.</a:t>
            </a:r>
          </a:p>
          <a:p>
            <a:pPr marL="171450" lvl="0" indent="-171450">
              <a:lnSpc>
                <a:spcPct val="125000"/>
              </a:lnSpc>
              <a:spcAft>
                <a:spcPts val="1200"/>
              </a:spcAft>
              <a:buClr>
                <a:srgbClr val="E7534F"/>
              </a:buClr>
              <a:buFont typeface="Arial" panose="020B0604020202020204" pitchFamily="34" charset="0"/>
              <a:buChar char="•"/>
              <a:defRPr/>
            </a:pPr>
            <a:r>
              <a:rPr lang="en-US" sz="1200" dirty="0">
                <a:solidFill>
                  <a:prstClr val="black"/>
                </a:solidFill>
                <a:latin typeface="Helvetica"/>
                <a:cs typeface="Helvetica"/>
              </a:rPr>
              <a:t>An </a:t>
            </a:r>
            <a:r>
              <a:rPr lang="en-US" sz="1200" dirty="0">
                <a:solidFill>
                  <a:prstClr val="black"/>
                </a:solidFill>
                <a:latin typeface="Helvetica"/>
                <a:cs typeface="Helvetica"/>
                <a:hlinkClick r:id="rId4"/>
              </a:rPr>
              <a:t>ADAPT Market Pulse</a:t>
            </a:r>
            <a:r>
              <a:rPr lang="en-US" sz="1200" dirty="0">
                <a:solidFill>
                  <a:prstClr val="black"/>
                </a:solidFill>
                <a:latin typeface="Helvetica"/>
                <a:cs typeface="Helvetica"/>
              </a:rPr>
              <a:t> (Sep 2025) lists practical steps to accelerate safe innovation through AI governance. One recommended action is adopting simple governance models tailored to risk.</a:t>
            </a:r>
            <a:endParaRPr kumimoji="0" lang="en-US" sz="1200" b="0" i="0" u="none" strike="noStrike" kern="1200" cap="none" spc="0" normalizeH="0" baseline="0" noProof="0" dirty="0">
              <a:ln>
                <a:noFill/>
              </a:ln>
              <a:solidFill>
                <a:prstClr val="black"/>
              </a:solidFill>
              <a:effectLst/>
              <a:uLnTx/>
              <a:uFillTx/>
              <a:latin typeface="Helvetica"/>
              <a:ea typeface="+mn-ea"/>
              <a:cs typeface="Helvetica"/>
            </a:endParaRPr>
          </a:p>
          <a:p>
            <a:pPr marL="0" marR="0" lvl="0" indent="0" algn="l" defTabSz="914400" rtl="0" eaLnBrk="1" fontAlgn="auto" latinLnBrk="0" hangingPunct="1">
              <a:lnSpc>
                <a:spcPct val="125000"/>
              </a:lnSpc>
              <a:spcBef>
                <a:spcPts val="0"/>
              </a:spcBef>
              <a:spcAft>
                <a:spcPts val="600"/>
              </a:spcAft>
              <a:buClr>
                <a:srgbClr val="E7534F"/>
              </a:buClr>
              <a:buSzTx/>
              <a:buFontTx/>
              <a:buNone/>
              <a:tabLst/>
              <a:defRPr/>
            </a:pPr>
            <a:r>
              <a:rPr kumimoji="0" lang="en-US" sz="1200" b="1" i="0" u="none" strike="noStrike" kern="1200" cap="none" spc="0" normalizeH="0" baseline="0" noProof="0" dirty="0">
                <a:ln>
                  <a:noFill/>
                </a:ln>
                <a:solidFill>
                  <a:srgbClr val="000000"/>
                </a:solidFill>
                <a:effectLst/>
                <a:uLnTx/>
                <a:uFillTx/>
                <a:latin typeface="Helvetica"/>
                <a:ea typeface="+mn-ea"/>
                <a:cs typeface="Helvetica"/>
              </a:rPr>
              <a:t>Greater alignment of governance functions with CDAOs, CDOs and CIOs</a:t>
            </a:r>
          </a:p>
          <a:p>
            <a:pPr marL="171450" lvl="0" indent="-171450">
              <a:lnSpc>
                <a:spcPct val="125000"/>
              </a:lnSpc>
              <a:buClr>
                <a:srgbClr val="E7534F"/>
              </a:buClr>
              <a:buFont typeface="Arial" panose="020B0604020202020204" pitchFamily="34" charset="0"/>
              <a:buChar char="•"/>
              <a:defRPr/>
            </a:pPr>
            <a:r>
              <a:rPr lang="en-US" sz="1200" dirty="0">
                <a:solidFill>
                  <a:prstClr val="black"/>
                </a:solidFill>
                <a:latin typeface="Helvetica"/>
                <a:cs typeface="Helvetica"/>
              </a:rPr>
              <a:t>Building mature AI governance frameworks remains challenging for CISOs due to limited automated decision systems for governance (</a:t>
            </a:r>
            <a:r>
              <a:rPr lang="en-US" sz="1200" dirty="0">
                <a:solidFill>
                  <a:schemeClr val="accent1"/>
                </a:solidFill>
                <a:latin typeface="Helvetica"/>
                <a:cs typeface="Helvetica"/>
                <a:hlinkClick r:id="rId5">
                  <a:extLst>
                    <a:ext uri="{A12FA001-AC4F-418D-AE19-62706E023703}">
                      <ahyp:hlinkClr xmlns:ahyp="http://schemas.microsoft.com/office/drawing/2018/hyperlinkcolor" val="tx"/>
                    </a:ext>
                  </a:extLst>
                </a:hlinkClick>
              </a:rPr>
              <a:t>ADAPT Tech Trend</a:t>
            </a:r>
            <a:r>
              <a:rPr lang="en-US" sz="1200" dirty="0">
                <a:solidFill>
                  <a:schemeClr val="accent1"/>
                </a:solidFill>
                <a:latin typeface="Helvetica"/>
                <a:cs typeface="Helvetica"/>
              </a:rPr>
              <a:t> </a:t>
            </a:r>
            <a:r>
              <a:rPr lang="en-US" sz="1200" dirty="0">
                <a:solidFill>
                  <a:prstClr val="black"/>
                </a:solidFill>
                <a:latin typeface="Helvetica"/>
                <a:cs typeface="Helvetica"/>
              </a:rPr>
              <a:t>report, Oct 2025) and minimal or basic governance controls (</a:t>
            </a:r>
            <a:r>
              <a:rPr lang="en-US" sz="1200" dirty="0">
                <a:solidFill>
                  <a:schemeClr val="accent1"/>
                </a:solidFill>
                <a:latin typeface="Helvetica"/>
                <a:cs typeface="Helvetica"/>
                <a:hlinkClick r:id="rId3">
                  <a:extLst>
                    <a:ext uri="{A12FA001-AC4F-418D-AE19-62706E023703}">
                      <ahyp:hlinkClr xmlns:ahyp="http://schemas.microsoft.com/office/drawing/2018/hyperlinkcolor" val="tx"/>
                    </a:ext>
                  </a:extLst>
                </a:hlinkClick>
              </a:rPr>
              <a:t>ADAPT Tech Trend</a:t>
            </a:r>
            <a:r>
              <a:rPr lang="en-US" sz="1200" dirty="0">
                <a:solidFill>
                  <a:prstClr val="black"/>
                </a:solidFill>
                <a:latin typeface="Helvetica"/>
                <a:cs typeface="Helvetica"/>
              </a:rPr>
              <a:t>, Apr 2025).</a:t>
            </a:r>
          </a:p>
          <a:p>
            <a:pPr marL="171450" indent="-171450">
              <a:lnSpc>
                <a:spcPct val="125000"/>
              </a:lnSpc>
              <a:buClr>
                <a:srgbClr val="E7534F"/>
              </a:buClr>
              <a:buFont typeface="Arial" panose="020B0604020202020204" pitchFamily="34" charset="0"/>
              <a:buChar char="•"/>
              <a:defRPr/>
            </a:pPr>
            <a:r>
              <a:rPr lang="en-US" sz="1200" dirty="0">
                <a:solidFill>
                  <a:prstClr val="black"/>
                </a:solidFill>
                <a:latin typeface="Helvetica"/>
                <a:cs typeface="Helvetica"/>
              </a:rPr>
              <a:t>Increased collaboration between CISOs and other executive leaders (such as CDAOs, CDOs and CIOs) is crucial to govern data quality and AI capability.</a:t>
            </a:r>
            <a:endParaRPr lang="en-US" sz="1200" b="0" i="0" u="none" strike="noStrike" kern="1200" cap="none" spc="0" normalizeH="0" baseline="0" noProof="0" dirty="0">
              <a:ln>
                <a:noFill/>
              </a:ln>
              <a:solidFill>
                <a:prstClr val="black"/>
              </a:solidFill>
              <a:effectLst/>
              <a:uLnTx/>
              <a:uFillTx/>
              <a:latin typeface="Helvetica"/>
              <a:cs typeface="Helvetica"/>
            </a:endParaRPr>
          </a:p>
        </p:txBody>
      </p:sp>
    </p:spTree>
    <p:extLst>
      <p:ext uri="{BB962C8B-B14F-4D97-AF65-F5344CB8AC3E}">
        <p14:creationId xmlns:p14="http://schemas.microsoft.com/office/powerpoint/2010/main" val="7832212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A71FBB98-572C-2B13-E039-0E520D38A2F2}"/>
            </a:ext>
          </a:extLst>
        </p:cNvPr>
        <p:cNvGrpSpPr/>
        <p:nvPr/>
      </p:nvGrpSpPr>
      <p:grpSpPr>
        <a:xfrm>
          <a:off x="0" y="0"/>
          <a:ext cx="0" cy="0"/>
          <a:chOff x="0" y="0"/>
          <a:chExt cx="0" cy="0"/>
        </a:xfrm>
      </p:grpSpPr>
      <p:pic>
        <p:nvPicPr>
          <p:cNvPr id="6" name="Graphic 5">
            <a:extLst>
              <a:ext uri="{FF2B5EF4-FFF2-40B4-BE49-F238E27FC236}">
                <a16:creationId xmlns:a16="http://schemas.microsoft.com/office/drawing/2014/main" id="{78F30451-89AD-BF8C-5885-5116BE556563}"/>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680027" y="6005622"/>
            <a:ext cx="2157900" cy="232240"/>
          </a:xfrm>
          <a:prstGeom prst="rect">
            <a:avLst/>
          </a:prstGeom>
        </p:spPr>
      </p:pic>
      <p:grpSp>
        <p:nvGrpSpPr>
          <p:cNvPr id="3" name="Group 2">
            <a:extLst>
              <a:ext uri="{FF2B5EF4-FFF2-40B4-BE49-F238E27FC236}">
                <a16:creationId xmlns:a16="http://schemas.microsoft.com/office/drawing/2014/main" id="{8A9DC95B-AF28-CBB4-C501-6B80CC9C51AB}"/>
              </a:ext>
            </a:extLst>
          </p:cNvPr>
          <p:cNvGrpSpPr/>
          <p:nvPr/>
        </p:nvGrpSpPr>
        <p:grpSpPr>
          <a:xfrm>
            <a:off x="549440" y="2867586"/>
            <a:ext cx="7131520" cy="948825"/>
            <a:chOff x="549440" y="2867586"/>
            <a:chExt cx="7131520" cy="948825"/>
          </a:xfrm>
        </p:grpSpPr>
        <p:sp>
          <p:nvSpPr>
            <p:cNvPr id="4" name="TextBox 3">
              <a:extLst>
                <a:ext uri="{FF2B5EF4-FFF2-40B4-BE49-F238E27FC236}">
                  <a16:creationId xmlns:a16="http://schemas.microsoft.com/office/drawing/2014/main" id="{B9AEF0D0-1088-A18B-3F8C-FCB70C94265B}"/>
                </a:ext>
              </a:extLst>
            </p:cNvPr>
            <p:cNvSpPr txBox="1"/>
            <p:nvPr/>
          </p:nvSpPr>
          <p:spPr>
            <a:xfrm>
              <a:off x="549440" y="2867586"/>
              <a:ext cx="7131520" cy="707886"/>
            </a:xfrm>
            <a:prstGeom prst="rect">
              <a:avLst/>
            </a:prstGeom>
            <a:noFill/>
          </p:spPr>
          <p:txBody>
            <a:bodyPr wrap="square" lIns="91440" tIns="45720" rIns="91440" bIns="45720" rtlCol="0" anchor="t">
              <a:spAutoFit/>
            </a:bodyPr>
            <a:lstStyle/>
            <a:p>
              <a:pPr marL="0" marR="0" lvl="0" indent="0" algn="l" defTabSz="914400" rtl="0" eaLnBrk="1" fontAlgn="auto" latinLnBrk="0" hangingPunct="1">
                <a:lnSpc>
                  <a:spcPct val="100000"/>
                </a:lnSpc>
                <a:spcBef>
                  <a:spcPts val="0"/>
                </a:spcBef>
                <a:spcAft>
                  <a:spcPts val="2400"/>
                </a:spcAft>
                <a:buClrTx/>
                <a:buSzTx/>
                <a:buFontTx/>
                <a:buNone/>
                <a:tabLst/>
                <a:defRPr/>
              </a:pPr>
              <a:r>
                <a:rPr kumimoji="0" lang="en-US" sz="4000" b="0" i="0" u="none" strike="noStrike" kern="1200" cap="none" spc="0" normalizeH="0" baseline="0" noProof="0" dirty="0">
                  <a:ln>
                    <a:noFill/>
                  </a:ln>
                  <a:solidFill>
                    <a:prstClr val="white"/>
                  </a:solidFill>
                  <a:effectLst/>
                  <a:uLnTx/>
                  <a:uFillTx/>
                  <a:latin typeface="Helvetica"/>
                  <a:ea typeface="+mn-ea"/>
                  <a:cs typeface="Helvetica"/>
                </a:rPr>
                <a:t>AI benefits and risks</a:t>
              </a:r>
            </a:p>
          </p:txBody>
        </p:sp>
        <p:sp>
          <p:nvSpPr>
            <p:cNvPr id="8" name="Rectangle 7">
              <a:extLst>
                <a:ext uri="{FF2B5EF4-FFF2-40B4-BE49-F238E27FC236}">
                  <a16:creationId xmlns:a16="http://schemas.microsoft.com/office/drawing/2014/main" id="{042A7EDD-2F12-ED62-32E5-AB5400C859C2}"/>
                </a:ext>
              </a:extLst>
            </p:cNvPr>
            <p:cNvSpPr/>
            <p:nvPr/>
          </p:nvSpPr>
          <p:spPr>
            <a:xfrm>
              <a:off x="633533" y="3753937"/>
              <a:ext cx="359064" cy="62474"/>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Tree>
    <p:extLst>
      <p:ext uri="{BB962C8B-B14F-4D97-AF65-F5344CB8AC3E}">
        <p14:creationId xmlns:p14="http://schemas.microsoft.com/office/powerpoint/2010/main" val="37311397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5671B9BA-6131-37F9-92D4-F70790A225AD}"/>
              </a:ext>
            </a:extLst>
          </p:cNvPr>
          <p:cNvSpPr txBox="1"/>
          <p:nvPr/>
        </p:nvSpPr>
        <p:spPr>
          <a:xfrm>
            <a:off x="5616311" y="6583680"/>
            <a:ext cx="6552486" cy="261610"/>
          </a:xfrm>
          <a:prstGeom prst="rect">
            <a:avLst/>
          </a:prstGeom>
          <a:noFill/>
        </p:spPr>
        <p:txBody>
          <a:bodyPr wrap="square">
            <a:sp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sz="1100" i="1">
                <a:latin typeface="Helvetica"/>
              </a:defRPr>
            </a:pPr>
            <a:r>
              <a:rPr kumimoji="0" lang="en-US" sz="1100" b="0" i="1" u="none" strike="noStrike" kern="0" cap="none" spc="0" normalizeH="0" baseline="0" noProof="0" dirty="0">
                <a:ln>
                  <a:noFill/>
                </a:ln>
                <a:solidFill>
                  <a:schemeClr val="bg1">
                    <a:lumMod val="65000"/>
                  </a:schemeClr>
                </a:solidFill>
                <a:effectLst/>
                <a:uLnTx/>
                <a:uFillTx/>
                <a:latin typeface="Helvetica"/>
                <a:cs typeface="Arial"/>
                <a:sym typeface="Arial"/>
              </a:rPr>
              <a:t>Source : ADAPT Security Edge Survey in Oct 2025. Sample size : 84 Australian CISOs</a:t>
            </a:r>
          </a:p>
        </p:txBody>
      </p:sp>
      <p:sp>
        <p:nvSpPr>
          <p:cNvPr id="5" name="TextBox 4">
            <a:extLst>
              <a:ext uri="{FF2B5EF4-FFF2-40B4-BE49-F238E27FC236}">
                <a16:creationId xmlns:a16="http://schemas.microsoft.com/office/drawing/2014/main" id="{DE5282FD-3FB2-C850-8106-D50F22C51B2F}"/>
              </a:ext>
            </a:extLst>
          </p:cNvPr>
          <p:cNvSpPr txBox="1"/>
          <p:nvPr/>
        </p:nvSpPr>
        <p:spPr>
          <a:xfrm>
            <a:off x="252868" y="141894"/>
            <a:ext cx="10136607" cy="461665"/>
          </a:xfrm>
          <a:prstGeom prst="rect">
            <a:avLst/>
          </a:prstGeom>
          <a:noFill/>
        </p:spPr>
        <p:txBody>
          <a:bodyPr wrap="square" rtlCol="0">
            <a:spAutoFit/>
          </a:bodyPr>
          <a:lstStyle/>
          <a:p>
            <a:r>
              <a:rPr kumimoji="0" lang="en-US" sz="2400" b="1" i="0" u="none" strike="noStrike" kern="1200" cap="none" spc="0" normalizeH="0" baseline="0" noProof="0" dirty="0">
                <a:ln>
                  <a:noFill/>
                </a:ln>
                <a:solidFill>
                  <a:prstClr val="black"/>
                </a:solidFill>
                <a:effectLst/>
                <a:uLnTx/>
                <a:uFillTx/>
                <a:latin typeface="Helvetica"/>
                <a:ea typeface="+mj-ea"/>
                <a:cs typeface="+mj-cs"/>
              </a:rPr>
              <a:t>Top benefits of generative AI chatbots</a:t>
            </a:r>
            <a:endParaRPr lang="en-PH" dirty="0"/>
          </a:p>
        </p:txBody>
      </p:sp>
      <p:pic>
        <p:nvPicPr>
          <p:cNvPr id="3" name="Graphic 2">
            <a:extLst>
              <a:ext uri="{FF2B5EF4-FFF2-40B4-BE49-F238E27FC236}">
                <a16:creationId xmlns:a16="http://schemas.microsoft.com/office/drawing/2014/main" id="{EB095999-403A-6610-DA4A-ED399355F581}"/>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284400" y="885530"/>
            <a:ext cx="11623200" cy="5486040"/>
          </a:xfrm>
          <a:prstGeom prst="rect">
            <a:avLst/>
          </a:prstGeom>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3_Custom Design">
  <a:themeElements>
    <a:clrScheme name="ADAPT Color">
      <a:dk1>
        <a:sysClr val="windowText" lastClr="000000"/>
      </a:dk1>
      <a:lt1>
        <a:sysClr val="window" lastClr="FFFFFF"/>
      </a:lt1>
      <a:dk2>
        <a:srgbClr val="0A0A0A"/>
      </a:dk2>
      <a:lt2>
        <a:srgbClr val="E8E8E8"/>
      </a:lt2>
      <a:accent1>
        <a:srgbClr val="E7534F"/>
      </a:accent1>
      <a:accent2>
        <a:srgbClr val="F5BAB9"/>
      </a:accent2>
      <a:accent3>
        <a:srgbClr val="FADDDC"/>
      </a:accent3>
      <a:accent4>
        <a:srgbClr val="595959"/>
      </a:accent4>
      <a:accent5>
        <a:srgbClr val="A6A6A6"/>
      </a:accent5>
      <a:accent6>
        <a:srgbClr val="E1E1E1"/>
      </a:accent6>
      <a:hlink>
        <a:srgbClr val="E7534F"/>
      </a:hlink>
      <a:folHlink>
        <a:srgbClr val="0A0A0A"/>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Slide Footer">
  <a:themeElements>
    <a:clrScheme name="Custom 1">
      <a:dk1>
        <a:sysClr val="windowText" lastClr="000000"/>
      </a:dk1>
      <a:lt1>
        <a:sysClr val="window" lastClr="FFFFFF"/>
      </a:lt1>
      <a:dk2>
        <a:srgbClr val="0A0A0A"/>
      </a:dk2>
      <a:lt2>
        <a:srgbClr val="E8E8E8"/>
      </a:lt2>
      <a:accent1>
        <a:srgbClr val="E7534F"/>
      </a:accent1>
      <a:accent2>
        <a:srgbClr val="F5BAB9"/>
      </a:accent2>
      <a:accent3>
        <a:srgbClr val="FADDDC"/>
      </a:accent3>
      <a:accent4>
        <a:srgbClr val="595959"/>
      </a:accent4>
      <a:accent5>
        <a:srgbClr val="A6A6A6"/>
      </a:accent5>
      <a:accent6>
        <a:srgbClr val="E1E1E1"/>
      </a:accent6>
      <a:hlink>
        <a:srgbClr val="E7534F"/>
      </a:hlink>
      <a:folHlink>
        <a:srgbClr val="0A0A0A"/>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5_Custom Design">
  <a:themeElements>
    <a:clrScheme name="ADAPT">
      <a:dk1>
        <a:srgbClr val="000000"/>
      </a:dk1>
      <a:lt1>
        <a:srgbClr val="FFFFFF"/>
      </a:lt1>
      <a:dk2>
        <a:srgbClr val="44546A"/>
      </a:dk2>
      <a:lt2>
        <a:srgbClr val="E7E6E6"/>
      </a:lt2>
      <a:accent1>
        <a:srgbClr val="E7534F"/>
      </a:accent1>
      <a:accent2>
        <a:srgbClr val="F09190"/>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Title White">
  <a:themeElements>
    <a:clrScheme name="ADAPT">
      <a:dk1>
        <a:srgbClr val="000000"/>
      </a:dk1>
      <a:lt1>
        <a:srgbClr val="FFFFFF"/>
      </a:lt1>
      <a:dk2>
        <a:srgbClr val="44546A"/>
      </a:dk2>
      <a:lt2>
        <a:srgbClr val="E7E6E6"/>
      </a:lt2>
      <a:accent1>
        <a:srgbClr val="E7534F"/>
      </a:accent1>
      <a:accent2>
        <a:srgbClr val="F09190"/>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3_Title White">
  <a:themeElements>
    <a:clrScheme name="ADAPT">
      <a:dk1>
        <a:srgbClr val="000000"/>
      </a:dk1>
      <a:lt1>
        <a:srgbClr val="FFFFFF"/>
      </a:lt1>
      <a:dk2>
        <a:srgbClr val="44546A"/>
      </a:dk2>
      <a:lt2>
        <a:srgbClr val="E7E6E6"/>
      </a:lt2>
      <a:accent1>
        <a:srgbClr val="E7534F"/>
      </a:accent1>
      <a:accent2>
        <a:srgbClr val="F09190"/>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SearchTerms xmlns="507dee17-6aae-496b-8a1e-0f1e47f95f1a" xsi:nil="true"/>
    <Keychallenges xmlns="507dee17-6aae-496b-8a1e-0f1e47f95f1a" xsi:nil="true"/>
    <Indsutry xmlns="507dee17-6aae-496b-8a1e-0f1e47f95f1a" xsi:nil="true"/>
    <year xmlns="507dee17-6aae-496b-8a1e-0f1e47f95f1a" xsi:nil="true"/>
    <TaxCatchAll xmlns="6b548529-d317-4b85-942f-248fe0d44d93" xsi:nil="true"/>
    <lcf76f155ced4ddcb4097134ff3c332f xmlns="507dee17-6aae-496b-8a1e-0f1e47f95f1a">
      <Terms xmlns="http://schemas.microsoft.com/office/infopath/2007/PartnerControls"/>
    </lcf76f155ced4ddcb4097134ff3c332f>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03F0E2E35C7FC547A4E113B88C746E98" ma:contentTypeVersion="22" ma:contentTypeDescription="Create a new document." ma:contentTypeScope="" ma:versionID="c072abb42aaca8a5afecb30be56d9061">
  <xsd:schema xmlns:xsd="http://www.w3.org/2001/XMLSchema" xmlns:xs="http://www.w3.org/2001/XMLSchema" xmlns:p="http://schemas.microsoft.com/office/2006/metadata/properties" xmlns:ns2="6b548529-d317-4b85-942f-248fe0d44d93" xmlns:ns3="507dee17-6aae-496b-8a1e-0f1e47f95f1a" targetNamespace="http://schemas.microsoft.com/office/2006/metadata/properties" ma:root="true" ma:fieldsID="bb7dff88ecc81e24d7b1a339654dd762" ns2:_="" ns3:_="">
    <xsd:import namespace="6b548529-d317-4b85-942f-248fe0d44d93"/>
    <xsd:import namespace="507dee17-6aae-496b-8a1e-0f1e47f95f1a"/>
    <xsd:element name="properties">
      <xsd:complexType>
        <xsd:sequence>
          <xsd:element name="documentManagement">
            <xsd:complexType>
              <xsd:all>
                <xsd:element ref="ns2:SharedWithUsers" minOccurs="0"/>
                <xsd:element ref="ns2:SharedWithDetails" minOccurs="0"/>
                <xsd:element ref="ns3:SearchTerms" minOccurs="0"/>
                <xsd:element ref="ns3:MediaServiceMetadata" minOccurs="0"/>
                <xsd:element ref="ns3:MediaServiceFastMetadata" minOccurs="0"/>
                <xsd:element ref="ns3:MediaServiceAutoKeyPoints" minOccurs="0"/>
                <xsd:element ref="ns3:MediaServiceKeyPoints" minOccurs="0"/>
                <xsd:element ref="ns3:MediaServiceDateTaken" minOccurs="0"/>
                <xsd:element ref="ns3:MediaServiceGenerationTime" minOccurs="0"/>
                <xsd:element ref="ns3:MediaServiceEventHashCode" minOccurs="0"/>
                <xsd:element ref="ns3:MediaServiceOCR" minOccurs="0"/>
                <xsd:element ref="ns3:MediaLengthInSeconds" minOccurs="0"/>
                <xsd:element ref="ns3:Keychallenges" minOccurs="0"/>
                <xsd:element ref="ns3:Indsutry" minOccurs="0"/>
                <xsd:element ref="ns3:year" minOccurs="0"/>
                <xsd:element ref="ns3:lcf76f155ced4ddcb4097134ff3c332f" minOccurs="0"/>
                <xsd:element ref="ns2:TaxCatchAll" minOccurs="0"/>
                <xsd:element ref="ns3:MediaServiceObjectDetectorVersions" minOccurs="0"/>
                <xsd:element ref="ns3:MediaServiceSearchProperties" minOccurs="0"/>
                <xsd:element ref="ns3: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6b548529-d317-4b85-942f-248fe0d44d93"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element name="TaxCatchAll" ma:index="25" nillable="true" ma:displayName="Taxonomy Catch All Column" ma:hidden="true" ma:list="{f485b663-2aff-4673-a82a-b12cb1024c9d}" ma:internalName="TaxCatchAll" ma:showField="CatchAllData" ma:web="6b548529-d317-4b85-942f-248fe0d44d93">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507dee17-6aae-496b-8a1e-0f1e47f95f1a" elementFormDefault="qualified">
    <xsd:import namespace="http://schemas.microsoft.com/office/2006/documentManagement/types"/>
    <xsd:import namespace="http://schemas.microsoft.com/office/infopath/2007/PartnerControls"/>
    <xsd:element name="SearchTerms" ma:index="10" nillable="true" ma:displayName="Search Terms" ma:format="Dropdown" ma:internalName="SearchTerms">
      <xsd:simpleType>
        <xsd:restriction base="dms:Text">
          <xsd:maxLength value="255"/>
        </xsd:restriction>
      </xsd:simpleType>
    </xsd:element>
    <xsd:element name="MediaServiceMetadata" ma:index="11" nillable="true" ma:displayName="MediaServiceMetadata" ma:hidden="true" ma:internalName="MediaServiceMetadata" ma:readOnly="true">
      <xsd:simpleType>
        <xsd:restriction base="dms:Note"/>
      </xsd:simpleType>
    </xsd:element>
    <xsd:element name="MediaServiceFastMetadata" ma:index="12" nillable="true" ma:displayName="MediaServiceFastMetadata" ma:hidden="true" ma:internalName="MediaServiceFastMetadata" ma:readOnly="true">
      <xsd:simpleType>
        <xsd:restriction base="dms:Note"/>
      </xsd:simpleType>
    </xsd:element>
    <xsd:element name="MediaServiceAutoKeyPoints" ma:index="13" nillable="true" ma:displayName="MediaServiceAutoKeyPoints" ma:hidden="true" ma:internalName="MediaServiceAutoKeyPoints" ma:readOnly="true">
      <xsd:simpleType>
        <xsd:restriction base="dms:Note"/>
      </xsd:simpleType>
    </xsd:element>
    <xsd:element name="MediaServiceKeyPoints" ma:index="14" nillable="true" ma:displayName="KeyPoints" ma:internalName="MediaServiceKeyPoints" ma:readOnly="true">
      <xsd:simpleType>
        <xsd:restriction base="dms:Note">
          <xsd:maxLength value="255"/>
        </xsd:restriction>
      </xsd:simpleType>
    </xsd:element>
    <xsd:element name="MediaServiceDateTaken" ma:index="15" nillable="true" ma:displayName="MediaServiceDateTaken" ma:hidden="true" ma:internalName="MediaServiceDateTaken" ma:readOnly="true">
      <xsd:simpleType>
        <xsd:restriction base="dms:Text"/>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OCR" ma:index="18" nillable="true" ma:displayName="Extracted Text" ma:internalName="MediaServiceOCR" ma:readOnly="true">
      <xsd:simpleType>
        <xsd:restriction base="dms:Note">
          <xsd:maxLength value="255"/>
        </xsd:restriction>
      </xsd:simpleType>
    </xsd:element>
    <xsd:element name="MediaLengthInSeconds" ma:index="19" nillable="true" ma:displayName="Length (seconds)" ma:internalName="MediaLengthInSeconds" ma:readOnly="true">
      <xsd:simpleType>
        <xsd:restriction base="dms:Unknown"/>
      </xsd:simpleType>
    </xsd:element>
    <xsd:element name="Keychallenges" ma:index="20" nillable="true" ma:displayName="Key challenges" ma:format="Dropdown" ma:internalName="Keychallenges">
      <xsd:simpleType>
        <xsd:restriction base="dms:Note">
          <xsd:maxLength value="255"/>
        </xsd:restriction>
      </xsd:simpleType>
    </xsd:element>
    <xsd:element name="Indsutry" ma:index="21" nillable="true" ma:displayName="Indsutry" ma:format="Dropdown" ma:internalName="Indsutry">
      <xsd:complexType>
        <xsd:complexContent>
          <xsd:extension base="dms:MultiChoice">
            <xsd:sequence>
              <xsd:element name="Value" maxOccurs="unbounded" minOccurs="0" nillable="true">
                <xsd:simpleType>
                  <xsd:restriction base="dms:Choice">
                    <xsd:enumeration value="Retailing"/>
                    <xsd:enumeration value="Education"/>
                    <xsd:enumeration value="Government"/>
                  </xsd:restriction>
                </xsd:simpleType>
              </xsd:element>
            </xsd:sequence>
          </xsd:extension>
        </xsd:complexContent>
      </xsd:complexType>
    </xsd:element>
    <xsd:element name="year" ma:index="22" nillable="true" ma:displayName="year" ma:format="Dropdown" ma:internalName="year">
      <xsd:simpleType>
        <xsd:restriction base="dms:Choice">
          <xsd:enumeration value="2020"/>
          <xsd:enumeration value="2021"/>
          <xsd:enumeration value="Choice 3"/>
        </xsd:restriction>
      </xsd:simpleType>
    </xsd:element>
    <xsd:element name="lcf76f155ced4ddcb4097134ff3c332f" ma:index="24" nillable="true" ma:taxonomy="true" ma:internalName="lcf76f155ced4ddcb4097134ff3c332f" ma:taxonomyFieldName="MediaServiceImageTags" ma:displayName="Image Tags" ma:readOnly="false" ma:fieldId="{5cf76f15-5ced-4ddc-b409-7134ff3c332f}" ma:taxonomyMulti="true" ma:sspId="215abc23-978a-4c3a-9ac6-7569edd9917b"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6" nillable="true" ma:displayName="MediaServiceObjectDetectorVersions" ma:hidden="true" ma:indexed="true" ma:internalName="MediaServiceObjectDetectorVersions" ma:readOnly="true">
      <xsd:simpleType>
        <xsd:restriction base="dms:Text"/>
      </xsd:simpleType>
    </xsd:element>
    <xsd:element name="MediaServiceSearchProperties" ma:index="27" nillable="true" ma:displayName="MediaServiceSearchProperties" ma:hidden="true" ma:internalName="MediaServiceSearchProperties" ma:readOnly="true">
      <xsd:simpleType>
        <xsd:restriction base="dms:Note"/>
      </xsd:simpleType>
    </xsd:element>
    <xsd:element name="MediaServiceBillingMetadata" ma:index="28" nillable="true" ma:displayName="MediaServiceBillingMetadata" ma:hidden="true" ma:internalName="MediaServiceBillingMetadata"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D0B9E9C4-831D-426E-BA76-972FF655A35F}">
  <ds:schemaRefs>
    <ds:schemaRef ds:uri="http://schemas.microsoft.com/sharepoint/v3/contenttype/forms"/>
  </ds:schemaRefs>
</ds:datastoreItem>
</file>

<file path=customXml/itemProps2.xml><?xml version="1.0" encoding="utf-8"?>
<ds:datastoreItem xmlns:ds="http://schemas.openxmlformats.org/officeDocument/2006/customXml" ds:itemID="{E0BB104B-16C5-47E8-B1A7-56D73C2AAA81}">
  <ds:schemaRefs>
    <ds:schemaRef ds:uri="http://purl.org/dc/terms/"/>
    <ds:schemaRef ds:uri="http://schemas.microsoft.com/office/2006/metadata/properties"/>
    <ds:schemaRef ds:uri="http://purl.org/dc/elements/1.1/"/>
    <ds:schemaRef ds:uri="http://www.w3.org/XML/1998/namespace"/>
    <ds:schemaRef ds:uri="http://schemas.microsoft.com/office/infopath/2007/PartnerControls"/>
    <ds:schemaRef ds:uri="http://schemas.openxmlformats.org/package/2006/metadata/core-properties"/>
    <ds:schemaRef ds:uri="http://schemas.microsoft.com/office/2006/documentManagement/types"/>
    <ds:schemaRef ds:uri="507dee17-6aae-496b-8a1e-0f1e47f95f1a"/>
    <ds:schemaRef ds:uri="6b548529-d317-4b85-942f-248fe0d44d93"/>
    <ds:schemaRef ds:uri="http://purl.org/dc/dcmitype/"/>
  </ds:schemaRefs>
</ds:datastoreItem>
</file>

<file path=customXml/itemProps3.xml><?xml version="1.0" encoding="utf-8"?>
<ds:datastoreItem xmlns:ds="http://schemas.openxmlformats.org/officeDocument/2006/customXml" ds:itemID="{6B722C6E-231C-47EA-9F41-096EAF81B181}">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6b548529-d317-4b85-942f-248fe0d44d93"/>
    <ds:schemaRef ds:uri="507dee17-6aae-496b-8a1e-0f1e47f95f1a"/>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1836</TotalTime>
  <Words>2365</Words>
  <Application>Microsoft Office PowerPoint</Application>
  <PresentationFormat>Widescreen</PresentationFormat>
  <Paragraphs>137</Paragraphs>
  <Slides>20</Slides>
  <Notes>11</Notes>
  <HiddenSlides>0</HiddenSlides>
  <MMClips>2</MMClips>
  <ScaleCrop>false</ScaleCrop>
  <HeadingPairs>
    <vt:vector size="4" baseType="variant">
      <vt:variant>
        <vt:lpstr>Theme</vt:lpstr>
      </vt:variant>
      <vt:variant>
        <vt:i4>5</vt:i4>
      </vt:variant>
      <vt:variant>
        <vt:lpstr>Slide Titles</vt:lpstr>
      </vt:variant>
      <vt:variant>
        <vt:i4>20</vt:i4>
      </vt:variant>
    </vt:vector>
  </HeadingPairs>
  <TitlesOfParts>
    <vt:vector size="25" baseType="lpstr">
      <vt:lpstr>3_Custom Design</vt:lpstr>
      <vt:lpstr>1_Slide Footer</vt:lpstr>
      <vt:lpstr>5_Custom Design</vt:lpstr>
      <vt:lpstr>Title White</vt:lpstr>
      <vt:lpstr>3_Title White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Honey Mari Gay</dc:creator>
  <cp:lastModifiedBy>Francis Olivier</cp:lastModifiedBy>
  <cp:revision>4</cp:revision>
  <dcterms:created xsi:type="dcterms:W3CDTF">2025-10-09T02:23:44Z</dcterms:created>
  <dcterms:modified xsi:type="dcterms:W3CDTF">2025-12-10T02:30:31Z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0x01010003F0E2E35C7FC547A4E113B88C746E98</vt:lpwstr>
  </property>
  <property fmtid="{D5CDD505-2E9C-101B-9397-08002B2CF9AE}" pid="3" name="MediaServiceImageTags">
    <vt:lpwstr/>
  </property>
</Properties>
</file>