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4"/>
    <p:sldMasterId id="2147483744" r:id="rId5"/>
    <p:sldMasterId id="2147483719" r:id="rId6"/>
    <p:sldMasterId id="2147483709" r:id="rId7"/>
    <p:sldMasterId id="2147483762" r:id="rId8"/>
  </p:sldMasterIdLst>
  <p:notesMasterIdLst>
    <p:notesMasterId r:id="rId29"/>
  </p:notesMasterIdLst>
  <p:sldIdLst>
    <p:sldId id="257" r:id="rId9"/>
    <p:sldId id="258" r:id="rId10"/>
    <p:sldId id="263" r:id="rId11"/>
    <p:sldId id="2147377250" r:id="rId12"/>
    <p:sldId id="2147377251" r:id="rId13"/>
    <p:sldId id="362" r:id="rId14"/>
    <p:sldId id="261" r:id="rId15"/>
    <p:sldId id="2147377253" r:id="rId16"/>
    <p:sldId id="2147376768" r:id="rId17"/>
    <p:sldId id="2147377254" r:id="rId18"/>
    <p:sldId id="2147377252" r:id="rId19"/>
    <p:sldId id="2147377260" r:id="rId20"/>
    <p:sldId id="2147377256" r:id="rId21"/>
    <p:sldId id="264" r:id="rId22"/>
    <p:sldId id="265" r:id="rId23"/>
    <p:sldId id="266" r:id="rId24"/>
    <p:sldId id="267" r:id="rId25"/>
    <p:sldId id="268" r:id="rId26"/>
    <p:sldId id="269" r:id="rId27"/>
    <p:sldId id="27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16BDDACB-B78D-113A-D73E-F37F2CED5B42}" name="Gabby Fredkin" initials="GF" userId="S::gabby.fredkin@adapt.com.au::905e87a6-7580-4897-ac49-5c6d8bcc5d2b" providerId="AD"/>
  <p188:author id="{35B74EDA-D041-11EF-D3DF-62916A12BAA7}" name="Maricris Santilles" initials="MS" userId="S::Maricris.Santilles@adapt.com.au::7b436d3d-65a3-481f-8565-8b0e2e2362f1" providerId="AD"/>
  <p188:author id="{9F08F4DC-2822-8A69-8CD9-383FED73C290}" name="Honey Mari Gay" initials=""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F976D7-7321-4719-990B-350E68D4B213}" v="121" dt="2025-10-30T06:41:17.078"/>
    <p1510:client id="{1E826C30-6757-77A4-9D27-765CD09F10E9}" v="12" dt="2025-10-30T22:06:48.156"/>
    <p1510:client id="{A50F58D1-FBE6-45F4-883E-B8C83250DAC6}" v="16" dt="2025-10-31T04:56:46.6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9100AB-0A5A-4349-B1DB-74B8124C3635}" type="datetimeFigureOut">
              <a:rPr lang="en-PH" smtClean="0"/>
              <a:t>02/12/2025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761E71-4A90-4E3B-AEA6-0EDF929F7E48}" type="slidenum">
              <a:rPr lang="en-PH" smtClean="0"/>
              <a:t>‹#›</a:t>
            </a:fld>
            <a:endParaRPr lang="en-PH"/>
          </a:p>
        </p:txBody>
      </p:sp>
    </p:spTree>
    <p:extLst>
      <p:ext uri="{BB962C8B-B14F-4D97-AF65-F5344CB8AC3E}">
        <p14:creationId xmlns:p14="http://schemas.microsoft.com/office/powerpoint/2010/main" val="82228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85EB-A3C7-0520-3184-EF74BE0DA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1773B-3A6A-055A-A01F-A54FC7ECE755}"/>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77DBD02F-F4A5-6E50-8DF9-C4370F20123D}"/>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0ACE1F83-F71D-D3BA-2342-08544D8FF6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291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EE5C1-4C1E-27C8-427B-4438FAC47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55F4E-2EFD-7998-D30E-B013A736DFF9}"/>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AAFFE00A-5B9C-F4AB-1A07-3367F45957CB}"/>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DFBB891A-5361-FF56-5C2F-A53F950FED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075836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20C3A-FBD1-BDAF-6C61-CEA8D5875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60655-4C2C-6D41-FC67-285B3AB5CCCA}"/>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BCECA2DD-8179-8FCC-2F0D-AE7658985924}"/>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AC63876F-0567-A7ED-B46B-A7D4D324F1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6825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PH"/>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4D2AA-DCE4-46D1-2ED3-AFB08F5C9F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6E6DB-3711-EAD3-F9A4-FBD55B12F93D}"/>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AE8665C3-3EBD-2068-E4C3-D3210C583FE7}"/>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4DB168B3-F29B-CBAC-654E-21E05FEB44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624266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0E686-6150-0D4A-636D-0748D26727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634399-22F7-094A-B466-6C6CE3120FC0}"/>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57185454-3C5E-9CD6-3FBD-18F032C156EB}"/>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ABDB1B60-80E1-DF5D-0AD4-23D87743D5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46158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E3A99-21AC-B4A4-842E-49BD30995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980778-440B-DB8C-AE1D-9DDEE81D619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D21733B-6954-7950-37C0-EEDBE94180C5}"/>
              </a:ext>
            </a:extLst>
          </p:cNvPr>
          <p:cNvSpPr>
            <a:spLocks noGrp="1"/>
          </p:cNvSpPr>
          <p:nvPr>
            <p:ph type="body" idx="1"/>
          </p:nvPr>
        </p:nvSpPr>
        <p:spPr/>
        <p:txBody>
          <a:bodyPr/>
          <a:lstStyle/>
          <a:p>
            <a:pPr>
              <a:defRPr/>
            </a:pPr>
            <a:endParaRPr lang="en-AU" sz="1800" b="0" i="0" kern="1200">
              <a:solidFill>
                <a:schemeClr val="tx1"/>
              </a:solidFill>
              <a:effectLst/>
              <a:latin typeface="+mn-lt"/>
            </a:endParaRPr>
          </a:p>
        </p:txBody>
      </p:sp>
      <p:sp>
        <p:nvSpPr>
          <p:cNvPr id="4" name="Slide Number Placeholder 3">
            <a:extLst>
              <a:ext uri="{FF2B5EF4-FFF2-40B4-BE49-F238E27FC236}">
                <a16:creationId xmlns:a16="http://schemas.microsoft.com/office/drawing/2014/main" id="{EB0079D1-D0D3-FFF5-FC85-5623E08480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10584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C67BF-7967-6FA8-2C5F-8C43C464E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8744B-48D0-3CED-B860-BFEF57EC29C0}"/>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66403C93-E90F-AA65-34D2-6EF80CBA775F}"/>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47B8468D-6A5E-7BD6-B03C-2FA84D2E24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2774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22BC-71D8-8838-0BF1-A336F69B4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7EFE0-2C71-C461-3844-D43D41715DC6}"/>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D7BBD19E-4BB4-0613-9C5E-CB01A4D84960}"/>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6D02C764-6660-15C7-B0FC-F236FA15B8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119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b="0" i="1">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4282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295C1-B4BA-7A7C-9F6D-587CAC9C8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32B54-E799-F7B4-8923-DA04C10B59B4}"/>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46950003-4A16-6A13-FEC3-C55875D6E8BD}"/>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2DD0ABBD-0C50-881A-81FA-BF3E2D23E2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3047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a:extLst>
              <a:ext uri="{28A0092B-C50C-407E-A947-70E740481C1C}">
                <a14:useLocalDpi xmlns:a14="http://schemas.microsoft.com/office/drawing/2010/main" val="0"/>
              </a:ext>
            </a:extLst>
          </a:blip>
          <a:srcRect t="8337" b="30523"/>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56977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330100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4253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113532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05370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12699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389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40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353746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56571" r="14903" b="14521"/>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34514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50085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a:extLst>
              <a:ext uri="{28A0092B-C50C-407E-A947-70E740481C1C}">
                <a14:useLocalDpi xmlns:a14="http://schemas.microsoft.com/office/drawing/2010/main" val="0"/>
              </a:ext>
            </a:extLst>
          </a:blip>
          <a:srcRect l="22165" r="39557"/>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502611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14935" b="14935"/>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0392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15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97969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3424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2949394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727946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595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241421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21526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8313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087339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4.xml"/><Relationship Id="rId1"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04082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752936"/>
      </p:ext>
    </p:extLst>
  </p:cSld>
  <p:clrMap bg1="lt1" tx1="dk1" bg2="lt2" tx2="dk2" accent1="accent1" accent2="accent2" accent3="accent3" accent4="accent4" accent5="accent5" accent6="accent6" hlink="hlink" folHlink="folHlink"/>
  <p:sldLayoutIdLst>
    <p:sldLayoutId id="2147483749" r:id="rId1"/>
    <p:sldLayoutId id="2147483754" r:id="rId2"/>
    <p:sldLayoutId id="2147483746" r:id="rId3"/>
    <p:sldLayoutId id="2147483753" r:id="rId4"/>
    <p:sldLayoutId id="214748374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959155"/>
      </p:ext>
    </p:extLst>
  </p:cSld>
  <p:clrMap bg1="lt1" tx1="dk1" bg2="lt2" tx2="dk2" accent1="accent1" accent2="accent2" accent3="accent3" accent4="accent4" accent5="accent5" accent6="accent6" hlink="hlink" folHlink="folHlink"/>
  <p:sldLayoutIdLst>
    <p:sldLayoutId id="214748372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31530715"/>
      </p:ext>
    </p:extLst>
  </p:cSld>
  <p:clrMap bg1="lt1" tx1="dk1" bg2="lt2" tx2="dk2" accent1="accent1" accent2="accent2" accent3="accent3" accent4="accent4" accent5="accent5" accent6="accent6" hlink="hlink" folHlink="folHlink"/>
  <p:sldLayoutIdLst>
    <p:sldLayoutId id="2147483710"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691041409"/>
      </p:ext>
    </p:extLst>
  </p:cSld>
  <p:clrMap bg1="lt1" tx1="dk1" bg2="lt2" tx2="dk2" accent1="accent1" accent2="accent2" accent3="accent3" accent4="accent4" accent5="accent5" accent6="accent6" hlink="hlink" folHlink="folHlink"/>
  <p:sldLayoutIdLst>
    <p:sldLayoutId id="214748376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10.xml.rels><?xml version="1.0" encoding="UTF-8" standalone="yes"?>
<Relationships xmlns="http://schemas.openxmlformats.org/package/2006/relationships"><Relationship Id="rId3" Type="http://schemas.openxmlformats.org/officeDocument/2006/relationships/hyperlink" Target="https://research.adapt.com.au/cloud-infrastructure/strategies-processes/data-insights/how-are-australian-infrastructure-leaders-preparing-their-cloud-migration-journeys"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hyperlink" Target="https://research.adapt.com.au/data-ai/top-emerging-technologies/data-insights/are-we-safely-scaling-ai-for-organisational-succes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0.svg"/></Relationships>
</file>

<file path=ppt/slides/_rels/slide13.xml.rels><?xml version="1.0" encoding="UTF-8" standalone="yes"?>
<Relationships xmlns="http://schemas.openxmlformats.org/package/2006/relationships"><Relationship Id="rId3" Type="http://schemas.openxmlformats.org/officeDocument/2006/relationships/hyperlink" Target="https://research.adapt.com.au/security/strategies-processes/market-trend-reports/the-state-of-cyber-security-in-australia-2024"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hyperlink" Target="https://research.adapt.com.au/strategic-business-initiatives/top-10-strategic-priorities/community-interviews/if-legacy-infrastructure-still-works-whats-the-business-case-for-modernisatio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hyperlink" Target="https://research.adapt.com.au/filter-types/market-trend-reports" TargetMode="External"/><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hyperlink" Target="mailto:success@adapt.com.au" TargetMode="External"/><Relationship Id="rId16" Type="http://schemas.openxmlformats.org/officeDocument/2006/relationships/image" Target="../media/image46.png"/><Relationship Id="rId1" Type="http://schemas.openxmlformats.org/officeDocument/2006/relationships/slideLayout" Target="../slideLayouts/slideLayout22.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1.png"/><Relationship Id="rId5" Type="http://schemas.openxmlformats.org/officeDocument/2006/relationships/hyperlink" Target="https://research.adapt.com.au/data-insights/" TargetMode="External"/><Relationship Id="rId15" Type="http://schemas.openxmlformats.org/officeDocument/2006/relationships/image" Target="../media/image45.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9.png"/><Relationship Id="rId1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DCA37BCD-00C8-6472-5824-E3EB0F3FB9A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sp>
        <p:nvSpPr>
          <p:cNvPr id="3" name="TextBox 2">
            <a:extLst>
              <a:ext uri="{FF2B5EF4-FFF2-40B4-BE49-F238E27FC236}">
                <a16:creationId xmlns:a16="http://schemas.microsoft.com/office/drawing/2014/main" id="{D972D360-9D04-9285-6D17-065580BDDD42}"/>
              </a:ext>
            </a:extLst>
          </p:cNvPr>
          <p:cNvSpPr txBox="1"/>
          <p:nvPr/>
        </p:nvSpPr>
        <p:spPr>
          <a:xfrm>
            <a:off x="470611" y="4179160"/>
            <a:ext cx="11039998" cy="17543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3600" b="1">
                <a:solidFill>
                  <a:srgbClr val="000000"/>
                </a:solidFill>
                <a:latin typeface="Helvetica"/>
                <a:cs typeface="Helvetica"/>
              </a:rPr>
              <a:t>CISOs Pivot from </a:t>
            </a:r>
            <a:r>
              <a:rPr lang="en-US" sz="3600" b="1" err="1">
                <a:solidFill>
                  <a:srgbClr val="000000"/>
                </a:solidFill>
                <a:latin typeface="Helvetica"/>
                <a:cs typeface="Helvetica"/>
              </a:rPr>
              <a:t>Defence</a:t>
            </a:r>
            <a:r>
              <a:rPr lang="en-US" sz="3600" b="1">
                <a:solidFill>
                  <a:srgbClr val="000000"/>
                </a:solidFill>
                <a:latin typeface="Helvetica"/>
                <a:cs typeface="Helvetica"/>
              </a:rPr>
              <a:t> to Growth: </a:t>
            </a:r>
            <a:br>
              <a:rPr lang="en-US" sz="3600" b="1">
                <a:solidFill>
                  <a:srgbClr val="000000"/>
                </a:solidFill>
                <a:latin typeface="Helvetica"/>
                <a:cs typeface="Helvetica"/>
              </a:rPr>
            </a:br>
            <a:r>
              <a:rPr lang="en-US" sz="3600" b="1">
                <a:solidFill>
                  <a:srgbClr val="000000"/>
                </a:solidFill>
                <a:latin typeface="Helvetica"/>
                <a:cs typeface="Helvetica"/>
              </a:rPr>
              <a:t>Balancing Business Enablement, Operational Excellence, and </a:t>
            </a:r>
            <a:r>
              <a:rPr lang="en-US" sz="3600" b="1" err="1">
                <a:solidFill>
                  <a:srgbClr val="000000"/>
                </a:solidFill>
                <a:latin typeface="Helvetica"/>
                <a:cs typeface="Helvetica"/>
              </a:rPr>
              <a:t>Modernisation</a:t>
            </a:r>
            <a:endParaRPr lang="en-US" sz="3600" b="1" i="0" u="none" strike="noStrike" kern="1200" cap="none" spc="0" normalizeH="0" baseline="0" noProof="0">
              <a:ln>
                <a:noFill/>
              </a:ln>
              <a:solidFill>
                <a:srgbClr val="000000"/>
              </a:solidFill>
              <a:effectLst/>
              <a:uLnTx/>
              <a:uFillTx/>
              <a:latin typeface="Helvetica"/>
              <a:cs typeface="Helvetica"/>
            </a:endParaRPr>
          </a:p>
        </p:txBody>
      </p:sp>
      <p:sp>
        <p:nvSpPr>
          <p:cNvPr id="4" name="TextBox 3">
            <a:extLst>
              <a:ext uri="{FF2B5EF4-FFF2-40B4-BE49-F238E27FC236}">
                <a16:creationId xmlns:a16="http://schemas.microsoft.com/office/drawing/2014/main" id="{BB0B6FDD-D6DB-0029-9E9C-AB50B7802839}"/>
              </a:ext>
            </a:extLst>
          </p:cNvPr>
          <p:cNvSpPr txBox="1"/>
          <p:nvPr/>
        </p:nvSpPr>
        <p:spPr>
          <a:xfrm>
            <a:off x="492552" y="3813149"/>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19204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4B5D7-D3D9-04FB-0554-4AEE0922E64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426533A-9B91-FA91-8148-3976FF16B971}"/>
              </a:ext>
            </a:extLst>
          </p:cNvPr>
          <p:cNvSpPr txBox="1"/>
          <p:nvPr/>
        </p:nvSpPr>
        <p:spPr>
          <a:xfrm>
            <a:off x="548245" y="1626101"/>
            <a:ext cx="2998993" cy="4455772"/>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pitchFamily="2" charset="0"/>
                <a:cs typeface="Helvetica"/>
              </a:rPr>
              <a:t>The largest </a:t>
            </a:r>
            <a:r>
              <a:rPr lang="en-US" sz="1200" b="1">
                <a:solidFill>
                  <a:prstClr val="black"/>
                </a:solidFill>
                <a:latin typeface="Helvetica" pitchFamily="2" charset="0"/>
                <a:cs typeface="Helvetica"/>
              </a:rPr>
              <a:t>security budget is allocated to infrastructure, cloud </a:t>
            </a:r>
            <a:br>
              <a:rPr lang="en-US" sz="1200" b="1">
                <a:solidFill>
                  <a:prstClr val="black"/>
                </a:solidFill>
                <a:latin typeface="Helvetica" pitchFamily="2" charset="0"/>
                <a:cs typeface="Helvetica"/>
              </a:rPr>
            </a:br>
            <a:r>
              <a:rPr lang="en-US" sz="1200" b="1">
                <a:solidFill>
                  <a:prstClr val="black"/>
                </a:solidFill>
                <a:latin typeface="Helvetica" pitchFamily="2" charset="0"/>
                <a:cs typeface="Helvetica"/>
              </a:rPr>
              <a:t>and endpoint security</a:t>
            </a:r>
            <a:r>
              <a:rPr kumimoji="0" lang="en-US" sz="1200" b="1" i="0" u="none" strike="noStrike" kern="1200" cap="none" spc="0" normalizeH="0" baseline="0" noProof="0">
                <a:ln>
                  <a:noFill/>
                </a:ln>
                <a:solidFill>
                  <a:prstClr val="black"/>
                </a:solidFill>
                <a:effectLst/>
                <a:uLnTx/>
                <a:uFillTx/>
                <a:latin typeface="Helvetica" pitchFamily="2" charset="0"/>
                <a:cs typeface="Helvetica"/>
              </a:rPr>
              <a:t>.</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While being secure and trusted is no longer the #1 goal, CISOs continue to focus their spend on foundational cyber resilience</a:t>
            </a:r>
            <a:r>
              <a:rPr lang="en-PH" sz="1200">
                <a:solidFill>
                  <a:prstClr val="black"/>
                </a:solidFill>
                <a:latin typeface="Helvetica"/>
                <a:cs typeface="Helvetica"/>
              </a:rPr>
              <a:t>—</a:t>
            </a:r>
            <a:r>
              <a:rPr lang="en-US" sz="1200">
                <a:solidFill>
                  <a:prstClr val="black"/>
                </a:solidFill>
                <a:latin typeface="Helvetica"/>
                <a:cs typeface="Helvetica"/>
              </a:rPr>
              <a:t>reinforcing infrastructure, detection and identity controls.</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The GRC budget is aligned with both the #1 security initiative and the #1 investment priority.</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The remaining four security focus areas highlight the need for integration across enterprise-wide operations, along with a growing expectation that non-security teams share both responsibility and cost. </a:t>
            </a:r>
            <a:endParaRPr lang="en-US">
              <a:solidFill>
                <a:prstClr val="black"/>
              </a:solidFill>
              <a:latin typeface="Helvetica" pitchFamily="2" charset="0"/>
            </a:endParaRPr>
          </a:p>
        </p:txBody>
      </p:sp>
      <p:sp>
        <p:nvSpPr>
          <p:cNvPr id="3" name="Rectangle 2">
            <a:extLst>
              <a:ext uri="{FF2B5EF4-FFF2-40B4-BE49-F238E27FC236}">
                <a16:creationId xmlns:a16="http://schemas.microsoft.com/office/drawing/2014/main" id="{F160502E-E311-378E-8B48-4913F306DEDA}"/>
              </a:ext>
            </a:extLst>
          </p:cNvPr>
          <p:cNvSpPr/>
          <p:nvPr/>
        </p:nvSpPr>
        <p:spPr>
          <a:xfrm>
            <a:off x="532742" y="1081903"/>
            <a:ext cx="3014496" cy="461665"/>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Budgets</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9D04D926-8CE8-CD7D-EB47-F820867FEC10}"/>
              </a:ext>
            </a:extLst>
          </p:cNvPr>
          <p:cNvSpPr/>
          <p:nvPr/>
        </p:nvSpPr>
        <p:spPr>
          <a:xfrm>
            <a:off x="532742" y="774126"/>
            <a:ext cx="3014496"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8567B794-A0D4-AA1E-CB03-A1D8A8F9E098}"/>
              </a:ext>
            </a:extLst>
          </p:cNvPr>
          <p:cNvCxnSpPr>
            <a:cxnSpLocks/>
          </p:cNvCxnSpPr>
          <p:nvPr/>
        </p:nvCxnSpPr>
        <p:spPr>
          <a:xfrm flipV="1">
            <a:off x="3815375"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A1534EB-9959-DD76-08B4-4F5C5A089EB7}"/>
              </a:ext>
            </a:extLst>
          </p:cNvPr>
          <p:cNvSpPr txBox="1"/>
          <p:nvPr/>
        </p:nvSpPr>
        <p:spPr>
          <a:xfrm>
            <a:off x="4135258" y="508617"/>
            <a:ext cx="7524000" cy="5840766"/>
          </a:xfrm>
          <a:prstGeom prst="rect">
            <a:avLst/>
          </a:prstGeom>
          <a:noFill/>
        </p:spPr>
        <p:txBody>
          <a:bodyPr wrap="square" lIns="91440" tIns="45720" rIns="91440" bIns="45720" anchor="t">
            <a:spAutoFit/>
          </a:bodyPr>
          <a:lstStyle/>
          <a:p>
            <a:pPr>
              <a:lnSpc>
                <a:spcPct val="125000"/>
              </a:lnSpc>
              <a:defRPr/>
            </a:pPr>
            <a:r>
              <a:rPr lang="en-US" sz="1200" b="1">
                <a:solidFill>
                  <a:prstClr val="black"/>
                </a:solidFill>
                <a:latin typeface="Helvetica" pitchFamily="2" charset="0"/>
                <a:cs typeface="Helvetica"/>
              </a:rPr>
              <a:t>Infrastructure, cloud, and endpoint security account for the largest share of the security budget</a:t>
            </a:r>
            <a:endParaRPr lang="en-US">
              <a:solidFill>
                <a:prstClr val="black"/>
              </a:solidFill>
              <a:latin typeface="Helvetica" pitchFamily="2" charset="0"/>
            </a:endParaRP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These areas rank highest as CISOs continue to modernise core defences against ransomware and vulnerabilities introduced by hybrid work environments. This focus is also tied to legacy systems and technical debt ( #3 barrier), alongside persistent challenges with multi-cloud visibility and configuration, which rank as the #8 and #9 barriers, respectively. Additionally, only 4% of </a:t>
            </a:r>
            <a:r>
              <a:rPr lang="en-US" sz="1200" err="1">
                <a:solidFill>
                  <a:prstClr val="black"/>
                </a:solidFill>
                <a:latin typeface="Helvetica"/>
                <a:cs typeface="Helvetica"/>
              </a:rPr>
              <a:t>organisations</a:t>
            </a:r>
            <a:r>
              <a:rPr lang="en-US" sz="1200">
                <a:solidFill>
                  <a:prstClr val="black"/>
                </a:solidFill>
                <a:latin typeface="Helvetica"/>
                <a:cs typeface="Helvetica"/>
              </a:rPr>
              <a:t> have a fully unified multi-cloud approach (</a:t>
            </a:r>
            <a:r>
              <a:rPr lang="en-US" sz="1200">
                <a:solidFill>
                  <a:prstClr val="black"/>
                </a:solidFill>
                <a:latin typeface="Helvetica"/>
                <a:cs typeface="Helvetica"/>
                <a:hlinkClick r:id="rId3">
                  <a:extLst>
                    <a:ext uri="{A12FA001-AC4F-418D-AE19-62706E023703}">
                      <ahyp:hlinkClr xmlns:ahyp="http://schemas.microsoft.com/office/drawing/2018/hyperlinkcolor" val="tx"/>
                    </a:ext>
                  </a:extLst>
                </a:hlinkClick>
              </a:rPr>
              <a:t>ADAPT Tech Trend</a:t>
            </a:r>
            <a:r>
              <a:rPr lang="en-US" sz="1200">
                <a:solidFill>
                  <a:prstClr val="black"/>
                </a:solidFill>
                <a:latin typeface="Helvetica"/>
                <a:cs typeface="Helvetica"/>
              </a:rPr>
              <a:t> report, Sep 2025).</a:t>
            </a:r>
            <a:endParaRPr lang="en-US" sz="1200">
              <a:solidFill>
                <a:prstClr val="black"/>
              </a:solidFill>
              <a:latin typeface="Helvetica"/>
              <a:ea typeface="Calibri" panose="020F0502020204030204"/>
              <a:cs typeface="Helvetica"/>
            </a:endParaRPr>
          </a:p>
          <a:p>
            <a:pPr>
              <a:lnSpc>
                <a:spcPct val="125000"/>
              </a:lnSpc>
              <a:defRPr/>
            </a:pPr>
            <a:r>
              <a:rPr lang="en-US" sz="1200" b="1">
                <a:solidFill>
                  <a:prstClr val="black"/>
                </a:solidFill>
                <a:latin typeface="Helvetica" pitchFamily="2" charset="0"/>
                <a:cs typeface="Helvetica"/>
              </a:rPr>
              <a:t>CISOs concentrate their spend on detection and identity controls</a:t>
            </a:r>
            <a:endParaRPr lang="en-US">
              <a:solidFill>
                <a:prstClr val="black"/>
              </a:solidFill>
              <a:latin typeface="Helvetica" pitchFamily="2" charset="0"/>
            </a:endParaRPr>
          </a:p>
          <a:p>
            <a:pPr marL="171450" indent="-171450">
              <a:lnSpc>
                <a:spcPct val="125000"/>
              </a:lnSpc>
              <a:buClr>
                <a:srgbClr val="E7534F"/>
              </a:buClr>
              <a:buFont typeface="Arial"/>
              <a:buChar char="•"/>
              <a:defRPr/>
            </a:pPr>
            <a:r>
              <a:rPr lang="en-US" sz="1200">
                <a:solidFill>
                  <a:prstClr val="black"/>
                </a:solidFill>
                <a:latin typeface="Helvetica" pitchFamily="2" charset="0"/>
                <a:cs typeface="Helvetica"/>
              </a:rPr>
              <a:t>Threat detection, intelligence, and incident response form the operational core of modern cyber security. Identity control also remains a key pillar of risk mitigation. These capabilities are essential for CISOs to deliver on operational excellence (#2 goal) and </a:t>
            </a:r>
            <a:r>
              <a:rPr lang="en-US" sz="1200" err="1">
                <a:solidFill>
                  <a:prstClr val="black"/>
                </a:solidFill>
                <a:latin typeface="Helvetica" pitchFamily="2" charset="0"/>
                <a:cs typeface="Helvetica"/>
              </a:rPr>
              <a:t>modernisation</a:t>
            </a:r>
            <a:r>
              <a:rPr lang="en-US" sz="1200">
                <a:solidFill>
                  <a:prstClr val="black"/>
                </a:solidFill>
                <a:latin typeface="Helvetica" pitchFamily="2" charset="0"/>
                <a:cs typeface="Helvetica"/>
              </a:rPr>
              <a:t> (#3 goal).</a:t>
            </a:r>
            <a:endParaRPr lang="en-US">
              <a:solidFill>
                <a:prstClr val="black"/>
              </a:solidFill>
              <a:latin typeface="Helvetica" pitchFamily="2" charset="0"/>
            </a:endParaRPr>
          </a:p>
          <a:p>
            <a:pPr marL="171450" indent="-171450">
              <a:lnSpc>
                <a:spcPct val="125000"/>
              </a:lnSpc>
              <a:spcAft>
                <a:spcPts val="1200"/>
              </a:spcAft>
              <a:buClr>
                <a:srgbClr val="E7534F"/>
              </a:buClr>
              <a:buFont typeface="Arial"/>
              <a:buChar char="•"/>
              <a:defRPr/>
            </a:pPr>
            <a:r>
              <a:rPr lang="en-US" sz="1200">
                <a:solidFill>
                  <a:prstClr val="black"/>
                </a:solidFill>
                <a:latin typeface="Helvetica" pitchFamily="2" charset="0"/>
                <a:cs typeface="Helvetica"/>
              </a:rPr>
              <a:t>Detection and response ranked 4th among initiative priorities, reflecting strong ongoing investment in SOC capabilities and automation—95% of </a:t>
            </a:r>
            <a:r>
              <a:rPr lang="en-US" sz="1200" err="1">
                <a:solidFill>
                  <a:prstClr val="black"/>
                </a:solidFill>
                <a:latin typeface="Helvetica" pitchFamily="2" charset="0"/>
                <a:cs typeface="Helvetica"/>
              </a:rPr>
              <a:t>organisations</a:t>
            </a:r>
            <a:r>
              <a:rPr lang="en-US" sz="1200">
                <a:solidFill>
                  <a:prstClr val="black"/>
                </a:solidFill>
                <a:latin typeface="Helvetica" pitchFamily="2" charset="0"/>
                <a:cs typeface="Helvetica"/>
              </a:rPr>
              <a:t> now operate either in-house or outsourced SOCs.</a:t>
            </a:r>
            <a:endParaRPr lang="en-US">
              <a:solidFill>
                <a:prstClr val="black"/>
              </a:solidFill>
              <a:latin typeface="Helvetica" pitchFamily="2" charset="0"/>
            </a:endParaRPr>
          </a:p>
          <a:p>
            <a:pPr lvl="0">
              <a:lnSpc>
                <a:spcPct val="125000"/>
              </a:lnSpc>
              <a:buClr>
                <a:srgbClr val="E7534F"/>
              </a:buClr>
              <a:defRPr/>
            </a:pPr>
            <a:r>
              <a:rPr lang="en-US" sz="1200" b="1">
                <a:solidFill>
                  <a:prstClr val="black"/>
                </a:solidFill>
                <a:latin typeface="Helvetica" pitchFamily="2" charset="0"/>
                <a:cs typeface="Helvetica"/>
              </a:rPr>
              <a:t>Boards and regulators are exerting greater oversight on GRC</a:t>
            </a:r>
          </a:p>
          <a:p>
            <a:pPr marL="171450" indent="-171450">
              <a:lnSpc>
                <a:spcPct val="125000"/>
              </a:lnSpc>
              <a:spcAft>
                <a:spcPts val="1200"/>
              </a:spcAft>
              <a:buClr>
                <a:srgbClr val="E7534F"/>
              </a:buClr>
              <a:buFont typeface="Arial"/>
              <a:buChar char="•"/>
              <a:defRPr/>
            </a:pPr>
            <a:r>
              <a:rPr lang="en-US" sz="1200">
                <a:solidFill>
                  <a:prstClr val="black"/>
                </a:solidFill>
                <a:latin typeface="Helvetica"/>
                <a:cs typeface="Helvetica"/>
              </a:rPr>
              <a:t>CISOs are embedding AI oversight into GRC frameworks to ensure that algorithmic decision-making meets the same ethical, regulatory, and operational standards as traditional IT systems. The use of AI in algorithmic decision-making is expected to become a high-risk area after two years of experimentation, underscoring the need for proactive governance (</a:t>
            </a:r>
            <a:r>
              <a:rPr lang="en-US" sz="1200">
                <a:solidFill>
                  <a:prstClr val="black"/>
                </a:solidFill>
                <a:latin typeface="Helvetica"/>
                <a:cs typeface="Helvetica"/>
                <a:hlinkClick r:id="rId4">
                  <a:extLst>
                    <a:ext uri="{A12FA001-AC4F-418D-AE19-62706E023703}">
                      <ahyp:hlinkClr xmlns:ahyp="http://schemas.microsoft.com/office/drawing/2018/hyperlinkcolor" val="tx"/>
                    </a:ext>
                  </a:extLst>
                </a:hlinkClick>
              </a:rPr>
              <a:t>ADAPT Tech Trend</a:t>
            </a:r>
            <a:r>
              <a:rPr lang="en-US" sz="1200">
                <a:solidFill>
                  <a:prstClr val="black"/>
                </a:solidFill>
                <a:latin typeface="Helvetica"/>
                <a:cs typeface="Helvetica"/>
              </a:rPr>
              <a:t> report, Jul 2025). CISOs also report rising compliance burdens and accountability (#9 barrier).</a:t>
            </a:r>
          </a:p>
          <a:p>
            <a:pPr>
              <a:lnSpc>
                <a:spcPct val="125000"/>
              </a:lnSpc>
              <a:buClr>
                <a:srgbClr val="E7534F"/>
              </a:buClr>
              <a:defRPr/>
            </a:pPr>
            <a:r>
              <a:rPr lang="en-US" sz="1200" b="1">
                <a:solidFill>
                  <a:prstClr val="black"/>
                </a:solidFill>
                <a:latin typeface="Helvetica" pitchFamily="2" charset="0"/>
                <a:cs typeface="Helvetica"/>
              </a:rPr>
              <a:t>The other four security areas reflect the need to rebalance spending</a:t>
            </a: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pitchFamily="2" charset="0"/>
                <a:cs typeface="Helvetica"/>
              </a:rPr>
              <a:t>Core infrastructure, detection, identity, and governance programs consume the largest share of cyber security budgets. As a result, these areas are increasingly supported through process integration, automation, and cross-functional ownership, where non-security teams share both responsibility and cost rather than through large, standalone investments.</a:t>
            </a:r>
            <a:endParaRPr lang="en-US">
              <a:solidFill>
                <a:prstClr val="black"/>
              </a:solidFill>
              <a:latin typeface="Helvetica" pitchFamily="2" charset="0"/>
            </a:endParaRPr>
          </a:p>
        </p:txBody>
      </p:sp>
      <p:cxnSp>
        <p:nvCxnSpPr>
          <p:cNvPr id="5" name="Straight Connector 4" hidden="1">
            <a:extLst>
              <a:ext uri="{FF2B5EF4-FFF2-40B4-BE49-F238E27FC236}">
                <a16:creationId xmlns:a16="http://schemas.microsoft.com/office/drawing/2014/main" id="{DF9C2405-7E1B-1204-A755-8AA15C7E9A88}"/>
              </a:ext>
            </a:extLst>
          </p:cNvPr>
          <p:cNvCxnSpPr>
            <a:cxnSpLocks/>
          </p:cNvCxnSpPr>
          <p:nvPr/>
        </p:nvCxnSpPr>
        <p:spPr>
          <a:xfrm>
            <a:off x="608274"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8643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331528E-4BC9-88E4-2BFB-A9DA0B71EC2B}"/>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6B4329C-9155-46D8-0A9F-F960F3E9B63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CE838E0F-9103-7C2F-75BA-478AAC9B01CB}"/>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BA4AA11-849A-6457-D49B-ED1BA6320CED}"/>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1FF9454-4052-75F8-A5C3-B4D13875A74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D0F8D25-8E1B-C343-626C-A546665D5B4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AA32E66-FF8D-09C8-723D-9DE138761411}"/>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5FB09C0-1F4F-789E-6839-F1E4FFF3FB3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D2EBE534-02A9-9164-D9A9-A65B323B32DA}"/>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9AECAE63-0F13-23F6-CE84-9E28ECC72D31}"/>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629C90BC-0026-3E58-4060-D710B5DEF9D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D141F931-BF60-D88C-6571-DD9297B86DBE}"/>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BA867C8-F7FE-43FF-D6D1-87E1C92F4CA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F195F1E8-8ABC-DFD3-B0E6-E6A553234301}"/>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01D73610-5050-7313-16A8-9A37A7512DF5}"/>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3A0497A-9405-9A6B-46D8-40617D253B45}"/>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EE38483-A064-3A8E-DC52-DB315FF8E545}"/>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34493920-619A-A33B-38F4-031FA0E3F861}"/>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7A9CCC1D-1281-F608-229C-2C17193C69C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D49FB062-974B-A4B1-B0ED-5B1C20CD534B}"/>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21536B26-EAC7-9256-FB74-E9505C980CE4}"/>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C81FBDD7-96BD-9C53-5B66-85BF74D9C8BF}"/>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071DCA2-3AC6-5068-7151-B869267DB887}"/>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73EF6D86-5054-C8B2-82A7-5677908A40D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B8CF9754-E508-53E2-E615-6906D7FE586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577455F2-69B8-03AC-774C-432B1A90962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46DA6A7D-CD10-0AFF-DADC-153B9B7028C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01E7048-9112-C646-D170-FB4C8008307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99940E9-D1D1-8B1F-2D07-18BB6F7C61C3}"/>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92808389-D33C-C862-2A6F-A236DA0173F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5EEBDF4-7E3F-1997-F0B1-33F9C730D17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5ED8B929-8533-DA27-E7F5-27B48B7F8DC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A49DE119-213F-A7D7-3A5F-ED4AFD76808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8E884916-FD64-7594-9E83-0ECC414E236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0A7A2DC7-9544-E507-2BD1-9AFC01B92AD8}"/>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ABCBB71E-C46B-2A85-302B-03A319DB6F5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0D6DFC7D-CAE0-623F-2768-8F157A5F6B3C}"/>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D88E6C4-E154-3980-735F-D12767C60DBD}"/>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20609E22-0270-999A-6848-470DA08E170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B0D26130-E755-44D7-903A-C3F6D9D04B7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9AE866A-ACCB-0665-6783-16D906CC4F42}"/>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39B5F1AD-69D6-CE0F-2A1E-3E7AEF4CC594}"/>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7BFDE96-E661-CA88-5150-3ACC986E6269}"/>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26FD9ACE-DA53-877D-C5E5-5FC74E71915D}"/>
              </a:ext>
            </a:extLst>
          </p:cNvPr>
          <p:cNvGrpSpPr/>
          <p:nvPr/>
        </p:nvGrpSpPr>
        <p:grpSpPr>
          <a:xfrm>
            <a:off x="470612" y="2520075"/>
            <a:ext cx="7539256" cy="969125"/>
            <a:chOff x="470612" y="2662584"/>
            <a:chExt cx="7539256" cy="969125"/>
          </a:xfrm>
        </p:grpSpPr>
        <p:sp>
          <p:nvSpPr>
            <p:cNvPr id="4" name="TextBox 3">
              <a:extLst>
                <a:ext uri="{FF2B5EF4-FFF2-40B4-BE49-F238E27FC236}">
                  <a16:creationId xmlns:a16="http://schemas.microsoft.com/office/drawing/2014/main" id="{F30649D9-8001-CE97-0307-B28627CDE6A6}"/>
                </a:ext>
              </a:extLst>
            </p:cNvPr>
            <p:cNvSpPr txBox="1"/>
            <p:nvPr/>
          </p:nvSpPr>
          <p:spPr>
            <a:xfrm>
              <a:off x="470612" y="2662584"/>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Security barriers </a:t>
              </a:r>
            </a:p>
          </p:txBody>
        </p:sp>
        <p:sp>
          <p:nvSpPr>
            <p:cNvPr id="5" name="Rectangle 4">
              <a:extLst>
                <a:ext uri="{FF2B5EF4-FFF2-40B4-BE49-F238E27FC236}">
                  <a16:creationId xmlns:a16="http://schemas.microsoft.com/office/drawing/2014/main" id="{4C9EA760-CD99-B32B-C86D-9A52641F4201}"/>
                </a:ext>
              </a:extLst>
            </p:cNvPr>
            <p:cNvSpPr/>
            <p:nvPr/>
          </p:nvSpPr>
          <p:spPr>
            <a:xfrm>
              <a:off x="608469" y="3540269"/>
              <a:ext cx="359064" cy="9144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132914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357A0-D4E9-2583-CDB2-E95EABEC2B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AA719F7-D128-4C8A-C533-09FDB274C1AD}"/>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Surveys in Apr and Oct 2025. Sample size : 222 Australian CISOs</a:t>
            </a:r>
          </a:p>
        </p:txBody>
      </p:sp>
      <p:sp>
        <p:nvSpPr>
          <p:cNvPr id="4" name="Rectangle 3">
            <a:extLst>
              <a:ext uri="{FF2B5EF4-FFF2-40B4-BE49-F238E27FC236}">
                <a16:creationId xmlns:a16="http://schemas.microsoft.com/office/drawing/2014/main" id="{6F3C8D1C-0182-C30F-A1DE-FF36AB5FF2C4}"/>
              </a:ext>
            </a:extLst>
          </p:cNvPr>
          <p:cNvSpPr/>
          <p:nvPr/>
        </p:nvSpPr>
        <p:spPr>
          <a:xfrm>
            <a:off x="300539" y="128140"/>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CISOs' security barriers: Apr 2025 vs Oct 2025</a:t>
            </a:r>
          </a:p>
        </p:txBody>
      </p:sp>
      <p:pic>
        <p:nvPicPr>
          <p:cNvPr id="2" name="Graphic 1">
            <a:extLst>
              <a:ext uri="{FF2B5EF4-FFF2-40B4-BE49-F238E27FC236}">
                <a16:creationId xmlns:a16="http://schemas.microsoft.com/office/drawing/2014/main" id="{5395C96B-1965-7B2D-B351-2E3C80F9731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79232" y="1075613"/>
            <a:ext cx="11233536" cy="5082031"/>
          </a:xfrm>
          <a:prstGeom prst="rect">
            <a:avLst/>
          </a:prstGeom>
        </p:spPr>
      </p:pic>
    </p:spTree>
    <p:extLst>
      <p:ext uri="{BB962C8B-B14F-4D97-AF65-F5344CB8AC3E}">
        <p14:creationId xmlns:p14="http://schemas.microsoft.com/office/powerpoint/2010/main" val="1381300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8616E-EAFB-2441-1133-E22BB32FD47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D66C1C3-E5A2-2CB7-8A1C-4B8144D8330A}"/>
              </a:ext>
            </a:extLst>
          </p:cNvPr>
          <p:cNvSpPr txBox="1"/>
          <p:nvPr/>
        </p:nvSpPr>
        <p:spPr>
          <a:xfrm>
            <a:off x="528803" y="2019605"/>
            <a:ext cx="3602009" cy="3763274"/>
          </a:xfrm>
          <a:prstGeom prst="rect">
            <a:avLst/>
          </a:prstGeom>
          <a:noFill/>
        </p:spPr>
        <p:txBody>
          <a:bodyPr wrap="square" lIns="91440" tIns="45720" rIns="91440" bIns="45720" rtlCol="0" anchor="t">
            <a:spAutoFit/>
          </a:bodyPr>
          <a:lstStyle/>
          <a:p>
            <a:pPr>
              <a:lnSpc>
                <a:spcPct val="125000"/>
              </a:lnSpc>
              <a:spcAft>
                <a:spcPts val="600"/>
              </a:spcAft>
              <a:defRPr/>
            </a:pPr>
            <a:r>
              <a:rPr kumimoji="0" lang="en-US" sz="1200" b="1" i="0" u="none" strike="noStrike" kern="1200" cap="none" spc="0" normalizeH="0" baseline="0" noProof="0">
                <a:ln>
                  <a:noFill/>
                </a:ln>
                <a:solidFill>
                  <a:prstClr val="black"/>
                </a:solidFill>
                <a:effectLst/>
                <a:uLnTx/>
                <a:uFillTx/>
                <a:latin typeface="Helvetica" pitchFamily="2" charset="0"/>
                <a:cs typeface="Helvetica"/>
              </a:rPr>
              <a:t>The </a:t>
            </a:r>
            <a:r>
              <a:rPr lang="en-US" sz="1200" b="1">
                <a:solidFill>
                  <a:prstClr val="black"/>
                </a:solidFill>
                <a:latin typeface="Helvetica" pitchFamily="2" charset="0"/>
                <a:cs typeface="Helvetica"/>
              </a:rPr>
              <a:t>top three execution barriers for Australian CISOs remain consistent: </a:t>
            </a:r>
            <a:r>
              <a:rPr kumimoji="0" lang="en-US" sz="1200" b="1" i="0" u="none" strike="noStrike" kern="1200" cap="none" spc="0" normalizeH="0" baseline="0" noProof="0">
                <a:ln>
                  <a:noFill/>
                </a:ln>
                <a:solidFill>
                  <a:prstClr val="black"/>
                </a:solidFill>
                <a:effectLst/>
                <a:uLnTx/>
                <a:uFillTx/>
                <a:latin typeface="Helvetica" pitchFamily="2" charset="0"/>
                <a:cs typeface="Helvetica"/>
              </a:rPr>
              <a:t>lack of funding</a:t>
            </a:r>
            <a:r>
              <a:rPr lang="en-US" sz="1200" b="1">
                <a:solidFill>
                  <a:prstClr val="black"/>
                </a:solidFill>
                <a:latin typeface="Helvetica" pitchFamily="2" charset="0"/>
                <a:cs typeface="Helvetica"/>
              </a:rPr>
              <a:t> and </a:t>
            </a:r>
            <a:r>
              <a:rPr kumimoji="0" lang="en-US" sz="1200" b="1" i="0" u="none" strike="noStrike" kern="1200" cap="none" spc="0" normalizeH="0" baseline="0" noProof="0">
                <a:ln>
                  <a:noFill/>
                </a:ln>
                <a:solidFill>
                  <a:prstClr val="black"/>
                </a:solidFill>
                <a:effectLst/>
                <a:uLnTx/>
                <a:uFillTx/>
                <a:latin typeface="Helvetica" pitchFamily="2" charset="0"/>
                <a:cs typeface="Helvetica"/>
              </a:rPr>
              <a:t>resources</a:t>
            </a:r>
            <a:r>
              <a:rPr lang="en-US" sz="1200" b="1">
                <a:solidFill>
                  <a:prstClr val="black"/>
                </a:solidFill>
                <a:latin typeface="Helvetica" pitchFamily="2" charset="0"/>
                <a:cs typeface="Helvetica"/>
              </a:rPr>
              <a:t> (#1), </a:t>
            </a:r>
            <a:r>
              <a:rPr kumimoji="0" lang="en-US" sz="1200" b="1" i="0" u="none" strike="noStrike" kern="1200" cap="none" spc="0" normalizeH="0" baseline="0" noProof="0">
                <a:ln>
                  <a:noFill/>
                </a:ln>
                <a:solidFill>
                  <a:prstClr val="black"/>
                </a:solidFill>
                <a:effectLst/>
                <a:uLnTx/>
                <a:uFillTx/>
                <a:latin typeface="Helvetica" pitchFamily="2" charset="0"/>
                <a:cs typeface="Helvetica"/>
              </a:rPr>
              <a:t>competing priorities</a:t>
            </a:r>
            <a:r>
              <a:rPr lang="en-US" sz="1200" b="1">
                <a:solidFill>
                  <a:prstClr val="black"/>
                </a:solidFill>
                <a:latin typeface="Helvetica" pitchFamily="2" charset="0"/>
                <a:cs typeface="Helvetica"/>
              </a:rPr>
              <a:t> (#2), and legacy systems (#3).</a:t>
            </a:r>
            <a:endParaRPr lang="en-US">
              <a:latin typeface="Helvetica" pitchFamily="2" charset="0"/>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Technical debt is no longer viewed solely as a technical constraint, it's now </a:t>
            </a:r>
            <a:r>
              <a:rPr lang="en-US" sz="1200" err="1">
                <a:solidFill>
                  <a:prstClr val="black"/>
                </a:solidFill>
                <a:latin typeface="Helvetica" pitchFamily="2" charset="0"/>
                <a:cs typeface="Helvetica"/>
              </a:rPr>
              <a:t>recognised</a:t>
            </a:r>
            <a:r>
              <a:rPr lang="en-US" sz="1200">
                <a:solidFill>
                  <a:prstClr val="black"/>
                </a:solidFill>
                <a:latin typeface="Helvetica" pitchFamily="2" charset="0"/>
                <a:cs typeface="Helvetica"/>
              </a:rPr>
              <a:t> as a financial, operational, and reputational risk that limits business growth.</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Understaffed teams, limited skills, resistant </a:t>
            </a:r>
            <a:r>
              <a:rPr lang="en-US" sz="1200" err="1">
                <a:solidFill>
                  <a:prstClr val="black"/>
                </a:solidFill>
                <a:latin typeface="Helvetica" pitchFamily="2" charset="0"/>
                <a:cs typeface="Helvetica"/>
              </a:rPr>
              <a:t>organisational</a:t>
            </a:r>
            <a:r>
              <a:rPr lang="en-US" sz="1200">
                <a:solidFill>
                  <a:prstClr val="black"/>
                </a:solidFill>
                <a:latin typeface="Helvetica" pitchFamily="2" charset="0"/>
                <a:cs typeface="Helvetica"/>
              </a:rPr>
              <a:t> cultures, and inconsistent executive support continue to hinder progress toward operational excellence and </a:t>
            </a:r>
            <a:r>
              <a:rPr lang="en-US" sz="1200" err="1">
                <a:solidFill>
                  <a:prstClr val="black"/>
                </a:solidFill>
                <a:latin typeface="Helvetica" pitchFamily="2" charset="0"/>
                <a:cs typeface="Helvetica"/>
              </a:rPr>
              <a:t>modernisation</a:t>
            </a:r>
            <a:r>
              <a:rPr lang="en-US" sz="1200">
                <a:solidFill>
                  <a:prstClr val="black"/>
                </a:solidFill>
                <a:latin typeface="Helvetica" pitchFamily="2" charset="0"/>
                <a:cs typeface="Helvetica"/>
              </a:rPr>
              <a:t>. </a:t>
            </a:r>
            <a:endParaRPr lang="en-US">
              <a:solidFill>
                <a:prstClr val="black"/>
              </a:solidFill>
              <a:latin typeface="Helvetica" pitchFamily="2" charset="0"/>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The remaining 3 barriers continue to impact either short or long-term business growth. </a:t>
            </a:r>
          </a:p>
        </p:txBody>
      </p:sp>
      <p:sp>
        <p:nvSpPr>
          <p:cNvPr id="3" name="Rectangle 2">
            <a:extLst>
              <a:ext uri="{FF2B5EF4-FFF2-40B4-BE49-F238E27FC236}">
                <a16:creationId xmlns:a16="http://schemas.microsoft.com/office/drawing/2014/main" id="{283B7CBB-9172-5979-117A-0DBCFEADAB83}"/>
              </a:ext>
            </a:extLst>
          </p:cNvPr>
          <p:cNvSpPr/>
          <p:nvPr/>
        </p:nvSpPr>
        <p:spPr>
          <a:xfrm>
            <a:off x="528803" y="1381451"/>
            <a:ext cx="3357396" cy="461665"/>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Security barriers</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91E498C5-BEC0-F9C4-4893-E43761E53277}"/>
              </a:ext>
            </a:extLst>
          </p:cNvPr>
          <p:cNvSpPr/>
          <p:nvPr/>
        </p:nvSpPr>
        <p:spPr>
          <a:xfrm>
            <a:off x="528803" y="1073674"/>
            <a:ext cx="335739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05AF7941-103B-93C5-68BD-369D4CD50B86}"/>
              </a:ext>
            </a:extLst>
          </p:cNvPr>
          <p:cNvCxnSpPr>
            <a:cxnSpLocks/>
          </p:cNvCxnSpPr>
          <p:nvPr/>
        </p:nvCxnSpPr>
        <p:spPr>
          <a:xfrm flipV="1">
            <a:off x="4430234"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F518146-34A6-824C-9FA4-EB86FB62ED14}"/>
              </a:ext>
            </a:extLst>
          </p:cNvPr>
          <p:cNvSpPr txBox="1"/>
          <p:nvPr/>
        </p:nvSpPr>
        <p:spPr>
          <a:xfrm>
            <a:off x="4729654" y="508650"/>
            <a:ext cx="7188067" cy="5840701"/>
          </a:xfrm>
          <a:prstGeom prst="rect">
            <a:avLst/>
          </a:prstGeom>
          <a:noFill/>
        </p:spPr>
        <p:txBody>
          <a:bodyPr wrap="square" lIns="91440" tIns="45720" rIns="91440" bIns="45720" anchor="t">
            <a:spAutoFit/>
          </a:bodyPr>
          <a:lstStyle/>
          <a:p>
            <a:pPr lvl="0">
              <a:lnSpc>
                <a:spcPct val="125000"/>
              </a:lnSpc>
              <a:buClr>
                <a:srgbClr val="E7534F"/>
              </a:buClr>
              <a:defRPr/>
            </a:pPr>
            <a:r>
              <a:rPr lang="en-US" sz="1200" b="1">
                <a:solidFill>
                  <a:prstClr val="black"/>
                </a:solidFill>
                <a:latin typeface="Helvetica" pitchFamily="2" charset="0"/>
                <a:cs typeface="Helvetica"/>
              </a:rPr>
              <a:t>Cyber budgets still lag exposure growth</a:t>
            </a:r>
            <a:endParaRPr kumimoji="0" lang="en-US" sz="1200" b="1" i="0" u="none" strike="noStrike" kern="1200" cap="none" spc="0" normalizeH="0" baseline="0" noProof="0">
              <a:ln>
                <a:noFill/>
              </a:ln>
              <a:solidFill>
                <a:prstClr val="black"/>
              </a:solidFill>
              <a:effectLst/>
              <a:uLnTx/>
              <a:uFillTx/>
              <a:latin typeface="Helvetica" pitchFamily="2" charset="0"/>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Despite heightened board awareness post- Latitude, Medibank and Optus (</a:t>
            </a:r>
            <a:r>
              <a:rPr lang="en-US" sz="1200">
                <a:solidFill>
                  <a:prstClr val="black"/>
                </a:solidFill>
                <a:latin typeface="Helvetica" pitchFamily="2" charset="0"/>
                <a:cs typeface="Helvetica"/>
                <a:hlinkClick r:id="rId3">
                  <a:extLst>
                    <a:ext uri="{A12FA001-AC4F-418D-AE19-62706E023703}">
                      <ahyp:hlinkClr xmlns:ahyp="http://schemas.microsoft.com/office/drawing/2018/hyperlinkcolor" val="tx"/>
                    </a:ext>
                  </a:extLst>
                </a:hlinkClick>
              </a:rPr>
              <a:t>ADAPT Market Trend</a:t>
            </a:r>
            <a:r>
              <a:rPr lang="en-US" sz="1200">
                <a:solidFill>
                  <a:prstClr val="black"/>
                </a:solidFill>
                <a:latin typeface="Helvetica" pitchFamily="2" charset="0"/>
                <a:cs typeface="Helvetica"/>
              </a:rPr>
              <a:t> report, Jul 2024), many CISOs report spending more on maintaining legacy systems than on proactive </a:t>
            </a:r>
            <a:r>
              <a:rPr lang="en-US" sz="1200" err="1">
                <a:solidFill>
                  <a:prstClr val="black"/>
                </a:solidFill>
                <a:latin typeface="Helvetica" pitchFamily="2" charset="0"/>
                <a:cs typeface="Helvetica"/>
              </a:rPr>
              <a:t>defence</a:t>
            </a:r>
            <a:r>
              <a:rPr lang="en-US" sz="1200">
                <a:solidFill>
                  <a:prstClr val="black"/>
                </a:solidFill>
                <a:latin typeface="Helvetica" pitchFamily="2" charset="0"/>
                <a:cs typeface="Helvetica"/>
              </a:rPr>
              <a:t> innovation. Because cybersecurity is still perceived as a constant operational </a:t>
            </a:r>
            <a:r>
              <a:rPr lang="en-US" sz="1200" err="1">
                <a:solidFill>
                  <a:prstClr val="black"/>
                </a:solidFill>
                <a:latin typeface="Helvetica" pitchFamily="2" charset="0"/>
                <a:cs typeface="Helvetica"/>
              </a:rPr>
              <a:t>centre</a:t>
            </a:r>
            <a:r>
              <a:rPr lang="en-US" sz="1200">
                <a:solidFill>
                  <a:prstClr val="black"/>
                </a:solidFill>
                <a:latin typeface="Helvetica" pitchFamily="2" charset="0"/>
                <a:cs typeface="Helvetica"/>
              </a:rPr>
              <a:t> rather than a strategic value enabler, CISOs often struggle to align their roadmaps with business growth objectives, resulting in competing priorities.</a:t>
            </a:r>
            <a:endParaRPr lang="en-US" sz="1200">
              <a:solidFill>
                <a:prstClr val="black"/>
              </a:solidFill>
              <a:latin typeface="Helvetica" pitchFamily="2" charset="0"/>
              <a:ea typeface="Calibri" panose="020F0502020204030204"/>
              <a:cs typeface="Helvetica"/>
            </a:endParaRPr>
          </a:p>
          <a:p>
            <a:pPr>
              <a:lnSpc>
                <a:spcPct val="125000"/>
              </a:lnSpc>
              <a:defRPr/>
            </a:pPr>
            <a:r>
              <a:rPr lang="en-US" sz="1200" b="1">
                <a:solidFill>
                  <a:prstClr val="black"/>
                </a:solidFill>
                <a:latin typeface="Helvetica" pitchFamily="2" charset="0"/>
                <a:cs typeface="Helvetica"/>
              </a:rPr>
              <a:t>Cyber resilience remains structurally limited due to legacy systems and tech debt</a:t>
            </a:r>
            <a:endParaRPr lang="en-US">
              <a:solidFill>
                <a:prstClr val="black"/>
              </a:solidFill>
              <a:latin typeface="Helvetica" pitchFamily="2" charset="0"/>
            </a:endParaRPr>
          </a:p>
          <a:p>
            <a:pPr marL="171450" indent="-171450">
              <a:lnSpc>
                <a:spcPct val="125000"/>
              </a:lnSpc>
              <a:buClr>
                <a:srgbClr val="E7534F"/>
              </a:buClr>
              <a:buFont typeface="Arial"/>
              <a:buChar char="•"/>
              <a:defRPr/>
            </a:pPr>
            <a:r>
              <a:rPr lang="en-US" sz="1200">
                <a:solidFill>
                  <a:prstClr val="black"/>
                </a:solidFill>
                <a:latin typeface="Helvetica" pitchFamily="2" charset="0"/>
                <a:cs typeface="Helvetica"/>
              </a:rPr>
              <a:t>Many </a:t>
            </a:r>
            <a:r>
              <a:rPr lang="en-US" sz="1200" err="1">
                <a:solidFill>
                  <a:prstClr val="black"/>
                </a:solidFill>
                <a:latin typeface="Helvetica" pitchFamily="2" charset="0"/>
                <a:cs typeface="Helvetica"/>
              </a:rPr>
              <a:t>organisations</a:t>
            </a:r>
            <a:r>
              <a:rPr lang="en-US" sz="1200">
                <a:solidFill>
                  <a:prstClr val="black"/>
                </a:solidFill>
                <a:latin typeface="Helvetica" pitchFamily="2" charset="0"/>
                <a:cs typeface="Helvetica"/>
              </a:rPr>
              <a:t> are still maintaining old infrastructure that cannot support zero trust or modern encryption. However, other legacy infrastructure can still be crucial and deliver significant value to organisations. View an </a:t>
            </a:r>
            <a:r>
              <a:rPr lang="en-US" sz="1200">
                <a:solidFill>
                  <a:prstClr val="black"/>
                </a:solidFill>
                <a:latin typeface="Helvetica" pitchFamily="2" charset="0"/>
                <a:cs typeface="Helvetica"/>
                <a:hlinkClick r:id="rId4">
                  <a:extLst>
                    <a:ext uri="{A12FA001-AC4F-418D-AE19-62706E023703}">
                      <ahyp:hlinkClr xmlns:ahyp="http://schemas.microsoft.com/office/drawing/2018/hyperlinkcolor" val="tx"/>
                    </a:ext>
                  </a:extLst>
                </a:hlinkClick>
              </a:rPr>
              <a:t>ADAPT Community Interview with MongoDB</a:t>
            </a:r>
            <a:r>
              <a:rPr lang="en-US" sz="1200">
                <a:solidFill>
                  <a:prstClr val="black"/>
                </a:solidFill>
                <a:latin typeface="Helvetica" pitchFamily="2" charset="0"/>
                <a:cs typeface="Helvetica"/>
              </a:rPr>
              <a:t> (Oct 2025).</a:t>
            </a:r>
          </a:p>
          <a:p>
            <a:pPr marL="171450" lvl="0" indent="-171450">
              <a:lnSpc>
                <a:spcPct val="125000"/>
              </a:lnSpc>
              <a:spcAft>
                <a:spcPts val="1200"/>
              </a:spcAft>
              <a:buClr>
                <a:srgbClr val="E7534F"/>
              </a:buClr>
              <a:buFont typeface="Arial"/>
              <a:buChar char="•"/>
              <a:defRPr/>
            </a:pPr>
            <a:r>
              <a:rPr lang="en-US" sz="1200">
                <a:solidFill>
                  <a:prstClr val="black"/>
                </a:solidFill>
                <a:latin typeface="Helvetica" pitchFamily="2" charset="0"/>
                <a:cs typeface="Helvetica"/>
              </a:rPr>
              <a:t>Increasing visibility at the board level can allow tech debt to be tracked and managed.</a:t>
            </a:r>
            <a:endParaRPr lang="en-US" sz="1200" b="0" i="0" u="none" strike="noStrike" kern="1200" cap="none" spc="0" normalizeH="0" baseline="0" noProof="0">
              <a:ln>
                <a:noFill/>
              </a:ln>
              <a:solidFill>
                <a:prstClr val="black"/>
              </a:solidFill>
              <a:effectLst/>
              <a:uLnTx/>
              <a:uFillTx/>
              <a:latin typeface="Helvetica" pitchFamily="2" charset="0"/>
              <a:cs typeface="Helvetica"/>
            </a:endParaRPr>
          </a:p>
          <a:p>
            <a:pPr lvl="0">
              <a:lnSpc>
                <a:spcPct val="125000"/>
              </a:lnSpc>
              <a:buClr>
                <a:srgbClr val="E7534F"/>
              </a:buClr>
              <a:defRPr/>
            </a:pPr>
            <a:r>
              <a:rPr lang="en-US" sz="1200" b="1">
                <a:solidFill>
                  <a:prstClr val="black"/>
                </a:solidFill>
                <a:latin typeface="Helvetica" pitchFamily="2" charset="0"/>
                <a:cs typeface="Helvetica"/>
              </a:rPr>
              <a:t>People problems are holding back operational excellence and modernisation </a:t>
            </a:r>
          </a:p>
          <a:p>
            <a:pPr marL="171450" indent="-171450">
              <a:lnSpc>
                <a:spcPct val="125000"/>
              </a:lnSpc>
              <a:buClr>
                <a:srgbClr val="E7534F"/>
              </a:buClr>
              <a:buFont typeface="Arial"/>
              <a:buChar char="•"/>
              <a:defRPr/>
            </a:pPr>
            <a:r>
              <a:rPr lang="en-US" sz="1200">
                <a:solidFill>
                  <a:prstClr val="black"/>
                </a:solidFill>
                <a:latin typeface="Helvetica" pitchFamily="2" charset="0"/>
                <a:cs typeface="Helvetica"/>
              </a:rPr>
              <a:t>CISOs are now prioritising talent attraction and retention (from #16 in Apr 2025 to #9 in Oct 2025). With talent and skills shortages, CISOs struggle to keep pace with business initiatives that require rapid security integration (such as AI pilots).</a:t>
            </a:r>
          </a:p>
          <a:p>
            <a:pPr marL="171450" indent="-171450">
              <a:lnSpc>
                <a:spcPct val="125000"/>
              </a:lnSpc>
              <a:spcAft>
                <a:spcPts val="1200"/>
              </a:spcAft>
              <a:buClr>
                <a:srgbClr val="E7534F"/>
              </a:buClr>
              <a:buFont typeface="Arial"/>
              <a:buChar char="•"/>
              <a:defRPr/>
            </a:pPr>
            <a:r>
              <a:rPr lang="en-US" sz="1200">
                <a:solidFill>
                  <a:prstClr val="black"/>
                </a:solidFill>
                <a:latin typeface="Helvetica" pitchFamily="2" charset="0"/>
                <a:cs typeface="Helvetica"/>
              </a:rPr>
              <a:t>Adverse </a:t>
            </a:r>
            <a:r>
              <a:rPr lang="en-US" sz="1200" err="1">
                <a:solidFill>
                  <a:prstClr val="black"/>
                </a:solidFill>
                <a:latin typeface="Helvetica" pitchFamily="2" charset="0"/>
                <a:cs typeface="Helvetica"/>
              </a:rPr>
              <a:t>organisational</a:t>
            </a:r>
            <a:r>
              <a:rPr lang="en-US" sz="1200">
                <a:solidFill>
                  <a:prstClr val="black"/>
                </a:solidFill>
                <a:latin typeface="Helvetica" pitchFamily="2" charset="0"/>
                <a:cs typeface="Helvetica"/>
              </a:rPr>
              <a:t> culture creates resistance to change, while executive misalignment leads to competing priorities and stalled funding. This fragments risk ownership across operations and hinders </a:t>
            </a:r>
            <a:r>
              <a:rPr lang="en-US" sz="1200" err="1">
                <a:solidFill>
                  <a:prstClr val="black"/>
                </a:solidFill>
                <a:latin typeface="Helvetica" pitchFamily="2" charset="0"/>
                <a:cs typeface="Helvetica"/>
              </a:rPr>
              <a:t>modernisation</a:t>
            </a:r>
            <a:r>
              <a:rPr lang="en-US" sz="1200">
                <a:solidFill>
                  <a:prstClr val="black"/>
                </a:solidFill>
                <a:latin typeface="Helvetica" pitchFamily="2" charset="0"/>
                <a:cs typeface="Helvetica"/>
              </a:rPr>
              <a:t> efforts. </a:t>
            </a:r>
            <a:endParaRPr lang="en-US">
              <a:solidFill>
                <a:prstClr val="black"/>
              </a:solidFill>
              <a:latin typeface="Helvetica" pitchFamily="2" charset="0"/>
            </a:endParaRPr>
          </a:p>
          <a:p>
            <a:pPr>
              <a:lnSpc>
                <a:spcPct val="125000"/>
              </a:lnSpc>
              <a:defRPr/>
            </a:pPr>
            <a:r>
              <a:rPr lang="en-US" sz="1200" b="1">
                <a:solidFill>
                  <a:prstClr val="black"/>
                </a:solidFill>
                <a:latin typeface="Helvetica" pitchFamily="2" charset="0"/>
                <a:cs typeface="Helvetica"/>
              </a:rPr>
              <a:t>Three additional challenges continue to impact business growth:</a:t>
            </a:r>
            <a:endParaRPr lang="en-US">
              <a:latin typeface="Helvetica" pitchFamily="2" charset="0"/>
            </a:endParaRPr>
          </a:p>
          <a:p>
            <a:pPr marL="171450" indent="-171450">
              <a:lnSpc>
                <a:spcPct val="125000"/>
              </a:lnSpc>
              <a:buClr>
                <a:srgbClr val="E7534F"/>
              </a:buClr>
              <a:buFont typeface="Arial" panose="020B0604020202020204" pitchFamily="34" charset="0"/>
              <a:buChar char="•"/>
              <a:defRPr/>
            </a:pPr>
            <a:r>
              <a:rPr lang="en-US" sz="1200" b="1">
                <a:solidFill>
                  <a:prstClr val="black"/>
                </a:solidFill>
                <a:latin typeface="Helvetica" pitchFamily="2" charset="0"/>
                <a:cs typeface="Helvetica"/>
              </a:rPr>
              <a:t>Evolving threats </a:t>
            </a:r>
            <a:r>
              <a:rPr lang="en-US" sz="1200">
                <a:solidFill>
                  <a:prstClr val="black"/>
                </a:solidFill>
                <a:latin typeface="Helvetica" pitchFamily="2" charset="0"/>
                <a:cs typeface="Helvetica"/>
              </a:rPr>
              <a:t>are prompting the reallocation of funds toward </a:t>
            </a:r>
            <a:r>
              <a:rPr lang="en-US" sz="1200" err="1">
                <a:solidFill>
                  <a:prstClr val="black"/>
                </a:solidFill>
                <a:latin typeface="Helvetica" pitchFamily="2" charset="0"/>
                <a:cs typeface="Helvetica"/>
              </a:rPr>
              <a:t>defence</a:t>
            </a:r>
            <a:r>
              <a:rPr lang="en-US" sz="1200">
                <a:solidFill>
                  <a:prstClr val="black"/>
                </a:solidFill>
                <a:latin typeface="Helvetica" pitchFamily="2" charset="0"/>
                <a:cs typeface="Helvetica"/>
              </a:rPr>
              <a:t>, slowing innovation and digital rollout.</a:t>
            </a:r>
            <a:endParaRPr lang="en-US">
              <a:solidFill>
                <a:prstClr val="black"/>
              </a:solidFill>
              <a:latin typeface="Helvetica" pitchFamily="2" charset="0"/>
            </a:endParaRPr>
          </a:p>
          <a:p>
            <a:pPr marL="171450" indent="-171450">
              <a:lnSpc>
                <a:spcPct val="125000"/>
              </a:lnSpc>
              <a:buClr>
                <a:srgbClr val="E7534F"/>
              </a:buClr>
              <a:buFont typeface="Arial" panose="020B0604020202020204" pitchFamily="34" charset="0"/>
              <a:buChar char="•"/>
              <a:defRPr/>
            </a:pPr>
            <a:r>
              <a:rPr lang="en-US" sz="1200" b="1">
                <a:solidFill>
                  <a:prstClr val="black"/>
                </a:solidFill>
                <a:latin typeface="Helvetica" pitchFamily="2" charset="0"/>
                <a:cs typeface="Helvetica"/>
              </a:rPr>
              <a:t>Regulatory uncertainty</a:t>
            </a:r>
            <a:r>
              <a:rPr lang="en-US" sz="1200">
                <a:solidFill>
                  <a:prstClr val="black"/>
                </a:solidFill>
                <a:latin typeface="Helvetica" pitchFamily="2" charset="0"/>
                <a:cs typeface="Helvetica"/>
              </a:rPr>
              <a:t> contributes to compliance fatigue and reduces </a:t>
            </a:r>
            <a:r>
              <a:rPr lang="en-US" sz="1200" err="1">
                <a:solidFill>
                  <a:prstClr val="black"/>
                </a:solidFill>
                <a:latin typeface="Helvetica" pitchFamily="2" charset="0"/>
                <a:cs typeface="Helvetica"/>
              </a:rPr>
              <a:t>organisational</a:t>
            </a:r>
            <a:r>
              <a:rPr lang="en-US" sz="1200">
                <a:solidFill>
                  <a:prstClr val="black"/>
                </a:solidFill>
                <a:latin typeface="Helvetica" pitchFamily="2" charset="0"/>
                <a:cs typeface="Helvetica"/>
              </a:rPr>
              <a:t> agility.</a:t>
            </a:r>
            <a:endParaRPr lang="en-US">
              <a:solidFill>
                <a:prstClr val="black"/>
              </a:solidFill>
              <a:latin typeface="Helvetica" pitchFamily="2" charset="0"/>
            </a:endParaRPr>
          </a:p>
          <a:p>
            <a:pPr marL="171450" indent="-171450">
              <a:lnSpc>
                <a:spcPct val="125000"/>
              </a:lnSpc>
              <a:buClr>
                <a:srgbClr val="E7534F"/>
              </a:buClr>
              <a:buFont typeface="Arial" panose="020B0604020202020204" pitchFamily="34" charset="0"/>
              <a:buChar char="•"/>
              <a:defRPr/>
            </a:pPr>
            <a:r>
              <a:rPr lang="en-US" sz="1200" b="1">
                <a:solidFill>
                  <a:prstClr val="black"/>
                </a:solidFill>
                <a:latin typeface="Helvetica" pitchFamily="2" charset="0"/>
                <a:cs typeface="Helvetica"/>
              </a:rPr>
              <a:t>Low cyber awareness</a:t>
            </a:r>
            <a:r>
              <a:rPr lang="en-US" sz="1200">
                <a:solidFill>
                  <a:prstClr val="black"/>
                </a:solidFill>
                <a:latin typeface="Helvetica" pitchFamily="2" charset="0"/>
                <a:cs typeface="Helvetica"/>
              </a:rPr>
              <a:t> continues to expose businesses to ongoing operational risks.</a:t>
            </a:r>
          </a:p>
        </p:txBody>
      </p:sp>
      <p:cxnSp>
        <p:nvCxnSpPr>
          <p:cNvPr id="5" name="Straight Connector 4" hidden="1">
            <a:extLst>
              <a:ext uri="{FF2B5EF4-FFF2-40B4-BE49-F238E27FC236}">
                <a16:creationId xmlns:a16="http://schemas.microsoft.com/office/drawing/2014/main" id="{DA5E6B94-05CA-475F-C3EE-A1F6D73BCF8B}"/>
              </a:ext>
            </a:extLst>
          </p:cNvPr>
          <p:cNvCxnSpPr>
            <a:cxnSpLocks/>
          </p:cNvCxnSpPr>
          <p:nvPr/>
        </p:nvCxnSpPr>
        <p:spPr>
          <a:xfrm>
            <a:off x="608274"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1507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80F4405-F1FC-AE51-A86F-417F15598BF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8735BA8D-1A49-E1B3-2566-16657C75CCFE}"/>
              </a:ext>
            </a:extLst>
          </p:cNvPr>
          <p:cNvGrpSpPr/>
          <p:nvPr/>
        </p:nvGrpSpPr>
        <p:grpSpPr>
          <a:xfrm>
            <a:off x="470612" y="2520075"/>
            <a:ext cx="7539256" cy="969125"/>
            <a:chOff x="470612" y="2662584"/>
            <a:chExt cx="7539256" cy="969125"/>
          </a:xfrm>
        </p:grpSpPr>
        <p:sp>
          <p:nvSpPr>
            <p:cNvPr id="4" name="TextBox 3">
              <a:extLst>
                <a:ext uri="{FF2B5EF4-FFF2-40B4-BE49-F238E27FC236}">
                  <a16:creationId xmlns:a16="http://schemas.microsoft.com/office/drawing/2014/main" id="{5DE64600-D096-8A00-0121-EC17D6DFA2F1}"/>
                </a:ext>
              </a:extLst>
            </p:cNvPr>
            <p:cNvSpPr txBox="1"/>
            <p:nvPr/>
          </p:nvSpPr>
          <p:spPr>
            <a:xfrm>
              <a:off x="470612" y="2662584"/>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Survey demographics</a:t>
              </a:r>
            </a:p>
          </p:txBody>
        </p:sp>
        <p:sp>
          <p:nvSpPr>
            <p:cNvPr id="5" name="Rectangle 4">
              <a:extLst>
                <a:ext uri="{FF2B5EF4-FFF2-40B4-BE49-F238E27FC236}">
                  <a16:creationId xmlns:a16="http://schemas.microsoft.com/office/drawing/2014/main" id="{5CA23C56-987E-01BF-F1FE-93F53F3E4C53}"/>
                </a:ext>
              </a:extLst>
            </p:cNvPr>
            <p:cNvSpPr/>
            <p:nvPr/>
          </p:nvSpPr>
          <p:spPr>
            <a:xfrm>
              <a:off x="608469" y="3540269"/>
              <a:ext cx="359064" cy="9144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62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50629C-7ECD-8B38-B2BD-E2D2F320DD5F}"/>
              </a:ext>
            </a:extLst>
          </p:cNvPr>
          <p:cNvSpPr/>
          <p:nvPr/>
        </p:nvSpPr>
        <p:spPr>
          <a:xfrm>
            <a:off x="300539" y="128140"/>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Survey demographics: Australian CISOs in 2025</a:t>
            </a:r>
          </a:p>
        </p:txBody>
      </p:sp>
      <p:pic>
        <p:nvPicPr>
          <p:cNvPr id="5" name="Graphic 4">
            <a:extLst>
              <a:ext uri="{FF2B5EF4-FFF2-40B4-BE49-F238E27FC236}">
                <a16:creationId xmlns:a16="http://schemas.microsoft.com/office/drawing/2014/main" id="{DA93A60E-4FCB-2366-ECF4-B56FE110F4D1}"/>
              </a:ext>
            </a:extLst>
          </p:cNvPr>
          <p:cNvPicPr>
            <a:picLocks noChangeAspect="1"/>
          </p:cNvPicPr>
          <p:nvPr/>
        </p:nvPicPr>
        <p:blipFill>
          <a:blip r:embed="rId3">
            <a:extLst>
              <a:ext uri="{96DAC541-7B7A-43D3-8B79-37D633B846F1}">
                <asvg:svgBlip xmlns:asvg="http://schemas.microsoft.com/office/drawing/2016/SVG/main" r:embed="rId4"/>
              </a:ext>
            </a:extLst>
          </a:blip>
          <a:srcRect l="2465"/>
          <a:stretch>
            <a:fillRect/>
          </a:stretch>
        </p:blipFill>
        <p:spPr>
          <a:xfrm>
            <a:off x="386442" y="681473"/>
            <a:ext cx="11419116" cy="6011174"/>
          </a:xfrm>
          <a:prstGeom prst="rect">
            <a:avLst/>
          </a:prstGeom>
        </p:spPr>
      </p:pic>
    </p:spTree>
    <p:extLst>
      <p:ext uri="{BB962C8B-B14F-4D97-AF65-F5344CB8AC3E}">
        <p14:creationId xmlns:p14="http://schemas.microsoft.com/office/powerpoint/2010/main" val="3580920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hidden="1">
            <a:extLst>
              <a:ext uri="{FF2B5EF4-FFF2-40B4-BE49-F238E27FC236}">
                <a16:creationId xmlns:a16="http://schemas.microsoft.com/office/drawing/2014/main" id="{7F266496-96C9-157F-5E51-6FB99300A458}"/>
              </a:ext>
            </a:extLst>
          </p:cNvPr>
          <p:cNvCxnSpPr>
            <a:cxnSpLocks/>
          </p:cNvCxnSpPr>
          <p:nvPr/>
        </p:nvCxnSpPr>
        <p:spPr>
          <a:xfrm>
            <a:off x="608274"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1433566" y="1672223"/>
            <a:ext cx="937996"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1355657" y="3095903"/>
            <a:ext cx="9684343" cy="1454694"/>
          </a:xfrm>
          <a:prstGeom prst="rect">
            <a:avLst/>
          </a:prstGeom>
          <a:noFill/>
        </p:spPr>
        <p:txBody>
          <a:bodyPr wrap="square" rtlCol="0">
            <a:spAutoFit/>
          </a:bodyPr>
          <a:lstStyle/>
          <a:p>
            <a:pPr>
              <a:lnSpc>
                <a:spcPts val="1800"/>
              </a:lnSpc>
            </a:pPr>
            <a:r>
              <a:rPr lang="en-US" sz="1200">
                <a:latin typeface="Helvetica" panose="020B0403020202020204" pitchFamily="34" charset="0"/>
              </a:rPr>
              <a:t>As a Junior Data Analyst at ADAPT, Mari enables the discovery and definition of market trends through visually meaningful statistics. </a:t>
            </a:r>
          </a:p>
          <a:p>
            <a:pPr>
              <a:lnSpc>
                <a:spcPts val="1800"/>
              </a:lnSpc>
            </a:pPr>
            <a:r>
              <a:rPr lang="en-US" sz="1200">
                <a:latin typeface="Helvetica" panose="020B0403020202020204" pitchFamily="34" charset="0"/>
              </a:rPr>
              <a:t>She ensures data presentations are accurate and aligned with modern statistical standards.</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Mari is passionate about data and transforming it into actionable insights. With over three years of experience in project management and academic research, she has led end-to-end survey and research projects, processed and </a:t>
            </a:r>
            <a:r>
              <a:rPr lang="en-US" sz="1200" err="1">
                <a:latin typeface="Helvetica" panose="020B0403020202020204" pitchFamily="34" charset="0"/>
              </a:rPr>
              <a:t>analysed</a:t>
            </a:r>
            <a:r>
              <a:rPr lang="en-US" sz="1200">
                <a:latin typeface="Helvetica" panose="020B0403020202020204" pitchFamily="34" charset="0"/>
              </a:rPr>
              <a:t> data using a range of statistical tools </a:t>
            </a:r>
          </a:p>
          <a:p>
            <a:pPr>
              <a:lnSpc>
                <a:spcPts val="1800"/>
              </a:lnSpc>
            </a:pPr>
            <a:r>
              <a:rPr lang="en-US" sz="1200">
                <a:latin typeface="Helvetica" panose="020B0403020202020204" pitchFamily="34" charset="0"/>
              </a:rPr>
              <a:t>and techniques, and provided clients with statistical 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Honey Mari Gay</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485126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32738" y="1987817"/>
            <a:ext cx="3235217" cy="3609386"/>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US" sz="1200" b="1">
                <a:solidFill>
                  <a:prstClr val="black"/>
                </a:solidFill>
                <a:latin typeface="Helvetica" pitchFamily="2" charset="0"/>
                <a:cs typeface="Helvetica"/>
              </a:rPr>
              <a:t>ADAPT's CISO Edge Survey (Oct 2025), reveals the #1 goal of Australian CISOs is to grow the business.</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Building a secure and trusted </a:t>
            </a:r>
            <a:r>
              <a:rPr lang="en-US" sz="1200" err="1">
                <a:solidFill>
                  <a:prstClr val="black"/>
                </a:solidFill>
                <a:latin typeface="Helvetica" pitchFamily="2" charset="0"/>
                <a:cs typeface="Helvetica"/>
              </a:rPr>
              <a:t>organisation</a:t>
            </a:r>
            <a:r>
              <a:rPr lang="en-US" sz="1200">
                <a:solidFill>
                  <a:prstClr val="black"/>
                </a:solidFill>
                <a:latin typeface="Helvetica" pitchFamily="2" charset="0"/>
                <a:cs typeface="Helvetica"/>
              </a:rPr>
              <a:t> has dropped from the #1 goal to #6 in the past 6 months.</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Improving governance, compliance and access management are still the #1 and #2 initiative priorities. AI is emerging as an initiative for CISOs.</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AI governance is still the #1 investment priority.</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There are only slight changes in the top 10 execution barriers for CISOs.</a:t>
            </a:r>
          </a:p>
        </p:txBody>
      </p:sp>
      <p:sp>
        <p:nvSpPr>
          <p:cNvPr id="3" name="Rectangle 2">
            <a:extLst>
              <a:ext uri="{FF2B5EF4-FFF2-40B4-BE49-F238E27FC236}">
                <a16:creationId xmlns:a16="http://schemas.microsoft.com/office/drawing/2014/main" id="{FCDB4BEB-E898-C416-1F0D-8AA44DED8E6F}"/>
              </a:ext>
            </a:extLst>
          </p:cNvPr>
          <p:cNvSpPr/>
          <p:nvPr/>
        </p:nvSpPr>
        <p:spPr>
          <a:xfrm>
            <a:off x="501211" y="1390381"/>
            <a:ext cx="326674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01210" y="1082604"/>
            <a:ext cx="3266746"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116903"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465851" y="514453"/>
            <a:ext cx="7224938" cy="6148543"/>
          </a:xfrm>
          <a:prstGeom prst="rect">
            <a:avLst/>
          </a:prstGeom>
          <a:noFill/>
        </p:spPr>
        <p:txBody>
          <a:bodyPr wrap="square" lIns="91440" tIns="45720" rIns="91440" bIns="45720" anchor="t">
            <a:spAutoFit/>
          </a:bodyPr>
          <a:lstStyle/>
          <a:p>
            <a:pPr>
              <a:lnSpc>
                <a:spcPct val="125000"/>
              </a:lnSpc>
              <a:spcAft>
                <a:spcPts val="1200"/>
              </a:spcAft>
              <a:buClr>
                <a:srgbClr val="E7534F"/>
              </a:buClr>
              <a:defRPr/>
            </a:pPr>
            <a:r>
              <a:rPr kumimoji="0" lang="en-US" sz="1200" b="0" i="0" u="none" strike="noStrike" kern="1200" cap="none" spc="0" normalizeH="0" baseline="0" noProof="0">
                <a:ln>
                  <a:noFill/>
                </a:ln>
                <a:solidFill>
                  <a:prstClr val="black"/>
                </a:solidFill>
                <a:effectLst/>
                <a:uLnTx/>
                <a:uFillTx/>
                <a:latin typeface="Helvetica" pitchFamily="2" charset="0"/>
                <a:cs typeface="Helvetica"/>
              </a:rPr>
              <a:t>In this report, you’ll find insights </a:t>
            </a:r>
            <a:r>
              <a:rPr lang="en-US" sz="1200">
                <a:solidFill>
                  <a:prstClr val="black"/>
                </a:solidFill>
                <a:latin typeface="Helvetica" pitchFamily="2" charset="0"/>
                <a:cs typeface="Helvetica"/>
              </a:rPr>
              <a:t>about why Australian CISOs are pivoting from </a:t>
            </a:r>
            <a:r>
              <a:rPr lang="en-US" sz="1200" err="1">
                <a:solidFill>
                  <a:prstClr val="black"/>
                </a:solidFill>
                <a:latin typeface="Helvetica" pitchFamily="2" charset="0"/>
                <a:cs typeface="Helvetica"/>
              </a:rPr>
              <a:t>defence</a:t>
            </a:r>
            <a:r>
              <a:rPr lang="en-US" sz="1200">
                <a:solidFill>
                  <a:prstClr val="black"/>
                </a:solidFill>
                <a:latin typeface="Helvetica" pitchFamily="2" charset="0"/>
                <a:cs typeface="Helvetica"/>
              </a:rPr>
              <a:t> to growth. They're now prioritising business growth, operational effectiveness and tech </a:t>
            </a:r>
            <a:r>
              <a:rPr lang="en-US" sz="1200" err="1">
                <a:solidFill>
                  <a:prstClr val="black"/>
                </a:solidFill>
                <a:latin typeface="Helvetica" pitchFamily="2" charset="0"/>
                <a:cs typeface="Helvetica"/>
              </a:rPr>
              <a:t>modernisation</a:t>
            </a:r>
            <a:r>
              <a:rPr lang="en-US" sz="1200">
                <a:solidFill>
                  <a:prstClr val="black"/>
                </a:solidFill>
                <a:latin typeface="Helvetica" pitchFamily="2" charset="0"/>
                <a:cs typeface="Helvetica"/>
              </a:rPr>
              <a:t>, while integrating AI strategy and talent development into a broader resilience agenda.</a:t>
            </a:r>
          </a:p>
          <a:p>
            <a:pPr>
              <a:lnSpc>
                <a:spcPct val="125000"/>
              </a:lnSpc>
              <a:spcAft>
                <a:spcPts val="1200"/>
              </a:spcAft>
              <a:buClr>
                <a:srgbClr val="E7534F"/>
              </a:buClr>
              <a:defRPr/>
            </a:pPr>
            <a:r>
              <a:rPr kumimoji="0" lang="en-US" sz="1200" b="1" i="0" u="none" strike="noStrike" kern="1200" cap="none" spc="0" normalizeH="0" baseline="0" noProof="0">
                <a:ln>
                  <a:noFill/>
                </a:ln>
                <a:solidFill>
                  <a:prstClr val="black"/>
                </a:solidFill>
                <a:effectLst/>
                <a:uLnTx/>
                <a:uFillTx/>
                <a:latin typeface="Helvetica" pitchFamily="2" charset="0"/>
                <a:cs typeface="Helvetica"/>
              </a:rPr>
              <a:t>The key areas of focus are:</a:t>
            </a:r>
            <a:endParaRPr lang="en-US" b="1">
              <a:solidFill>
                <a:prstClr val="black"/>
              </a:solidFill>
              <a:latin typeface="Helvetica" pitchFamily="2" charset="0"/>
            </a:endParaRPr>
          </a:p>
          <a:p>
            <a:pPr>
              <a:lnSpc>
                <a:spcPct val="125000"/>
              </a:lnSpc>
              <a:buClr>
                <a:srgbClr val="E7534F"/>
              </a:buClr>
              <a:defRPr/>
            </a:pPr>
            <a:r>
              <a:rPr kumimoji="0" lang="en-US" sz="1200" b="1" i="0" u="none" strike="noStrike" kern="1200" cap="none" spc="0" normalizeH="0" baseline="0" noProof="0">
                <a:ln>
                  <a:noFill/>
                </a:ln>
                <a:solidFill>
                  <a:prstClr val="black"/>
                </a:solidFill>
                <a:effectLst/>
                <a:uLnTx/>
                <a:uFillTx/>
                <a:latin typeface="Helvetica" pitchFamily="2" charset="0"/>
                <a:cs typeface="Helvetica"/>
              </a:rPr>
              <a:t>Alignin</a:t>
            </a:r>
            <a:r>
              <a:rPr lang="en-US" sz="1200" b="1">
                <a:solidFill>
                  <a:prstClr val="black"/>
                </a:solidFill>
                <a:latin typeface="Helvetica" pitchFamily="2" charset="0"/>
                <a:cs typeface="Helvetica"/>
              </a:rPr>
              <a:t>g security and compliant outcomes with business growth</a:t>
            </a:r>
            <a:endParaRPr kumimoji="0" lang="en-US" sz="1200" b="0" i="0" u="none" strike="noStrike" kern="1200" cap="none" spc="0" normalizeH="0" baseline="0" noProof="0">
              <a:ln>
                <a:noFill/>
              </a:ln>
              <a:solidFill>
                <a:prstClr val="black"/>
              </a:solidFill>
              <a:effectLst/>
              <a:uLnTx/>
              <a:uFillTx/>
              <a:latin typeface="Helvetica" pitchFamily="2" charset="0"/>
              <a:cs typeface="Helvetica"/>
            </a:endParaRP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pitchFamily="2" charset="0"/>
                <a:cs typeface="Helvetica"/>
              </a:rPr>
              <a:t>Growing the business marks a clear pivot to aligning cyber security strategy with value creation. CISOs are maintaining their focus on cyber resilience and involvement in IT transformation.</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As business and efficiency dominate the first 3 goals, traditional security and compliance priorities have dropped in ranking but remain foundational.</a:t>
            </a:r>
            <a:endParaRPr lang="en-US" sz="1200" i="0" u="none" strike="noStrike" kern="1200" cap="none" spc="0" normalizeH="0" baseline="0" noProof="0">
              <a:ln>
                <a:noFill/>
              </a:ln>
              <a:solidFill>
                <a:prstClr val="black"/>
              </a:solidFill>
              <a:effectLst/>
              <a:uLnTx/>
              <a:uFillTx/>
              <a:latin typeface="Helvetica" pitchFamily="2" charset="0"/>
              <a:cs typeface="Helvetica"/>
            </a:endParaRPr>
          </a:p>
          <a:p>
            <a:pPr>
              <a:lnSpc>
                <a:spcPct val="125000"/>
              </a:lnSpc>
              <a:buClr>
                <a:srgbClr val="E7534F"/>
              </a:buClr>
              <a:defRPr/>
            </a:pPr>
            <a:r>
              <a:rPr lang="en-US" sz="1200" b="1">
                <a:solidFill>
                  <a:prstClr val="black"/>
                </a:solidFill>
                <a:latin typeface="Helvetica" pitchFamily="2" charset="0"/>
                <a:cs typeface="Helvetica"/>
              </a:rPr>
              <a:t>Dominance of governance and access management initiatives</a:t>
            </a:r>
            <a:endParaRPr lang="en-US" sz="1200" b="1" i="0" u="none" strike="noStrike" kern="1200" cap="none" spc="0" normalizeH="0" baseline="0" noProof="0">
              <a:ln>
                <a:noFill/>
              </a:ln>
              <a:solidFill>
                <a:prstClr val="black"/>
              </a:solidFill>
              <a:effectLst/>
              <a:uLnTx/>
              <a:uFillTx/>
              <a:latin typeface="Helvetica" pitchFamily="2" charset="0"/>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This highlights the need to demonstrate resilience. As organisations increasingly prioritise AI initiatives, it's essential to focus on automation and the maturity of control frameworks over the emerging technology itself. </a:t>
            </a:r>
            <a:endParaRPr lang="en-US" sz="1200" b="0" i="0" u="none" strike="noStrike" kern="1200" cap="none" spc="0" normalizeH="0" baseline="0" noProof="0">
              <a:ln>
                <a:noFill/>
              </a:ln>
              <a:solidFill>
                <a:prstClr val="black"/>
              </a:solidFill>
              <a:effectLst/>
              <a:uLnTx/>
              <a:uFillTx/>
              <a:latin typeface="Helvetica" pitchFamily="2" charset="0"/>
              <a:cs typeface="Helvetica"/>
            </a:endParaRPr>
          </a:p>
          <a:p>
            <a:pPr>
              <a:lnSpc>
                <a:spcPct val="125000"/>
              </a:lnSpc>
              <a:defRPr/>
            </a:pPr>
            <a:r>
              <a:rPr lang="en-US" sz="1200" b="1">
                <a:solidFill>
                  <a:prstClr val="black"/>
                </a:solidFill>
                <a:latin typeface="Helvetica" pitchFamily="2" charset="0"/>
                <a:cs typeface="Helvetica"/>
              </a:rPr>
              <a:t>The spending patterns of CISOs focus on core defence, detection and governance</a:t>
            </a:r>
            <a:endParaRPr lang="en-US">
              <a:solidFill>
                <a:prstClr val="black"/>
              </a:solidFill>
              <a:latin typeface="Helvetica" pitchFamily="2" charset="0"/>
            </a:endParaRP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pitchFamily="2" charset="0"/>
                <a:cs typeface="Helvetica"/>
              </a:rPr>
              <a:t>As AI governance remains the #1 investment priority, GRC spend is increasing. </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pitchFamily="2" charset="0"/>
                <a:cs typeface="Helvetica"/>
              </a:rPr>
              <a:t>However, foundational controls still dominate budgets, this reflects the need to consolidate </a:t>
            </a:r>
            <a:br>
              <a:rPr lang="en-US" sz="1200">
                <a:solidFill>
                  <a:prstClr val="black"/>
                </a:solidFill>
                <a:latin typeface="Helvetica" pitchFamily="2" charset="0"/>
                <a:cs typeface="Helvetica"/>
              </a:rPr>
            </a:br>
            <a:r>
              <a:rPr lang="en-US" sz="1200">
                <a:solidFill>
                  <a:prstClr val="black"/>
                </a:solidFill>
                <a:latin typeface="Helvetica" pitchFamily="2" charset="0"/>
                <a:cs typeface="Helvetica"/>
              </a:rPr>
              <a:t>and </a:t>
            </a:r>
            <a:r>
              <a:rPr lang="en-US" sz="1200" err="1">
                <a:solidFill>
                  <a:prstClr val="black"/>
                </a:solidFill>
                <a:latin typeface="Helvetica" pitchFamily="2" charset="0"/>
                <a:cs typeface="Helvetica"/>
              </a:rPr>
              <a:t>modernise</a:t>
            </a:r>
            <a:r>
              <a:rPr lang="en-US" sz="1200">
                <a:solidFill>
                  <a:prstClr val="black"/>
                </a:solidFill>
                <a:latin typeface="Helvetica" pitchFamily="2" charset="0"/>
                <a:cs typeface="Helvetica"/>
              </a:rPr>
              <a:t> existing </a:t>
            </a:r>
            <a:r>
              <a:rPr lang="en-US" sz="1200" err="1">
                <a:solidFill>
                  <a:prstClr val="black"/>
                </a:solidFill>
                <a:latin typeface="Helvetica" pitchFamily="2" charset="0"/>
                <a:cs typeface="Helvetica"/>
              </a:rPr>
              <a:t>defences</a:t>
            </a:r>
            <a:r>
              <a:rPr lang="en-US" sz="1200">
                <a:solidFill>
                  <a:prstClr val="black"/>
                </a:solidFill>
                <a:latin typeface="Helvetica" pitchFamily="2" charset="0"/>
                <a:cs typeface="Helvetica"/>
              </a:rPr>
              <a:t>.</a:t>
            </a:r>
            <a:endParaRPr lang="en-US" sz="1200" b="0" i="0" u="none" strike="noStrike" kern="1200" cap="none" spc="0" normalizeH="0" baseline="0" noProof="0">
              <a:ln>
                <a:noFill/>
              </a:ln>
              <a:solidFill>
                <a:prstClr val="black"/>
              </a:solidFill>
              <a:effectLst/>
              <a:uLnTx/>
              <a:uFillTx/>
              <a:latin typeface="Helvetica" pitchFamily="2" charset="0"/>
              <a:cs typeface="Helvetica"/>
            </a:endParaRPr>
          </a:p>
          <a:p>
            <a:pPr lvl="0">
              <a:lnSpc>
                <a:spcPct val="125000"/>
              </a:lnSpc>
              <a:buClr>
                <a:srgbClr val="E7534F"/>
              </a:buClr>
              <a:defRPr/>
            </a:pPr>
            <a:r>
              <a:rPr lang="en-US" sz="1200" b="1">
                <a:solidFill>
                  <a:prstClr val="black"/>
                </a:solidFill>
                <a:latin typeface="Helvetica" pitchFamily="2" charset="0"/>
                <a:cs typeface="Helvetica"/>
              </a:rPr>
              <a:t>The lack of resources, tools and people to execute on security strategies continues to persist</a:t>
            </a: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pitchFamily="2" charset="0"/>
                <a:cs typeface="Helvetica"/>
              </a:rPr>
              <a:t>While CISOs are becoming more strategic, they remain constrained by tight budgets, legacy systems, workforce limitations, and compliance demands. Much of their focus is directed toward governance, automation, and integration; key areas that are transforming cyber security from a defensive function into a driver of innovation and growth.</a:t>
            </a:r>
          </a:p>
        </p:txBody>
      </p:sp>
      <p:cxnSp>
        <p:nvCxnSpPr>
          <p:cNvPr id="8" name="Straight Connector 7" hidden="1">
            <a:extLst>
              <a:ext uri="{FF2B5EF4-FFF2-40B4-BE49-F238E27FC236}">
                <a16:creationId xmlns:a16="http://schemas.microsoft.com/office/drawing/2014/main" id="{E7DFD023-6303-0D88-0B11-206AA342CF6A}"/>
              </a:ext>
            </a:extLst>
          </p:cNvPr>
          <p:cNvCxnSpPr>
            <a:cxnSpLocks/>
          </p:cNvCxnSpPr>
          <p:nvPr/>
        </p:nvCxnSpPr>
        <p:spPr>
          <a:xfrm>
            <a:off x="608274"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9507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51B8DB5-906C-E3AB-6422-EA3398758FD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42DD884F-A90E-8093-EF9C-7986C003510A}"/>
              </a:ext>
            </a:extLst>
          </p:cNvPr>
          <p:cNvGrpSpPr/>
          <p:nvPr/>
        </p:nvGrpSpPr>
        <p:grpSpPr>
          <a:xfrm>
            <a:off x="470612" y="2224426"/>
            <a:ext cx="7539256" cy="1642292"/>
            <a:chOff x="470612" y="2366935"/>
            <a:chExt cx="7539256" cy="1642292"/>
          </a:xfrm>
        </p:grpSpPr>
        <p:sp>
          <p:nvSpPr>
            <p:cNvPr id="53" name="TextBox 52">
              <a:extLst>
                <a:ext uri="{FF2B5EF4-FFF2-40B4-BE49-F238E27FC236}">
                  <a16:creationId xmlns:a16="http://schemas.microsoft.com/office/drawing/2014/main" id="{BC73DB39-A656-E49A-7238-578E19DAE729}"/>
                </a:ext>
              </a:extLst>
            </p:cNvPr>
            <p:cNvSpPr txBox="1"/>
            <p:nvPr/>
          </p:nvSpPr>
          <p:spPr>
            <a:xfrm>
              <a:off x="470612" y="2366935"/>
              <a:ext cx="7539256" cy="1446550"/>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a:cs typeface="Helvetica"/>
                </a:rPr>
                <a:t>Goals, initiatives and investment priorities</a:t>
              </a:r>
            </a:p>
          </p:txBody>
        </p:sp>
        <p:sp>
          <p:nvSpPr>
            <p:cNvPr id="54" name="Rectangle 53">
              <a:extLst>
                <a:ext uri="{FF2B5EF4-FFF2-40B4-BE49-F238E27FC236}">
                  <a16:creationId xmlns:a16="http://schemas.microsoft.com/office/drawing/2014/main" id="{655C18FB-D8A1-FBA4-9C57-C77D443678E1}"/>
                </a:ext>
              </a:extLst>
            </p:cNvPr>
            <p:cNvSpPr/>
            <p:nvPr/>
          </p:nvSpPr>
          <p:spPr>
            <a:xfrm>
              <a:off x="608469" y="3917787"/>
              <a:ext cx="365760" cy="9144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9992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30979-7342-E567-2DF9-A72ABA8FD904}"/>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BAD3DF9F-0FC6-0D03-F421-244D063E5F31}"/>
              </a:ext>
            </a:extLst>
          </p:cNvPr>
          <p:cNvSpPr/>
          <p:nvPr/>
        </p:nvSpPr>
        <p:spPr>
          <a:xfrm>
            <a:off x="300539" y="128140"/>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CISOs' organisational</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goals: Apr 2025 vs Oct 2025</a:t>
            </a:r>
          </a:p>
        </p:txBody>
      </p:sp>
      <p:sp>
        <p:nvSpPr>
          <p:cNvPr id="32" name="TextBox 31">
            <a:extLst>
              <a:ext uri="{FF2B5EF4-FFF2-40B4-BE49-F238E27FC236}">
                <a16:creationId xmlns:a16="http://schemas.microsoft.com/office/drawing/2014/main" id="{AF7FB9B6-0A2D-0F48-9B58-EB782C50019E}"/>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Surveys in Apr and Oct 2025. Sample size : 232 Australian CISOs</a:t>
            </a:r>
          </a:p>
        </p:txBody>
      </p:sp>
      <p:pic>
        <p:nvPicPr>
          <p:cNvPr id="3" name="Graphic 2">
            <a:extLst>
              <a:ext uri="{FF2B5EF4-FFF2-40B4-BE49-F238E27FC236}">
                <a16:creationId xmlns:a16="http://schemas.microsoft.com/office/drawing/2014/main" id="{0D30EC95-B7FB-92DC-FC48-7F8411E17D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315" y="1060722"/>
            <a:ext cx="11299371" cy="5111814"/>
          </a:xfrm>
          <a:prstGeom prst="rect">
            <a:avLst/>
          </a:prstGeom>
        </p:spPr>
      </p:pic>
    </p:spTree>
    <p:extLst>
      <p:ext uri="{BB962C8B-B14F-4D97-AF65-F5344CB8AC3E}">
        <p14:creationId xmlns:p14="http://schemas.microsoft.com/office/powerpoint/2010/main" val="455155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3D55A-3F55-9206-22B8-F99C5DFB1035}"/>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05345BED-502B-44B6-59B3-CF4F16781C96}"/>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Surveys in Apr and Oct 2025. Sample size : 230 Australian CISOs</a:t>
            </a:r>
          </a:p>
        </p:txBody>
      </p:sp>
      <p:sp>
        <p:nvSpPr>
          <p:cNvPr id="3" name="Rectangle 2">
            <a:extLst>
              <a:ext uri="{FF2B5EF4-FFF2-40B4-BE49-F238E27FC236}">
                <a16:creationId xmlns:a16="http://schemas.microsoft.com/office/drawing/2014/main" id="{627EEEBB-E3AF-0F33-6186-380472B82E3A}"/>
              </a:ext>
            </a:extLst>
          </p:cNvPr>
          <p:cNvSpPr/>
          <p:nvPr/>
        </p:nvSpPr>
        <p:spPr>
          <a:xfrm>
            <a:off x="300539" y="128140"/>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CISOs' security initiatives: Apr 2025 vs Oct 2025</a:t>
            </a:r>
          </a:p>
        </p:txBody>
      </p:sp>
      <p:pic>
        <p:nvPicPr>
          <p:cNvPr id="2" name="Graphic 1">
            <a:extLst>
              <a:ext uri="{FF2B5EF4-FFF2-40B4-BE49-F238E27FC236}">
                <a16:creationId xmlns:a16="http://schemas.microsoft.com/office/drawing/2014/main" id="{216DB7F0-B986-D798-41F8-3848B2F89FB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79232" y="1060722"/>
            <a:ext cx="11233536" cy="5111814"/>
          </a:xfrm>
          <a:prstGeom prst="rect">
            <a:avLst/>
          </a:prstGeom>
        </p:spPr>
      </p:pic>
    </p:spTree>
    <p:extLst>
      <p:ext uri="{BB962C8B-B14F-4D97-AF65-F5344CB8AC3E}">
        <p14:creationId xmlns:p14="http://schemas.microsoft.com/office/powerpoint/2010/main" val="356288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26FDE-696D-CE5C-8989-52275E6F8154}"/>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9573174A-DFD5-4A9F-D179-C1D19F8FB97E}"/>
              </a:ext>
            </a:extLst>
          </p:cNvPr>
          <p:cNvSpPr txBox="1"/>
          <p:nvPr/>
        </p:nvSpPr>
        <p:spPr>
          <a:xfrm>
            <a:off x="3296540" y="6500712"/>
            <a:ext cx="8833089" cy="261610"/>
          </a:xfrm>
          <a:prstGeom prst="rect">
            <a:avLst/>
          </a:prstGeom>
          <a:noFill/>
        </p:spPr>
        <p:txBody>
          <a:bodyPr wrap="square" lIns="91440" tIns="45720" rIns="91440" bIns="45720" rtlCol="0" anchor="t">
            <a:spAutoFit/>
          </a:bodyPr>
          <a:lstStyle/>
          <a:p>
            <a:pPr lvl="0" algn="r">
              <a:defRPr/>
            </a:pPr>
            <a:r>
              <a:rPr lang="en-US" sz="1100" i="1">
                <a:solidFill>
                  <a:srgbClr val="FFFFFF">
                    <a:lumMod val="50000"/>
                  </a:srgbClr>
                </a:solidFill>
                <a:latin typeface="Helvetica" panose="020B0403020202020204" pitchFamily="34" charset="0"/>
                <a:cs typeface="Helvetica Neue" panose="02000503000000020004" pitchFamily="2"/>
                <a:sym typeface="Arial"/>
              </a:rPr>
              <a:t>Source : ADAPT Security Edge Survey in Oct 2025. Sample size : 109 Australian CISOs</a:t>
            </a:r>
          </a:p>
        </p:txBody>
      </p:sp>
      <p:sp>
        <p:nvSpPr>
          <p:cNvPr id="21" name="Rectangle 20">
            <a:extLst>
              <a:ext uri="{FF2B5EF4-FFF2-40B4-BE49-F238E27FC236}">
                <a16:creationId xmlns:a16="http://schemas.microsoft.com/office/drawing/2014/main" id="{075F71F7-036A-9D58-8B26-A1A7E3A00346}"/>
              </a:ext>
            </a:extLst>
          </p:cNvPr>
          <p:cNvSpPr/>
          <p:nvPr/>
        </p:nvSpPr>
        <p:spPr>
          <a:xfrm>
            <a:off x="233209" y="149927"/>
            <a:ext cx="10072326" cy="461665"/>
          </a:xfrm>
          <a:prstGeom prst="rect">
            <a:avLst/>
          </a:prstGeom>
        </p:spPr>
        <p:txBody>
          <a:bodyPr wrap="square" lIns="91440" tIns="45720" rIns="91440" bIns="45720" anchor="t">
            <a:spAutoFit/>
          </a:bodyPr>
          <a:lstStyle/>
          <a:p>
            <a:pPr lvl="0">
              <a:defRPr/>
            </a:pPr>
            <a:r>
              <a:rPr lang="en-US" sz="2400" b="1" spc="-50">
                <a:latin typeface="Helvetica" panose="020B0403020202020204" pitchFamily="34" charset="0"/>
                <a:cs typeface="Helvetica Neue" panose="02000503000000020004" pitchFamily="2"/>
                <a:sym typeface="Arial"/>
              </a:rPr>
              <a:t>Investment priorities of CISOs in the next 12 months</a:t>
            </a:r>
          </a:p>
        </p:txBody>
      </p:sp>
      <p:pic>
        <p:nvPicPr>
          <p:cNvPr id="11" name="Graphic 10">
            <a:extLst>
              <a:ext uri="{FF2B5EF4-FFF2-40B4-BE49-F238E27FC236}">
                <a16:creationId xmlns:a16="http://schemas.microsoft.com/office/drawing/2014/main" id="{80254D8A-B648-4021-8ED2-A4DCF61201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0572" y="1043811"/>
            <a:ext cx="11450855" cy="5203415"/>
          </a:xfrm>
          <a:prstGeom prst="rect">
            <a:avLst/>
          </a:prstGeom>
        </p:spPr>
      </p:pic>
    </p:spTree>
    <p:extLst>
      <p:ext uri="{BB962C8B-B14F-4D97-AF65-F5344CB8AC3E}">
        <p14:creationId xmlns:p14="http://schemas.microsoft.com/office/powerpoint/2010/main" val="4265521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123B5-C07F-13C4-1F53-D71DECA9FF9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B846132-C1C7-BAB5-0A56-2B086628BA8B}"/>
              </a:ext>
            </a:extLst>
          </p:cNvPr>
          <p:cNvSpPr txBox="1"/>
          <p:nvPr/>
        </p:nvSpPr>
        <p:spPr>
          <a:xfrm>
            <a:off x="547605" y="2331503"/>
            <a:ext cx="3236120" cy="3763274"/>
          </a:xfrm>
          <a:prstGeom prst="rect">
            <a:avLst/>
          </a:prstGeom>
          <a:noFill/>
        </p:spPr>
        <p:txBody>
          <a:bodyPr wrap="square" lIns="91440" tIns="45720" rIns="91440" bIns="45720" rtlCol="0" anchor="t">
            <a:spAutoFit/>
          </a:bodyPr>
          <a:lstStyle/>
          <a:p>
            <a:pPr>
              <a:lnSpc>
                <a:spcPct val="125000"/>
              </a:lnSpc>
              <a:spcAft>
                <a:spcPts val="600"/>
              </a:spcAft>
              <a:defRPr/>
            </a:pPr>
            <a:r>
              <a:rPr lang="en-US" sz="1200" b="1">
                <a:solidFill>
                  <a:prstClr val="black"/>
                </a:solidFill>
                <a:latin typeface="Helvetica"/>
                <a:cs typeface="Helvetica"/>
              </a:rPr>
              <a:t>Growing the business is now the #1 priority for Australian CISOs. In contrast, building a secure and trusted </a:t>
            </a:r>
            <a:r>
              <a:rPr lang="en-US" sz="1200" b="1" err="1">
                <a:solidFill>
                  <a:prstClr val="black"/>
                </a:solidFill>
                <a:latin typeface="Helvetica"/>
                <a:cs typeface="Helvetica"/>
              </a:rPr>
              <a:t>organisation</a:t>
            </a:r>
            <a:r>
              <a:rPr lang="en-US" sz="1200" b="1">
                <a:solidFill>
                  <a:prstClr val="black"/>
                </a:solidFill>
                <a:latin typeface="Helvetica"/>
                <a:cs typeface="Helvetica"/>
              </a:rPr>
              <a:t> has dropped from the #1 goal to #6 over the past six months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endParaRPr lang="en-US">
              <a:solidFill>
                <a:prstClr val="black"/>
              </a:solidFill>
              <a:ea typeface="+mn-ea"/>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Security and trust are increasingly viewed as enablers of growth, rather than standalone objectives. </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Improving governance and compliance remains the #1 initiative, underscoring the importance of sustaining long-term security.</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AI governance has emerged as the #1 investment priority, reflecting the urgent need for safe and responsible AI adoption. </a:t>
            </a:r>
          </a:p>
        </p:txBody>
      </p:sp>
      <p:sp>
        <p:nvSpPr>
          <p:cNvPr id="3" name="Rectangle 2">
            <a:extLst>
              <a:ext uri="{FF2B5EF4-FFF2-40B4-BE49-F238E27FC236}">
                <a16:creationId xmlns:a16="http://schemas.microsoft.com/office/drawing/2014/main" id="{C5D686BD-39F9-303B-98F2-C22E135E8A76}"/>
              </a:ext>
            </a:extLst>
          </p:cNvPr>
          <p:cNvSpPr/>
          <p:nvPr/>
        </p:nvSpPr>
        <p:spPr>
          <a:xfrm>
            <a:off x="501209" y="1050375"/>
            <a:ext cx="3567309" cy="1200329"/>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Growing the business with effective security outcomes</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E042625E-A8B1-BB30-2604-9DE4D0DA0543}"/>
              </a:ext>
            </a:extLst>
          </p:cNvPr>
          <p:cNvSpPr/>
          <p:nvPr/>
        </p:nvSpPr>
        <p:spPr>
          <a:xfrm>
            <a:off x="501209" y="742598"/>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5525280E-7310-3553-FF8F-1B25644CF5E0}"/>
              </a:ext>
            </a:extLst>
          </p:cNvPr>
          <p:cNvCxnSpPr>
            <a:cxnSpLocks/>
          </p:cNvCxnSpPr>
          <p:nvPr/>
        </p:nvCxnSpPr>
        <p:spPr>
          <a:xfrm flipV="1">
            <a:off x="4241031"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D573603-41D2-2DF3-ABE1-208074F81982}"/>
              </a:ext>
            </a:extLst>
          </p:cNvPr>
          <p:cNvSpPr txBox="1"/>
          <p:nvPr/>
        </p:nvSpPr>
        <p:spPr>
          <a:xfrm>
            <a:off x="4572220" y="189000"/>
            <a:ext cx="7345501" cy="6535507"/>
          </a:xfrm>
          <a:prstGeom prst="rect">
            <a:avLst/>
          </a:prstGeom>
          <a:noFill/>
        </p:spPr>
        <p:txBody>
          <a:bodyPr wrap="square" lIns="91440" tIns="45720" rIns="91440" bIns="45720" anchor="t">
            <a:spAutoFit/>
          </a:bodyPr>
          <a:lstStyle/>
          <a:p>
            <a:pPr lvl="0">
              <a:lnSpc>
                <a:spcPct val="125000"/>
              </a:lnSpc>
              <a:buClr>
                <a:srgbClr val="E7534F"/>
              </a:buClr>
              <a:defRPr/>
            </a:pPr>
            <a:r>
              <a:rPr lang="en-US" sz="1200" b="1">
                <a:solidFill>
                  <a:prstClr val="black"/>
                </a:solidFill>
                <a:latin typeface="Helvetica"/>
                <a:cs typeface="Helvetica"/>
              </a:rPr>
              <a:t>Driving business growth and customer value</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Australian CISOs are expected to go beyond protecting assets. They must enable revenue by </a:t>
            </a:r>
            <a:br>
              <a:rPr lang="en-US" sz="1200">
                <a:solidFill>
                  <a:prstClr val="black"/>
                </a:solidFill>
                <a:latin typeface="Helvetica"/>
                <a:cs typeface="Helvetica"/>
              </a:rPr>
            </a:br>
            <a:r>
              <a:rPr lang="en-US" sz="1200">
                <a:solidFill>
                  <a:prstClr val="black"/>
                </a:solidFill>
                <a:latin typeface="Helvetica"/>
                <a:cs typeface="Helvetica"/>
              </a:rPr>
              <a:t>fostering trust, ensuring customer confidence and driving safe innovation. </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While business growth is the #1 goal, building security and trust is seen as foundational. </a:t>
            </a:r>
            <a:br>
              <a:rPr lang="en-US" sz="1200">
                <a:solidFill>
                  <a:prstClr val="black"/>
                </a:solidFill>
                <a:latin typeface="Helvetica"/>
                <a:cs typeface="Helvetica"/>
              </a:rPr>
            </a:br>
            <a:r>
              <a:rPr lang="en-US" sz="1200">
                <a:solidFill>
                  <a:prstClr val="black"/>
                </a:solidFill>
                <a:latin typeface="Helvetica"/>
                <a:cs typeface="Helvetica"/>
              </a:rPr>
              <a:t>What sets CISOs apart now is their ability to leverage them for AI adoption, customer retention, </a:t>
            </a:r>
            <a:br>
              <a:rPr lang="en-US" sz="1200">
                <a:solidFill>
                  <a:prstClr val="black"/>
                </a:solidFill>
                <a:latin typeface="Helvetica"/>
                <a:cs typeface="Helvetica"/>
              </a:rPr>
            </a:br>
            <a:r>
              <a:rPr lang="en-US" sz="1200">
                <a:solidFill>
                  <a:prstClr val="black"/>
                </a:solidFill>
                <a:latin typeface="Helvetica"/>
                <a:cs typeface="Helvetica"/>
              </a:rPr>
              <a:t>and revenue growth. </a:t>
            </a:r>
            <a:endParaRPr lang="en-US" sz="1200">
              <a:solidFill>
                <a:prstClr val="black"/>
              </a:solidFill>
              <a:latin typeface="Helvetica"/>
              <a:ea typeface="Calibri" panose="020F0502020204030204"/>
              <a:cs typeface="Helvetica"/>
            </a:endParaRPr>
          </a:p>
          <a:p>
            <a:pPr>
              <a:lnSpc>
                <a:spcPct val="125000"/>
              </a:lnSpc>
              <a:buClr>
                <a:srgbClr val="E7534F"/>
              </a:buClr>
              <a:defRPr/>
            </a:pPr>
            <a:r>
              <a:rPr lang="en-US" sz="1200" b="1">
                <a:solidFill>
                  <a:prstClr val="black"/>
                </a:solidFill>
                <a:latin typeface="Helvetica"/>
                <a:cs typeface="Helvetica"/>
              </a:rPr>
              <a:t>Building a secure, trusted and sustainable organisation</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While security and trust are no longer the #1 goal, they have become embedded assumptions—foundational expectations for doing business. As a result, CISOs are now focusing their initiatives on the executional enablers of resilience: governance, identity, detection, and AI preparedness. This shift makes investment in cyber security skills, leadership development, and governance, risk, and compliance (GRC) more critical than ever.</a:t>
            </a:r>
            <a:endParaRPr lang="en-US" sz="1200" b="1">
              <a:solidFill>
                <a:prstClr val="black"/>
              </a:solidFill>
              <a:latin typeface="Helvetica"/>
              <a:cs typeface="Helvetica"/>
            </a:endParaRPr>
          </a:p>
          <a:p>
            <a:pPr>
              <a:lnSpc>
                <a:spcPct val="125000"/>
              </a:lnSpc>
              <a:defRPr/>
            </a:pPr>
            <a:r>
              <a:rPr lang="en-US" sz="1200" b="1">
                <a:solidFill>
                  <a:prstClr val="black"/>
                </a:solidFill>
                <a:latin typeface="Helvetica"/>
                <a:cs typeface="Helvetica"/>
              </a:rPr>
              <a:t>How can CISOs tie security outcomes directly to business growth?</a:t>
            </a:r>
            <a:endParaRPr lang="en-US">
              <a:solidFill>
                <a:prstClr val="black"/>
              </a:solidFill>
            </a:endParaRPr>
          </a:p>
          <a:p>
            <a:pPr marL="171450" indent="-171450">
              <a:lnSpc>
                <a:spcPct val="125000"/>
              </a:lnSpc>
              <a:buClr>
                <a:srgbClr val="E7534F"/>
              </a:buClr>
              <a:buFont typeface="Arial"/>
              <a:buChar char="•"/>
              <a:defRPr/>
            </a:pPr>
            <a:r>
              <a:rPr lang="en-US" sz="1200">
                <a:solidFill>
                  <a:prstClr val="black"/>
                </a:solidFill>
                <a:latin typeface="Helvetica"/>
                <a:cs typeface="Helvetica"/>
              </a:rPr>
              <a:t>There is strong alignment between the #1 goal and security and AI initiatives, which include automation, foundational AI, and governance for both AI and data. These efforts drive innovation, streamline adoption, ensure responsible AI use, and protect data to enable trusted digital customer engagement. </a:t>
            </a:r>
          </a:p>
          <a:p>
            <a:pPr marL="171450" indent="-171450">
              <a:lnSpc>
                <a:spcPct val="125000"/>
              </a:lnSpc>
              <a:spcAft>
                <a:spcPts val="1200"/>
              </a:spcAft>
              <a:buClr>
                <a:srgbClr val="E7534F"/>
              </a:buClr>
              <a:buFont typeface="Arial"/>
              <a:buChar char="•"/>
              <a:defRPr/>
            </a:pPr>
            <a:r>
              <a:rPr lang="en-US" sz="1200">
                <a:solidFill>
                  <a:prstClr val="black"/>
                </a:solidFill>
                <a:latin typeface="Helvetica"/>
                <a:cs typeface="Helvetica"/>
              </a:rPr>
              <a:t>To support these outcomes, CISOs are </a:t>
            </a:r>
            <a:r>
              <a:rPr lang="en-US" sz="1200" err="1">
                <a:solidFill>
                  <a:prstClr val="black"/>
                </a:solidFill>
                <a:latin typeface="Helvetica"/>
                <a:cs typeface="Helvetica"/>
              </a:rPr>
              <a:t>prioritising</a:t>
            </a:r>
            <a:r>
              <a:rPr lang="en-US" sz="1200">
                <a:solidFill>
                  <a:prstClr val="black"/>
                </a:solidFill>
                <a:latin typeface="Helvetica"/>
                <a:cs typeface="Helvetica"/>
              </a:rPr>
              <a:t> investments in AI governance, cloud security, </a:t>
            </a:r>
            <a:br>
              <a:rPr lang="en-US" sz="1200">
                <a:solidFill>
                  <a:prstClr val="black"/>
                </a:solidFill>
                <a:latin typeface="Helvetica"/>
                <a:cs typeface="Helvetica"/>
              </a:rPr>
            </a:br>
            <a:r>
              <a:rPr lang="en-US" sz="1200">
                <a:solidFill>
                  <a:prstClr val="black"/>
                </a:solidFill>
                <a:latin typeface="Helvetica"/>
                <a:cs typeface="Helvetica"/>
              </a:rPr>
              <a:t>and identity and access management (IAM).</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25000"/>
              </a:lnSpc>
              <a:buClr>
                <a:srgbClr val="E7534F"/>
              </a:buClr>
              <a:defRPr/>
            </a:pPr>
            <a:r>
              <a:rPr lang="en-US" sz="1200" b="1">
                <a:solidFill>
                  <a:prstClr val="black"/>
                </a:solidFill>
                <a:latin typeface="Helvetica"/>
                <a:cs typeface="Helvetica"/>
              </a:rPr>
              <a:t>Strengthening operational excellence and resilience </a:t>
            </a:r>
          </a:p>
          <a:p>
            <a:pPr marL="171450" indent="-171450">
              <a:lnSpc>
                <a:spcPct val="125000"/>
              </a:lnSpc>
              <a:spcAft>
                <a:spcPts val="1200"/>
              </a:spcAft>
              <a:buClr>
                <a:srgbClr val="E7534F"/>
              </a:buClr>
              <a:buFont typeface="Arial"/>
              <a:buChar char="•"/>
              <a:defRPr/>
            </a:pPr>
            <a:r>
              <a:rPr lang="en-US" sz="1200">
                <a:solidFill>
                  <a:prstClr val="black"/>
                </a:solidFill>
                <a:latin typeface="Helvetica"/>
                <a:cs typeface="Helvetica"/>
              </a:rPr>
              <a:t>CISOs also aim to enable faster and more resilient operations in the face of cyber and market risks. </a:t>
            </a:r>
            <a:br>
              <a:rPr lang="en-US" sz="1200">
                <a:solidFill>
                  <a:prstClr val="black"/>
                </a:solidFill>
                <a:latin typeface="Helvetica"/>
                <a:cs typeface="Helvetica"/>
              </a:rPr>
            </a:br>
            <a:r>
              <a:rPr lang="en-US" sz="1200">
                <a:solidFill>
                  <a:prstClr val="black"/>
                </a:solidFill>
                <a:latin typeface="Helvetica"/>
                <a:cs typeface="Helvetica"/>
              </a:rPr>
              <a:t>By automating security processes, modernising tech and managing operational risks, CISOs can reduce costs and improve resilience. With AI governance, CISOs can </a:t>
            </a:r>
            <a:r>
              <a:rPr lang="en-US" sz="1200" err="1">
                <a:solidFill>
                  <a:prstClr val="black"/>
                </a:solidFill>
                <a:latin typeface="Helvetica"/>
                <a:cs typeface="Helvetica"/>
              </a:rPr>
              <a:t>prioritise</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where automation and AI deliver the greatest value while effectively managing risk. As a result, initiatives are also focused on incident detection and response, supply chain assurance, network security, and vulnerability management. </a:t>
            </a:r>
          </a:p>
        </p:txBody>
      </p:sp>
      <p:cxnSp>
        <p:nvCxnSpPr>
          <p:cNvPr id="5" name="Straight Connector 4" hidden="1">
            <a:extLst>
              <a:ext uri="{FF2B5EF4-FFF2-40B4-BE49-F238E27FC236}">
                <a16:creationId xmlns:a16="http://schemas.microsoft.com/office/drawing/2014/main" id="{47400C65-8D3C-4DA8-5F80-2F90816DA567}"/>
              </a:ext>
            </a:extLst>
          </p:cNvPr>
          <p:cNvCxnSpPr>
            <a:cxnSpLocks/>
          </p:cNvCxnSpPr>
          <p:nvPr/>
        </p:nvCxnSpPr>
        <p:spPr>
          <a:xfrm>
            <a:off x="608274" y="0"/>
            <a:ext cx="0" cy="6858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4591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57FD95E4-A63A-BC77-AFBF-7354C92728E8}"/>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46E4185E-FE2E-9E28-BF3E-A398F284074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2D7AF006-3685-0318-1C7C-E4A201F8BFA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DE4A6AE9-831E-908B-80EE-214F797A1295}"/>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ABAC85A-C2F2-02B5-8976-4A9F496A11B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4B25282D-95E1-55CA-0874-6BBF393A347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5CE079F-F147-FF00-2F6F-3963A72B20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5FD8735E-5DC8-180D-C5CA-D117A7603E13}"/>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598E150F-7239-9E24-4700-61126EFC8021}"/>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3782EAE-5C17-1D9A-D709-7427DA55DCE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5B8C4537-ECEF-B9ED-5911-5BD3AB059873}"/>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2D387B-6A25-09C6-765D-D3926F5A852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AEA7EF8C-E13B-C46F-D2CF-D8FE117C26DA}"/>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2D859149-1973-546C-A04E-4BBEC9D3367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43D067AC-B333-6C7C-38BF-F857D3262A5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D0923DA-5054-099F-1451-AE4853DC30E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775167B-946F-15F9-931A-83AF080092E8}"/>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8F2ACB98-82E7-3389-DF92-B79E75C73B94}"/>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7285B14-3F1F-EE3D-E426-850FBDEA8E03}"/>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FB7A1342-F88F-D4E5-A02A-DA0FC698B97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0D63990-E1E9-727C-1EE4-5031AC652DD4}"/>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EC67BC2-E704-EC0D-706E-B4A2833492C2}"/>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E74CA329-3DEA-1F85-9E60-7ACFBDA53E0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54943145-B3F3-D5B0-E83C-E2FE83D7CCC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12283B9-E141-4BB5-0F2E-6AF944BDDE1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CBB8C4C8-C953-CC8F-8287-355638A968F0}"/>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5AB9731-6A51-D11F-2AEE-C0DB2A97F32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AA6BC1FA-BDE7-258D-BB64-2C0F79DA23B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D0DA4BD9-21FD-5382-4D94-3A2AD5EDC573}"/>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2D2BDAC-7FF7-BDCB-8B4D-EC192AEBFBE5}"/>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19E9448A-96BC-E305-1760-9A0025FEAD50}"/>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7A693E5-841D-7A58-37EB-8D40B7C48212}"/>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6C79CD37-0E15-F5BA-54AC-BD3F6B00A647}"/>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C8013C01-AABE-85AC-ADC9-65A23AF966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C5E6EDB9-1D04-52A8-1746-9E4B0CB9E6C2}"/>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3CF4BBBB-264C-B093-965D-ECAD5BD033C7}"/>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9821105-2EEF-456C-4D85-4EFFBD10991C}"/>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84998DF2-6247-37BD-851A-1B4B6EEF9125}"/>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479F9F9-F6BA-557B-E16E-E28E0669000E}"/>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9634CB31-C435-6A62-4F8F-1370937D296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C7F618B-02D9-4CB9-A4EC-E23691F489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64F24D3-F0BB-7648-DEB6-81B3CD5AA2D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28594677-E725-288E-C038-8EEBC4D1F40F}"/>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9B8082EA-0AA4-FBCC-539A-FA512C1B0C92}"/>
              </a:ext>
            </a:extLst>
          </p:cNvPr>
          <p:cNvGrpSpPr/>
          <p:nvPr/>
        </p:nvGrpSpPr>
        <p:grpSpPr>
          <a:xfrm>
            <a:off x="470612" y="2520075"/>
            <a:ext cx="7539256" cy="969125"/>
            <a:chOff x="470612" y="2662584"/>
            <a:chExt cx="7539256" cy="969125"/>
          </a:xfrm>
        </p:grpSpPr>
        <p:sp>
          <p:nvSpPr>
            <p:cNvPr id="53" name="TextBox 52">
              <a:extLst>
                <a:ext uri="{FF2B5EF4-FFF2-40B4-BE49-F238E27FC236}">
                  <a16:creationId xmlns:a16="http://schemas.microsoft.com/office/drawing/2014/main" id="{FEF3FDD0-D3C7-5D7C-F2F5-C903DDCFC1DD}"/>
                </a:ext>
              </a:extLst>
            </p:cNvPr>
            <p:cNvSpPr txBox="1"/>
            <p:nvPr/>
          </p:nvSpPr>
          <p:spPr>
            <a:xfrm>
              <a:off x="470612" y="2662584"/>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Budgets</a:t>
              </a:r>
            </a:p>
          </p:txBody>
        </p:sp>
        <p:sp>
          <p:nvSpPr>
            <p:cNvPr id="54" name="Rectangle 53">
              <a:extLst>
                <a:ext uri="{FF2B5EF4-FFF2-40B4-BE49-F238E27FC236}">
                  <a16:creationId xmlns:a16="http://schemas.microsoft.com/office/drawing/2014/main" id="{D7C5FA03-879B-F91B-21A4-746BEAAA5FD6}"/>
                </a:ext>
              </a:extLst>
            </p:cNvPr>
            <p:cNvSpPr/>
            <p:nvPr/>
          </p:nvSpPr>
          <p:spPr>
            <a:xfrm>
              <a:off x="608469" y="3540269"/>
              <a:ext cx="359064" cy="9144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0816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CISO </a:t>
            </a:r>
            <a:r>
              <a:rPr kumimoji="0" lang="en-US" sz="2400" b="1" i="0" u="none" strike="noStrike" kern="1200" cap="none" spc="-30" normalizeH="0" baseline="0" noProof="0">
                <a:ln>
                  <a:noFill/>
                </a:ln>
                <a:solidFill>
                  <a:srgbClr val="000000"/>
                </a:solidFill>
                <a:effectLst/>
                <a:uLnTx/>
                <a:uFillTx/>
                <a:latin typeface="Helvetica" panose="020B0403020202020204" pitchFamily="34" charset="0"/>
                <a:ea typeface="+mn-ea"/>
                <a:cs typeface="+mn-cs"/>
                <a:rtl val="0"/>
              </a:rPr>
              <a:t>budget allocation</a:t>
            </a:r>
          </a:p>
        </p:txBody>
      </p:sp>
      <p:sp>
        <p:nvSpPr>
          <p:cNvPr id="4" name="TextBox 3">
            <a:extLst>
              <a:ext uri="{FF2B5EF4-FFF2-40B4-BE49-F238E27FC236}">
                <a16:creationId xmlns:a16="http://schemas.microsoft.com/office/drawing/2014/main" id="{9B449B22-ADAE-C52E-57E8-EB70DEB46D7B}"/>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ADAPT CISO Edge Surveys in April and Oct 2025 . Sample size: 123 Australian CISOs</a:t>
            </a:r>
          </a:p>
        </p:txBody>
      </p:sp>
      <p:pic>
        <p:nvPicPr>
          <p:cNvPr id="6" name="Graphic 5">
            <a:extLst>
              <a:ext uri="{FF2B5EF4-FFF2-40B4-BE49-F238E27FC236}">
                <a16:creationId xmlns:a16="http://schemas.microsoft.com/office/drawing/2014/main" id="{0CF7122A-B29F-5837-3CCF-7A924DA0D0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129" y="832416"/>
            <a:ext cx="11549742" cy="5447472"/>
          </a:xfrm>
          <a:prstGeom prst="rect">
            <a:avLst/>
          </a:prstGeom>
        </p:spPr>
      </p:pic>
    </p:spTree>
    <p:extLst>
      <p:ext uri="{BB962C8B-B14F-4D97-AF65-F5344CB8AC3E}">
        <p14:creationId xmlns:p14="http://schemas.microsoft.com/office/powerpoint/2010/main" val="3342762183"/>
      </p:ext>
    </p:extLst>
  </p:cSld>
  <p:clrMapOvr>
    <a:masterClrMapping/>
  </p:clrMapOvr>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7b556dd40e1a7130f9550d479e2137d">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8d54e98645273a1f949817e2cb31de34"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2CCA42-23C8-48C6-8714-DFF13B5A28C1}">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DC364B9-AC5C-4A06-9160-CB580B95780D}">
  <ds:schemaRefs>
    <ds:schemaRef ds:uri="http://schemas.microsoft.com/sharepoint/v3/contenttype/forms"/>
  </ds:schemaRefs>
</ds:datastoreItem>
</file>

<file path=customXml/itemProps3.xml><?xml version="1.0" encoding="utf-8"?>
<ds:datastoreItem xmlns:ds="http://schemas.openxmlformats.org/officeDocument/2006/customXml" ds:itemID="{B1D0CE28-52D9-4A53-83D1-08382159D2ED}">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20</Slides>
  <Notes>17</Notes>
  <HiddenSlides>0</HiddenSlides>
  <ScaleCrop>false</ScaleCrop>
  <HeadingPairs>
    <vt:vector size="4" baseType="variant">
      <vt:variant>
        <vt:lpstr>Theme</vt:lpstr>
      </vt:variant>
      <vt:variant>
        <vt:i4>5</vt:i4>
      </vt:variant>
      <vt:variant>
        <vt:lpstr>Slide Titles</vt:lpstr>
      </vt:variant>
      <vt:variant>
        <vt:i4>20</vt:i4>
      </vt:variant>
    </vt:vector>
  </HeadingPairs>
  <TitlesOfParts>
    <vt:vector size="25" baseType="lpstr">
      <vt:lpstr>2_Custom Design</vt:lpstr>
      <vt:lpstr>4_Custom Design</vt:lpstr>
      <vt:lpstr>Title White</vt:lpstr>
      <vt:lpstr>4_Office Theme</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2025-08-22T00:37:15Z</dcterms:created>
  <dcterms:modified xsi:type="dcterms:W3CDTF">2025-12-03T03:02:52Z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