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theme/theme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5" r:id="rId5"/>
    <p:sldMasterId id="2147483679" r:id="rId6"/>
    <p:sldMasterId id="2147483698" r:id="rId7"/>
    <p:sldMasterId id="2147483700" r:id="rId8"/>
  </p:sldMasterIdLst>
  <p:notesMasterIdLst>
    <p:notesMasterId r:id="rId31"/>
  </p:notesMasterIdLst>
  <p:sldIdLst>
    <p:sldId id="2147483595" r:id="rId9"/>
    <p:sldId id="258" r:id="rId10"/>
    <p:sldId id="2147483598" r:id="rId11"/>
    <p:sldId id="2147377303" r:id="rId12"/>
    <p:sldId id="2147377322" r:id="rId13"/>
    <p:sldId id="2147483592" r:id="rId14"/>
    <p:sldId id="2147377297" r:id="rId15"/>
    <p:sldId id="2147377298" r:id="rId16"/>
    <p:sldId id="2147377299" r:id="rId17"/>
    <p:sldId id="2147377301" r:id="rId18"/>
    <p:sldId id="2147483606" r:id="rId19"/>
    <p:sldId id="2147483604" r:id="rId20"/>
    <p:sldId id="270" r:id="rId21"/>
    <p:sldId id="272" r:id="rId22"/>
    <p:sldId id="2147483605" r:id="rId23"/>
    <p:sldId id="2147483599" r:id="rId24"/>
    <p:sldId id="265" r:id="rId25"/>
    <p:sldId id="266" r:id="rId26"/>
    <p:sldId id="263" r:id="rId27"/>
    <p:sldId id="267" r:id="rId28"/>
    <p:sldId id="268" r:id="rId29"/>
    <p:sldId id="269"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D0F4AD36-8B39-895B-C014-DDDE60543046}" name="Byron Connolly" initials="BC" userId="S::byron.connolly@adapt.com.au::4cc4c652-673a-4968-9eb6-ad1b8e0a1a32" providerId="AD"/>
  <p188:author id="{0A938779-8933-6175-DD15-4364687413C9}" name="Joey Meynink" initials="JM" userId="S::Joey.Meynink@adapt.com.au::9f063343-863f-41e7-a609-0855016d31b3" providerId="AD"/>
  <p188:author id="{B666F0A7-BAC1-9A13-4ABF-03AA0276E4F6}" name="Jim Berry" initials="JB" userId="S::jim.berry@adapt.com.au::b82c612f-c1c3-422c-9db6-9873b0756772" providerId="AD"/>
  <p188:author id="{7C8C70AC-B6CD-B4E5-2A9C-B69004B3694E}" name="Gabby Fredkin" initials="GF" userId="S::Gabby.Fredkin@adapt.com.au::905e87a6-7580-4897-ac49-5c6d8bcc5d2b" providerId="AD"/>
  <p188:author id="{16BDDACB-B78D-113A-D73E-F37F2CED5B42}" name="Gabby Fredkin" initials="GF" userId="S::gabby.fredkin@adapt.com.au::905e87a6-7580-4897-ac49-5c6d8bcc5d2b" providerId="AD"/>
  <p188:author id="{35B74EDA-D041-11EF-D3DF-62916A12BAA7}" name="Maricris Santilles" initials="MS" userId="S::Maricris.Santilles@adapt.com.au::7b436d3d-65a3-481f-8565-8b0e2e2362f1" providerId="AD"/>
  <p188:author id="{9F08F4DC-2822-8A69-8CD9-383FED73C290}" name="Honey Mari Gay" initials="HG" userId="S::Honey.Gay@adapt.com.au::7c742808-f04d-4bad-b3ab-55b3219eceb2" providerId="AD"/>
  <p188:author id="{223E8AE4-EAE1-E290-D5D2-F800C1B8D50E}" name="Francis Olivier" initials="FO" userId="S::francis.olivier@adapt.com.au::36be19e6-b354-43ca-844b-80a3dd3a80ac"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689671-1389-4FDF-9F52-5B8E86D3B950}" v="19" dt="2025-12-07T22:42:38.138"/>
    <p1510:client id="{CA485E40-0DC2-4043-A4C5-A6A4B5317093}" v="37" dt="2025-12-08T06:42:17.768"/>
    <p1510:client id="{E0C5D659-0AE5-48F8-8A41-657C4024D56E}" v="3" dt="2025-12-07T23:44:06.012"/>
    <p1510:client id="{F21B94E1-B270-CDEF-4E61-137D2972F9FF}" v="22" dt="2025-12-08T03:59:02.2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microsoft.com/office/2015/10/relationships/revisionInfo" Target="revisionInfo.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0463B4-59F4-443F-86D2-065E8AB4A481}" type="datetimeFigureOut">
              <a:rPr lang="en-PH" smtClean="0"/>
              <a:t>09/12/2025</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501395-DC97-43F8-84D8-7807B3602519}" type="slidenum">
              <a:rPr lang="en-PH" smtClean="0"/>
              <a:t>‹#›</a:t>
            </a:fld>
            <a:endParaRPr lang="en-PH"/>
          </a:p>
        </p:txBody>
      </p:sp>
    </p:spTree>
    <p:extLst>
      <p:ext uri="{BB962C8B-B14F-4D97-AF65-F5344CB8AC3E}">
        <p14:creationId xmlns:p14="http://schemas.microsoft.com/office/powerpoint/2010/main" val="22381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PH"/>
          </a:p>
        </p:txBody>
      </p:sp>
      <p:sp>
        <p:nvSpPr>
          <p:cNvPr id="4" name="Slide Number Placeholder 3"/>
          <p:cNvSpPr>
            <a:spLocks noGrp="1"/>
          </p:cNvSpPr>
          <p:nvPr>
            <p:ph type="sldNum" sz="quarter" idx="5"/>
          </p:nvPr>
        </p:nvSpPr>
        <p:spPr/>
        <p:txBody>
          <a:bodyPr/>
          <a:lstStyle/>
          <a:p>
            <a:fld id="{2B501395-DC97-43F8-84D8-7807B3602519}" type="slidenum">
              <a:rPr lang="en-PH" smtClean="0"/>
              <a:t>4</a:t>
            </a:fld>
            <a:endParaRPr lang="en-PH"/>
          </a:p>
        </p:txBody>
      </p:sp>
    </p:spTree>
    <p:extLst>
      <p:ext uri="{BB962C8B-B14F-4D97-AF65-F5344CB8AC3E}">
        <p14:creationId xmlns:p14="http://schemas.microsoft.com/office/powerpoint/2010/main" val="33693955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PH"/>
          </a:p>
        </p:txBody>
      </p:sp>
      <p:sp>
        <p:nvSpPr>
          <p:cNvPr id="4" name="Slide Number Placeholder 3"/>
          <p:cNvSpPr>
            <a:spLocks noGrp="1"/>
          </p:cNvSpPr>
          <p:nvPr>
            <p:ph type="sldNum" sz="quarter" idx="5"/>
          </p:nvPr>
        </p:nvSpPr>
        <p:spPr/>
        <p:txBody>
          <a:bodyPr/>
          <a:lstStyle/>
          <a:p>
            <a:fld id="{2B501395-DC97-43F8-84D8-7807B3602519}" type="slidenum">
              <a:rPr lang="en-PH" smtClean="0"/>
              <a:t>14</a:t>
            </a:fld>
            <a:endParaRPr lang="en-PH"/>
          </a:p>
        </p:txBody>
      </p:sp>
    </p:spTree>
    <p:extLst>
      <p:ext uri="{BB962C8B-B14F-4D97-AF65-F5344CB8AC3E}">
        <p14:creationId xmlns:p14="http://schemas.microsoft.com/office/powerpoint/2010/main" val="21402945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F4505-950B-9543-FE36-F62E4CCD7D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5989DE-7526-4EC2-8961-A63ACACACE78}"/>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6CB9BEB4-8DBA-A81F-B5E5-3A114500F443}"/>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E12E26C8-4E1F-DBA8-DA3A-2929E5CD2F8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629598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4207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AU"/>
          </a:p>
        </p:txBody>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1463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PH"/>
          </a:p>
        </p:txBody>
      </p:sp>
      <p:sp>
        <p:nvSpPr>
          <p:cNvPr id="4" name="Slide Number Placeholder 3"/>
          <p:cNvSpPr>
            <a:spLocks noGrp="1"/>
          </p:cNvSpPr>
          <p:nvPr>
            <p:ph type="sldNum" sz="quarter" idx="5"/>
          </p:nvPr>
        </p:nvSpPr>
        <p:spPr/>
        <p:txBody>
          <a:bodyPr/>
          <a:lstStyle/>
          <a:p>
            <a:fld id="{2B501395-DC97-43F8-84D8-7807B3602519}" type="slidenum">
              <a:rPr lang="en-PH" smtClean="0"/>
              <a:t>5</a:t>
            </a:fld>
            <a:endParaRPr lang="en-PH"/>
          </a:p>
        </p:txBody>
      </p:sp>
    </p:spTree>
    <p:extLst>
      <p:ext uri="{BB962C8B-B14F-4D97-AF65-F5344CB8AC3E}">
        <p14:creationId xmlns:p14="http://schemas.microsoft.com/office/powerpoint/2010/main" val="25887372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A4F74-5602-2CFD-9A60-49432003A3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355327-049A-E8A1-6A37-654B061C3296}"/>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4D78EE6C-F010-A741-2B05-A2D0CD96A649}"/>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39F4177D-CEE9-BC0B-1F9E-93B495BD330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558842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AU"/>
          </a:p>
        </p:txBody>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PH"/>
          </a:p>
        </p:txBody>
      </p:sp>
    </p:spTree>
    <p:extLst>
      <p:ext uri="{BB962C8B-B14F-4D97-AF65-F5344CB8AC3E}">
        <p14:creationId xmlns:p14="http://schemas.microsoft.com/office/powerpoint/2010/main" val="2237885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PH"/>
          </a:p>
        </p:txBody>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PH"/>
          </a:p>
        </p:txBody>
      </p:sp>
    </p:spTree>
    <p:extLst>
      <p:ext uri="{BB962C8B-B14F-4D97-AF65-F5344CB8AC3E}">
        <p14:creationId xmlns:p14="http://schemas.microsoft.com/office/powerpoint/2010/main" val="4068036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AU"/>
          </a:p>
        </p:txBody>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PH"/>
          </a:p>
        </p:txBody>
      </p:sp>
    </p:spTree>
    <p:extLst>
      <p:ext uri="{BB962C8B-B14F-4D97-AF65-F5344CB8AC3E}">
        <p14:creationId xmlns:p14="http://schemas.microsoft.com/office/powerpoint/2010/main" val="10486836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PH"/>
          </a:p>
        </p:txBody>
      </p:sp>
      <p:sp>
        <p:nvSpPr>
          <p:cNvPr id="4" name="Slide Number Placeholder 3"/>
          <p:cNvSpPr>
            <a:spLocks noGrp="1"/>
          </p:cNvSpPr>
          <p:nvPr>
            <p:ph type="sldNum" sz="quarter" idx="5"/>
          </p:nvPr>
        </p:nvSpPr>
        <p:spPr/>
        <p:txBody>
          <a:bodyPr/>
          <a:lstStyle/>
          <a:p>
            <a:fld id="{2B501395-DC97-43F8-84D8-7807B3602519}" type="slidenum">
              <a:rPr lang="en-PH" smtClean="0"/>
              <a:t>10</a:t>
            </a:fld>
            <a:endParaRPr lang="en-PH"/>
          </a:p>
        </p:txBody>
      </p:sp>
    </p:spTree>
    <p:extLst>
      <p:ext uri="{BB962C8B-B14F-4D97-AF65-F5344CB8AC3E}">
        <p14:creationId xmlns:p14="http://schemas.microsoft.com/office/powerpoint/2010/main" val="5771117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6C2AF-5E8B-5756-2AEE-F5269651EC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F40AF3-E1AA-6D43-382F-C64407B4044B}"/>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221D5545-78F6-D0A9-78B1-39B06D4A8A4E}"/>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6E9089D9-D6DB-5D44-B472-60E07AF04C9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881984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PH"/>
          </a:p>
        </p:txBody>
      </p:sp>
      <p:sp>
        <p:nvSpPr>
          <p:cNvPr id="4" name="Slide Number Placeholder 3"/>
          <p:cNvSpPr>
            <a:spLocks noGrp="1"/>
          </p:cNvSpPr>
          <p:nvPr>
            <p:ph type="sldNum" sz="quarter" idx="5"/>
          </p:nvPr>
        </p:nvSpPr>
        <p:spPr/>
        <p:txBody>
          <a:bodyPr/>
          <a:lstStyle/>
          <a:p>
            <a:fld id="{2B501395-DC97-43F8-84D8-7807B3602519}" type="slidenum">
              <a:rPr lang="en-PH" smtClean="0"/>
              <a:t>13</a:t>
            </a:fld>
            <a:endParaRPr lang="en-PH"/>
          </a:p>
        </p:txBody>
      </p:sp>
    </p:spTree>
    <p:extLst>
      <p:ext uri="{BB962C8B-B14F-4D97-AF65-F5344CB8AC3E}">
        <p14:creationId xmlns:p14="http://schemas.microsoft.com/office/powerpoint/2010/main" val="1432903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2.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hyperlink" Target="mailto:hello@adapt.com.au" TargetMode="External"/><Relationship Id="rId4" Type="http://schemas.openxmlformats.org/officeDocument/2006/relationships/hyperlink" Target="https://adapt.com.au/" TargetMode="Externa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ch Trends_Cover">
    <p:bg>
      <p:bgPr>
        <a:solidFill>
          <a:srgbClr val="000000"/>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A034F46-EEBD-6B09-CC34-30C655363B2A}"/>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939413" y="293914"/>
            <a:ext cx="6882944" cy="6688877"/>
          </a:xfrm>
          <a:prstGeom prst="rect">
            <a:avLst/>
          </a:prstGeom>
        </p:spPr>
      </p:pic>
      <p:pic>
        <p:nvPicPr>
          <p:cNvPr id="4" name="Graphic 3">
            <a:extLst>
              <a:ext uri="{FF2B5EF4-FFF2-40B4-BE49-F238E27FC236}">
                <a16:creationId xmlns:a16="http://schemas.microsoft.com/office/drawing/2014/main" id="{E56110F4-98AF-C546-0B7F-E62AEB0BE37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363959" y="2089704"/>
            <a:ext cx="3115356" cy="2852759"/>
          </a:xfrm>
          <a:prstGeom prst="rect">
            <a:avLst/>
          </a:prstGeom>
        </p:spPr>
      </p:pic>
    </p:spTree>
    <p:extLst>
      <p:ext uri="{BB962C8B-B14F-4D97-AF65-F5344CB8AC3E}">
        <p14:creationId xmlns:p14="http://schemas.microsoft.com/office/powerpoint/2010/main" val="1018934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_BLACK A">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392207"/>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ck Header">
    <p:spTree>
      <p:nvGrpSpPr>
        <p:cNvPr id="1" name=""/>
        <p:cNvGrpSpPr/>
        <p:nvPr/>
      </p:nvGrpSpPr>
      <p:grpSpPr>
        <a:xfrm>
          <a:off x="0" y="0"/>
          <a:ext cx="0" cy="0"/>
          <a:chOff x="0" y="0"/>
          <a:chExt cx="0" cy="0"/>
        </a:xfrm>
      </p:grpSpPr>
      <p:sp>
        <p:nvSpPr>
          <p:cNvPr id="2" name="bg object 17">
            <a:extLst>
              <a:ext uri="{FF2B5EF4-FFF2-40B4-BE49-F238E27FC236}">
                <a16:creationId xmlns:a16="http://schemas.microsoft.com/office/drawing/2014/main" id="{85DD7109-79EB-2B50-4ABA-D60CAEFFE27B}"/>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1716740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 Slide_A">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798DF635-47DD-A912-9D0B-3DD123C019C9}"/>
              </a:ext>
            </a:extLst>
          </p:cNvPr>
          <p:cNvPicPr>
            <a:picLocks noChangeAspect="1"/>
          </p:cNvPicPr>
          <p:nvPr userDrawn="1"/>
        </p:nvPicPr>
        <p:blipFill>
          <a:blip r:embed="rId2"/>
          <a:stretch>
            <a:fillRect/>
          </a:stretch>
        </p:blipFill>
        <p:spPr>
          <a:xfrm>
            <a:off x="11775891" y="6288776"/>
            <a:ext cx="269035" cy="432699"/>
          </a:xfrm>
          <a:prstGeom prst="rect">
            <a:avLst/>
          </a:prstGeom>
        </p:spPr>
      </p:pic>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68833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D Slide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73573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LD Cover">
    <p:bg>
      <p:bgPr>
        <a:solidFill>
          <a:schemeClr val="bg1">
            <a:lumMod val="95000"/>
          </a:schemeClr>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5786229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White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0222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4159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1435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6824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White - Logo on Top">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9596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ch Trends_Slide Cover">
    <p:bg>
      <p:bgPr>
        <a:solidFill>
          <a:schemeClr val="tx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DA6860AC-C485-DCFD-5FB4-D79797D3DD3F}"/>
              </a:ext>
            </a:extLst>
          </p:cNvPr>
          <p:cNvPicPr>
            <a:picLocks noChangeAspect="1"/>
          </p:cNvPicPr>
          <p:nvPr userDrawn="1"/>
        </p:nvPicPr>
        <p:blipFill>
          <a:blip r:embed="rId2">
            <a:extLst>
              <a:ext uri="{96DAC541-7B7A-43D3-8B79-37D633B846F1}">
                <asvg:svgBlip xmlns:asvg="http://schemas.microsoft.com/office/drawing/2016/SVG/main" r:embed="rId3"/>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2005455397"/>
      </p:ext>
    </p:extLst>
  </p:cSld>
  <p:clrMapOvr>
    <a:masterClrMapping/>
  </p:clrMapOvr>
  <p:hf sldNum="0" hd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pic>
        <p:nvPicPr>
          <p:cNvPr id="6" name="Picture 5" descr="A picture containing logo&#10;&#10;Description automatically generated">
            <a:extLst>
              <a:ext uri="{FF2B5EF4-FFF2-40B4-BE49-F238E27FC236}">
                <a16:creationId xmlns:a16="http://schemas.microsoft.com/office/drawing/2014/main" id="{ABCB86E9-7D8F-B6E0-8230-F75E09D6E657}"/>
              </a:ext>
            </a:extLst>
          </p:cNvPr>
          <p:cNvPicPr>
            <a:picLocks noChangeAspect="1"/>
          </p:cNvPicPr>
          <p:nvPr userDrawn="1"/>
        </p:nvPicPr>
        <p:blipFill>
          <a:blip r:embed="rId2"/>
          <a:stretch>
            <a:fillRect/>
          </a:stretch>
        </p:blipFill>
        <p:spPr>
          <a:xfrm>
            <a:off x="10963223" y="244358"/>
            <a:ext cx="910019" cy="221316"/>
          </a:xfrm>
          <a:prstGeom prst="rect">
            <a:avLst/>
          </a:prstGeom>
        </p:spPr>
      </p:pic>
    </p:spTree>
    <p:extLst>
      <p:ext uri="{BB962C8B-B14F-4D97-AF65-F5344CB8AC3E}">
        <p14:creationId xmlns:p14="http://schemas.microsoft.com/office/powerpoint/2010/main" val="42108396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5990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8749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0AACC6C0-C122-E4AD-F693-D2DC549A5ED1}"/>
              </a:ext>
            </a:extLst>
          </p:cNvPr>
          <p:cNvCxnSpPr>
            <a:cxnSpLocks/>
          </p:cNvCxnSpPr>
          <p:nvPr userDrawn="1"/>
        </p:nvCxnSpPr>
        <p:spPr>
          <a:xfrm>
            <a:off x="328246" y="105550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3153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A Black Bottom Righ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089F171C-4EC3-8F4E-92E9-8D30E47D0C16}"/>
              </a:ext>
            </a:extLst>
          </p:cNvPr>
          <p:cNvPicPr>
            <a:picLocks noChangeAspect="1"/>
          </p:cNvPicPr>
          <p:nvPr userDrawn="1"/>
        </p:nvPicPr>
        <p:blipFill>
          <a:blip r:embed="rId2"/>
          <a:stretch>
            <a:fillRect/>
          </a:stretch>
        </p:blipFill>
        <p:spPr>
          <a:xfrm>
            <a:off x="11775892" y="6288778"/>
            <a:ext cx="269035" cy="432699"/>
          </a:xfrm>
          <a:prstGeom prst="rect">
            <a:avLst/>
          </a:prstGeom>
        </p:spPr>
      </p:pic>
    </p:spTree>
    <p:extLst>
      <p:ext uri="{BB962C8B-B14F-4D97-AF65-F5344CB8AC3E}">
        <p14:creationId xmlns:p14="http://schemas.microsoft.com/office/powerpoint/2010/main" val="3987966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ch Trends_Contact">
    <p:bg>
      <p:bgPr>
        <a:solidFill>
          <a:schemeClr val="tx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F74186C-47A5-EF14-0B9B-0C97ACF6CA7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382184" y="2913787"/>
            <a:ext cx="1427630" cy="345141"/>
          </a:xfrm>
          <a:prstGeom prst="rect">
            <a:avLst/>
          </a:prstGeom>
        </p:spPr>
      </p:pic>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endParaRPr>
          </a:p>
        </p:txBody>
      </p:sp>
      <p:sp>
        <p:nvSpPr>
          <p:cNvPr id="13" name="Rectangle 12">
            <a:hlinkClick r:id="rId4"/>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5"/>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4"/>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8C1CFDB7-7A7D-4925-BACB-37F697499F8A}"/>
              </a:ext>
            </a:extLst>
          </p:cNvPr>
          <p:cNvPicPr>
            <a:picLocks noChangeAspect="1"/>
          </p:cNvPicPr>
          <p:nvPr userDrawn="1"/>
        </p:nvPicPr>
        <p:blipFill>
          <a:blip r:embed="rId6">
            <a:extLst>
              <a:ext uri="{96DAC541-7B7A-43D3-8B79-37D633B846F1}">
                <asvg:svgBlip xmlns:asvg="http://schemas.microsoft.com/office/drawing/2016/SVG/main" r:embed="rId7"/>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2791865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3366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83180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9339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_BLACK ADAPT">
    <p:bg>
      <p:bgPr>
        <a:solidFill>
          <a:schemeClr val="tx1"/>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710C989-E96B-14D0-0860-5B0D676F7A6C}"/>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5362870E-FDD1-C1CA-D4DF-B35A03735D2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3628986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550322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BD2AE6-C080-7868-ED28-2F2A901C59B9}"/>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3192206973"/>
      </p:ext>
    </p:extLst>
  </p:cSld>
  <p:clrMapOvr>
    <a:masterClrMapping/>
  </p:clrMapOvr>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_WHITE A">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9117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image" Target="../media/image7.pn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theme" Target="../theme/theme3.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4.xml"/><Relationship Id="rId1" Type="http://schemas.openxmlformats.org/officeDocument/2006/relationships/slideLayout" Target="../slideLayouts/slideLayout21.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5" Type="http://schemas.openxmlformats.org/officeDocument/2006/relationships/image" Target="../media/image7.png"/><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0159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E060D809-485C-9039-7A79-5EE5D2BB4518}"/>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Helvetica" panose="020B0403020202020204" pitchFamily="34" charset="0"/>
              </a:defRPr>
            </a:lvl1pPr>
          </a:lstStyle>
          <a:p>
            <a:fld id="{382A61F1-CF47-C748-AB4B-CD3294508500}" type="slidenum">
              <a:rPr lang="en-US" smtClean="0"/>
              <a:pPr/>
              <a:t>‹#›</a:t>
            </a:fld>
            <a:endParaRPr lang="en-US"/>
          </a:p>
        </p:txBody>
      </p:sp>
    </p:spTree>
    <p:extLst>
      <p:ext uri="{BB962C8B-B14F-4D97-AF65-F5344CB8AC3E}">
        <p14:creationId xmlns:p14="http://schemas.microsoft.com/office/powerpoint/2010/main" val="970091471"/>
      </p:ext>
    </p:extLst>
  </p:cSld>
  <p:clrMap bg1="lt1" tx1="dk1" bg2="lt2" tx2="dk2" accent1="accent1" accent2="accent2" accent3="accent3" accent4="accent4" accent5="accent5" accent6="accent6" hlink="hlink" folHlink="folHlink"/>
  <p:sldLayoutIdLst>
    <p:sldLayoutId id="2147483676" r:id="rId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7"/>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7706375"/>
      </p:ext>
    </p:extLst>
  </p:cSld>
  <p:clrMap bg1="lt1" tx1="dk1" bg2="lt2" tx2="dk2" accent1="accent1" accent2="accent2" accent3="accent3" accent4="accent4" accent5="accent5" accent6="accent6" hlink="hlink" folHlink="folHlink"/>
  <p:sldLayoutIdLst>
    <p:sldLayoutId id="2147483680" r:id="rId1"/>
    <p:sldLayoutId id="2147483682" r:id="rId2"/>
    <p:sldLayoutId id="2147483683" r:id="rId3"/>
    <p:sldLayoutId id="2147483684" r:id="rId4"/>
    <p:sldLayoutId id="2147483685"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3"/>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9484937"/>
      </p:ext>
    </p:extLst>
  </p:cSld>
  <p:clrMap bg1="lt1" tx1="dk1" bg2="lt2" tx2="dk2" accent1="accent1" accent2="accent2" accent3="accent3" accent4="accent4" accent5="accent5" accent6="accent6" hlink="hlink" folHlink="folHlink"/>
  <p:sldLayoutIdLst>
    <p:sldLayoutId id="2147483699"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5"/>
          <a:stretch>
            <a:fillRect/>
          </a:stretch>
        </p:blipFill>
        <p:spPr>
          <a:xfrm>
            <a:off x="10963223" y="244358"/>
            <a:ext cx="910019" cy="221316"/>
          </a:xfrm>
          <a:prstGeom prst="rect">
            <a:avLst/>
          </a:prstGeom>
        </p:spPr>
      </p:pic>
    </p:spTree>
    <p:extLst>
      <p:ext uri="{BB962C8B-B14F-4D97-AF65-F5344CB8AC3E}">
        <p14:creationId xmlns:p14="http://schemas.microsoft.com/office/powerpoint/2010/main" val="1027823076"/>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27.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9.sv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31.sv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33.sv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png"/><Relationship Id="rId18" Type="http://schemas.openxmlformats.org/officeDocument/2006/relationships/image" Target="../media/image50.png"/><Relationship Id="rId3" Type="http://schemas.openxmlformats.org/officeDocument/2006/relationships/hyperlink" Target="https://research.adapt.com.au/filter-types/market-trend-reports" TargetMode="External"/><Relationship Id="rId7" Type="http://schemas.openxmlformats.org/officeDocument/2006/relationships/image" Target="../media/image39.png"/><Relationship Id="rId12" Type="http://schemas.openxmlformats.org/officeDocument/2006/relationships/image" Target="../media/image44.png"/><Relationship Id="rId17" Type="http://schemas.openxmlformats.org/officeDocument/2006/relationships/image" Target="../media/image49.png"/><Relationship Id="rId2" Type="http://schemas.openxmlformats.org/officeDocument/2006/relationships/hyperlink" Target="mailto:success@adapt.com.au" TargetMode="External"/><Relationship Id="rId16" Type="http://schemas.openxmlformats.org/officeDocument/2006/relationships/image" Target="../media/image48.png"/><Relationship Id="rId1" Type="http://schemas.openxmlformats.org/officeDocument/2006/relationships/slideLayout" Target="../slideLayouts/slideLayout11.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43.png"/><Relationship Id="rId5" Type="http://schemas.openxmlformats.org/officeDocument/2006/relationships/hyperlink" Target="https://research.adapt.com.au/data-insights/" TargetMode="External"/><Relationship Id="rId15" Type="http://schemas.openxmlformats.org/officeDocument/2006/relationships/image" Target="../media/image47.png"/><Relationship Id="rId10" Type="http://schemas.openxmlformats.org/officeDocument/2006/relationships/image" Target="../media/image42.png"/><Relationship Id="rId19" Type="http://schemas.openxmlformats.org/officeDocument/2006/relationships/image" Target="../media/image51.png"/><Relationship Id="rId4" Type="http://schemas.openxmlformats.org/officeDocument/2006/relationships/hyperlink" Target="https://research.adapt.com.au/filter-types/community-interviews" TargetMode="External"/><Relationship Id="rId9" Type="http://schemas.openxmlformats.org/officeDocument/2006/relationships/image" Target="../media/image41.png"/><Relationship Id="rId14" Type="http://schemas.openxmlformats.org/officeDocument/2006/relationships/image" Target="../media/image46.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17.sv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9.svg"/></Relationships>
</file>

<file path=ppt/slides/_rels/slide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hyperlink" Target="https://research.adapt.com.au/security/top-emerging-technologies/data-insights/cisos-pivot-from-defence-to-growth-balancing-business-enablement-operational-excellence-and-modernisation"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21.sv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23.sv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5.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C07349C-1B91-6612-D006-52239098395B}"/>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F5C5E737-715A-FB54-751A-62FE4E5DC117}"/>
              </a:ext>
            </a:extLst>
          </p:cNvPr>
          <p:cNvSpPr txBox="1"/>
          <p:nvPr/>
        </p:nvSpPr>
        <p:spPr>
          <a:xfrm>
            <a:off x="549440" y="2843043"/>
            <a:ext cx="5993250" cy="144655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US" sz="4400" i="0" u="none" strike="noStrike" kern="1200" cap="none" spc="0" normalizeH="0" baseline="0" noProof="0">
                <a:ln>
                  <a:noFill/>
                </a:ln>
                <a:solidFill>
                  <a:prstClr val="white"/>
                </a:solidFill>
                <a:effectLst/>
                <a:uLnTx/>
                <a:uFillTx/>
                <a:latin typeface="Helvetica"/>
                <a:ea typeface="+mn-ea"/>
                <a:cs typeface="Helvetica"/>
              </a:rPr>
              <a:t>Cyber Resiliency </a:t>
            </a:r>
            <a:br>
              <a:rPr kumimoji="0" lang="en-US" sz="4400" i="0" u="none" strike="noStrike" kern="1200" cap="none" spc="0" normalizeH="0" baseline="0" noProof="0">
                <a:ln>
                  <a:noFill/>
                </a:ln>
                <a:solidFill>
                  <a:prstClr val="white"/>
                </a:solidFill>
                <a:effectLst/>
                <a:uLnTx/>
                <a:uFillTx/>
                <a:latin typeface="Helvetica"/>
                <a:ea typeface="+mn-ea"/>
                <a:cs typeface="Helvetica"/>
              </a:rPr>
            </a:br>
            <a:r>
              <a:rPr kumimoji="0" lang="en-US" sz="4400" i="0" u="none" strike="noStrike" kern="1200" cap="none" spc="0" normalizeH="0" baseline="0" noProof="0">
                <a:ln>
                  <a:noFill/>
                </a:ln>
                <a:solidFill>
                  <a:prstClr val="white"/>
                </a:solidFill>
                <a:effectLst/>
                <a:uLnTx/>
                <a:uFillTx/>
                <a:latin typeface="Helvetica"/>
                <a:ea typeface="+mn-ea"/>
                <a:cs typeface="Helvetica"/>
              </a:rPr>
              <a:t>and Security Maturity </a:t>
            </a:r>
            <a:endParaRPr lang="en-US" sz="4400" i="0" u="none" strike="noStrike" kern="1200" cap="none" spc="0" normalizeH="0" baseline="0" noProof="0">
              <a:ln>
                <a:noFill/>
              </a:ln>
              <a:solidFill>
                <a:prstClr val="white"/>
              </a:solidFill>
              <a:effectLst/>
              <a:uLnTx/>
              <a:uFillTx/>
              <a:latin typeface="Helvetica"/>
              <a:cs typeface="Helvetica"/>
            </a:endParaRPr>
          </a:p>
        </p:txBody>
      </p:sp>
      <p:sp>
        <p:nvSpPr>
          <p:cNvPr id="8" name="TextBox 7">
            <a:extLst>
              <a:ext uri="{FF2B5EF4-FFF2-40B4-BE49-F238E27FC236}">
                <a16:creationId xmlns:a16="http://schemas.microsoft.com/office/drawing/2014/main" id="{C2A563F6-8774-736F-803C-1D88819CBAC0}"/>
              </a:ext>
            </a:extLst>
          </p:cNvPr>
          <p:cNvSpPr txBox="1"/>
          <p:nvPr/>
        </p:nvSpPr>
        <p:spPr>
          <a:xfrm>
            <a:off x="565580" y="2477032"/>
            <a:ext cx="3486157" cy="33855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E7534F"/>
                </a:solidFill>
                <a:effectLst/>
                <a:uLnTx/>
                <a:uFillTx/>
                <a:latin typeface="Helvetica"/>
                <a:ea typeface="+mn-ea"/>
                <a:cs typeface="Helvetica"/>
              </a:rPr>
              <a:t>ADAPT Technology Trends</a:t>
            </a:r>
          </a:p>
        </p:txBody>
      </p:sp>
      <p:pic>
        <p:nvPicPr>
          <p:cNvPr id="10" name="Graphic 9">
            <a:extLst>
              <a:ext uri="{FF2B5EF4-FFF2-40B4-BE49-F238E27FC236}">
                <a16:creationId xmlns:a16="http://schemas.microsoft.com/office/drawing/2014/main" id="{07790D33-9133-925C-97D1-5791DB9C614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9440" y="698999"/>
            <a:ext cx="3486157" cy="375192"/>
          </a:xfrm>
          <a:prstGeom prst="rect">
            <a:avLst/>
          </a:prstGeom>
        </p:spPr>
      </p:pic>
    </p:spTree>
    <p:extLst>
      <p:ext uri="{BB962C8B-B14F-4D97-AF65-F5344CB8AC3E}">
        <p14:creationId xmlns:p14="http://schemas.microsoft.com/office/powerpoint/2010/main" val="1605408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11727" y="139268"/>
            <a:ext cx="10220325" cy="720725"/>
          </a:xfrm>
          <a:prstGeom prst="rect">
            <a:avLst/>
          </a:prstGeom>
        </p:spPr>
        <p:txBody>
          <a:bodyPr>
            <a:noAutofit/>
          </a:bodyPr>
          <a:lstStyle/>
          <a:p>
            <a:pPr algn="l">
              <a:defRPr sz="1800" b="1">
                <a:latin typeface="Helvetica"/>
              </a:defRPr>
            </a:pPr>
            <a:r>
              <a:rPr sz="1800"/>
              <a:t>In the last 12 months, how would you </a:t>
            </a:r>
            <a:r>
              <a:rPr lang="en-US" sz="1800"/>
              <a:t>rate</a:t>
            </a:r>
            <a:r>
              <a:rPr sz="1800"/>
              <a:t> your </a:t>
            </a:r>
            <a:r>
              <a:rPr sz="1800" err="1"/>
              <a:t>organisation's</a:t>
            </a:r>
            <a:r>
              <a:rPr sz="1800"/>
              <a:t> experience of security incidents across the following severity levels</a:t>
            </a:r>
            <a:r>
              <a:rPr lang="en-PH" sz="1800"/>
              <a:t>?</a:t>
            </a:r>
            <a:endParaRPr sz="1800"/>
          </a:p>
        </p:txBody>
      </p:sp>
      <p:sp>
        <p:nvSpPr>
          <p:cNvPr id="8" name="TextBox 7">
            <a:extLst>
              <a:ext uri="{FF2B5EF4-FFF2-40B4-BE49-F238E27FC236}">
                <a16:creationId xmlns:a16="http://schemas.microsoft.com/office/drawing/2014/main" id="{9FA2428B-7EA0-9ED8-FE61-36EA34C585AE}"/>
              </a:ext>
            </a:extLst>
          </p:cNvPr>
          <p:cNvSpPr txBox="1"/>
          <p:nvPr/>
        </p:nvSpPr>
        <p:spPr>
          <a:xfrm>
            <a:off x="6202123" y="6554184"/>
            <a:ext cx="5811082" cy="253916"/>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sz="1100" i="1">
                <a:latin typeface="Helvetica"/>
              </a:defRPr>
            </a:pPr>
            <a:r>
              <a:rPr kumimoji="0" lang="en-US" sz="1050" b="0" i="1" u="none" strike="noStrike" kern="0" cap="none" spc="0" normalizeH="0" baseline="0" noProof="0">
                <a:ln>
                  <a:noFill/>
                </a:ln>
                <a:solidFill>
                  <a:schemeClr val="bg1">
                    <a:lumMod val="50000"/>
                  </a:schemeClr>
                </a:solidFill>
                <a:effectLst/>
                <a:uLnTx/>
                <a:uFillTx/>
                <a:latin typeface="Helvetica"/>
                <a:cs typeface="Arial"/>
                <a:sym typeface="Arial"/>
              </a:rPr>
              <a:t>Source : ADAPT Security Edge Survey in Oct 2025. Sample size : 83 Australian CISOs</a:t>
            </a:r>
          </a:p>
        </p:txBody>
      </p:sp>
      <p:pic>
        <p:nvPicPr>
          <p:cNvPr id="18" name="Graphic 17">
            <a:extLst>
              <a:ext uri="{FF2B5EF4-FFF2-40B4-BE49-F238E27FC236}">
                <a16:creationId xmlns:a16="http://schemas.microsoft.com/office/drawing/2014/main" id="{5806EBB7-B5FF-05D9-878A-D39A0E1BF2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6240" y="907153"/>
            <a:ext cx="11399520" cy="542052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1B131-235B-F929-6C6B-44FCABEF5B6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4852896-E998-4F2E-1F66-D6DD1C4F6E47}"/>
              </a:ext>
            </a:extLst>
          </p:cNvPr>
          <p:cNvSpPr txBox="1"/>
          <p:nvPr/>
        </p:nvSpPr>
        <p:spPr>
          <a:xfrm>
            <a:off x="501951" y="2033825"/>
            <a:ext cx="3845313" cy="3763274"/>
          </a:xfrm>
          <a:prstGeom prst="rect">
            <a:avLst/>
          </a:prstGeom>
          <a:noFill/>
        </p:spPr>
        <p:txBody>
          <a:bodyPr wrap="square" lIns="91440" tIns="45720" rIns="91440" bIns="45720" rtlCol="0" anchor="t">
            <a:spAutoFit/>
          </a:bodyPr>
          <a:lstStyle/>
          <a:p>
            <a:pPr>
              <a:lnSpc>
                <a:spcPct val="125000"/>
              </a:lnSpc>
              <a:spcAft>
                <a:spcPts val="600"/>
              </a:spcAft>
              <a:buClr>
                <a:srgbClr val="E7534F"/>
              </a:buClr>
              <a:defRPr/>
            </a:pPr>
            <a:r>
              <a:rPr lang="en-US" sz="1200" b="1">
                <a:solidFill>
                  <a:prstClr val="black"/>
                </a:solidFill>
                <a:latin typeface="Helvetica"/>
                <a:cs typeface="Helvetica"/>
              </a:rPr>
              <a:t>71% of </a:t>
            </a:r>
            <a:r>
              <a:rPr lang="en-US" sz="1200" b="1" err="1">
                <a:solidFill>
                  <a:prstClr val="black"/>
                </a:solidFill>
                <a:latin typeface="Helvetica"/>
                <a:cs typeface="Helvetica"/>
              </a:rPr>
              <a:t>organisations</a:t>
            </a:r>
            <a:r>
              <a:rPr lang="en-US" sz="1200" b="1">
                <a:solidFill>
                  <a:prstClr val="black"/>
                </a:solidFill>
                <a:latin typeface="Helvetica"/>
                <a:cs typeface="Helvetica"/>
              </a:rPr>
              <a:t> operate a partially in-house and fully outsourced SOC, while 24% maintain a fully in-house SOC</a:t>
            </a:r>
            <a:r>
              <a:rPr kumimoji="0" lang="en-US" sz="1200" b="1" i="0" u="none" strike="noStrike" kern="1200" cap="none" spc="0" normalizeH="0" baseline="0" noProof="0">
                <a:ln>
                  <a:noFill/>
                </a:ln>
                <a:solidFill>
                  <a:srgbClr val="000000"/>
                </a:solidFill>
                <a:effectLst/>
                <a:uLnTx/>
                <a:uFillTx/>
                <a:latin typeface="Helvetica"/>
                <a:ea typeface="+mn-ea"/>
                <a:cs typeface="Helvetica"/>
              </a:rPr>
              <a:t>. </a:t>
            </a:r>
            <a:endParaRPr lang="en-US" sz="1200">
              <a:solidFill>
                <a:prstClr val="black"/>
              </a:solidFill>
              <a:latin typeface="Helvetica"/>
              <a:cs typeface="Helvetica"/>
            </a:endParaRPr>
          </a:p>
          <a:p>
            <a:pPr marL="17145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The ability of </a:t>
            </a:r>
            <a:r>
              <a:rPr lang="en-US" sz="1200" err="1">
                <a:solidFill>
                  <a:prstClr val="black"/>
                </a:solidFill>
                <a:latin typeface="Helvetica"/>
                <a:cs typeface="Helvetica"/>
              </a:rPr>
              <a:t>organisations</a:t>
            </a:r>
            <a:r>
              <a:rPr lang="en-US" sz="1200">
                <a:solidFill>
                  <a:prstClr val="black"/>
                </a:solidFill>
                <a:latin typeface="Helvetica"/>
                <a:cs typeface="Helvetica"/>
              </a:rPr>
              <a:t> to detect and respond to incidents is showing remarkable consistency, with 73% of </a:t>
            </a:r>
            <a:r>
              <a:rPr lang="en-US" sz="1200" err="1">
                <a:solidFill>
                  <a:prstClr val="black"/>
                </a:solidFill>
                <a:latin typeface="Helvetica"/>
                <a:cs typeface="Helvetica"/>
              </a:rPr>
              <a:t>organisations</a:t>
            </a:r>
            <a:r>
              <a:rPr lang="en-US" sz="1200">
                <a:solidFill>
                  <a:prstClr val="black"/>
                </a:solidFill>
                <a:latin typeface="Helvetica"/>
                <a:cs typeface="Helvetica"/>
              </a:rPr>
              <a:t> detecting incidents within 6 hours and 74% able to respond effectively once detected.</a:t>
            </a:r>
          </a:p>
          <a:p>
            <a:pPr marL="171450" lvl="0" indent="-171450">
              <a:lnSpc>
                <a:spcPct val="125000"/>
              </a:lnSpc>
              <a:spcAft>
                <a:spcPts val="600"/>
              </a:spcAft>
              <a:buClr>
                <a:srgbClr val="E7534F"/>
              </a:buClr>
              <a:buFont typeface="Arial" panose="020B0604020202020204" pitchFamily="34" charset="0"/>
              <a:buChar char="•"/>
              <a:defRPr/>
            </a:pPr>
            <a:r>
              <a:rPr lang="en-US" sz="1200" err="1">
                <a:solidFill>
                  <a:prstClr val="black"/>
                </a:solidFill>
                <a:latin typeface="Helvetica"/>
                <a:cs typeface="Helvetica"/>
              </a:rPr>
              <a:t>Organisations</a:t>
            </a:r>
            <a:r>
              <a:rPr lang="en-US" sz="1200">
                <a:solidFill>
                  <a:prstClr val="black"/>
                </a:solidFill>
                <a:latin typeface="Helvetica"/>
                <a:cs typeface="Helvetica"/>
              </a:rPr>
              <a:t> are showing an inverse relationship between security incident severity and the percentage of security incidents that increase.</a:t>
            </a:r>
            <a:endParaRPr lang="en-US" sz="1200">
              <a:solidFill>
                <a:srgbClr val="000000"/>
              </a:solidFill>
              <a:latin typeface="Helvetica"/>
              <a:cs typeface="Helvetica"/>
            </a:endParaRPr>
          </a:p>
          <a:p>
            <a:pPr marL="171450" indent="-171450">
              <a:lnSpc>
                <a:spcPct val="125000"/>
              </a:lnSpc>
              <a:spcAft>
                <a:spcPts val="600"/>
              </a:spcAft>
              <a:buClr>
                <a:srgbClr val="E7534F"/>
              </a:buClr>
              <a:buFont typeface="Arial" panose="020B0604020202020204" pitchFamily="34" charset="0"/>
              <a:buChar char="•"/>
              <a:defRPr/>
            </a:pPr>
            <a:r>
              <a:rPr lang="en-US" sz="1200">
                <a:solidFill>
                  <a:srgbClr val="000000"/>
                </a:solidFill>
                <a:latin typeface="Helvetica"/>
                <a:cs typeface="Helvetica"/>
              </a:rPr>
              <a:t>As the security incident level progression becomes more concerning, CISOs </a:t>
            </a:r>
            <a:r>
              <a:rPr lang="en-US" sz="1200" err="1">
                <a:solidFill>
                  <a:srgbClr val="000000"/>
                </a:solidFill>
                <a:latin typeface="Helvetica"/>
                <a:cs typeface="Helvetica"/>
              </a:rPr>
              <a:t>prioritise</a:t>
            </a:r>
            <a:r>
              <a:rPr lang="en-US" sz="1200">
                <a:solidFill>
                  <a:srgbClr val="000000"/>
                </a:solidFill>
                <a:latin typeface="Helvetica"/>
                <a:cs typeface="Helvetica"/>
              </a:rPr>
              <a:t> core operational dependency, financial impact and data sensitivity as their top metrics when classifying assets. </a:t>
            </a:r>
          </a:p>
        </p:txBody>
      </p:sp>
      <p:sp>
        <p:nvSpPr>
          <p:cNvPr id="3" name="Rectangle 2">
            <a:extLst>
              <a:ext uri="{FF2B5EF4-FFF2-40B4-BE49-F238E27FC236}">
                <a16:creationId xmlns:a16="http://schemas.microsoft.com/office/drawing/2014/main" id="{30671206-5158-2B8B-1FB8-BEE55F7BBA07}"/>
              </a:ext>
            </a:extLst>
          </p:cNvPr>
          <p:cNvSpPr/>
          <p:nvPr/>
        </p:nvSpPr>
        <p:spPr>
          <a:xfrm>
            <a:off x="501950" y="798704"/>
            <a:ext cx="3845313" cy="120032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50" normalizeH="0" baseline="0" noProof="0">
                <a:ln>
                  <a:noFill/>
                </a:ln>
                <a:solidFill>
                  <a:prstClr val="black"/>
                </a:solidFill>
                <a:effectLst/>
                <a:uLnTx/>
                <a:uFillTx/>
                <a:latin typeface="Helvetica"/>
                <a:ea typeface="+mn-ea"/>
                <a:cs typeface="Helvetica"/>
              </a:rPr>
              <a:t>SOC approach, MTTD, MTTR, and security incident levels</a:t>
            </a:r>
          </a:p>
        </p:txBody>
      </p:sp>
      <p:sp>
        <p:nvSpPr>
          <p:cNvPr id="6" name="Rectangle 5">
            <a:extLst>
              <a:ext uri="{FF2B5EF4-FFF2-40B4-BE49-F238E27FC236}">
                <a16:creationId xmlns:a16="http://schemas.microsoft.com/office/drawing/2014/main" id="{1F32746E-E09B-C49E-AFB9-FF0686054491}"/>
              </a:ext>
            </a:extLst>
          </p:cNvPr>
          <p:cNvSpPr/>
          <p:nvPr/>
        </p:nvSpPr>
        <p:spPr>
          <a:xfrm>
            <a:off x="501950" y="490927"/>
            <a:ext cx="3845311"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B9FB5626-3F9D-FE84-E731-0B6CFE204955}"/>
              </a:ext>
            </a:extLst>
          </p:cNvPr>
          <p:cNvCxnSpPr>
            <a:cxnSpLocks/>
          </p:cNvCxnSpPr>
          <p:nvPr/>
        </p:nvCxnSpPr>
        <p:spPr>
          <a:xfrm flipV="1">
            <a:off x="4509493"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C0843B9-F209-E02C-37A2-DBFF46276FD8}"/>
              </a:ext>
            </a:extLst>
          </p:cNvPr>
          <p:cNvSpPr txBox="1"/>
          <p:nvPr/>
        </p:nvSpPr>
        <p:spPr>
          <a:xfrm>
            <a:off x="4679830" y="470145"/>
            <a:ext cx="7200000" cy="5917710"/>
          </a:xfrm>
          <a:prstGeom prst="rect">
            <a:avLst/>
          </a:prstGeom>
          <a:noFill/>
        </p:spPr>
        <p:txBody>
          <a:bodyPr wrap="square" lIns="91440" tIns="45720" rIns="91440" bIns="45720" anchor="t">
            <a:spAutoFit/>
          </a:bodyPr>
          <a:lstStyle/>
          <a:p>
            <a:pPr lvl="0">
              <a:lnSpc>
                <a:spcPct val="125000"/>
              </a:lnSpc>
              <a:spcAft>
                <a:spcPts val="600"/>
              </a:spcAft>
              <a:buClr>
                <a:srgbClr val="E7534F"/>
              </a:buClr>
              <a:defRPr/>
            </a:pPr>
            <a:r>
              <a:rPr lang="en-US" sz="1200" b="1">
                <a:solidFill>
                  <a:prstClr val="black"/>
                </a:solidFill>
                <a:latin typeface="Helvetica"/>
                <a:cs typeface="Helvetica"/>
              </a:rPr>
              <a:t>The SOC approach indicates a diverse security strategy implementation</a:t>
            </a:r>
            <a:r>
              <a:rPr lang="en-US" sz="1200">
                <a:solidFill>
                  <a:prstClr val="black"/>
                </a:solidFill>
                <a:latin typeface="Helvetica"/>
                <a:cs typeface="Helvetica"/>
              </a:rPr>
              <a:t> </a:t>
            </a:r>
          </a:p>
          <a:p>
            <a:pPr marL="171450" lvl="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The trend towards outsourcing and hybrid models indicates </a:t>
            </a:r>
            <a:r>
              <a:rPr lang="en-US" sz="1200" err="1">
                <a:solidFill>
                  <a:prstClr val="black"/>
                </a:solidFill>
                <a:latin typeface="Helvetica"/>
                <a:cs typeface="Helvetica"/>
              </a:rPr>
              <a:t>organisations</a:t>
            </a:r>
            <a:r>
              <a:rPr lang="en-US" sz="1200">
                <a:solidFill>
                  <a:prstClr val="black"/>
                </a:solidFill>
                <a:latin typeface="Helvetica"/>
                <a:cs typeface="Helvetica"/>
              </a:rPr>
              <a:t> are seeking flexible, </a:t>
            </a:r>
            <a:br>
              <a:rPr lang="en-US" sz="1200">
                <a:latin typeface="Helvetica"/>
                <a:cs typeface="Helvetica"/>
              </a:rPr>
            </a:br>
            <a:r>
              <a:rPr lang="en-US" sz="1200">
                <a:solidFill>
                  <a:prstClr val="black"/>
                </a:solidFill>
                <a:latin typeface="Helvetica"/>
                <a:cs typeface="Helvetica"/>
              </a:rPr>
              <a:t>cost-effective security solutions that can keep pace with fast-changing threats.</a:t>
            </a:r>
          </a:p>
          <a:p>
            <a:pPr marL="171450" lvl="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Fully outsourced SOC is emerging as the most dominant model. This suggests a greater need for faster access to threat intelligence and automation capabilities, while maintaining governance and cyber security outcomes.</a:t>
            </a:r>
          </a:p>
          <a:p>
            <a:pPr lvl="0">
              <a:lnSpc>
                <a:spcPct val="125000"/>
              </a:lnSpc>
              <a:spcBef>
                <a:spcPts val="600"/>
              </a:spcBef>
              <a:spcAft>
                <a:spcPts val="600"/>
              </a:spcAft>
              <a:buClr>
                <a:srgbClr val="E7534F"/>
              </a:buClr>
              <a:defRPr/>
            </a:pPr>
            <a:r>
              <a:rPr lang="en-US" sz="1200" b="1">
                <a:solidFill>
                  <a:prstClr val="black"/>
                </a:solidFill>
                <a:latin typeface="Helvetica"/>
                <a:cs typeface="Helvetica"/>
              </a:rPr>
              <a:t>Most </a:t>
            </a:r>
            <a:r>
              <a:rPr lang="en-US" sz="1200" b="1" err="1">
                <a:solidFill>
                  <a:prstClr val="black"/>
                </a:solidFill>
                <a:latin typeface="Helvetica"/>
                <a:cs typeface="Helvetica"/>
              </a:rPr>
              <a:t>organisations</a:t>
            </a:r>
            <a:r>
              <a:rPr lang="en-US" sz="1200" b="1">
                <a:solidFill>
                  <a:prstClr val="black"/>
                </a:solidFill>
                <a:latin typeface="Helvetica"/>
                <a:cs typeface="Helvetica"/>
              </a:rPr>
              <a:t> can detect and respond to any incidents within 6 hours</a:t>
            </a:r>
          </a:p>
          <a:p>
            <a:pPr marL="171450" lvl="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The alignment between the ability of </a:t>
            </a:r>
            <a:r>
              <a:rPr lang="en-US" sz="1200" err="1">
                <a:solidFill>
                  <a:prstClr val="black"/>
                </a:solidFill>
                <a:latin typeface="Helvetica"/>
                <a:cs typeface="Helvetica"/>
              </a:rPr>
              <a:t>organisations</a:t>
            </a:r>
            <a:r>
              <a:rPr lang="en-US" sz="1200">
                <a:solidFill>
                  <a:prstClr val="black"/>
                </a:solidFill>
                <a:latin typeface="Helvetica"/>
                <a:cs typeface="Helvetica"/>
              </a:rPr>
              <a:t> to detect and respond to incidents suggests </a:t>
            </a:r>
            <a:br>
              <a:rPr lang="en-US" sz="1200">
                <a:latin typeface="Helvetica"/>
                <a:cs typeface="Helvetica"/>
              </a:rPr>
            </a:br>
            <a:r>
              <a:rPr lang="en-US" sz="1200">
                <a:solidFill>
                  <a:prstClr val="black"/>
                </a:solidFill>
                <a:latin typeface="Helvetica"/>
                <a:cs typeface="Helvetica"/>
              </a:rPr>
              <a:t>a mature approach to cyber security incident handling. There's still room for improvement in the remaining 25%+ of </a:t>
            </a:r>
            <a:r>
              <a:rPr lang="en-US" sz="1200" err="1">
                <a:solidFill>
                  <a:prstClr val="black"/>
                </a:solidFill>
                <a:latin typeface="Helvetica"/>
                <a:cs typeface="Helvetica"/>
              </a:rPr>
              <a:t>organisations</a:t>
            </a:r>
            <a:r>
              <a:rPr lang="en-US" sz="1200">
                <a:solidFill>
                  <a:prstClr val="black"/>
                </a:solidFill>
                <a:latin typeface="Helvetica"/>
                <a:cs typeface="Helvetica"/>
              </a:rPr>
              <a:t>.</a:t>
            </a:r>
          </a:p>
          <a:p>
            <a:pPr lvl="0">
              <a:lnSpc>
                <a:spcPct val="125000"/>
              </a:lnSpc>
              <a:spcBef>
                <a:spcPts val="600"/>
              </a:spcBef>
              <a:spcAft>
                <a:spcPts val="600"/>
              </a:spcAft>
              <a:buClr>
                <a:srgbClr val="E7534F"/>
              </a:buClr>
              <a:defRPr/>
            </a:pPr>
            <a:r>
              <a:rPr lang="en-US" sz="1200" b="1">
                <a:solidFill>
                  <a:srgbClr val="000000"/>
                </a:solidFill>
                <a:latin typeface="Helvetica"/>
                <a:cs typeface="Helvetica"/>
              </a:rPr>
              <a:t>Severity level progression </a:t>
            </a:r>
            <a:endParaRPr lang="en-US" sz="1200" b="1">
              <a:solidFill>
                <a:prstClr val="black"/>
              </a:solidFill>
              <a:latin typeface="Helvetica" panose="020B0604020202020204" pitchFamily="34" charset="0"/>
              <a:cs typeface="Helvetica" panose="020B0604020202020204" pitchFamily="34" charset="0"/>
            </a:endParaRPr>
          </a:p>
          <a:p>
            <a:pPr marL="171450" lvl="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As the severity level of security incidents escalates, the percentage of incidents that increase declines dramatically. </a:t>
            </a:r>
            <a:r>
              <a:rPr lang="en-US" sz="1200">
                <a:solidFill>
                  <a:srgbClr val="000000"/>
                </a:solidFill>
                <a:latin typeface="Helvetica"/>
                <a:cs typeface="Helvetica"/>
              </a:rPr>
              <a:t>The increase in low severity levels is significant and concerning, at 34%. </a:t>
            </a:r>
          </a:p>
          <a:p>
            <a:pPr marL="171450" indent="-171450">
              <a:lnSpc>
                <a:spcPct val="125000"/>
              </a:lnSpc>
              <a:spcAft>
                <a:spcPts val="600"/>
              </a:spcAft>
              <a:buClr>
                <a:srgbClr val="E7534F"/>
              </a:buClr>
              <a:buFont typeface="Arial" panose="020B0604020202020204" pitchFamily="34" charset="0"/>
              <a:buChar char="•"/>
              <a:defRPr/>
            </a:pPr>
            <a:r>
              <a:rPr lang="en-US" sz="1200" b="1">
                <a:solidFill>
                  <a:srgbClr val="000000"/>
                </a:solidFill>
                <a:latin typeface="Helvetica"/>
                <a:cs typeface="Helvetica"/>
              </a:rPr>
              <a:t>The percentage increase at other levels is as follows: </a:t>
            </a:r>
            <a:r>
              <a:rPr lang="en-US" sz="1200">
                <a:solidFill>
                  <a:srgbClr val="000000"/>
                </a:solidFill>
                <a:latin typeface="Helvetica"/>
                <a:cs typeface="Helvetica"/>
              </a:rPr>
              <a:t>moderate incidents – 18%, high incidents – 10%, and critical incidents – 5%. The reduction in high-severity incidents suggests that </a:t>
            </a:r>
            <a:r>
              <a:rPr lang="en-US" sz="1200" err="1">
                <a:solidFill>
                  <a:srgbClr val="000000"/>
                </a:solidFill>
                <a:latin typeface="Helvetica"/>
                <a:cs typeface="Helvetica"/>
              </a:rPr>
              <a:t>organisations</a:t>
            </a:r>
            <a:r>
              <a:rPr lang="en-US" sz="1200">
                <a:solidFill>
                  <a:srgbClr val="000000"/>
                </a:solidFill>
                <a:latin typeface="Helvetica"/>
                <a:cs typeface="Helvetica"/>
              </a:rPr>
              <a:t> are maturing and strengthening their cyber security capabilities.</a:t>
            </a:r>
          </a:p>
          <a:p>
            <a:pPr>
              <a:lnSpc>
                <a:spcPct val="125000"/>
              </a:lnSpc>
              <a:spcBef>
                <a:spcPts val="600"/>
              </a:spcBef>
              <a:spcAft>
                <a:spcPts val="600"/>
              </a:spcAft>
              <a:buClr>
                <a:srgbClr val="E7534F"/>
              </a:buClr>
              <a:defRPr/>
            </a:pPr>
            <a:r>
              <a:rPr lang="en-US" sz="1200" b="1">
                <a:solidFill>
                  <a:prstClr val="black"/>
                </a:solidFill>
                <a:latin typeface="Helvetica"/>
                <a:cs typeface="Helvetica"/>
              </a:rPr>
              <a:t>Consistent pattern of stability across severity levels</a:t>
            </a:r>
            <a:endParaRPr lang="en-US" sz="1200">
              <a:solidFill>
                <a:prstClr val="black"/>
              </a:solidFill>
              <a:latin typeface="Helvetica"/>
              <a:cs typeface="Helvetica"/>
            </a:endParaRPr>
          </a:p>
          <a:p>
            <a:pPr marL="171450" lvl="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The stability in the grey area demonstrates that </a:t>
            </a:r>
            <a:r>
              <a:rPr lang="en-US" sz="1200" err="1">
                <a:solidFill>
                  <a:prstClr val="black"/>
                </a:solidFill>
                <a:latin typeface="Helvetica"/>
                <a:cs typeface="Helvetica"/>
              </a:rPr>
              <a:t>organisations</a:t>
            </a:r>
            <a:r>
              <a:rPr lang="en-US" sz="1200">
                <a:solidFill>
                  <a:prstClr val="black"/>
                </a:solidFill>
                <a:latin typeface="Helvetica"/>
                <a:cs typeface="Helvetica"/>
              </a:rPr>
              <a:t> are looking to enable AI use cases while maintaining stringent compliance and risk management protocols. </a:t>
            </a:r>
          </a:p>
          <a:p>
            <a:pPr marL="171450" lvl="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This further supports CISOs' #2 benchmarking interest in AI enablement and governance </a:t>
            </a:r>
            <a:br>
              <a:rPr lang="en-US" sz="1200">
                <a:latin typeface="Helvetica"/>
                <a:cs typeface="Helvetica"/>
              </a:rPr>
            </a:br>
            <a:r>
              <a:rPr lang="en-US" sz="1200">
                <a:solidFill>
                  <a:prstClr val="black"/>
                </a:solidFill>
                <a:latin typeface="Helvetica"/>
                <a:cs typeface="Helvetica"/>
              </a:rPr>
              <a:t>readiness (ADAPT Security Edge Survey, Oct 2025).</a:t>
            </a:r>
          </a:p>
        </p:txBody>
      </p:sp>
      <p:cxnSp>
        <p:nvCxnSpPr>
          <p:cNvPr id="5" name="Straight Connector 4" hidden="1">
            <a:extLst>
              <a:ext uri="{FF2B5EF4-FFF2-40B4-BE49-F238E27FC236}">
                <a16:creationId xmlns:a16="http://schemas.microsoft.com/office/drawing/2014/main" id="{3C190C6C-92ED-3904-07B0-2E825E3E0933}"/>
              </a:ext>
            </a:extLst>
          </p:cNvPr>
          <p:cNvCxnSpPr/>
          <p:nvPr/>
        </p:nvCxnSpPr>
        <p:spPr>
          <a:xfrm>
            <a:off x="574917" y="0"/>
            <a:ext cx="0" cy="68580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6516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DD483DE-DC9C-2E07-7B3B-15F19997E1F1}"/>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E30AFCFC-99A0-23BA-E016-BE54C5CD68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027" y="6005622"/>
            <a:ext cx="2157900" cy="232240"/>
          </a:xfrm>
          <a:prstGeom prst="rect">
            <a:avLst/>
          </a:prstGeom>
        </p:spPr>
      </p:pic>
      <p:grpSp>
        <p:nvGrpSpPr>
          <p:cNvPr id="2" name="Group 1">
            <a:extLst>
              <a:ext uri="{FF2B5EF4-FFF2-40B4-BE49-F238E27FC236}">
                <a16:creationId xmlns:a16="http://schemas.microsoft.com/office/drawing/2014/main" id="{3697D60A-AB57-DB2E-D6EE-9F4459E59E1D}"/>
              </a:ext>
            </a:extLst>
          </p:cNvPr>
          <p:cNvGrpSpPr/>
          <p:nvPr/>
        </p:nvGrpSpPr>
        <p:grpSpPr>
          <a:xfrm>
            <a:off x="549440" y="2393910"/>
            <a:ext cx="7131520" cy="1466834"/>
            <a:chOff x="549440" y="2393910"/>
            <a:chExt cx="7131520" cy="1466834"/>
          </a:xfrm>
        </p:grpSpPr>
        <p:sp>
          <p:nvSpPr>
            <p:cNvPr id="5" name="TextBox 4">
              <a:extLst>
                <a:ext uri="{FF2B5EF4-FFF2-40B4-BE49-F238E27FC236}">
                  <a16:creationId xmlns:a16="http://schemas.microsoft.com/office/drawing/2014/main" id="{E0F3E6B3-B92E-0C30-EB2E-D9429D8F0D99}"/>
                </a:ext>
              </a:extLst>
            </p:cNvPr>
            <p:cNvSpPr txBox="1"/>
            <p:nvPr/>
          </p:nvSpPr>
          <p:spPr>
            <a:xfrm>
              <a:off x="549440" y="2393910"/>
              <a:ext cx="7131520" cy="1323439"/>
            </a:xfrm>
            <a:prstGeom prst="rect">
              <a:avLst/>
            </a:prstGeom>
            <a:noFill/>
          </p:spPr>
          <p:txBody>
            <a:bodyPr wrap="square" lIns="91440" tIns="45720" rIns="91440" bIns="45720" rtlCol="0" anchor="t">
              <a:spAutoFit/>
            </a:bodyPr>
            <a:lstStyle/>
            <a:p>
              <a:pPr>
                <a:spcAft>
                  <a:spcPts val="2400"/>
                </a:spcAft>
                <a:defRPr/>
              </a:pPr>
              <a:r>
                <a:rPr lang="en-US" sz="4000" err="1">
                  <a:solidFill>
                    <a:prstClr val="white"/>
                  </a:solidFill>
                  <a:latin typeface="Helvetica"/>
                  <a:cs typeface="Helvetica"/>
                </a:rPr>
                <a:t>Prioritising</a:t>
              </a:r>
              <a:r>
                <a:rPr lang="en-US" sz="4000">
                  <a:solidFill>
                    <a:prstClr val="white"/>
                  </a:solidFill>
                  <a:latin typeface="Helvetica"/>
                  <a:cs typeface="Helvetica"/>
                </a:rPr>
                <a:t> and enabling secure initiatives</a:t>
              </a:r>
            </a:p>
          </p:txBody>
        </p:sp>
        <p:sp>
          <p:nvSpPr>
            <p:cNvPr id="7" name="Rectangle 6">
              <a:extLst>
                <a:ext uri="{FF2B5EF4-FFF2-40B4-BE49-F238E27FC236}">
                  <a16:creationId xmlns:a16="http://schemas.microsoft.com/office/drawing/2014/main" id="{C2230B49-20BE-884A-B66C-D7ED4439C7F5}"/>
                </a:ext>
              </a:extLst>
            </p:cNvPr>
            <p:cNvSpPr/>
            <p:nvPr/>
          </p:nvSpPr>
          <p:spPr>
            <a:xfrm>
              <a:off x="675866" y="3796736"/>
              <a:ext cx="365760"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595516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74655" y="107229"/>
            <a:ext cx="9955213" cy="720725"/>
          </a:xfrm>
          <a:prstGeom prst="rect">
            <a:avLst/>
          </a:prstGeom>
        </p:spPr>
        <p:txBody>
          <a:bodyPr/>
          <a:lstStyle/>
          <a:p>
            <a:pPr algn="l">
              <a:defRPr sz="1800" b="1">
                <a:latin typeface="Helvetica"/>
              </a:defRPr>
            </a:pPr>
            <a:r>
              <a:rPr lang="en-US" sz="1900"/>
              <a:t>How important is each metric for business leaders in your </a:t>
            </a:r>
            <a:r>
              <a:rPr lang="en-US" sz="1900" err="1"/>
              <a:t>organisation</a:t>
            </a:r>
            <a:r>
              <a:rPr lang="en-US" sz="1900"/>
              <a:t> </a:t>
            </a:r>
            <a:br>
              <a:rPr lang="en-US" sz="1900"/>
            </a:br>
            <a:r>
              <a:rPr lang="en-US" sz="1900"/>
              <a:t>when </a:t>
            </a:r>
            <a:r>
              <a:rPr lang="en-US" sz="1900" err="1"/>
              <a:t>prioritising</a:t>
            </a:r>
            <a:r>
              <a:rPr lang="en-US" sz="1900"/>
              <a:t> or classifying assets?</a:t>
            </a:r>
          </a:p>
        </p:txBody>
      </p:sp>
      <p:sp>
        <p:nvSpPr>
          <p:cNvPr id="8" name="TextBox 7">
            <a:extLst>
              <a:ext uri="{FF2B5EF4-FFF2-40B4-BE49-F238E27FC236}">
                <a16:creationId xmlns:a16="http://schemas.microsoft.com/office/drawing/2014/main" id="{7AB1DDA1-ED20-8E40-1958-6DDEDD088468}"/>
              </a:ext>
            </a:extLst>
          </p:cNvPr>
          <p:cNvSpPr txBox="1"/>
          <p:nvPr/>
        </p:nvSpPr>
        <p:spPr>
          <a:xfrm>
            <a:off x="6386052" y="6543797"/>
            <a:ext cx="5718407" cy="261610"/>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sz="1100" i="1">
                <a:latin typeface="Helvetica"/>
              </a:defRPr>
            </a:pPr>
            <a:r>
              <a:rPr kumimoji="0" lang="en-US" sz="1050" b="0" i="1" u="none" strike="noStrike" kern="0" cap="none" spc="0" normalizeH="0" baseline="0" noProof="0">
                <a:ln>
                  <a:noFill/>
                </a:ln>
                <a:solidFill>
                  <a:schemeClr val="bg1">
                    <a:lumMod val="50000"/>
                  </a:schemeClr>
                </a:solidFill>
                <a:effectLst/>
                <a:uLnTx/>
                <a:uFillTx/>
                <a:latin typeface="Helvetica"/>
                <a:cs typeface="Arial"/>
                <a:sym typeface="Arial"/>
              </a:rPr>
              <a:t>Source : ADAPT Security Edge Survey in Oct 2025. Sample size : 92 Australian CISOs</a:t>
            </a:r>
          </a:p>
        </p:txBody>
      </p:sp>
      <p:pic>
        <p:nvPicPr>
          <p:cNvPr id="17" name="Graphic 16">
            <a:extLst>
              <a:ext uri="{FF2B5EF4-FFF2-40B4-BE49-F238E27FC236}">
                <a16:creationId xmlns:a16="http://schemas.microsoft.com/office/drawing/2014/main" id="{9573CC9D-19C7-0DF9-2B18-48A45629DF5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7000" y="932222"/>
            <a:ext cx="11517999" cy="550730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75681" y="138705"/>
            <a:ext cx="8783638" cy="720725"/>
          </a:xfrm>
          <a:prstGeom prst="rect">
            <a:avLst/>
          </a:prstGeom>
        </p:spPr>
        <p:txBody>
          <a:bodyPr/>
          <a:lstStyle/>
          <a:p>
            <a:pPr algn="l">
              <a:defRPr sz="1800" b="1">
                <a:latin typeface="Helvetica"/>
              </a:defRPr>
            </a:pPr>
            <a:r>
              <a:rPr lang="en-US" sz="1900"/>
              <a:t>How important is each security control dimension for the security / risk team when </a:t>
            </a:r>
            <a:r>
              <a:rPr lang="en-US" sz="1900" err="1"/>
              <a:t>analysing</a:t>
            </a:r>
            <a:r>
              <a:rPr lang="en-US" sz="1900"/>
              <a:t> asset criticality?</a:t>
            </a:r>
          </a:p>
        </p:txBody>
      </p:sp>
      <p:sp>
        <p:nvSpPr>
          <p:cNvPr id="8" name="TextBox 7">
            <a:extLst>
              <a:ext uri="{FF2B5EF4-FFF2-40B4-BE49-F238E27FC236}">
                <a16:creationId xmlns:a16="http://schemas.microsoft.com/office/drawing/2014/main" id="{8E2C1526-2F6F-D488-F79F-34D4D76B6865}"/>
              </a:ext>
            </a:extLst>
          </p:cNvPr>
          <p:cNvSpPr txBox="1"/>
          <p:nvPr/>
        </p:nvSpPr>
        <p:spPr>
          <a:xfrm>
            <a:off x="6349607" y="6554184"/>
            <a:ext cx="5739001" cy="261610"/>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sz="1100" i="1">
                <a:latin typeface="Helvetica"/>
              </a:defRPr>
            </a:pPr>
            <a:r>
              <a:rPr kumimoji="0" lang="en-US" sz="1050" b="0" i="1" u="none" strike="noStrike" kern="0" cap="none" spc="0" normalizeH="0" baseline="0" noProof="0">
                <a:ln>
                  <a:noFill/>
                </a:ln>
                <a:solidFill>
                  <a:schemeClr val="bg1">
                    <a:lumMod val="50000"/>
                  </a:schemeClr>
                </a:solidFill>
                <a:effectLst/>
                <a:uLnTx/>
                <a:uFillTx/>
                <a:latin typeface="Helvetica"/>
                <a:cs typeface="Arial"/>
                <a:sym typeface="Arial"/>
              </a:rPr>
              <a:t>Source : ADAPT Security Edge Survey in Oct 2025. Sample size : 89 Australian CISOs</a:t>
            </a:r>
          </a:p>
        </p:txBody>
      </p:sp>
      <p:pic>
        <p:nvPicPr>
          <p:cNvPr id="26" name="Graphic 25">
            <a:extLst>
              <a:ext uri="{FF2B5EF4-FFF2-40B4-BE49-F238E27FC236}">
                <a16:creationId xmlns:a16="http://schemas.microsoft.com/office/drawing/2014/main" id="{1EA6EB88-E38C-796D-CC8D-EE32E0C169E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5681" y="911899"/>
            <a:ext cx="11640638" cy="553734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36570-D737-EBEF-46A4-536EF1E4D72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E19792A-6DAF-4895-1DF2-A0386A300333}"/>
              </a:ext>
            </a:extLst>
          </p:cNvPr>
          <p:cNvSpPr txBox="1"/>
          <p:nvPr/>
        </p:nvSpPr>
        <p:spPr>
          <a:xfrm>
            <a:off x="484405" y="2484071"/>
            <a:ext cx="3630729" cy="1531638"/>
          </a:xfrm>
          <a:prstGeom prst="rect">
            <a:avLst/>
          </a:prstGeom>
          <a:noFill/>
        </p:spPr>
        <p:txBody>
          <a:bodyPr wrap="square" lIns="91440" tIns="45720" rIns="91440" bIns="45720" rtlCol="0" anchor="t">
            <a:spAutoFit/>
          </a:bodyPr>
          <a:lstStyle/>
          <a:p>
            <a:pPr>
              <a:lnSpc>
                <a:spcPct val="125000"/>
              </a:lnSpc>
              <a:spcAft>
                <a:spcPts val="600"/>
              </a:spcAft>
              <a:buClr>
                <a:srgbClr val="E7534F"/>
              </a:buClr>
              <a:defRPr/>
            </a:pPr>
            <a:r>
              <a:rPr lang="en-US" sz="1200" b="1">
                <a:solidFill>
                  <a:srgbClr val="000000"/>
                </a:solidFill>
                <a:latin typeface="Helvetica"/>
                <a:cs typeface="Helvetica"/>
              </a:rPr>
              <a:t>The most prominent emerging security metrics are core operational dependency, along with customer and brand impact.</a:t>
            </a:r>
          </a:p>
          <a:p>
            <a:pPr marL="171450" indent="-171450">
              <a:lnSpc>
                <a:spcPct val="125000"/>
              </a:lnSpc>
              <a:spcAft>
                <a:spcPts val="600"/>
              </a:spcAft>
              <a:buClr>
                <a:srgbClr val="E7534F"/>
              </a:buClr>
              <a:buFont typeface="Arial" panose="020B0604020202020204" pitchFamily="34" charset="0"/>
              <a:buChar char="•"/>
              <a:defRPr/>
            </a:pPr>
            <a:r>
              <a:rPr lang="en-US" sz="1200">
                <a:solidFill>
                  <a:srgbClr val="000000"/>
                </a:solidFill>
                <a:latin typeface="Helvetica"/>
                <a:cs typeface="Helvetica"/>
              </a:rPr>
              <a:t>CISOs regard confidentiality and control as the most important security measures for security and risk teams when </a:t>
            </a:r>
            <a:r>
              <a:rPr lang="en-US" sz="1200" err="1">
                <a:solidFill>
                  <a:srgbClr val="000000"/>
                </a:solidFill>
                <a:latin typeface="Helvetica"/>
                <a:cs typeface="Helvetica"/>
              </a:rPr>
              <a:t>analysing</a:t>
            </a:r>
            <a:r>
              <a:rPr lang="en-US" sz="1200">
                <a:solidFill>
                  <a:srgbClr val="000000"/>
                </a:solidFill>
                <a:latin typeface="Helvetica"/>
                <a:cs typeface="Helvetica"/>
              </a:rPr>
              <a:t> asset criticality.</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p:txBody>
      </p:sp>
      <p:sp>
        <p:nvSpPr>
          <p:cNvPr id="3" name="Rectangle 2">
            <a:extLst>
              <a:ext uri="{FF2B5EF4-FFF2-40B4-BE49-F238E27FC236}">
                <a16:creationId xmlns:a16="http://schemas.microsoft.com/office/drawing/2014/main" id="{CB3E6CFD-C0FA-76C3-DECF-4CEB2E1E1A3A}"/>
              </a:ext>
            </a:extLst>
          </p:cNvPr>
          <p:cNvSpPr/>
          <p:nvPr/>
        </p:nvSpPr>
        <p:spPr>
          <a:xfrm>
            <a:off x="484406" y="1594082"/>
            <a:ext cx="3630732" cy="83099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50" normalizeH="0" baseline="0" noProof="0">
                <a:ln>
                  <a:noFill/>
                </a:ln>
                <a:solidFill>
                  <a:prstClr val="black"/>
                </a:solidFill>
                <a:effectLst/>
                <a:uLnTx/>
                <a:uFillTx/>
                <a:latin typeface="Helvetica"/>
                <a:ea typeface="+mn-ea"/>
                <a:cs typeface="Helvetica"/>
              </a:rPr>
              <a:t>Prioritising </a:t>
            </a:r>
            <a:r>
              <a:rPr lang="en-US" sz="2400" b="1" spc="-50">
                <a:solidFill>
                  <a:prstClr val="black"/>
                </a:solidFill>
                <a:latin typeface="Helvetica"/>
                <a:cs typeface="Helvetica"/>
              </a:rPr>
              <a:t>and</a:t>
            </a:r>
            <a:r>
              <a:rPr kumimoji="0" lang="en-US" sz="2400" b="1" i="0" u="none" strike="noStrike" kern="1200" cap="none" spc="-50" normalizeH="0" baseline="0" noProof="0">
                <a:ln>
                  <a:noFill/>
                </a:ln>
                <a:solidFill>
                  <a:prstClr val="black"/>
                </a:solidFill>
                <a:effectLst/>
                <a:uLnTx/>
                <a:uFillTx/>
                <a:latin typeface="Helvetica"/>
                <a:ea typeface="+mn-ea"/>
                <a:cs typeface="Helvetica"/>
              </a:rPr>
              <a:t> </a:t>
            </a:r>
            <a:r>
              <a:rPr lang="en-US" sz="2400" b="1" spc="-50">
                <a:solidFill>
                  <a:prstClr val="black"/>
                </a:solidFill>
                <a:latin typeface="Helvetica"/>
                <a:cs typeface="Helvetica"/>
              </a:rPr>
              <a:t>enabling</a:t>
            </a:r>
            <a:r>
              <a:rPr kumimoji="0" lang="en-US" sz="2400" b="1" i="0" u="none" strike="noStrike" kern="1200" cap="none" spc="-50" normalizeH="0" baseline="0" noProof="0">
                <a:ln>
                  <a:noFill/>
                </a:ln>
                <a:solidFill>
                  <a:prstClr val="black"/>
                </a:solidFill>
                <a:effectLst/>
                <a:uLnTx/>
                <a:uFillTx/>
                <a:latin typeface="Helvetica"/>
                <a:ea typeface="+mn-ea"/>
                <a:cs typeface="Helvetica"/>
              </a:rPr>
              <a:t> </a:t>
            </a:r>
            <a:r>
              <a:rPr lang="en-US" sz="2400" b="1" spc="-50">
                <a:solidFill>
                  <a:prstClr val="black"/>
                </a:solidFill>
                <a:latin typeface="Helvetica"/>
                <a:cs typeface="Helvetica"/>
              </a:rPr>
              <a:t>secure</a:t>
            </a:r>
            <a:r>
              <a:rPr kumimoji="0" lang="en-US" sz="2400" b="1" i="0" u="none" strike="noStrike" kern="1200" cap="none" spc="-50" normalizeH="0" baseline="0" noProof="0">
                <a:ln>
                  <a:noFill/>
                </a:ln>
                <a:solidFill>
                  <a:prstClr val="black"/>
                </a:solidFill>
                <a:effectLst/>
                <a:uLnTx/>
                <a:uFillTx/>
                <a:latin typeface="Helvetica"/>
                <a:ea typeface="+mn-ea"/>
                <a:cs typeface="Helvetica"/>
              </a:rPr>
              <a:t> </a:t>
            </a:r>
            <a:r>
              <a:rPr lang="en-US" sz="2400" b="1" spc="-50">
                <a:solidFill>
                  <a:prstClr val="black"/>
                </a:solidFill>
                <a:latin typeface="Helvetica"/>
                <a:cs typeface="Helvetica"/>
              </a:rPr>
              <a:t>initiatives</a:t>
            </a:r>
            <a:endParaRPr kumimoji="0" lang="en-US" sz="2400" b="1" i="0" u="none" strike="noStrike" kern="1200" cap="none" spc="-50" normalizeH="0" baseline="0" noProof="0">
              <a:ln>
                <a:noFill/>
              </a:ln>
              <a:solidFill>
                <a:prstClr val="black"/>
              </a:solidFill>
              <a:effectLst/>
              <a:uLnTx/>
              <a:uFillTx/>
              <a:latin typeface="Helvetica"/>
              <a:ea typeface="+mn-ea"/>
              <a:cs typeface="Helvetica"/>
            </a:endParaRPr>
          </a:p>
        </p:txBody>
      </p:sp>
      <p:sp>
        <p:nvSpPr>
          <p:cNvPr id="6" name="Rectangle 5">
            <a:extLst>
              <a:ext uri="{FF2B5EF4-FFF2-40B4-BE49-F238E27FC236}">
                <a16:creationId xmlns:a16="http://schemas.microsoft.com/office/drawing/2014/main" id="{B67FCE4B-62F0-1262-C874-D8669F670919}"/>
              </a:ext>
            </a:extLst>
          </p:cNvPr>
          <p:cNvSpPr/>
          <p:nvPr/>
        </p:nvSpPr>
        <p:spPr>
          <a:xfrm>
            <a:off x="484406" y="1286305"/>
            <a:ext cx="3630732"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66ABC1AA-D5F6-B16E-E29B-81E782E1AF3C}"/>
              </a:ext>
            </a:extLst>
          </p:cNvPr>
          <p:cNvCxnSpPr>
            <a:cxnSpLocks/>
          </p:cNvCxnSpPr>
          <p:nvPr/>
        </p:nvCxnSpPr>
        <p:spPr>
          <a:xfrm flipV="1">
            <a:off x="4332516" y="218363"/>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D9447F3-CB63-7ABA-316E-7E46788223BC}"/>
              </a:ext>
            </a:extLst>
          </p:cNvPr>
          <p:cNvSpPr txBox="1"/>
          <p:nvPr/>
        </p:nvSpPr>
        <p:spPr>
          <a:xfrm>
            <a:off x="4577641" y="344497"/>
            <a:ext cx="7516035" cy="6227731"/>
          </a:xfrm>
          <a:prstGeom prst="rect">
            <a:avLst/>
          </a:prstGeom>
          <a:noFill/>
        </p:spPr>
        <p:txBody>
          <a:bodyPr wrap="square" lIns="91440" tIns="45720" rIns="91440" bIns="45720" anchor="t">
            <a:spAutoFit/>
          </a:bodyPr>
          <a:lstStyle/>
          <a:p>
            <a:pPr lvl="0">
              <a:lnSpc>
                <a:spcPct val="125000"/>
              </a:lnSpc>
              <a:spcAft>
                <a:spcPts val="600"/>
              </a:spcAft>
              <a:buClr>
                <a:srgbClr val="E7534F"/>
              </a:buClr>
              <a:defRPr/>
            </a:pPr>
            <a:r>
              <a:rPr lang="en-US" sz="1200">
                <a:solidFill>
                  <a:srgbClr val="000000"/>
                </a:solidFill>
                <a:latin typeface="Helvetica"/>
                <a:cs typeface="Helvetica"/>
              </a:rPr>
              <a:t>The following key insights describe the top metrics in </a:t>
            </a:r>
            <a:r>
              <a:rPr lang="en-US" sz="1200" err="1">
                <a:solidFill>
                  <a:srgbClr val="000000"/>
                </a:solidFill>
                <a:latin typeface="Helvetica"/>
                <a:cs typeface="Helvetica"/>
              </a:rPr>
              <a:t>prioritising</a:t>
            </a:r>
            <a:r>
              <a:rPr lang="en-US" sz="1200">
                <a:solidFill>
                  <a:srgbClr val="000000"/>
                </a:solidFill>
                <a:latin typeface="Helvetica"/>
                <a:cs typeface="Helvetica"/>
              </a:rPr>
              <a:t> or classifying assets:</a:t>
            </a:r>
          </a:p>
          <a:p>
            <a:pPr lvl="0">
              <a:lnSpc>
                <a:spcPct val="125000"/>
              </a:lnSpc>
              <a:spcBef>
                <a:spcPts val="600"/>
              </a:spcBef>
              <a:spcAft>
                <a:spcPts val="600"/>
              </a:spcAft>
              <a:buClr>
                <a:srgbClr val="E7534F"/>
              </a:buClr>
              <a:defRPr/>
            </a:pPr>
            <a:r>
              <a:rPr lang="en-US" sz="1200" b="1">
                <a:solidFill>
                  <a:srgbClr val="000000"/>
                </a:solidFill>
                <a:latin typeface="Helvetica"/>
                <a:cs typeface="Helvetica"/>
              </a:rPr>
              <a:t>Core operational dependency as the top metric </a:t>
            </a:r>
            <a:endParaRPr kumimoji="0" lang="en-US" sz="12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77800" lvl="1" indent="-17780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When Australian CISOs </a:t>
            </a:r>
            <a:r>
              <a:rPr lang="en-US" sz="1200" err="1">
                <a:solidFill>
                  <a:prstClr val="black"/>
                </a:solidFill>
                <a:latin typeface="Helvetica"/>
                <a:cs typeface="Helvetica"/>
              </a:rPr>
              <a:t>prioritise</a:t>
            </a:r>
            <a:r>
              <a:rPr lang="en-US" sz="1200">
                <a:solidFill>
                  <a:prstClr val="black"/>
                </a:solidFill>
                <a:latin typeface="Helvetica"/>
                <a:cs typeface="Helvetica"/>
              </a:rPr>
              <a:t> or classify business assets, they consider metrics that show </a:t>
            </a:r>
            <a:br>
              <a:rPr lang="en-US" sz="1200">
                <a:latin typeface="Helvetica"/>
                <a:cs typeface="Helvetica"/>
              </a:rPr>
            </a:br>
            <a:r>
              <a:rPr lang="en-US" sz="1200">
                <a:solidFill>
                  <a:prstClr val="black"/>
                </a:solidFill>
                <a:latin typeface="Helvetica"/>
                <a:cs typeface="Helvetica"/>
              </a:rPr>
              <a:t>how </a:t>
            </a:r>
            <a:r>
              <a:rPr lang="en-US" sz="1200" err="1">
                <a:solidFill>
                  <a:prstClr val="black"/>
                </a:solidFill>
                <a:latin typeface="Helvetica"/>
                <a:cs typeface="Helvetica"/>
              </a:rPr>
              <a:t>organisations</a:t>
            </a:r>
            <a:r>
              <a:rPr lang="en-US" sz="1200">
                <a:solidFill>
                  <a:prstClr val="black"/>
                </a:solidFill>
                <a:latin typeface="Helvetica"/>
                <a:cs typeface="Helvetica"/>
              </a:rPr>
              <a:t> balance cyber risk management with value creation. </a:t>
            </a:r>
          </a:p>
          <a:p>
            <a:pPr marL="177800" lvl="1" indent="-17780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To ensure business continuity in the face of cyber risks, core operational dependency becomes a critical metric. This indicates that CISOs are </a:t>
            </a:r>
            <a:r>
              <a:rPr lang="en-US" sz="1200" err="1">
                <a:solidFill>
                  <a:prstClr val="black"/>
                </a:solidFill>
                <a:latin typeface="Helvetica"/>
                <a:cs typeface="Helvetica"/>
              </a:rPr>
              <a:t>prioritising</a:t>
            </a:r>
            <a:r>
              <a:rPr lang="en-US" sz="1200">
                <a:solidFill>
                  <a:prstClr val="black"/>
                </a:solidFill>
                <a:latin typeface="Helvetica"/>
                <a:cs typeface="Helvetica"/>
              </a:rPr>
              <a:t> assets essential to keeping </a:t>
            </a:r>
            <a:r>
              <a:rPr lang="en-US" sz="1200" err="1">
                <a:solidFill>
                  <a:prstClr val="black"/>
                </a:solidFill>
                <a:latin typeface="Helvetica"/>
                <a:cs typeface="Helvetica"/>
              </a:rPr>
              <a:t>organisations</a:t>
            </a:r>
            <a:r>
              <a:rPr lang="en-US" sz="1200">
                <a:solidFill>
                  <a:prstClr val="black"/>
                </a:solidFill>
                <a:latin typeface="Helvetica"/>
                <a:cs typeface="Helvetica"/>
              </a:rPr>
              <a:t> running.</a:t>
            </a:r>
          </a:p>
          <a:p>
            <a:pPr lvl="0">
              <a:lnSpc>
                <a:spcPct val="125000"/>
              </a:lnSpc>
              <a:spcBef>
                <a:spcPts val="600"/>
              </a:spcBef>
              <a:spcAft>
                <a:spcPts val="600"/>
              </a:spcAft>
              <a:buClr>
                <a:srgbClr val="E7534F"/>
              </a:buClr>
              <a:defRPr/>
            </a:pPr>
            <a:r>
              <a:rPr lang="en-US" sz="1200" b="1">
                <a:solidFill>
                  <a:prstClr val="black"/>
                </a:solidFill>
                <a:latin typeface="Helvetica"/>
                <a:cs typeface="Helvetica"/>
              </a:rPr>
              <a:t>Customer and brand impact is driven by operational dependency</a:t>
            </a:r>
          </a:p>
          <a:p>
            <a:pPr marL="175895" lvl="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This metric is nearly as important as operational risk, highlighting the need to protect customer experience and brand credibility. Strategic growth is </a:t>
            </a:r>
            <a:r>
              <a:rPr lang="en-US" sz="1200" err="1">
                <a:solidFill>
                  <a:prstClr val="black"/>
                </a:solidFill>
                <a:latin typeface="Helvetica"/>
                <a:cs typeface="Helvetica"/>
              </a:rPr>
              <a:t>recognised</a:t>
            </a:r>
            <a:r>
              <a:rPr lang="en-US" sz="1200">
                <a:solidFill>
                  <a:prstClr val="black"/>
                </a:solidFill>
                <a:latin typeface="Helvetica"/>
                <a:cs typeface="Helvetica"/>
              </a:rPr>
              <a:t> as less important because its frameworks and governance are designed for resilience, not growth, which is the #1 CISO goal.</a:t>
            </a:r>
          </a:p>
          <a:p>
            <a:pPr lvl="0">
              <a:lnSpc>
                <a:spcPct val="125000"/>
              </a:lnSpc>
              <a:spcBef>
                <a:spcPts val="600"/>
              </a:spcBef>
              <a:spcAft>
                <a:spcPts val="600"/>
              </a:spcAft>
              <a:buClr>
                <a:srgbClr val="E7534F"/>
              </a:buClr>
              <a:defRPr/>
            </a:pPr>
            <a:r>
              <a:rPr lang="en-US" sz="1200" b="1">
                <a:solidFill>
                  <a:prstClr val="black"/>
                </a:solidFill>
                <a:latin typeface="Helvetica"/>
                <a:cs typeface="Helvetica"/>
              </a:rPr>
              <a:t>Data sensitivity and financial impact</a:t>
            </a:r>
            <a:endParaRPr lang="en-US" sz="1200" b="1" i="0" u="none" strike="noStrike" kern="1200" cap="none" spc="0" normalizeH="0" baseline="0" noProof="0">
              <a:ln>
                <a:noFill/>
              </a:ln>
              <a:solidFill>
                <a:prstClr val="black"/>
              </a:solidFill>
              <a:effectLst/>
              <a:uLnTx/>
              <a:uFillTx/>
              <a:latin typeface="Helvetica"/>
              <a:cs typeface="Helvetica"/>
            </a:endParaRPr>
          </a:p>
          <a:p>
            <a:pPr marL="171450" lvl="1"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Data sensitivity reflects growing concerns about intellectual property in technology. While data </a:t>
            </a:r>
            <a:br>
              <a:rPr lang="en-US" sz="1200">
                <a:latin typeface="Helvetica"/>
                <a:cs typeface="Helvetica"/>
              </a:rPr>
            </a:br>
            <a:r>
              <a:rPr lang="en-US" sz="1200">
                <a:solidFill>
                  <a:prstClr val="black"/>
                </a:solidFill>
                <a:latin typeface="Helvetica"/>
                <a:cs typeface="Helvetica"/>
              </a:rPr>
              <a:t>protection remains a foundational element, cyber security is no longer viewed merely as a cost </a:t>
            </a:r>
            <a:br>
              <a:rPr lang="en-US" sz="1200">
                <a:latin typeface="Helvetica"/>
                <a:cs typeface="Helvetica"/>
              </a:rPr>
            </a:br>
            <a:r>
              <a:rPr lang="en-US" sz="1200">
                <a:solidFill>
                  <a:prstClr val="black"/>
                </a:solidFill>
                <a:latin typeface="Helvetica"/>
                <a:cs typeface="Helvetica"/>
              </a:rPr>
              <a:t>but as something directly linked to financial exposure. Compliance continues to be a major enabler, </a:t>
            </a:r>
            <a:br>
              <a:rPr lang="en-US" sz="1200">
                <a:latin typeface="Helvetica"/>
                <a:cs typeface="Helvetica"/>
              </a:rPr>
            </a:br>
            <a:r>
              <a:rPr lang="en-US" sz="1200">
                <a:solidFill>
                  <a:prstClr val="black"/>
                </a:solidFill>
                <a:latin typeface="Helvetica"/>
                <a:cs typeface="Helvetica"/>
              </a:rPr>
              <a:t>though it is not regarded as a primary driver.</a:t>
            </a:r>
          </a:p>
          <a:p>
            <a:pPr marL="17145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CISOs </a:t>
            </a:r>
            <a:r>
              <a:rPr lang="en-US" sz="1200" err="1">
                <a:solidFill>
                  <a:prstClr val="black"/>
                </a:solidFill>
                <a:latin typeface="Helvetica"/>
                <a:cs typeface="Helvetica"/>
              </a:rPr>
              <a:t>prioritise</a:t>
            </a:r>
            <a:r>
              <a:rPr lang="en-US" sz="1200">
                <a:solidFill>
                  <a:prstClr val="black"/>
                </a:solidFill>
                <a:latin typeface="Helvetica"/>
                <a:cs typeface="Helvetica"/>
              </a:rPr>
              <a:t> assets that protect their </a:t>
            </a:r>
            <a:r>
              <a:rPr lang="en-US" sz="1200" err="1">
                <a:solidFill>
                  <a:prstClr val="black"/>
                </a:solidFill>
                <a:latin typeface="Helvetica"/>
                <a:cs typeface="Helvetica"/>
              </a:rPr>
              <a:t>organisations</a:t>
            </a:r>
            <a:r>
              <a:rPr lang="en-US" sz="1200">
                <a:solidFill>
                  <a:prstClr val="black"/>
                </a:solidFill>
                <a:latin typeface="Helvetica"/>
                <a:cs typeface="Helvetica"/>
              </a:rPr>
              <a:t> from loss (such as operations, reputation, </a:t>
            </a:r>
            <a:br>
              <a:rPr lang="en-US" sz="1200">
                <a:latin typeface="Helvetica"/>
                <a:cs typeface="Helvetica"/>
              </a:rPr>
            </a:br>
            <a:r>
              <a:rPr lang="en-US" sz="1200">
                <a:solidFill>
                  <a:prstClr val="black"/>
                </a:solidFill>
                <a:latin typeface="Helvetica"/>
                <a:cs typeface="Helvetica"/>
              </a:rPr>
              <a:t>and financial) rather than those that enable growth.</a:t>
            </a:r>
            <a:endParaRPr lang="en-US" sz="1200" b="0" i="0" u="none" strike="noStrike" kern="1200" cap="none" spc="0" normalizeH="0" baseline="0" noProof="0">
              <a:ln>
                <a:noFill/>
              </a:ln>
              <a:solidFill>
                <a:prstClr val="black"/>
              </a:solidFill>
              <a:effectLst/>
              <a:uLnTx/>
              <a:uFillTx/>
              <a:latin typeface="Helvetica"/>
              <a:cs typeface="Helvetica"/>
            </a:endParaRPr>
          </a:p>
          <a:p>
            <a:pPr lvl="0">
              <a:lnSpc>
                <a:spcPct val="125000"/>
              </a:lnSpc>
              <a:spcBef>
                <a:spcPts val="600"/>
              </a:spcBef>
              <a:spcAft>
                <a:spcPts val="600"/>
              </a:spcAft>
              <a:buClr>
                <a:srgbClr val="E7534F"/>
              </a:buClr>
              <a:defRPr/>
            </a:pPr>
            <a:r>
              <a:rPr lang="en-US" sz="1200" b="1">
                <a:solidFill>
                  <a:srgbClr val="000000"/>
                </a:solidFill>
                <a:latin typeface="Helvetica"/>
                <a:cs typeface="Helvetica"/>
              </a:rPr>
              <a:t>Except for utility/usability, all security control dimensions are critical for </a:t>
            </a:r>
            <a:r>
              <a:rPr lang="en-US" sz="1200" b="1" err="1">
                <a:solidFill>
                  <a:srgbClr val="000000"/>
                </a:solidFill>
                <a:latin typeface="Helvetica"/>
                <a:cs typeface="Helvetica"/>
              </a:rPr>
              <a:t>analysing</a:t>
            </a:r>
            <a:r>
              <a:rPr lang="en-US" sz="1200" b="1">
                <a:solidFill>
                  <a:srgbClr val="000000"/>
                </a:solidFill>
                <a:latin typeface="Helvetica"/>
                <a:cs typeface="Helvetica"/>
              </a:rPr>
              <a:t> a security asset</a:t>
            </a:r>
            <a:endParaRPr lang="en-US" sz="1200" b="1" i="0" u="none" strike="noStrike" kern="1200" cap="none" spc="0" normalizeH="0" baseline="0" noProof="0">
              <a:ln>
                <a:noFill/>
              </a:ln>
              <a:solidFill>
                <a:srgbClr val="000000"/>
              </a:solidFill>
              <a:effectLst/>
              <a:uLnTx/>
              <a:uFillTx/>
              <a:latin typeface="Helvetica"/>
              <a:cs typeface="Helvetica"/>
            </a:endParaRPr>
          </a:p>
          <a:p>
            <a:pPr marL="171450" lvl="0" indent="-171450">
              <a:lnSpc>
                <a:spcPct val="125000"/>
              </a:lnSpc>
              <a:buClr>
                <a:srgbClr val="E7534F"/>
              </a:buClr>
              <a:buFont typeface="Arial" panose="020B0604020202020204" pitchFamily="34" charset="0"/>
              <a:buChar char="•"/>
              <a:defRPr/>
            </a:pPr>
            <a:r>
              <a:rPr lang="en-US" sz="1200">
                <a:solidFill>
                  <a:prstClr val="black"/>
                </a:solidFill>
                <a:latin typeface="Helvetica"/>
                <a:cs typeface="Helvetica"/>
              </a:rPr>
              <a:t>As the security focus is on protecting value rather than </a:t>
            </a:r>
            <a:r>
              <a:rPr lang="en-US" sz="1200" err="1">
                <a:solidFill>
                  <a:prstClr val="black"/>
                </a:solidFill>
                <a:latin typeface="Helvetica"/>
                <a:cs typeface="Helvetica"/>
              </a:rPr>
              <a:t>maximising</a:t>
            </a:r>
            <a:r>
              <a:rPr lang="en-US" sz="1200">
                <a:solidFill>
                  <a:prstClr val="black"/>
                </a:solidFill>
                <a:latin typeface="Helvetica"/>
                <a:cs typeface="Helvetica"/>
              </a:rPr>
              <a:t> usage, utility or usability </a:t>
            </a:r>
            <a:br>
              <a:rPr lang="en-US" sz="1200">
                <a:latin typeface="Helvetica"/>
                <a:cs typeface="Helvetica"/>
              </a:rPr>
            </a:br>
            <a:r>
              <a:rPr lang="en-US" sz="1200">
                <a:solidFill>
                  <a:prstClr val="black"/>
                </a:solidFill>
                <a:latin typeface="Helvetica"/>
                <a:cs typeface="Helvetica"/>
              </a:rPr>
              <a:t>is not considered critical, as it does not directly reduce cyber risk. </a:t>
            </a:r>
          </a:p>
          <a:p>
            <a:pPr marL="171450" lvl="0" indent="-171450">
              <a:lnSpc>
                <a:spcPct val="125000"/>
              </a:lnSpc>
              <a:buClr>
                <a:srgbClr val="E7534F"/>
              </a:buClr>
              <a:buFont typeface="Arial" panose="020B0604020202020204" pitchFamily="34" charset="0"/>
              <a:buChar char="•"/>
              <a:defRPr/>
            </a:pPr>
            <a:r>
              <a:rPr lang="en-US" sz="1200">
                <a:solidFill>
                  <a:prstClr val="black"/>
                </a:solidFill>
                <a:latin typeface="Helvetica"/>
                <a:cs typeface="Helvetica"/>
              </a:rPr>
              <a:t>The strong emphasis on system and reputational resilience suggests that CISOs aim </a:t>
            </a:r>
            <a:br>
              <a:rPr lang="en-US" sz="1200">
                <a:latin typeface="Helvetica"/>
                <a:cs typeface="Helvetica"/>
              </a:rPr>
            </a:br>
            <a:r>
              <a:rPr lang="en-US" sz="1200">
                <a:solidFill>
                  <a:prstClr val="black"/>
                </a:solidFill>
                <a:latin typeface="Helvetica"/>
                <a:cs typeface="Helvetica"/>
              </a:rPr>
              <a:t>to maintain customer trust and ensure operational continuity</a:t>
            </a:r>
            <a:r>
              <a:rPr lang="en-US" sz="1200">
                <a:solidFill>
                  <a:srgbClr val="E7534F"/>
                </a:solidFill>
                <a:latin typeface="Helvetica"/>
                <a:cs typeface="Helvetica"/>
              </a:rPr>
              <a:t>.</a:t>
            </a:r>
            <a:endParaRPr lang="en-US" sz="1200" b="0" i="0" u="none" strike="noStrike" kern="1200" cap="none" spc="0" normalizeH="0" baseline="0" noProof="0">
              <a:ln>
                <a:noFill/>
              </a:ln>
              <a:solidFill>
                <a:srgbClr val="E7534F"/>
              </a:solidFill>
              <a:effectLst/>
              <a:uLnTx/>
              <a:uFillTx/>
              <a:latin typeface="Helvetica"/>
              <a:cs typeface="Helvetica"/>
            </a:endParaRPr>
          </a:p>
        </p:txBody>
      </p:sp>
      <p:cxnSp>
        <p:nvCxnSpPr>
          <p:cNvPr id="5" name="Straight Connector 4" hidden="1">
            <a:extLst>
              <a:ext uri="{FF2B5EF4-FFF2-40B4-BE49-F238E27FC236}">
                <a16:creationId xmlns:a16="http://schemas.microsoft.com/office/drawing/2014/main" id="{6FEB8BE3-CEA1-F0CC-26C9-4F3E4D20ECEE}"/>
              </a:ext>
            </a:extLst>
          </p:cNvPr>
          <p:cNvCxnSpPr/>
          <p:nvPr/>
        </p:nvCxnSpPr>
        <p:spPr>
          <a:xfrm>
            <a:off x="574917" y="0"/>
            <a:ext cx="0" cy="68580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3541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62F48DF-9D6C-3228-21A2-820D6D67B240}"/>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9EAED369-5220-5C53-BB8C-7BE5404A7CA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027" y="6005622"/>
            <a:ext cx="2157900" cy="232240"/>
          </a:xfrm>
          <a:prstGeom prst="rect">
            <a:avLst/>
          </a:prstGeom>
        </p:spPr>
      </p:pic>
      <p:grpSp>
        <p:nvGrpSpPr>
          <p:cNvPr id="3" name="Group 2">
            <a:extLst>
              <a:ext uri="{FF2B5EF4-FFF2-40B4-BE49-F238E27FC236}">
                <a16:creationId xmlns:a16="http://schemas.microsoft.com/office/drawing/2014/main" id="{F43E3AF6-FFD9-B62E-7072-1E3B05F13293}"/>
              </a:ext>
            </a:extLst>
          </p:cNvPr>
          <p:cNvGrpSpPr/>
          <p:nvPr/>
        </p:nvGrpSpPr>
        <p:grpSpPr>
          <a:xfrm>
            <a:off x="549440" y="2730701"/>
            <a:ext cx="7131520" cy="894069"/>
            <a:chOff x="549440" y="2966675"/>
            <a:chExt cx="7131520" cy="894069"/>
          </a:xfrm>
        </p:grpSpPr>
        <p:sp>
          <p:nvSpPr>
            <p:cNvPr id="4" name="TextBox 3">
              <a:extLst>
                <a:ext uri="{FF2B5EF4-FFF2-40B4-BE49-F238E27FC236}">
                  <a16:creationId xmlns:a16="http://schemas.microsoft.com/office/drawing/2014/main" id="{BA8BA1CC-85B6-A6BE-E5E3-2827697CA876}"/>
                </a:ext>
              </a:extLst>
            </p:cNvPr>
            <p:cNvSpPr txBox="1"/>
            <p:nvPr/>
          </p:nvSpPr>
          <p:spPr>
            <a:xfrm>
              <a:off x="549440" y="2966675"/>
              <a:ext cx="7131520" cy="707886"/>
            </a:xfrm>
            <a:prstGeom prst="rect">
              <a:avLst/>
            </a:prstGeom>
            <a:noFill/>
          </p:spPr>
          <p:txBody>
            <a:bodyPr wrap="square" lIns="91440" tIns="45720" rIns="91440" bIns="45720" rtlCol="0" anchor="t">
              <a:spAutoFit/>
            </a:bodyPr>
            <a:lstStyle/>
            <a:p>
              <a:pPr lvl="0">
                <a:spcAft>
                  <a:spcPts val="2400"/>
                </a:spcAft>
                <a:defRPr/>
              </a:pPr>
              <a:r>
                <a:rPr lang="en-US" sz="4000">
                  <a:solidFill>
                    <a:prstClr val="white"/>
                  </a:solidFill>
                  <a:latin typeface="Helvetica"/>
                  <a:cs typeface="Helvetica"/>
                </a:rPr>
                <a:t>Survey demographics</a:t>
              </a:r>
            </a:p>
          </p:txBody>
        </p:sp>
        <p:sp>
          <p:nvSpPr>
            <p:cNvPr id="8" name="Rectangle 7">
              <a:extLst>
                <a:ext uri="{FF2B5EF4-FFF2-40B4-BE49-F238E27FC236}">
                  <a16:creationId xmlns:a16="http://schemas.microsoft.com/office/drawing/2014/main" id="{3B4EE537-5BD8-421E-A501-0FEF93CA7AC6}"/>
                </a:ext>
              </a:extLst>
            </p:cNvPr>
            <p:cNvSpPr/>
            <p:nvPr/>
          </p:nvSpPr>
          <p:spPr>
            <a:xfrm>
              <a:off x="675866" y="3796736"/>
              <a:ext cx="365760"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251702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DE49BFB-E3EB-C243-87B5-487BC7D0170B}"/>
              </a:ext>
            </a:extLst>
          </p:cNvPr>
          <p:cNvSpPr/>
          <p:nvPr/>
        </p:nvSpPr>
        <p:spPr>
          <a:xfrm>
            <a:off x="280825" y="109378"/>
            <a:ext cx="7218451"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Neue" panose="02000503000000020004"/>
                <a:ea typeface="+mn-ea"/>
                <a:cs typeface="Helvetica"/>
              </a:rPr>
              <a:t>Survey demographics: Australian CISOs in 2025</a:t>
            </a:r>
            <a:endParaRPr kumimoji="0" lang="en-AU" sz="2400" b="1" i="0" u="none" strike="noStrike" kern="1200" cap="none" spc="0" normalizeH="0" baseline="0" noProof="0">
              <a:ln>
                <a:noFill/>
              </a:ln>
              <a:solidFill>
                <a:srgbClr val="000000"/>
              </a:solidFill>
              <a:effectLst/>
              <a:uLnTx/>
              <a:uFillTx/>
              <a:latin typeface="Helvetica Neue" panose="02000503000000020004"/>
              <a:ea typeface="+mn-ea"/>
              <a:cs typeface="Helvetica"/>
            </a:endParaRPr>
          </a:p>
        </p:txBody>
      </p:sp>
      <p:pic>
        <p:nvPicPr>
          <p:cNvPr id="25" name="Graphic 24">
            <a:extLst>
              <a:ext uri="{FF2B5EF4-FFF2-40B4-BE49-F238E27FC236}">
                <a16:creationId xmlns:a16="http://schemas.microsoft.com/office/drawing/2014/main" id="{4142DC64-8202-25FD-A457-40F09E067CF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480" y="778501"/>
            <a:ext cx="11719560" cy="5777749"/>
          </a:xfrm>
          <a:prstGeom prst="rect">
            <a:avLst/>
          </a:prstGeom>
        </p:spPr>
      </p:pic>
    </p:spTree>
    <p:extLst>
      <p:ext uri="{BB962C8B-B14F-4D97-AF65-F5344CB8AC3E}">
        <p14:creationId xmlns:p14="http://schemas.microsoft.com/office/powerpoint/2010/main" val="1052377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show early trends, it's important to </a:t>
            </a:r>
            <a:r>
              <a:rPr kumimoji="0" lang="en-US" sz="1100" b="0" i="0" u="none" strike="noStrike" kern="1200" cap="none" spc="0" normalizeH="0" baseline="0" noProof="0" err="1">
                <a:ln>
                  <a:noFill/>
                </a:ln>
                <a:solidFill>
                  <a:prstClr val="black"/>
                </a:solidFill>
                <a:effectLst/>
                <a:uLnTx/>
                <a:uFillTx/>
                <a:latin typeface="Helvetica"/>
                <a:ea typeface="+mn-ea"/>
                <a:cs typeface="Helvetica"/>
              </a:rPr>
              <a:t>recognise</a:t>
            </a:r>
            <a:r>
              <a:rPr kumimoji="0" lang="en-US" sz="1100" b="0" i="0" u="none" strike="noStrike" kern="1200" cap="none" spc="0" normalizeH="0" baseline="0" noProof="0">
                <a:ln>
                  <a:noFill/>
                </a:ln>
                <a:solidFill>
                  <a:prstClr val="black"/>
                </a:solidFill>
                <a:effectLst/>
                <a:uLnTx/>
                <a:uFillTx/>
                <a:latin typeface="Helvetica"/>
                <a:ea typeface="+mn-ea"/>
                <a:cs typeface="Helvetica"/>
              </a:rPr>
              <a:t> that this doesn't guarantee future respondents will reflect the same trends. For instance, while 100% of respondents in a sample of 10 might invest in AI, it'd be unrealistic to assume this pattern will hold as the sample size grows. However, if the sample size increases to 20, it's unlikely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endParaRPr kumimoji="0" lang="en-GB" sz="1100" b="0" i="0" u="none" strike="noStrike" kern="1200" cap="none" spc="0" normalizeH="0" baseline="0" noProof="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4" name="Picture 53" descr="A person smiling at camera&#10;&#10;AI-generated content may be incorrect.">
            <a:extLst>
              <a:ext uri="{FF2B5EF4-FFF2-40B4-BE49-F238E27FC236}">
                <a16:creationId xmlns:a16="http://schemas.microsoft.com/office/drawing/2014/main" id="{7ADCB9D6-8C34-7139-1DF8-130F374BA016}"/>
              </a:ext>
            </a:extLst>
          </p:cNvPr>
          <p:cNvPicPr>
            <a:picLocks noChangeAspect="1"/>
          </p:cNvPicPr>
          <p:nvPr/>
        </p:nvPicPr>
        <p:blipFill>
          <a:blip r:embed="rId3" cstate="print">
            <a:extLst>
              <a:ext uri="{28A0092B-C50C-407E-A947-70E740481C1C}">
                <a14:useLocalDpi xmlns:a14="http://schemas.microsoft.com/office/drawing/2010/main" val="0"/>
              </a:ext>
            </a:extLst>
          </a:blip>
          <a:srcRect l="20507" t="4349" r="13592" b="29138"/>
          <a:stretch/>
        </p:blipFill>
        <p:spPr>
          <a:xfrm>
            <a:off x="6803078" y="923286"/>
            <a:ext cx="937996" cy="1076898"/>
          </a:xfrm>
          <a:prstGeom prst="rect">
            <a:avLst/>
          </a:prstGeom>
        </p:spPr>
      </p:pic>
      <p:pic>
        <p:nvPicPr>
          <p:cNvPr id="48" name="Picture 47">
            <a:extLst>
              <a:ext uri="{FF2B5EF4-FFF2-40B4-BE49-F238E27FC236}">
                <a16:creationId xmlns:a16="http://schemas.microsoft.com/office/drawing/2014/main" id="{1A93C0ED-8CB4-AEF9-A97B-A73A195020E4}"/>
              </a:ext>
            </a:extLst>
          </p:cNvPr>
          <p:cNvPicPr>
            <a:picLocks noChangeAspect="1"/>
          </p:cNvPicPr>
          <p:nvPr/>
        </p:nvPicPr>
        <p:blipFill>
          <a:blip r:embed="rId4" cstate="print">
            <a:extLst>
              <a:ext uri="{28A0092B-C50C-407E-A947-70E740481C1C}">
                <a14:useLocalDpi xmlns:a14="http://schemas.microsoft.com/office/drawing/2010/main" val="0"/>
              </a:ext>
            </a:extLst>
          </a:blip>
          <a:srcRect l="24707" t="11792" r="23761" b="32008"/>
          <a:stretch/>
        </p:blipFill>
        <p:spPr>
          <a:xfrm>
            <a:off x="1381993" y="924677"/>
            <a:ext cx="937994" cy="1076898"/>
          </a:xfrm>
          <a:prstGeom prst="rect">
            <a:avLst/>
          </a:prstGeom>
        </p:spPr>
      </p:pic>
      <p:grpSp>
        <p:nvGrpSpPr>
          <p:cNvPr id="3" name="ADAPT WHITE GRID" hidden="1">
            <a:extLst>
              <a:ext uri="{FF2B5EF4-FFF2-40B4-BE49-F238E27FC236}">
                <a16:creationId xmlns:a16="http://schemas.microsoft.com/office/drawing/2014/main" id="{1E4FEDBB-1810-8FE3-6406-430031A3030D}"/>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38DBA368-BC2C-EB2F-AD3E-0C54019CFD30}"/>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B70D2B80-8CBB-5C81-B81C-E1715D01DA49}"/>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9488BE62-3962-5749-E542-E4B1CDAB49B8}"/>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4" name="Rectangle 33">
                <a:extLst>
                  <a:ext uri="{FF2B5EF4-FFF2-40B4-BE49-F238E27FC236}">
                    <a16:creationId xmlns:a16="http://schemas.microsoft.com/office/drawing/2014/main" id="{E7A5F061-EB41-BDD2-B3F6-B11A6BD8A53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689197EA-1786-84E8-2754-89104C322F5B}"/>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03CC7B3D-2607-F5DA-A610-DE0EF56CA884}"/>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1A7169B3-2005-D9AF-00C7-812259C70DB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1398F091-A6C5-A6A3-8AF1-1BD24E71CE68}"/>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7976AE95-7F9D-FDFD-A1F2-80EA5864BDD5}"/>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9265B219-4F0B-47F4-E55E-B3EE9C4EC7E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E551EA3F-B655-F1BC-1D5C-75730F2EDDA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C295544A-BA02-26FC-C79F-68815C3F81F4}"/>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4C7C1736-9047-08F2-3468-C68D548BF65D}"/>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90688C21-3E1C-9FC8-0960-E40C01903E7C}"/>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0C56A0EE-F245-B27B-EDD4-E9FD4A3BB98F}"/>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3532F1CF-38B3-3EEA-7C49-723D4E8919D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EEBC908D-C237-5324-2074-626CC855128E}"/>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9" name="ADAPT GRID MARGIN">
              <a:extLst>
                <a:ext uri="{FF2B5EF4-FFF2-40B4-BE49-F238E27FC236}">
                  <a16:creationId xmlns:a16="http://schemas.microsoft.com/office/drawing/2014/main" id="{647B2356-339A-93F0-951A-58BCB892F65B}"/>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DF2F5C8E-D79B-6A53-F752-29733E1E753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29" name="Rectangle 28">
                <a:extLst>
                  <a:ext uri="{FF2B5EF4-FFF2-40B4-BE49-F238E27FC236}">
                    <a16:creationId xmlns:a16="http://schemas.microsoft.com/office/drawing/2014/main" id="{61651C09-BF63-B4DF-C5E6-E773E450B2F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0" name="Rectangle 29">
                <a:extLst>
                  <a:ext uri="{FF2B5EF4-FFF2-40B4-BE49-F238E27FC236}">
                    <a16:creationId xmlns:a16="http://schemas.microsoft.com/office/drawing/2014/main" id="{93FD0842-459F-2833-322F-68D393190C2C}"/>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CC5A0A8-7B6B-1B03-E34D-9213D415E6E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10" name="ADAPT GRID 12x6">
              <a:extLst>
                <a:ext uri="{FF2B5EF4-FFF2-40B4-BE49-F238E27FC236}">
                  <a16:creationId xmlns:a16="http://schemas.microsoft.com/office/drawing/2014/main" id="{1DAE6817-3DE2-BF79-3EA4-1299A89CF16D}"/>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4E528B3F-81EE-12F5-A14E-EDA1A3910CD9}"/>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A03ADBC3-647F-3E53-E04D-DEB4E5E856F6}"/>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274AC4D-7B8D-235A-682D-F453CBC03CCF}"/>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56B7E83-A203-14E3-4AF8-FDC7AE810A96}"/>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2FC2A393-0033-9778-F1F1-4632042CC254}"/>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42EEFBAB-2CD7-514A-4C42-C96968C308BA}"/>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920ACC4-5834-42E9-6341-89FD78A5C345}"/>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E54E0BEA-41E0-E9B9-E5D9-6DA65714D331}"/>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9B1EF11F-0C47-0B34-035D-A2E9FCDA62BF}"/>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C0931D6-5992-F01D-C1F3-D506330E91E8}"/>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561977CF-4859-0AFC-5D13-94A3D63FDD62}"/>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739B898-3325-A493-01C6-3801C583DCD3}"/>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0EE4EFD-46BA-8954-51C6-471D2ACE967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E1D6AC2-4789-1786-721D-4A6D2EC69B9E}"/>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8FDD2B5-2D22-01BD-4546-B957A46286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1ED7091-F40B-8847-9935-9E50E291C680}"/>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31D65793-CF5B-89E2-188D-8902998E29C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sp>
        <p:nvSpPr>
          <p:cNvPr id="49" name="TextBox 48">
            <a:extLst>
              <a:ext uri="{FF2B5EF4-FFF2-40B4-BE49-F238E27FC236}">
                <a16:creationId xmlns:a16="http://schemas.microsoft.com/office/drawing/2014/main" id="{391F0A9C-D7A6-F3D0-9718-F78897F9516A}"/>
              </a:ext>
            </a:extLst>
          </p:cNvPr>
          <p:cNvSpPr txBox="1"/>
          <p:nvPr/>
        </p:nvSpPr>
        <p:spPr>
          <a:xfrm>
            <a:off x="1304084" y="517183"/>
            <a:ext cx="120936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403020202020204" pitchFamily="34" charset="0"/>
                <a:ea typeface="+mn-ea"/>
                <a:cs typeface="+mn-cs"/>
              </a:rPr>
              <a:t>Written by</a:t>
            </a:r>
            <a:endParaRPr kumimoji="0" lang="en-AU" sz="1400" b="1"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p:txBody>
      </p:sp>
      <p:sp>
        <p:nvSpPr>
          <p:cNvPr id="50" name="TextBox 49">
            <a:extLst>
              <a:ext uri="{FF2B5EF4-FFF2-40B4-BE49-F238E27FC236}">
                <a16:creationId xmlns:a16="http://schemas.microsoft.com/office/drawing/2014/main" id="{4F410112-4AF6-FB66-2721-2FE791170FB4}"/>
              </a:ext>
            </a:extLst>
          </p:cNvPr>
          <p:cNvSpPr txBox="1"/>
          <p:nvPr/>
        </p:nvSpPr>
        <p:spPr>
          <a:xfrm>
            <a:off x="1304084" y="2346966"/>
            <a:ext cx="4280287" cy="353218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Gabby’s primary role is managing ADAPT’s overall strategy for Data Analytics. He has extensive experience in using data to identify trends in technology that help shape Australian </a:t>
            </a:r>
            <a:r>
              <a:rPr kumimoji="0" lang="en-US" sz="1200" b="0" i="0" u="none" strike="noStrike" kern="1200" cap="none" spc="0" normalizeH="0" baseline="0" noProof="0" err="1">
                <a:ln>
                  <a:noFill/>
                </a:ln>
                <a:solidFill>
                  <a:prstClr val="black"/>
                </a:solidFill>
                <a:effectLst/>
                <a:uLnTx/>
                <a:uFillTx/>
                <a:latin typeface="Helvetica" panose="020B0403020202020204" pitchFamily="34" charset="0"/>
                <a:ea typeface="+mn-ea"/>
                <a:cs typeface="+mn-cs"/>
              </a:rPr>
              <a:t>organisations</a:t>
            </a: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 Using modern data science techniques, he ensures the accuracy and validity of the information that supports ADAPT’s research, advisory services, and events, giving both ADAPT and its customers greater confidence in the insights provided. </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With a passion for creating stories with data, Gabby is consistently rated as one of the top speakers at ADAPT Events. In round table discussions, he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specialises</a:t>
            </a:r>
            <a:r>
              <a:rPr kumimoji="0" lang="en-US" sz="1200" b="0" i="0" u="none" strike="noStrike" kern="1200" cap="none" spc="0" normalizeH="0" baseline="0" noProof="0">
                <a:ln>
                  <a:noFill/>
                </a:ln>
                <a:solidFill>
                  <a:prstClr val="black"/>
                </a:solidFill>
                <a:effectLst/>
                <a:uLnTx/>
                <a:uFillTx/>
                <a:latin typeface="Helvetica"/>
                <a:ea typeface="+mn-ea"/>
                <a:cs typeface="Helvetica"/>
              </a:rPr>
              <a:t> in using statistics to initiate thought-provoking discussions. Gabby is effective in translating information into insights, enabling ADAPT’s customers to become more data-driven.</a:t>
            </a:r>
          </a:p>
        </p:txBody>
      </p:sp>
      <p:sp>
        <p:nvSpPr>
          <p:cNvPr id="51" name="TextBox 50">
            <a:extLst>
              <a:ext uri="{FF2B5EF4-FFF2-40B4-BE49-F238E27FC236}">
                <a16:creationId xmlns:a16="http://schemas.microsoft.com/office/drawing/2014/main" id="{2E8A588A-8854-6268-EC08-271CAE43F276}"/>
              </a:ext>
            </a:extLst>
          </p:cNvPr>
          <p:cNvSpPr txBox="1"/>
          <p:nvPr/>
        </p:nvSpPr>
        <p:spPr>
          <a:xfrm>
            <a:off x="2390401"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1" i="0" u="none" strike="noStrike" kern="1200" cap="none" spc="0" normalizeH="0" baseline="0" noProof="0">
                <a:ln>
                  <a:noFill/>
                </a:ln>
                <a:solidFill>
                  <a:srgbClr val="E7534F"/>
                </a:solidFill>
                <a:effectLst/>
                <a:uLnTx/>
                <a:uFillTx/>
                <a:latin typeface="Helvetica" panose="020B0403020202020204" pitchFamily="34" charset="0"/>
                <a:ea typeface="+mn-ea"/>
                <a:cs typeface="+mn-cs"/>
              </a:rPr>
              <a:t>Gabby Fredkin</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Head of Data and Analytics at ADAPT</a:t>
            </a:r>
          </a:p>
        </p:txBody>
      </p:sp>
      <p:sp>
        <p:nvSpPr>
          <p:cNvPr id="5" name="TextBox 4">
            <a:extLst>
              <a:ext uri="{FF2B5EF4-FFF2-40B4-BE49-F238E27FC236}">
                <a16:creationId xmlns:a16="http://schemas.microsoft.com/office/drawing/2014/main" id="{56E1C003-99AB-45C5-9813-A8168ACB1D19}"/>
              </a:ext>
            </a:extLst>
          </p:cNvPr>
          <p:cNvSpPr txBox="1"/>
          <p:nvPr/>
        </p:nvSpPr>
        <p:spPr>
          <a:xfrm>
            <a:off x="6725169" y="2346966"/>
            <a:ext cx="4280287" cy="2842188"/>
          </a:xfrm>
          <a:prstGeom prst="rect">
            <a:avLst/>
          </a:prstGeom>
          <a:noFill/>
        </p:spPr>
        <p:txBody>
          <a:bodyPr wrap="square" rtlCol="0">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As a Junior Data Analyst at ADAPT, Mari enables the discovery and definition of market trends through visually meaningful statistics. She ensures data presentations are accurate and aligned with modern statistical standards.</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Mari is passionate about data and transforming it into actionable insights. With over three years of experience in project management and academic research, she has led end-to-end survey and research projects, processed and </a:t>
            </a:r>
            <a:r>
              <a:rPr kumimoji="0" lang="en-US" sz="1200" b="0" i="0" u="none" strike="noStrike" kern="1200" cap="none" spc="0" normalizeH="0" baseline="0" noProof="0" err="1">
                <a:ln>
                  <a:noFill/>
                </a:ln>
                <a:solidFill>
                  <a:prstClr val="black"/>
                </a:solidFill>
                <a:effectLst/>
                <a:uLnTx/>
                <a:uFillTx/>
                <a:latin typeface="Helvetica" panose="020B0403020202020204" pitchFamily="34" charset="0"/>
                <a:ea typeface="+mn-ea"/>
                <a:cs typeface="+mn-cs"/>
              </a:rPr>
              <a:t>analysed</a:t>
            </a: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 data using a range of statistical tools and techniques, and provided clients with statistical </a:t>
            </a:r>
            <a:b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b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consultation and insights.</a:t>
            </a:r>
          </a:p>
        </p:txBody>
      </p:sp>
      <p:sp>
        <p:nvSpPr>
          <p:cNvPr id="6" name="TextBox 5">
            <a:extLst>
              <a:ext uri="{FF2B5EF4-FFF2-40B4-BE49-F238E27FC236}">
                <a16:creationId xmlns:a16="http://schemas.microsoft.com/office/drawing/2014/main" id="{842282AC-9D27-A809-29B3-95F032F95287}"/>
              </a:ext>
            </a:extLst>
          </p:cNvPr>
          <p:cNvSpPr txBox="1"/>
          <p:nvPr/>
        </p:nvSpPr>
        <p:spPr>
          <a:xfrm>
            <a:off x="7811486"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1" i="0" u="none" strike="noStrike" kern="1200" cap="none" spc="0" normalizeH="0" baseline="0" noProof="0">
                <a:ln>
                  <a:noFill/>
                </a:ln>
                <a:solidFill>
                  <a:srgbClr val="E7534F"/>
                </a:solidFill>
                <a:effectLst/>
                <a:uLnTx/>
                <a:uFillTx/>
                <a:latin typeface="Helvetica" panose="020B0403020202020204" pitchFamily="34" charset="0"/>
                <a:ea typeface="+mn-ea"/>
                <a:cs typeface="+mn-cs"/>
              </a:rPr>
              <a:t>Honey Mari Gay</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Junior Data Analyst at ADAPT</a:t>
            </a:r>
          </a:p>
        </p:txBody>
      </p:sp>
    </p:spTree>
    <p:extLst>
      <p:ext uri="{BB962C8B-B14F-4D97-AF65-F5344CB8AC3E}">
        <p14:creationId xmlns:p14="http://schemas.microsoft.com/office/powerpoint/2010/main" val="3302970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497872" y="1869419"/>
            <a:ext cx="3479017" cy="137800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ADAPT’s 2025 </a:t>
            </a:r>
            <a:r>
              <a:rPr lang="en-US" sz="1200" b="1">
                <a:solidFill>
                  <a:prstClr val="black"/>
                </a:solidFill>
                <a:latin typeface="Helvetica"/>
                <a:cs typeface="Helvetica"/>
              </a:rPr>
              <a:t>Security </a:t>
            </a:r>
            <a:r>
              <a:rPr kumimoji="0" lang="en-US" sz="1200" b="1" i="0" u="none" strike="noStrike" kern="1200" cap="none" spc="0" normalizeH="0" baseline="0" noProof="0">
                <a:ln>
                  <a:noFill/>
                </a:ln>
                <a:solidFill>
                  <a:prstClr val="black"/>
                </a:solidFill>
                <a:effectLst/>
                <a:uLnTx/>
                <a:uFillTx/>
                <a:latin typeface="Helvetica"/>
                <a:ea typeface="+mn-ea"/>
                <a:cs typeface="Helvetica"/>
              </a:rPr>
              <a:t>Edge Survey (</a:t>
            </a:r>
            <a:r>
              <a:rPr lang="en-US" sz="1200" b="1">
                <a:solidFill>
                  <a:prstClr val="black"/>
                </a:solidFill>
                <a:latin typeface="Helvetica"/>
                <a:cs typeface="Helvetica"/>
              </a:rPr>
              <a:t>Oct 8</a:t>
            </a:r>
            <a:r>
              <a:rPr kumimoji="0" lang="en-US" sz="1200" b="1" i="0" u="none" strike="noStrike" kern="1200" cap="none" spc="0" normalizeH="0" baseline="0" noProof="0">
                <a:ln>
                  <a:noFill/>
                </a:ln>
                <a:solidFill>
                  <a:prstClr val="black"/>
                </a:solidFill>
                <a:effectLst/>
                <a:uLnTx/>
                <a:uFillTx/>
                <a:latin typeface="Helvetica"/>
                <a:ea typeface="+mn-ea"/>
                <a:cs typeface="Helvetica"/>
              </a:rPr>
              <a:t>), describes CISOs’ views on:</a:t>
            </a:r>
            <a:endParaRPr kumimoji="0" lang="en-US" sz="12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71450" marR="0" lvl="0" indent="-171450" algn="l" defTabSz="914400" rtl="0" eaLnBrk="1" fontAlgn="auto" latinLnBrk="0" hangingPunct="1">
              <a:lnSpc>
                <a:spcPct val="125000"/>
              </a:lnSpc>
              <a:spcBef>
                <a:spcPts val="0"/>
              </a:spcBef>
              <a:spcAft>
                <a:spcPts val="600"/>
              </a:spcAft>
              <a:buClr>
                <a:schemeClr val="accent1"/>
              </a:buClr>
              <a:buSzTx/>
              <a:buFont typeface="Arial"/>
              <a:buChar char="•"/>
              <a:tabLst/>
              <a:defRPr/>
            </a:pPr>
            <a:r>
              <a:rPr lang="en-US" sz="1200">
                <a:solidFill>
                  <a:prstClr val="black"/>
                </a:solidFill>
                <a:latin typeface="Helvetica"/>
                <a:cs typeface="Helvetica"/>
              </a:rPr>
              <a:t>c</a:t>
            </a:r>
            <a:r>
              <a:rPr kumimoji="0" lang="en-US" sz="1200" i="0" u="none" strike="noStrike" kern="1200" cap="none" spc="0" normalizeH="0" baseline="0" noProof="0" err="1">
                <a:ln>
                  <a:noFill/>
                </a:ln>
                <a:solidFill>
                  <a:prstClr val="black"/>
                </a:solidFill>
                <a:effectLst/>
                <a:uLnTx/>
                <a:uFillTx/>
                <a:latin typeface="Helvetica"/>
                <a:ea typeface="+mn-ea"/>
                <a:cs typeface="Helvetica"/>
              </a:rPr>
              <a:t>yber</a:t>
            </a:r>
            <a:r>
              <a:rPr kumimoji="0" lang="en-US" sz="1200" i="0" u="none" strike="noStrike" kern="1200" cap="none" spc="0" normalizeH="0" baseline="0" noProof="0">
                <a:ln>
                  <a:noFill/>
                </a:ln>
                <a:solidFill>
                  <a:prstClr val="black"/>
                </a:solidFill>
                <a:effectLst/>
                <a:uLnTx/>
                <a:uFillTx/>
                <a:latin typeface="Helvetica"/>
                <a:ea typeface="+mn-ea"/>
                <a:cs typeface="Helvetica"/>
              </a:rPr>
              <a:t> </a:t>
            </a:r>
            <a:r>
              <a:rPr kumimoji="0" lang="en-US" sz="1200" i="0" u="none" strike="noStrike" kern="1200" cap="none" spc="0" normalizeH="0" baseline="0" noProof="0" err="1">
                <a:ln>
                  <a:noFill/>
                </a:ln>
                <a:solidFill>
                  <a:prstClr val="black"/>
                </a:solidFill>
                <a:effectLst/>
                <a:uLnTx/>
                <a:uFillTx/>
                <a:latin typeface="Helvetica"/>
                <a:ea typeface="+mn-ea"/>
                <a:cs typeface="Helvetica"/>
              </a:rPr>
              <a:t>defence</a:t>
            </a:r>
            <a:r>
              <a:rPr kumimoji="0" lang="en-US" sz="1200" i="0" u="none" strike="noStrike" kern="1200" cap="none" spc="0" normalizeH="0" baseline="0" noProof="0">
                <a:ln>
                  <a:noFill/>
                </a:ln>
                <a:solidFill>
                  <a:prstClr val="black"/>
                </a:solidFill>
                <a:effectLst/>
                <a:uLnTx/>
                <a:uFillTx/>
                <a:latin typeface="Helvetica"/>
                <a:ea typeface="+mn-ea"/>
                <a:cs typeface="Helvetica"/>
              </a:rPr>
              <a:t> maturity and detection performance</a:t>
            </a:r>
            <a:endParaRPr lang="en-US" sz="1200" i="0" u="none" strike="noStrike" kern="1200" cap="none" spc="0" normalizeH="0" baseline="0" noProof="0">
              <a:ln>
                <a:noFill/>
              </a:ln>
              <a:solidFill>
                <a:prstClr val="black"/>
              </a:solidFill>
              <a:effectLst/>
              <a:uLnTx/>
              <a:uFillTx/>
              <a:latin typeface="Helvetica"/>
              <a:cs typeface="Helvetica"/>
            </a:endParaRPr>
          </a:p>
          <a:p>
            <a:pPr marL="171450" lvl="0" indent="-171450">
              <a:lnSpc>
                <a:spcPct val="125000"/>
              </a:lnSpc>
              <a:spcAft>
                <a:spcPts val="600"/>
              </a:spcAft>
              <a:buClr>
                <a:schemeClr val="accent1"/>
              </a:buClr>
              <a:buFont typeface="Arial"/>
              <a:buChar char="•"/>
              <a:defRPr/>
            </a:pPr>
            <a:r>
              <a:rPr lang="en-US" sz="1200" err="1">
                <a:solidFill>
                  <a:prstClr val="black"/>
                </a:solidFill>
                <a:latin typeface="Helvetica"/>
                <a:cs typeface="Helvetica"/>
              </a:rPr>
              <a:t>prioritising</a:t>
            </a:r>
            <a:r>
              <a:rPr lang="en-US" sz="1200">
                <a:solidFill>
                  <a:prstClr val="black"/>
                </a:solidFill>
                <a:latin typeface="Helvetica"/>
                <a:cs typeface="Helvetica"/>
              </a:rPr>
              <a:t> and enabling secure initiatives.</a:t>
            </a:r>
            <a:endParaRPr lang="en-US" sz="1200" i="0" u="none" strike="noStrike" kern="1200" cap="none" spc="0" normalizeH="0" baseline="0" noProof="0">
              <a:ln>
                <a:noFill/>
              </a:ln>
              <a:solidFill>
                <a:prstClr val="black"/>
              </a:solidFill>
              <a:effectLst/>
              <a:uLnTx/>
              <a:uFillTx/>
              <a:latin typeface="Helvetica"/>
              <a:cs typeface="Helvetica"/>
            </a:endParaRPr>
          </a:p>
        </p:txBody>
      </p:sp>
      <p:sp>
        <p:nvSpPr>
          <p:cNvPr id="3" name="Rectangle 2">
            <a:extLst>
              <a:ext uri="{FF2B5EF4-FFF2-40B4-BE49-F238E27FC236}">
                <a16:creationId xmlns:a16="http://schemas.microsoft.com/office/drawing/2014/main" id="{FCDB4BEB-E898-C416-1F0D-8AA44DED8E6F}"/>
              </a:ext>
            </a:extLst>
          </p:cNvPr>
          <p:cNvSpPr/>
          <p:nvPr/>
        </p:nvSpPr>
        <p:spPr>
          <a:xfrm>
            <a:off x="497872" y="1341388"/>
            <a:ext cx="2795624"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Key takeaways</a:t>
            </a:r>
          </a:p>
        </p:txBody>
      </p:sp>
      <p:sp>
        <p:nvSpPr>
          <p:cNvPr id="6" name="Rectangle 5">
            <a:extLst>
              <a:ext uri="{FF2B5EF4-FFF2-40B4-BE49-F238E27FC236}">
                <a16:creationId xmlns:a16="http://schemas.microsoft.com/office/drawing/2014/main" id="{24C42335-3FD8-4EDA-2E5C-1E6001BA24EF}"/>
              </a:ext>
            </a:extLst>
          </p:cNvPr>
          <p:cNvSpPr/>
          <p:nvPr/>
        </p:nvSpPr>
        <p:spPr>
          <a:xfrm>
            <a:off x="497872" y="1047226"/>
            <a:ext cx="3934498" cy="292388"/>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 Security</a:t>
            </a: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362818" y="274867"/>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898A455-8484-C20E-25BE-0AEB1706CDD0}"/>
              </a:ext>
            </a:extLst>
          </p:cNvPr>
          <p:cNvSpPr txBox="1"/>
          <p:nvPr/>
        </p:nvSpPr>
        <p:spPr>
          <a:xfrm>
            <a:off x="4778244" y="1047226"/>
            <a:ext cx="6992988" cy="4763548"/>
          </a:xfrm>
          <a:prstGeom prst="rect">
            <a:avLst/>
          </a:prstGeom>
          <a:noFill/>
        </p:spPr>
        <p:txBody>
          <a:bodyPr wrap="square" lIns="91440" tIns="45720" rIns="91440" bIns="45720" anchor="t">
            <a:spAutoFit/>
          </a:bodyPr>
          <a:lstStyle/>
          <a:p>
            <a:pPr marL="228600" lvl="0" indent="-228600">
              <a:lnSpc>
                <a:spcPct val="125000"/>
              </a:lnSpc>
              <a:spcAft>
                <a:spcPts val="600"/>
              </a:spcAft>
              <a:buClr>
                <a:srgbClr val="E7534F"/>
              </a:buClr>
              <a:buFont typeface="+mj-lt"/>
              <a:buAutoNum type="arabicPeriod"/>
              <a:defRPr/>
            </a:pPr>
            <a:r>
              <a:rPr lang="en-US" sz="1200" b="1">
                <a:solidFill>
                  <a:prstClr val="black"/>
                </a:solidFill>
                <a:latin typeface="Helvetica"/>
                <a:cs typeface="Helvetica"/>
              </a:rPr>
              <a:t>Cyber resilience is emerging, yet maturity gaps remain</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447675" lvl="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On a scale of 1 to 100, the average cyber resilience of Australian </a:t>
            </a:r>
            <a:r>
              <a:rPr lang="en-US" sz="1200" err="1">
                <a:solidFill>
                  <a:prstClr val="black"/>
                </a:solidFill>
                <a:latin typeface="Helvetica"/>
                <a:cs typeface="Helvetica"/>
              </a:rPr>
              <a:t>organisations</a:t>
            </a:r>
            <a:r>
              <a:rPr lang="en-US" sz="1200">
                <a:solidFill>
                  <a:prstClr val="black"/>
                </a:solidFill>
                <a:latin typeface="Helvetica"/>
                <a:cs typeface="Helvetica"/>
              </a:rPr>
              <a:t> in 2025 </a:t>
            </a:r>
            <a:br>
              <a:rPr lang="en-US" sz="1200">
                <a:solidFill>
                  <a:prstClr val="black"/>
                </a:solidFill>
                <a:latin typeface="Helvetica"/>
                <a:cs typeface="Helvetica"/>
              </a:rPr>
            </a:br>
            <a:r>
              <a:rPr lang="en-US" sz="1200">
                <a:solidFill>
                  <a:prstClr val="black"/>
                </a:solidFill>
                <a:latin typeface="Helvetica"/>
                <a:cs typeface="Helvetica"/>
              </a:rPr>
              <a:t>is 60, showing that CISOs believe their </a:t>
            </a:r>
            <a:r>
              <a:rPr lang="en-US" sz="1200" err="1">
                <a:solidFill>
                  <a:prstClr val="black"/>
                </a:solidFill>
                <a:latin typeface="Helvetica"/>
                <a:cs typeface="Helvetica"/>
              </a:rPr>
              <a:t>organisations</a:t>
            </a:r>
            <a:r>
              <a:rPr lang="en-US" sz="1200">
                <a:solidFill>
                  <a:prstClr val="black"/>
                </a:solidFill>
                <a:latin typeface="Helvetica"/>
                <a:cs typeface="Helvetica"/>
              </a:rPr>
              <a:t> are functionally resilient but still far </a:t>
            </a:r>
            <a:br>
              <a:rPr lang="en-US" sz="1200">
                <a:solidFill>
                  <a:prstClr val="black"/>
                </a:solidFill>
                <a:latin typeface="Helvetica"/>
                <a:cs typeface="Helvetica"/>
              </a:rPr>
            </a:br>
            <a:r>
              <a:rPr lang="en-US" sz="1200">
                <a:solidFill>
                  <a:prstClr val="black"/>
                </a:solidFill>
                <a:latin typeface="Helvetica"/>
                <a:cs typeface="Helvetica"/>
              </a:rPr>
              <a:t>from high maturity.</a:t>
            </a:r>
            <a:endParaRPr lang="en-US" sz="1200" b="0" i="0" u="none" strike="noStrike" kern="1200" cap="none" spc="0" normalizeH="0" baseline="0" noProof="0">
              <a:ln>
                <a:noFill/>
              </a:ln>
              <a:solidFill>
                <a:prstClr val="black"/>
              </a:solidFill>
              <a:effectLst/>
              <a:uLnTx/>
              <a:uFillTx/>
              <a:latin typeface="Helvetica"/>
              <a:cs typeface="Helvetica"/>
            </a:endParaRPr>
          </a:p>
          <a:p>
            <a:pPr marL="447675" lvl="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The Essential Eight (E8) remains the foundational baseline for resilience, but most </a:t>
            </a:r>
            <a:r>
              <a:rPr lang="en-US" sz="1200" err="1">
                <a:solidFill>
                  <a:prstClr val="black"/>
                </a:solidFill>
                <a:latin typeface="Helvetica"/>
                <a:cs typeface="Helvetica"/>
              </a:rPr>
              <a:t>organisations</a:t>
            </a:r>
            <a:r>
              <a:rPr lang="en-US" sz="1200">
                <a:solidFill>
                  <a:prstClr val="black"/>
                </a:solidFill>
                <a:latin typeface="Helvetica"/>
                <a:cs typeface="Helvetica"/>
              </a:rPr>
              <a:t> are still operating around maturity level 2. Application whitelisting and hardening user apps are showing significant challenges in achieving full security maturity</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a:p>
            <a:pPr marL="228600" lvl="0" indent="-228600">
              <a:lnSpc>
                <a:spcPct val="125000"/>
              </a:lnSpc>
              <a:spcBef>
                <a:spcPts val="600"/>
              </a:spcBef>
              <a:spcAft>
                <a:spcPts val="600"/>
              </a:spcAft>
              <a:buClr>
                <a:srgbClr val="E7534F"/>
              </a:buClr>
              <a:buFont typeface="+mj-lt"/>
              <a:buAutoNum type="arabicPeriod" startAt="2"/>
              <a:defRPr/>
            </a:pPr>
            <a:r>
              <a:rPr lang="en-US" sz="1200" b="1" spc="-50">
                <a:solidFill>
                  <a:srgbClr val="000000"/>
                </a:solidFill>
                <a:latin typeface="Helvetica"/>
                <a:cs typeface="Helvetica"/>
              </a:rPr>
              <a:t>The Security Operations Centre (SOC) is mostly fully outsourced</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447675" lvl="0" indent="-171450">
              <a:lnSpc>
                <a:spcPct val="125000"/>
              </a:lnSpc>
              <a:spcAft>
                <a:spcPts val="600"/>
              </a:spcAft>
              <a:buClr>
                <a:srgbClr val="E7534F"/>
              </a:buClr>
              <a:buFont typeface="Arial" panose="020B0604020202020204" pitchFamily="34" charset="0"/>
              <a:buChar char="•"/>
              <a:defRPr/>
            </a:pPr>
            <a:r>
              <a:rPr lang="en-US" sz="1200" err="1">
                <a:solidFill>
                  <a:prstClr val="black"/>
                </a:solidFill>
                <a:latin typeface="Helvetica"/>
                <a:cs typeface="Helvetica"/>
              </a:rPr>
              <a:t>Organisations</a:t>
            </a:r>
            <a:r>
              <a:rPr lang="en-US" sz="1200">
                <a:solidFill>
                  <a:prstClr val="black"/>
                </a:solidFill>
                <a:latin typeface="Helvetica"/>
                <a:cs typeface="Helvetica"/>
              </a:rPr>
              <a:t> are shifting toward partially or fully outsourced SOC, indicating a greater need for more scalable and </a:t>
            </a:r>
            <a:r>
              <a:rPr lang="en-US" sz="1200" err="1">
                <a:solidFill>
                  <a:prstClr val="black"/>
                </a:solidFill>
                <a:latin typeface="Helvetica"/>
                <a:cs typeface="Helvetica"/>
              </a:rPr>
              <a:t>specialised</a:t>
            </a:r>
            <a:r>
              <a:rPr lang="en-US" sz="1200">
                <a:solidFill>
                  <a:prstClr val="black"/>
                </a:solidFill>
                <a:latin typeface="Helvetica"/>
                <a:cs typeface="Helvetica"/>
              </a:rPr>
              <a:t> expertise</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447675" lvl="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The majority of </a:t>
            </a:r>
            <a:r>
              <a:rPr lang="en-US" sz="1200" err="1">
                <a:solidFill>
                  <a:prstClr val="black"/>
                </a:solidFill>
                <a:latin typeface="Helvetica"/>
                <a:cs typeface="Helvetica"/>
              </a:rPr>
              <a:t>organisations</a:t>
            </a:r>
            <a:r>
              <a:rPr lang="en-US" sz="1200">
                <a:solidFill>
                  <a:prstClr val="black"/>
                </a:solidFill>
                <a:latin typeface="Helvetica"/>
                <a:cs typeface="Helvetica"/>
              </a:rPr>
              <a:t> can now detect and respond to incidents within 6 hours. </a:t>
            </a:r>
            <a:br>
              <a:rPr lang="en-US" sz="1200">
                <a:solidFill>
                  <a:prstClr val="black"/>
                </a:solidFill>
                <a:latin typeface="Helvetica"/>
                <a:cs typeface="Helvetica"/>
              </a:rPr>
            </a:br>
            <a:r>
              <a:rPr lang="en-US" sz="1200">
                <a:solidFill>
                  <a:prstClr val="black"/>
                </a:solidFill>
                <a:latin typeface="Helvetica"/>
                <a:cs typeface="Helvetica"/>
              </a:rPr>
              <a:t>Fewer incidents escalate to high severity, which suggests better containment and stronger cyber security capabilities</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a:p>
            <a:pPr marL="228600" lvl="0" indent="-228600">
              <a:lnSpc>
                <a:spcPct val="125000"/>
              </a:lnSpc>
              <a:spcBef>
                <a:spcPts val="600"/>
              </a:spcBef>
              <a:spcAft>
                <a:spcPts val="600"/>
              </a:spcAft>
              <a:buClr>
                <a:srgbClr val="E7534F"/>
              </a:buClr>
              <a:buFont typeface="+mj-lt"/>
              <a:buAutoNum type="arabicPeriod" startAt="3"/>
              <a:defRPr/>
            </a:pPr>
            <a:r>
              <a:rPr lang="en-US" sz="1200" b="1" spc="-50" err="1">
                <a:solidFill>
                  <a:srgbClr val="000000"/>
                </a:solidFill>
                <a:latin typeface="Helvetica"/>
                <a:cs typeface="Helvetica"/>
              </a:rPr>
              <a:t>Prioritising</a:t>
            </a:r>
            <a:r>
              <a:rPr lang="en-US" sz="1200" b="1" spc="-50">
                <a:solidFill>
                  <a:srgbClr val="000000"/>
                </a:solidFill>
                <a:latin typeface="Helvetica"/>
                <a:cs typeface="Helvetica"/>
              </a:rPr>
              <a:t> assets that protect </a:t>
            </a:r>
            <a:r>
              <a:rPr lang="en-US" sz="1200" b="1" spc="-50" err="1">
                <a:solidFill>
                  <a:srgbClr val="000000"/>
                </a:solidFill>
                <a:latin typeface="Helvetica"/>
                <a:cs typeface="Helvetica"/>
              </a:rPr>
              <a:t>organisations</a:t>
            </a:r>
            <a:r>
              <a:rPr lang="en-US" sz="1200" b="1" spc="-50">
                <a:solidFill>
                  <a:srgbClr val="000000"/>
                </a:solidFill>
                <a:latin typeface="Helvetica"/>
                <a:cs typeface="Helvetica"/>
              </a:rPr>
              <a:t> from loss rather than those that enable growth</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447675" lvl="1"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The top metrics when classifying assets are core operational dependency, customer and brand impact, data sensitivity and financial impact</a:t>
            </a:r>
            <a:r>
              <a:rPr kumimoji="0" lang="en-US" sz="1200" b="0" i="0" u="none" strike="noStrike" kern="1200" cap="none" spc="0" normalizeH="0" baseline="0" noProof="0">
                <a:ln>
                  <a:noFill/>
                </a:ln>
                <a:solidFill>
                  <a:prstClr val="black"/>
                </a:solidFill>
                <a:effectLst/>
                <a:uLnTx/>
                <a:uFillTx/>
                <a:latin typeface="Helvetica"/>
                <a:ea typeface="+mn-ea"/>
                <a:cs typeface="Helvetica"/>
              </a:rPr>
              <a:t>. </a:t>
            </a:r>
          </a:p>
          <a:p>
            <a:pPr marL="447675" lvl="1"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Except for utility/usability, all security dimensions are critical for </a:t>
            </a:r>
            <a:r>
              <a:rPr lang="en-US" sz="1200" err="1">
                <a:solidFill>
                  <a:prstClr val="black"/>
                </a:solidFill>
                <a:latin typeface="Helvetica"/>
                <a:cs typeface="Helvetica"/>
              </a:rPr>
              <a:t>analysing</a:t>
            </a:r>
            <a:r>
              <a:rPr lang="en-US" sz="1200">
                <a:solidFill>
                  <a:prstClr val="black"/>
                </a:solidFill>
                <a:latin typeface="Helvetica"/>
                <a:cs typeface="Helvetica"/>
              </a:rPr>
              <a:t> security assets</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p>
        </p:txBody>
      </p:sp>
      <p:cxnSp>
        <p:nvCxnSpPr>
          <p:cNvPr id="2" name="Straight Connector 1" hidden="1">
            <a:extLst>
              <a:ext uri="{FF2B5EF4-FFF2-40B4-BE49-F238E27FC236}">
                <a16:creationId xmlns:a16="http://schemas.microsoft.com/office/drawing/2014/main" id="{DBFB9B1E-11DE-F441-E205-09C944D3D829}"/>
              </a:ext>
            </a:extLst>
          </p:cNvPr>
          <p:cNvCxnSpPr/>
          <p:nvPr/>
        </p:nvCxnSpPr>
        <p:spPr>
          <a:xfrm>
            <a:off x="574917" y="0"/>
            <a:ext cx="0" cy="68580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6966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lang="en-US" sz="1400" b="1" i="0" u="none" strike="noStrike" kern="1200" cap="none" spc="-8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lang="en-US" sz="1400" b="1"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to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US"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kumimoji="0" lang="en-US"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Through</a:t>
            </a:r>
            <a:r>
              <a:rPr kumimoji="0" sz="1200" b="0" i="0" u="none" strike="noStrike" kern="1200" cap="none" spc="-5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market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Q&amp;A</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Bespoke</a:t>
            </a:r>
            <a:r>
              <a:rPr kumimoji="0" lang="en-US" sz="1400" b="1" i="0" u="none" strike="noStrike" kern="1200" cap="none" spc="-9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US"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US"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Receive</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custom</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cuts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Leverage</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sz="1200" b="0" i="0" u="none" strike="noStrike" kern="1200" cap="none" spc="7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r>
              <a:rPr kumimoji="0" sz="1200" b="0" i="0" u="none" strike="noStrike" kern="1200" cap="none" spc="7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with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help</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lvl="0" indent="0" algn="l" defTabSz="914400" rtl="0" eaLnBrk="1" fontAlgn="auto" latinLnBrk="0" hangingPunct="1">
              <a:lnSpc>
                <a:spcPct val="133200"/>
              </a:lnSpc>
              <a:spcBef>
                <a:spcPts val="250"/>
              </a:spcBef>
              <a:spcAft>
                <a:spcPts val="0"/>
              </a:spcAft>
              <a:buClrTx/>
              <a:buSzTx/>
              <a:buFontTx/>
              <a:buNone/>
              <a:tabLst/>
              <a:defRPr/>
            </a:pP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Market</a:t>
            </a:r>
            <a:r>
              <a:rPr kumimoji="0" sz="1400" b="1"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a:t>
            </a:r>
            <a:r>
              <a:rPr kumimoji="0"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Reports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Access</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library</a:t>
            </a:r>
            <a:r>
              <a:rPr kumimoji="0"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of</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fact-</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based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insights,</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deep</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dives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on</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ANZ</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business</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&amp;</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IT</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Premier</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Unlock</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our</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network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leading</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business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lang="en-US"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lang="en-US"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US"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impact</a:t>
            </a:r>
            <a:r>
              <a:rPr kumimoji="0" lang="en-US"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just"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will</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ensure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team</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the</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most</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9" name="object 9"/>
          <p:cNvSpPr txBox="1"/>
          <p:nvPr/>
        </p:nvSpPr>
        <p:spPr>
          <a:xfrm>
            <a:off x="945305" y="1900427"/>
            <a:ext cx="3020694" cy="976549"/>
          </a:xfrm>
          <a:prstGeom prst="rect">
            <a:avLst/>
          </a:prstGeom>
        </p:spPr>
        <p:txBody>
          <a:bodyPr vert="horz" wrap="square" lIns="0" tIns="12700" rIns="0" bIns="0" rtlCol="0">
            <a:spAutoFit/>
          </a:bodyPr>
          <a:lstStyle/>
          <a:p>
            <a:pPr marL="12700" marR="109347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studies</a:t>
            </a:r>
            <a:r>
              <a:rPr kumimoji="0" lang="en-AU" sz="1400" b="1"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the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kumimoji="0"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br>
              <a:rPr kumimoji="0" lang="en-PH"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b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of</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projects</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0" name="object 10"/>
          <p:cNvSpPr txBox="1"/>
          <p:nvPr/>
        </p:nvSpPr>
        <p:spPr>
          <a:xfrm>
            <a:off x="945305" y="3543300"/>
            <a:ext cx="3020694" cy="966868"/>
          </a:xfrm>
          <a:prstGeom prst="rect">
            <a:avLst/>
          </a:prstGeom>
        </p:spPr>
        <p:txBody>
          <a:bodyPr vert="horz" wrap="square" lIns="0" tIns="12700" rIns="0" bIns="0" rtlCol="0">
            <a:spAutoFit/>
          </a:bodyPr>
          <a:lstStyle/>
          <a:p>
            <a:pPr marL="12700" marR="146431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lang="en-AU"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Elevate</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your</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business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cases</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with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market</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industry</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Industry</a:t>
            </a:r>
            <a:r>
              <a:rPr kumimoji="0" lang="en-AU" sz="1400" b="1"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or read</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1-page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from</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our</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Edge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950" b="0" i="1" u="none" strike="noStrike" kern="1200" cap="none" spc="-25" normalizeH="0" baseline="0" noProof="0">
                <a:ln>
                  <a:noFill/>
                </a:ln>
                <a:solidFill>
                  <a:srgbClr val="3B3838"/>
                </a:solidFill>
                <a:effectLst/>
                <a:uLnTx/>
                <a:uFillTx/>
                <a:latin typeface="Arial"/>
                <a:ea typeface="+mn-ea"/>
                <a:cs typeface="Arial"/>
              </a:rPr>
              <a:t>*Inclusions</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40" normalizeH="0" baseline="0" noProof="0">
                <a:ln>
                  <a:noFill/>
                </a:ln>
                <a:solidFill>
                  <a:srgbClr val="3B3838"/>
                </a:solidFill>
                <a:effectLst/>
                <a:uLnTx/>
                <a:uFillTx/>
                <a:latin typeface="Arial"/>
                <a:ea typeface="+mn-ea"/>
                <a:cs typeface="Arial"/>
              </a:rPr>
              <a:t>may</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25" normalizeH="0" baseline="0" noProof="0">
                <a:ln>
                  <a:noFill/>
                </a:ln>
                <a:solidFill>
                  <a:srgbClr val="3B3838"/>
                </a:solidFill>
                <a:effectLst/>
                <a:uLnTx/>
                <a:uFillTx/>
                <a:latin typeface="Arial"/>
                <a:ea typeface="+mn-ea"/>
                <a:cs typeface="Arial"/>
              </a:rPr>
              <a:t>vary</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10" normalizeH="0" baseline="0" noProof="0">
                <a:ln>
                  <a:noFill/>
                </a:ln>
                <a:solidFill>
                  <a:srgbClr val="3B3838"/>
                </a:solidFill>
                <a:effectLst/>
                <a:uLnTx/>
                <a:uFillTx/>
                <a:latin typeface="Arial"/>
                <a:ea typeface="+mn-ea"/>
                <a:cs typeface="Arial"/>
              </a:rPr>
              <a:t>depending</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20" normalizeH="0" baseline="0" noProof="0">
                <a:ln>
                  <a:noFill/>
                </a:ln>
                <a:solidFill>
                  <a:srgbClr val="3B3838"/>
                </a:solidFill>
                <a:effectLst/>
                <a:uLnTx/>
                <a:uFillTx/>
                <a:latin typeface="Arial"/>
                <a:ea typeface="+mn-ea"/>
                <a:cs typeface="Arial"/>
              </a:rPr>
              <a:t>on</a:t>
            </a:r>
            <a:r>
              <a:rPr kumimoji="0" sz="950" b="0" i="1" u="none" strike="noStrike" kern="1200" cap="none" spc="0" normalizeH="0" baseline="0" noProof="0">
                <a:ln>
                  <a:noFill/>
                </a:ln>
                <a:solidFill>
                  <a:srgbClr val="3B3838"/>
                </a:solidFill>
                <a:effectLst/>
                <a:uLnTx/>
                <a:uFillTx/>
                <a:latin typeface="Arial"/>
                <a:ea typeface="+mn-ea"/>
                <a:cs typeface="Arial"/>
              </a:rPr>
              <a:t> </a:t>
            </a:r>
            <a:r>
              <a:rPr kumimoji="0" sz="950" b="0" i="1" u="none" strike="noStrike" kern="1200" cap="none" spc="-20" normalizeH="0" baseline="0" noProof="0">
                <a:ln>
                  <a:noFill/>
                </a:ln>
                <a:solidFill>
                  <a:srgbClr val="3B3838"/>
                </a:solidFill>
                <a:effectLst/>
                <a:uLnTx/>
                <a:uFillTx/>
                <a:latin typeface="Arial"/>
                <a:ea typeface="+mn-ea"/>
                <a:cs typeface="Arial"/>
              </a:rPr>
              <a:t>subscription</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10" normalizeH="0" baseline="0" noProof="0">
                <a:ln>
                  <a:noFill/>
                </a:ln>
                <a:solidFill>
                  <a:srgbClr val="3B3838"/>
                </a:solidFill>
                <a:effectLst/>
                <a:uLnTx/>
                <a:uFillTx/>
                <a:latin typeface="Arial"/>
                <a:ea typeface="+mn-ea"/>
                <a:cs typeface="Arial"/>
              </a:rPr>
              <a:t>level.</a:t>
            </a:r>
            <a:endParaRPr kumimoji="0" sz="950" b="0" i="0" u="none" strike="noStrike" kern="1200" cap="none" spc="0" normalizeH="0" baseline="0" noProof="0">
              <a:ln>
                <a:noFill/>
              </a:ln>
              <a:solidFill>
                <a:prstClr val="black"/>
              </a:solidFill>
              <a:effectLst/>
              <a:uLnTx/>
              <a:uFillTx/>
              <a:latin typeface="Arial"/>
              <a:ea typeface="+mn-ea"/>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lvl="0" indent="20955" algn="l" defTabSz="914400" rtl="0" eaLnBrk="1" fontAlgn="auto" latinLnBrk="0" hangingPunct="1">
              <a:lnSpc>
                <a:spcPct val="137400"/>
              </a:lnSpc>
              <a:spcBef>
                <a:spcPts val="95"/>
              </a:spcBef>
              <a:spcAft>
                <a:spcPts val="0"/>
              </a:spcAft>
              <a:buClrTx/>
              <a:buSzTx/>
              <a:buFontTx/>
              <a:buNone/>
              <a:tabLst/>
              <a:defRPr/>
            </a:pP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Members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ADAPT’s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Research</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&amp;</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Advisory</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platform</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have</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access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entire</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suite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market</a:t>
            </a:r>
            <a:r>
              <a:rPr kumimoji="0"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leading</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content,</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insights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and</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resources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a:t>
            </a:r>
            <a:r>
              <a:rPr kumimoji="0" sz="1150" b="0" i="0" u="none" strike="noStrike" kern="1200" cap="none" spc="13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execute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role.</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For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any</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assistance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contact</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Account</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Manager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the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section.</a:t>
            </a:r>
            <a:endParaRPr kumimoji="0" sz="11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4" name="object 2">
            <a:extLst>
              <a:ext uri="{FF2B5EF4-FFF2-40B4-BE49-F238E27FC236}">
                <a16:creationId xmlns:a16="http://schemas.microsoft.com/office/drawing/2014/main" id="{5047A1A9-BDA7-8A8B-56E4-A2A0AF7F4181}"/>
              </a:ext>
            </a:extLst>
          </p:cNvPr>
          <p:cNvSpPr txBox="1">
            <a:spLocks/>
          </p:cNvSpPr>
          <p:nvPr/>
        </p:nvSpPr>
        <p:spPr>
          <a:xfrm>
            <a:off x="3395268" y="334771"/>
            <a:ext cx="5401462" cy="391159"/>
          </a:xfrm>
          <a:prstGeom prst="rect">
            <a:avLst/>
          </a:prstGeom>
        </p:spPr>
        <p:txBody>
          <a:bodyPr vert="horz" wrap="square" lIns="0" tIns="12700" rIns="0" bIns="0" rtlCol="0">
            <a:spAutoFit/>
          </a:bodyPr>
          <a:lstStyle>
            <a:lvl1pPr>
              <a:defRPr sz="2400" b="1" i="0">
                <a:solidFill>
                  <a:schemeClr val="bg1"/>
                </a:solidFill>
                <a:latin typeface="Arial"/>
                <a:ea typeface="+mj-ea"/>
                <a:cs typeface="Arial"/>
              </a:defRPr>
            </a:lvl1p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US"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Additional</a:t>
            </a:r>
            <a:r>
              <a:rPr kumimoji="0" lang="en-US" sz="2400" b="1" i="0" u="none" strike="noStrike" kern="0" cap="none" spc="-2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US"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resources</a:t>
            </a:r>
            <a:r>
              <a:rPr kumimoji="0" lang="en-US" sz="2400" b="1" i="0" u="none" strike="noStrike" kern="0" cap="none" spc="-15"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US"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you</a:t>
            </a:r>
            <a:r>
              <a:rPr kumimoji="0" lang="en-US" sz="2400" b="1" i="0" u="none" strike="noStrike" kern="0" cap="none" spc="-2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US"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can</a:t>
            </a:r>
            <a:r>
              <a:rPr kumimoji="0" lang="en-US" sz="2400" b="1" i="0" u="none" strike="noStrike" kern="0" cap="none" spc="-2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US" sz="2400" b="1" i="0" u="none" strike="noStrike" kern="0" cap="none" spc="-1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access</a:t>
            </a:r>
          </a:p>
        </p:txBody>
      </p:sp>
    </p:spTree>
    <p:extLst>
      <p:ext uri="{BB962C8B-B14F-4D97-AF65-F5344CB8AC3E}">
        <p14:creationId xmlns:p14="http://schemas.microsoft.com/office/powerpoint/2010/main" val="148512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2997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449976F-3F37-2124-BDCB-614B1C94D558}"/>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8CDDF79D-B05B-7BAF-9BB4-FE3FC267C59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027" y="6005622"/>
            <a:ext cx="2157900" cy="232240"/>
          </a:xfrm>
          <a:prstGeom prst="rect">
            <a:avLst/>
          </a:prstGeom>
        </p:spPr>
      </p:pic>
      <p:grpSp>
        <p:nvGrpSpPr>
          <p:cNvPr id="3" name="Group 2">
            <a:extLst>
              <a:ext uri="{FF2B5EF4-FFF2-40B4-BE49-F238E27FC236}">
                <a16:creationId xmlns:a16="http://schemas.microsoft.com/office/drawing/2014/main" id="{8AB8E1F4-85C4-CE99-1D4A-15A6E737B8D3}"/>
              </a:ext>
            </a:extLst>
          </p:cNvPr>
          <p:cNvGrpSpPr/>
          <p:nvPr/>
        </p:nvGrpSpPr>
        <p:grpSpPr>
          <a:xfrm>
            <a:off x="549440" y="2393910"/>
            <a:ext cx="7131520" cy="1466834"/>
            <a:chOff x="549440" y="2393910"/>
            <a:chExt cx="7131520" cy="1466834"/>
          </a:xfrm>
        </p:grpSpPr>
        <p:sp>
          <p:nvSpPr>
            <p:cNvPr id="4" name="TextBox 3">
              <a:extLst>
                <a:ext uri="{FF2B5EF4-FFF2-40B4-BE49-F238E27FC236}">
                  <a16:creationId xmlns:a16="http://schemas.microsoft.com/office/drawing/2014/main" id="{C6C0F50D-7A1E-836E-E850-C1C9DB6F7349}"/>
                </a:ext>
              </a:extLst>
            </p:cNvPr>
            <p:cNvSpPr txBox="1"/>
            <p:nvPr/>
          </p:nvSpPr>
          <p:spPr>
            <a:xfrm>
              <a:off x="549440" y="2393910"/>
              <a:ext cx="7131520" cy="132343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lang="en-US" sz="4000">
                  <a:solidFill>
                    <a:prstClr val="white"/>
                  </a:solidFill>
                  <a:latin typeface="Helvetica"/>
                  <a:cs typeface="Helvetica"/>
                </a:rPr>
                <a:t>Cyber defence maturity </a:t>
              </a:r>
              <a:br>
                <a:rPr lang="en-US" sz="4000">
                  <a:solidFill>
                    <a:prstClr val="white"/>
                  </a:solidFill>
                  <a:latin typeface="Helvetica"/>
                  <a:cs typeface="Helvetica"/>
                </a:rPr>
              </a:br>
              <a:r>
                <a:rPr lang="en-US" sz="4000">
                  <a:solidFill>
                    <a:prstClr val="white"/>
                  </a:solidFill>
                  <a:latin typeface="Helvetica"/>
                  <a:cs typeface="Helvetica"/>
                </a:rPr>
                <a:t>and detection performance</a:t>
              </a:r>
            </a:p>
          </p:txBody>
        </p:sp>
        <p:sp>
          <p:nvSpPr>
            <p:cNvPr id="8" name="Rectangle 7">
              <a:extLst>
                <a:ext uri="{FF2B5EF4-FFF2-40B4-BE49-F238E27FC236}">
                  <a16:creationId xmlns:a16="http://schemas.microsoft.com/office/drawing/2014/main" id="{B9FA346C-E931-F2B0-C289-8C4946691E45}"/>
                </a:ext>
              </a:extLst>
            </p:cNvPr>
            <p:cNvSpPr/>
            <p:nvPr/>
          </p:nvSpPr>
          <p:spPr>
            <a:xfrm>
              <a:off x="675866" y="3796736"/>
              <a:ext cx="365760"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929632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2FB842-7DE3-51F9-5923-EFCA7C2F3C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A26B29-9D2E-2969-4BD1-8EDA78DACCD1}"/>
              </a:ext>
            </a:extLst>
          </p:cNvPr>
          <p:cNvSpPr>
            <a:spLocks noGrp="1"/>
          </p:cNvSpPr>
          <p:nvPr>
            <p:ph type="title" idx="4294967295"/>
          </p:nvPr>
        </p:nvSpPr>
        <p:spPr>
          <a:xfrm>
            <a:off x="250721" y="140133"/>
            <a:ext cx="10439400" cy="720725"/>
          </a:xfrm>
          <a:prstGeom prst="rect">
            <a:avLst/>
          </a:prstGeom>
        </p:spPr>
        <p:txBody>
          <a:bodyPr/>
          <a:lstStyle/>
          <a:p>
            <a:pPr algn="l">
              <a:defRPr sz="1800" b="1">
                <a:latin typeface="Helvetica"/>
              </a:defRPr>
            </a:pPr>
            <a:r>
              <a:rPr lang="en-US" sz="2000"/>
              <a:t>Based on your evaluation of the questions in this section, how would you rate </a:t>
            </a:r>
            <a:br>
              <a:rPr lang="en-US" sz="2000"/>
            </a:br>
            <a:r>
              <a:rPr lang="en-US" sz="2000"/>
              <a:t>your organisation's overall cyber resilience?</a:t>
            </a:r>
          </a:p>
        </p:txBody>
      </p:sp>
      <p:sp>
        <p:nvSpPr>
          <p:cNvPr id="6" name="TextBox 5">
            <a:extLst>
              <a:ext uri="{FF2B5EF4-FFF2-40B4-BE49-F238E27FC236}">
                <a16:creationId xmlns:a16="http://schemas.microsoft.com/office/drawing/2014/main" id="{F6CF9D91-D76D-1CC5-A63B-9F59C1114AD1}"/>
              </a:ext>
            </a:extLst>
          </p:cNvPr>
          <p:cNvSpPr txBox="1"/>
          <p:nvPr/>
        </p:nvSpPr>
        <p:spPr>
          <a:xfrm>
            <a:off x="6349549" y="6555700"/>
            <a:ext cx="5676826" cy="246221"/>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sz="1100" i="1">
                <a:latin typeface="Helvetica"/>
              </a:defRPr>
            </a:pPr>
            <a:r>
              <a:rPr kumimoji="0" lang="en-US" sz="1000" b="0" i="1" u="none" strike="noStrike" kern="1200" cap="none" spc="0" normalizeH="0" baseline="0" noProof="0">
                <a:ln>
                  <a:noFill/>
                </a:ln>
                <a:solidFill>
                  <a:schemeClr val="bg1">
                    <a:lumMod val="50000"/>
                  </a:schemeClr>
                </a:solidFill>
                <a:effectLst/>
                <a:uLnTx/>
                <a:uFillTx/>
                <a:latin typeface="Helvetica"/>
                <a:ea typeface="+mn-ea"/>
                <a:cs typeface="Arial"/>
                <a:sym typeface="Arial"/>
              </a:rPr>
              <a:t>Source : ADAPT Security Edge Survey in Oct 2025. Sample size : 80 Australian CISOs</a:t>
            </a:r>
          </a:p>
        </p:txBody>
      </p:sp>
      <p:pic>
        <p:nvPicPr>
          <p:cNvPr id="4" name="Graphic 3">
            <a:extLst>
              <a:ext uri="{FF2B5EF4-FFF2-40B4-BE49-F238E27FC236}">
                <a16:creationId xmlns:a16="http://schemas.microsoft.com/office/drawing/2014/main" id="{F8085E29-F04B-D62F-94A3-46EAE37A227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734964" y="1036466"/>
            <a:ext cx="7470915" cy="5374799"/>
          </a:xfrm>
          <a:prstGeom prst="rect">
            <a:avLst/>
          </a:prstGeom>
        </p:spPr>
      </p:pic>
    </p:spTree>
    <p:extLst>
      <p:ext uri="{BB962C8B-B14F-4D97-AF65-F5344CB8AC3E}">
        <p14:creationId xmlns:p14="http://schemas.microsoft.com/office/powerpoint/2010/main" val="1701296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06480" y="178517"/>
            <a:ext cx="10180638" cy="719138"/>
          </a:xfrm>
          <a:prstGeom prst="rect">
            <a:avLst/>
          </a:prstGeom>
        </p:spPr>
        <p:txBody>
          <a:bodyPr>
            <a:normAutofit/>
          </a:bodyPr>
          <a:lstStyle/>
          <a:p>
            <a:pPr algn="l">
              <a:defRPr sz="1800" b="1">
                <a:latin typeface="Helvetica"/>
              </a:defRPr>
            </a:pPr>
            <a:r>
              <a:rPr sz="2400"/>
              <a:t>‘Essential Eight’</a:t>
            </a:r>
            <a:r>
              <a:rPr lang="en-US" sz="2400"/>
              <a:t> maturity (</a:t>
            </a:r>
            <a:r>
              <a:rPr sz="2400"/>
              <a:t>based on the ASD 0-3 maturity definitions</a:t>
            </a:r>
            <a:r>
              <a:rPr lang="en-US" sz="2400"/>
              <a:t>)</a:t>
            </a:r>
            <a:endParaRPr sz="2400"/>
          </a:p>
        </p:txBody>
      </p:sp>
      <p:sp>
        <p:nvSpPr>
          <p:cNvPr id="6" name="TextBox 5"/>
          <p:cNvSpPr txBox="1"/>
          <p:nvPr/>
        </p:nvSpPr>
        <p:spPr>
          <a:xfrm>
            <a:off x="5756500" y="6566139"/>
            <a:ext cx="6293712" cy="246221"/>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sz="1100" i="1">
                <a:latin typeface="Helvetica"/>
              </a:defRPr>
            </a:pPr>
            <a:r>
              <a:rPr kumimoji="0" lang="en-US" sz="1000" b="0" i="1" u="none" strike="noStrike" kern="1200" cap="none" spc="0" normalizeH="0" baseline="0" noProof="0">
                <a:ln>
                  <a:noFill/>
                </a:ln>
                <a:solidFill>
                  <a:schemeClr val="bg1">
                    <a:lumMod val="50000"/>
                  </a:schemeClr>
                </a:solidFill>
                <a:effectLst/>
                <a:uLnTx/>
                <a:uFillTx/>
                <a:latin typeface="Helvetica"/>
                <a:ea typeface="+mn-ea"/>
                <a:cs typeface="Arial"/>
                <a:sym typeface="Arial"/>
              </a:rPr>
              <a:t>Source : ADAPT Security Edge Surveys in Apr and Oct 2025. Sample size : 194 Australian CISOs</a:t>
            </a:r>
          </a:p>
        </p:txBody>
      </p:sp>
      <p:pic>
        <p:nvPicPr>
          <p:cNvPr id="7" name="Graphic 6">
            <a:extLst>
              <a:ext uri="{FF2B5EF4-FFF2-40B4-BE49-F238E27FC236}">
                <a16:creationId xmlns:a16="http://schemas.microsoft.com/office/drawing/2014/main" id="{DDC94FA0-4192-4929-1F25-B4877701A9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6566" y="859951"/>
            <a:ext cx="11478868" cy="56244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77B8C-0F34-0A07-0DDE-3316CCE32BB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E5EBE07-74D0-430F-5989-EFC349FEE229}"/>
              </a:ext>
            </a:extLst>
          </p:cNvPr>
          <p:cNvSpPr txBox="1"/>
          <p:nvPr/>
        </p:nvSpPr>
        <p:spPr>
          <a:xfrm>
            <a:off x="483477" y="2156299"/>
            <a:ext cx="3922778" cy="3840218"/>
          </a:xfrm>
          <a:prstGeom prst="rect">
            <a:avLst/>
          </a:prstGeom>
          <a:noFill/>
        </p:spPr>
        <p:txBody>
          <a:bodyPr wrap="square" lIns="91440" tIns="45720" rIns="91440" bIns="45720" rtlCol="0" anchor="t">
            <a:spAutoFit/>
          </a:bodyPr>
          <a:lstStyle/>
          <a:p>
            <a:pPr lvl="0">
              <a:lnSpc>
                <a:spcPct val="125000"/>
              </a:lnSpc>
              <a:spcAft>
                <a:spcPts val="600"/>
              </a:spcAft>
              <a:buClr>
                <a:srgbClr val="E7534F"/>
              </a:buClr>
              <a:defRPr/>
            </a:pPr>
            <a:r>
              <a:rPr lang="en-US" sz="1200" b="1">
                <a:solidFill>
                  <a:srgbClr val="000000"/>
                </a:solidFill>
                <a:latin typeface="Helvetica"/>
                <a:cs typeface="Helvetica"/>
              </a:rPr>
              <a:t>On a scale of 1 to 100, the average cyber resilience of Australian </a:t>
            </a:r>
            <a:r>
              <a:rPr lang="en-US" sz="1200" b="1" err="1">
                <a:solidFill>
                  <a:srgbClr val="000000"/>
                </a:solidFill>
                <a:latin typeface="Helvetica"/>
                <a:cs typeface="Helvetica"/>
              </a:rPr>
              <a:t>organisations</a:t>
            </a:r>
            <a:r>
              <a:rPr lang="en-US" sz="1200" b="1">
                <a:solidFill>
                  <a:srgbClr val="000000"/>
                </a:solidFill>
                <a:latin typeface="Helvetica"/>
                <a:cs typeface="Helvetica"/>
              </a:rPr>
              <a:t> in 2025 is 60.</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171450" indent="-171450">
              <a:lnSpc>
                <a:spcPct val="125000"/>
              </a:lnSpc>
              <a:spcAft>
                <a:spcPts val="600"/>
              </a:spcAft>
              <a:buClr>
                <a:srgbClr val="E7534F"/>
              </a:buClr>
              <a:buFont typeface="Arial" panose="020B0604020202020204" pitchFamily="34" charset="0"/>
              <a:buChar char="•"/>
              <a:defRPr/>
            </a:pPr>
            <a:r>
              <a:rPr lang="en-US" sz="1200" err="1">
                <a:solidFill>
                  <a:srgbClr val="000000"/>
                </a:solidFill>
                <a:latin typeface="Helvetica"/>
                <a:cs typeface="Helvetica"/>
              </a:rPr>
              <a:t>Organisations</a:t>
            </a:r>
            <a:r>
              <a:rPr lang="en-US" sz="1200">
                <a:solidFill>
                  <a:srgbClr val="000000"/>
                </a:solidFill>
                <a:latin typeface="Helvetica"/>
                <a:cs typeface="Helvetica"/>
              </a:rPr>
              <a:t> exhibit a significant variance in cyber resilience, ranging from 0 to 98, with a quartile range of 50 to 74, highlighting the disparity between leading and lagging </a:t>
            </a:r>
            <a:r>
              <a:rPr lang="en-US" sz="1200" err="1">
                <a:solidFill>
                  <a:srgbClr val="000000"/>
                </a:solidFill>
                <a:latin typeface="Helvetica"/>
                <a:cs typeface="Helvetica"/>
              </a:rPr>
              <a:t>organisations</a:t>
            </a:r>
            <a:r>
              <a:rPr lang="en-US" sz="1200">
                <a:solidFill>
                  <a:srgbClr val="000000"/>
                </a:solidFill>
                <a:latin typeface="Helvetica"/>
                <a:cs typeface="Helvetica"/>
              </a:rPr>
              <a:t>.</a:t>
            </a:r>
          </a:p>
          <a:p>
            <a:pPr marL="171450" indent="-171450">
              <a:lnSpc>
                <a:spcPct val="125000"/>
              </a:lnSpc>
              <a:spcAft>
                <a:spcPts val="600"/>
              </a:spcAft>
              <a:buClr>
                <a:srgbClr val="E7534F"/>
              </a:buClr>
              <a:buFont typeface="Arial" panose="020B0604020202020204" pitchFamily="34" charset="0"/>
              <a:buChar char="•"/>
              <a:defRPr/>
            </a:pPr>
            <a:r>
              <a:rPr lang="en-US" sz="1200">
                <a:solidFill>
                  <a:srgbClr val="000000"/>
                </a:solidFill>
                <a:latin typeface="Helvetica"/>
                <a:cs typeface="Helvetica"/>
              </a:rPr>
              <a:t>Across the Essential Eight (E8) framework, </a:t>
            </a:r>
            <a:r>
              <a:rPr lang="en-US" sz="1200" err="1">
                <a:solidFill>
                  <a:srgbClr val="000000"/>
                </a:solidFill>
                <a:latin typeface="Helvetica"/>
                <a:cs typeface="Helvetica"/>
              </a:rPr>
              <a:t>organisations</a:t>
            </a:r>
            <a:r>
              <a:rPr lang="en-US" sz="1200">
                <a:solidFill>
                  <a:srgbClr val="000000"/>
                </a:solidFill>
                <a:latin typeface="Helvetica"/>
                <a:cs typeface="Helvetica"/>
              </a:rPr>
              <a:t> are showing a pattern of clustering at maturity levels 1 and 2, with minimal progression to full maturity (level 3). </a:t>
            </a:r>
            <a:endParaRPr kumimoji="0" lang="en-US" sz="1200" i="0" u="none" strike="noStrike" kern="1200" cap="none" spc="0" normalizeH="0" baseline="0" noProof="0">
              <a:ln>
                <a:noFill/>
              </a:ln>
              <a:solidFill>
                <a:srgbClr val="000000"/>
              </a:solidFill>
              <a:effectLst/>
              <a:uLnTx/>
              <a:uFillTx/>
              <a:latin typeface="Helvetica"/>
              <a:ea typeface="+mn-ea"/>
              <a:cs typeface="Helvetica"/>
            </a:endParaRPr>
          </a:p>
          <a:p>
            <a:pPr marL="171450" lvl="0" indent="-171450">
              <a:lnSpc>
                <a:spcPct val="125000"/>
              </a:lnSpc>
              <a:spcAft>
                <a:spcPts val="6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srgbClr val="000000"/>
                </a:solidFill>
                <a:effectLst/>
                <a:uLnTx/>
                <a:uFillTx/>
                <a:latin typeface="Helvetica"/>
                <a:ea typeface="+mn-ea"/>
                <a:cs typeface="Helvetica"/>
              </a:rPr>
              <a:t>Backing up important data daily and applying multifactor authentication are the strongest areas of E8 maturity.</a:t>
            </a:r>
          </a:p>
          <a:p>
            <a:pPr marL="171450" lvl="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Other areas show less than 15% in achieving full maturity (level 3)</a:t>
            </a:r>
            <a:r>
              <a:rPr kumimoji="0" lang="en-US" sz="1200" b="0" i="0" u="none" strike="noStrike" kern="1200" cap="none" spc="0" normalizeH="0" baseline="0" noProof="0">
                <a:ln>
                  <a:noFill/>
                </a:ln>
                <a:solidFill>
                  <a:srgbClr val="000000"/>
                </a:solidFill>
                <a:effectLst/>
                <a:uLnTx/>
                <a:uFillTx/>
                <a:latin typeface="Helvetica"/>
                <a:ea typeface="+mn-ea"/>
                <a:cs typeface="Helvetica"/>
              </a:rPr>
              <a:t>.</a:t>
            </a:r>
          </a:p>
        </p:txBody>
      </p:sp>
      <p:sp>
        <p:nvSpPr>
          <p:cNvPr id="3" name="Rectangle 2">
            <a:extLst>
              <a:ext uri="{FF2B5EF4-FFF2-40B4-BE49-F238E27FC236}">
                <a16:creationId xmlns:a16="http://schemas.microsoft.com/office/drawing/2014/main" id="{B0BCCE32-7F72-B175-A9CE-B855B27E7FE2}"/>
              </a:ext>
            </a:extLst>
          </p:cNvPr>
          <p:cNvSpPr/>
          <p:nvPr/>
        </p:nvSpPr>
        <p:spPr>
          <a:xfrm>
            <a:off x="483476" y="1203382"/>
            <a:ext cx="3922775" cy="83099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50" normalizeH="0" baseline="0" noProof="0">
                <a:ln>
                  <a:noFill/>
                </a:ln>
                <a:solidFill>
                  <a:prstClr val="black"/>
                </a:solidFill>
                <a:effectLst/>
                <a:uLnTx/>
                <a:uFillTx/>
                <a:latin typeface="Helvetica"/>
                <a:ea typeface="+mn-ea"/>
                <a:cs typeface="Helvetica"/>
              </a:rPr>
              <a:t>Cyber </a:t>
            </a:r>
            <a:r>
              <a:rPr lang="en-US" sz="2400" b="1" spc="-50">
                <a:solidFill>
                  <a:prstClr val="black"/>
                </a:solidFill>
                <a:latin typeface="Helvetica"/>
                <a:cs typeface="Helvetica"/>
              </a:rPr>
              <a:t>resilience and </a:t>
            </a:r>
            <a:r>
              <a:rPr kumimoji="0" lang="en-US" sz="2400" b="1" i="0" u="none" strike="noStrike" kern="1200" cap="none" spc="-50" normalizeH="0" baseline="0" noProof="0">
                <a:ln>
                  <a:noFill/>
                </a:ln>
                <a:solidFill>
                  <a:prstClr val="black"/>
                </a:solidFill>
                <a:effectLst/>
                <a:uLnTx/>
                <a:uFillTx/>
                <a:latin typeface="Helvetica"/>
                <a:ea typeface="+mn-ea"/>
                <a:cs typeface="Helvetica"/>
              </a:rPr>
              <a:t>Essential Eight </a:t>
            </a:r>
            <a:r>
              <a:rPr lang="en-US" sz="2400" b="1" spc="-50">
                <a:solidFill>
                  <a:prstClr val="black"/>
                </a:solidFill>
                <a:latin typeface="Helvetica"/>
                <a:cs typeface="Helvetica"/>
              </a:rPr>
              <a:t>maturity</a:t>
            </a:r>
            <a:endParaRPr kumimoji="0" lang="en-US" sz="2400" b="1" i="0" u="none" strike="noStrike" kern="1200" cap="none" spc="-50" normalizeH="0" baseline="0" noProof="0">
              <a:ln>
                <a:noFill/>
              </a:ln>
              <a:solidFill>
                <a:prstClr val="black"/>
              </a:solidFill>
              <a:effectLst/>
              <a:uLnTx/>
              <a:uFillTx/>
              <a:latin typeface="Helvetica"/>
              <a:ea typeface="+mn-ea"/>
              <a:cs typeface="Helvetica"/>
            </a:endParaRPr>
          </a:p>
        </p:txBody>
      </p:sp>
      <p:sp>
        <p:nvSpPr>
          <p:cNvPr id="6" name="Rectangle 5">
            <a:extLst>
              <a:ext uri="{FF2B5EF4-FFF2-40B4-BE49-F238E27FC236}">
                <a16:creationId xmlns:a16="http://schemas.microsoft.com/office/drawing/2014/main" id="{C50F5313-5303-D495-0549-B4D033FE9730}"/>
              </a:ext>
            </a:extLst>
          </p:cNvPr>
          <p:cNvSpPr/>
          <p:nvPr/>
        </p:nvSpPr>
        <p:spPr>
          <a:xfrm>
            <a:off x="483476" y="895605"/>
            <a:ext cx="3922773"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B3EE24F4-F605-4747-F320-4F3140B1A0CE}"/>
              </a:ext>
            </a:extLst>
          </p:cNvPr>
          <p:cNvCxnSpPr>
            <a:cxnSpLocks/>
          </p:cNvCxnSpPr>
          <p:nvPr/>
        </p:nvCxnSpPr>
        <p:spPr>
          <a:xfrm flipV="1">
            <a:off x="4619616"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430AB88-0DE1-91D2-F15D-0608497B62F2}"/>
              </a:ext>
            </a:extLst>
          </p:cNvPr>
          <p:cNvSpPr txBox="1"/>
          <p:nvPr/>
        </p:nvSpPr>
        <p:spPr>
          <a:xfrm>
            <a:off x="4839449" y="547089"/>
            <a:ext cx="7200000" cy="5996898"/>
          </a:xfrm>
          <a:prstGeom prst="rect">
            <a:avLst/>
          </a:prstGeom>
          <a:noFill/>
        </p:spPr>
        <p:txBody>
          <a:bodyPr wrap="square" lIns="91440" tIns="45720" rIns="91440" bIns="45720" anchor="t">
            <a:spAutoFit/>
          </a:bodyPr>
          <a:lstStyle/>
          <a:p>
            <a:pPr lvl="0">
              <a:lnSpc>
                <a:spcPct val="125000"/>
              </a:lnSpc>
              <a:spcAft>
                <a:spcPts val="600"/>
              </a:spcAft>
              <a:buClr>
                <a:srgbClr val="E7534F"/>
              </a:buClr>
              <a:defRPr/>
            </a:pPr>
            <a:r>
              <a:rPr lang="en-US" sz="1200" b="1">
                <a:solidFill>
                  <a:prstClr val="black"/>
                </a:solidFill>
                <a:latin typeface="Helvetica"/>
                <a:cs typeface="Helvetica"/>
              </a:rPr>
              <a:t>Cyber resilience is continually evolving, but gaps persist</a:t>
            </a:r>
          </a:p>
          <a:p>
            <a:pPr marL="171450" lvl="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Australian </a:t>
            </a:r>
            <a:r>
              <a:rPr lang="en-US" sz="1200" err="1">
                <a:solidFill>
                  <a:prstClr val="black"/>
                </a:solidFill>
                <a:latin typeface="Helvetica"/>
                <a:cs typeface="Helvetica"/>
              </a:rPr>
              <a:t>organisations’</a:t>
            </a:r>
            <a:r>
              <a:rPr lang="en-US" sz="1200">
                <a:solidFill>
                  <a:prstClr val="black"/>
                </a:solidFill>
                <a:latin typeface="Helvetica"/>
                <a:cs typeface="Helvetica"/>
              </a:rPr>
              <a:t> cyber resilience is progressing, but maturity remains uneven (</a:t>
            </a:r>
            <a:r>
              <a:rPr lang="en-US" sz="1200">
                <a:solidFill>
                  <a:schemeClr val="accent1"/>
                </a:solidFill>
                <a:latin typeface="Helvetica"/>
                <a:cs typeface="Helvetica"/>
                <a:hlinkClick r:id="rId3" action="ppaction://hlinksldjump">
                  <a:extLst>
                    <a:ext uri="{A12FA001-AC4F-418D-AE19-62706E023703}">
                      <ahyp:hlinkClr xmlns:ahyp="http://schemas.microsoft.com/office/drawing/2018/hyperlinkcolor" val="tx"/>
                    </a:ext>
                  </a:extLst>
                </a:hlinkClick>
              </a:rPr>
              <a:t>slide 5</a:t>
            </a:r>
            <a:r>
              <a:rPr lang="en-US" sz="1200">
                <a:solidFill>
                  <a:prstClr val="black"/>
                </a:solidFill>
                <a:latin typeface="Helvetica"/>
                <a:cs typeface="Helvetica"/>
              </a:rPr>
              <a:t>). </a:t>
            </a:r>
          </a:p>
          <a:p>
            <a:pPr marL="171450" lvl="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Resilience is shifting from tech strength to operational effectiveness, heavily challenged by funding limitations, competing priorities, and legacy systems (</a:t>
            </a:r>
            <a:r>
              <a:rPr lang="en-US" sz="1200">
                <a:solidFill>
                  <a:prstClr val="black"/>
                </a:solidFill>
                <a:latin typeface="Helvetica"/>
                <a:cs typeface="Helvetica"/>
                <a:hlinkClick r:id="rId4">
                  <a:extLst>
                    <a:ext uri="{A12FA001-AC4F-418D-AE19-62706E023703}">
                      <ahyp:hlinkClr xmlns:ahyp="http://schemas.microsoft.com/office/drawing/2018/hyperlinkcolor" val="tx"/>
                    </a:ext>
                  </a:extLst>
                </a:hlinkClick>
              </a:rPr>
              <a:t>ADAPT CISO Persona Map</a:t>
            </a:r>
            <a:r>
              <a:rPr lang="en-US" sz="1200">
                <a:solidFill>
                  <a:prstClr val="black"/>
                </a:solidFill>
                <a:latin typeface="Helvetica"/>
                <a:cs typeface="Helvetica"/>
              </a:rPr>
              <a:t> report, Dec 2025).</a:t>
            </a:r>
            <a:endParaRPr lang="en-US" sz="1200" b="1">
              <a:solidFill>
                <a:prstClr val="black"/>
              </a:solidFill>
              <a:latin typeface="Helvetica"/>
              <a:cs typeface="Helvetica"/>
            </a:endParaRPr>
          </a:p>
          <a:p>
            <a:pPr lvl="0">
              <a:lnSpc>
                <a:spcPct val="125000"/>
              </a:lnSpc>
              <a:spcBef>
                <a:spcPts val="600"/>
              </a:spcBef>
              <a:spcAft>
                <a:spcPts val="600"/>
              </a:spcAft>
              <a:buClr>
                <a:srgbClr val="E7534F"/>
              </a:buClr>
              <a:defRPr/>
            </a:pPr>
            <a:r>
              <a:rPr lang="en-US" sz="1200" b="1">
                <a:solidFill>
                  <a:prstClr val="black"/>
                </a:solidFill>
                <a:latin typeface="Helvetica"/>
                <a:cs typeface="Helvetica"/>
              </a:rPr>
              <a:t>The E8 remains a core resilience baseline for Australian CISOs</a:t>
            </a:r>
          </a:p>
          <a:p>
            <a:pPr marL="171450" lvl="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The E8 maturity trend suggests </a:t>
            </a:r>
            <a:r>
              <a:rPr lang="en-US" sz="1200" err="1">
                <a:solidFill>
                  <a:prstClr val="black"/>
                </a:solidFill>
                <a:latin typeface="Helvetica"/>
                <a:cs typeface="Helvetica"/>
              </a:rPr>
              <a:t>organisations</a:t>
            </a:r>
            <a:r>
              <a:rPr lang="en-US" sz="1200">
                <a:solidFill>
                  <a:prstClr val="black"/>
                </a:solidFill>
                <a:latin typeface="Helvetica"/>
                <a:cs typeface="Helvetica"/>
              </a:rPr>
              <a:t> are incrementally improving cyber security capabilities. However, CISOs report they struggle to achieve robust security governance and face challenges in translating security investments into mature practices (</a:t>
            </a:r>
            <a:r>
              <a:rPr lang="en-US" sz="1200">
                <a:solidFill>
                  <a:schemeClr val="accent1"/>
                </a:solidFill>
                <a:latin typeface="Helvetica"/>
                <a:cs typeface="Helvetica"/>
                <a:hlinkClick r:id="rId4">
                  <a:extLst>
                    <a:ext uri="{A12FA001-AC4F-418D-AE19-62706E023703}">
                      <ahyp:hlinkClr xmlns:ahyp="http://schemas.microsoft.com/office/drawing/2018/hyperlinkcolor" val="tx"/>
                    </a:ext>
                  </a:extLst>
                </a:hlinkClick>
              </a:rPr>
              <a:t>ADAPT CISO Persona Map</a:t>
            </a:r>
            <a:r>
              <a:rPr lang="en-US" sz="1200">
                <a:solidFill>
                  <a:prstClr val="black"/>
                </a:solidFill>
                <a:latin typeface="Helvetica"/>
                <a:cs typeface="Helvetica"/>
              </a:rPr>
              <a:t> report, Dec 2025).</a:t>
            </a:r>
          </a:p>
          <a:p>
            <a:pPr marL="171450" lvl="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It's still improving but not yet mature enough to fully underpin AI governance.</a:t>
            </a:r>
            <a:endParaRPr lang="en-US" sz="1200" b="1">
              <a:solidFill>
                <a:prstClr val="black"/>
              </a:solidFill>
              <a:latin typeface="Helvetica"/>
              <a:cs typeface="Helvetica"/>
            </a:endParaRPr>
          </a:p>
          <a:p>
            <a:pPr lvl="0">
              <a:lnSpc>
                <a:spcPct val="125000"/>
              </a:lnSpc>
              <a:spcBef>
                <a:spcPts val="600"/>
              </a:spcBef>
              <a:spcAft>
                <a:spcPts val="600"/>
              </a:spcAft>
              <a:buClr>
                <a:srgbClr val="E7534F"/>
              </a:buClr>
              <a:defRPr/>
            </a:pPr>
            <a:r>
              <a:rPr lang="en-US" sz="1200" b="1">
                <a:solidFill>
                  <a:prstClr val="black"/>
                </a:solidFill>
                <a:latin typeface="Helvetica"/>
                <a:cs typeface="Helvetica"/>
              </a:rPr>
              <a:t>Backing up important data daily and applying multi-factor authentication</a:t>
            </a:r>
          </a:p>
          <a:p>
            <a:pPr marL="171450" lvl="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Backing up data and MFA are the strongest areas of maturity, with 51% at level 2 and 18-19% </a:t>
            </a:r>
            <a:br>
              <a:rPr lang="en-US" sz="1200">
                <a:latin typeface="Helvetica"/>
                <a:cs typeface="Helvetica"/>
              </a:rPr>
            </a:br>
            <a:r>
              <a:rPr lang="en-US" sz="1200">
                <a:solidFill>
                  <a:prstClr val="black"/>
                </a:solidFill>
                <a:latin typeface="Helvetica"/>
                <a:cs typeface="Helvetica"/>
              </a:rPr>
              <a:t>at level 3, </a:t>
            </a:r>
            <a:r>
              <a:rPr lang="en-US" sz="1200" err="1">
                <a:solidFill>
                  <a:prstClr val="black"/>
                </a:solidFill>
                <a:latin typeface="Helvetica"/>
                <a:cs typeface="Helvetica"/>
              </a:rPr>
              <a:t>emphasising</a:t>
            </a:r>
            <a:r>
              <a:rPr lang="en-US" sz="1200">
                <a:solidFill>
                  <a:prstClr val="black"/>
                </a:solidFill>
                <a:latin typeface="Helvetica"/>
                <a:cs typeface="Helvetica"/>
              </a:rPr>
              <a:t> the critical role of backups and authentication in cyber security. </a:t>
            </a:r>
          </a:p>
          <a:p>
            <a:pPr marL="171450" lvl="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Additionally, CISOs also acknowledge that without strong E8 hygiene (such as MFA, patching, </a:t>
            </a:r>
            <a:br>
              <a:rPr lang="en-US" sz="1200">
                <a:latin typeface="Helvetica"/>
                <a:cs typeface="Helvetica"/>
              </a:rPr>
            </a:br>
            <a:r>
              <a:rPr lang="en-US" sz="1200">
                <a:solidFill>
                  <a:prstClr val="black"/>
                </a:solidFill>
                <a:latin typeface="Helvetica"/>
                <a:cs typeface="Helvetica"/>
              </a:rPr>
              <a:t>and privilege control), AI-driven systems magnify vulnerabilities faster than they can be contained.</a:t>
            </a:r>
            <a:endParaRPr lang="en-US" sz="1200" b="0" i="0" u="none" strike="noStrike" kern="1200" cap="none" spc="0" normalizeH="0" baseline="0" noProof="0">
              <a:ln>
                <a:noFill/>
              </a:ln>
              <a:solidFill>
                <a:prstClr val="black"/>
              </a:solidFill>
              <a:effectLst/>
              <a:uLnTx/>
              <a:uFillTx/>
              <a:latin typeface="Helvetica"/>
              <a:cs typeface="Helvetica"/>
            </a:endParaRPr>
          </a:p>
          <a:p>
            <a:pPr lvl="0">
              <a:lnSpc>
                <a:spcPct val="125000"/>
              </a:lnSpc>
              <a:spcBef>
                <a:spcPts val="600"/>
              </a:spcBef>
              <a:spcAft>
                <a:spcPts val="600"/>
              </a:spcAft>
              <a:buClr>
                <a:srgbClr val="E7534F"/>
              </a:buClr>
              <a:defRPr/>
            </a:pPr>
            <a:r>
              <a:rPr lang="en-US" sz="1200" b="1">
                <a:solidFill>
                  <a:prstClr val="black"/>
                </a:solidFill>
                <a:latin typeface="Helvetica"/>
                <a:cs typeface="Helvetica"/>
              </a:rPr>
              <a:t>Systemic maturity challenges</a:t>
            </a:r>
            <a:r>
              <a:rPr kumimoji="0" lang="en-US" sz="1200" b="1" i="0" u="none" strike="noStrike" kern="1200" cap="none" spc="0" normalizeH="0" baseline="0" noProof="0">
                <a:ln>
                  <a:noFill/>
                </a:ln>
                <a:solidFill>
                  <a:prstClr val="black"/>
                </a:solidFill>
                <a:effectLst/>
                <a:uLnTx/>
                <a:uFillTx/>
                <a:latin typeface="Helvetica"/>
                <a:ea typeface="+mn-ea"/>
                <a:cs typeface="Helvetica"/>
              </a:rPr>
              <a:t> </a:t>
            </a:r>
            <a:endParaRPr lang="en-US" sz="1200" b="1" i="0" u="none" strike="noStrike" kern="1200" cap="none" spc="0" normalizeH="0" baseline="0" noProof="0">
              <a:ln>
                <a:noFill/>
              </a:ln>
              <a:solidFill>
                <a:prstClr val="black"/>
              </a:solidFill>
              <a:effectLst/>
              <a:uLnTx/>
              <a:uFillTx/>
              <a:latin typeface="Helvetica"/>
              <a:cs typeface="Helvetica"/>
            </a:endParaRPr>
          </a:p>
          <a:p>
            <a:pPr marL="171450" lvl="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Application whitelisting and user app hardening demonstrate the lowest percentages in level 3, </a:t>
            </a:r>
            <a:br>
              <a:rPr lang="en-US" sz="1200">
                <a:latin typeface="Helvetica"/>
                <a:cs typeface="Helvetica"/>
              </a:rPr>
            </a:br>
            <a:r>
              <a:rPr lang="en-US" sz="1200">
                <a:solidFill>
                  <a:prstClr val="black"/>
                </a:solidFill>
                <a:latin typeface="Helvetica"/>
                <a:cs typeface="Helvetica"/>
              </a:rPr>
              <a:t>both at 6%. This reveals a significant gap in implementing security.</a:t>
            </a:r>
          </a:p>
          <a:p>
            <a:pPr marL="171450" lvl="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The current maturity levels also indicate </a:t>
            </a:r>
            <a:r>
              <a:rPr lang="en-US" sz="1200" err="1">
                <a:solidFill>
                  <a:prstClr val="black"/>
                </a:solidFill>
                <a:latin typeface="Helvetica"/>
                <a:cs typeface="Helvetica"/>
              </a:rPr>
              <a:t>organisations</a:t>
            </a:r>
            <a:r>
              <a:rPr lang="en-US" sz="1200">
                <a:solidFill>
                  <a:prstClr val="black"/>
                </a:solidFill>
                <a:latin typeface="Helvetica"/>
                <a:cs typeface="Helvetica"/>
              </a:rPr>
              <a:t> are not yet fully prepared for robust AI governance. The low maturity levels across E8 areas suggest potential vulnerabilities in AI system security and challenges in developing comprehensive AI risk management frameworks.</a:t>
            </a:r>
          </a:p>
        </p:txBody>
      </p:sp>
      <p:cxnSp>
        <p:nvCxnSpPr>
          <p:cNvPr id="8" name="Straight Connector 7" hidden="1">
            <a:extLst>
              <a:ext uri="{FF2B5EF4-FFF2-40B4-BE49-F238E27FC236}">
                <a16:creationId xmlns:a16="http://schemas.microsoft.com/office/drawing/2014/main" id="{ACC80621-A1B7-CF56-97A1-3F10AFCC686D}"/>
              </a:ext>
            </a:extLst>
          </p:cNvPr>
          <p:cNvCxnSpPr/>
          <p:nvPr/>
        </p:nvCxnSpPr>
        <p:spPr>
          <a:xfrm>
            <a:off x="574917" y="0"/>
            <a:ext cx="0" cy="68580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3221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9B75A-3AC7-8630-5978-CFB6CF2C8B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B64199-C9F3-8F3F-C404-731EF708A48A}"/>
              </a:ext>
            </a:extLst>
          </p:cNvPr>
          <p:cNvSpPr>
            <a:spLocks noGrp="1"/>
          </p:cNvSpPr>
          <p:nvPr>
            <p:ph type="title" idx="4294967295"/>
          </p:nvPr>
        </p:nvSpPr>
        <p:spPr>
          <a:xfrm>
            <a:off x="281121" y="186960"/>
            <a:ext cx="10439400" cy="369333"/>
          </a:xfrm>
          <a:prstGeom prst="rect">
            <a:avLst/>
          </a:prstGeom>
        </p:spPr>
        <p:txBody>
          <a:bodyPr>
            <a:noAutofit/>
          </a:bodyPr>
          <a:lstStyle/>
          <a:p>
            <a:pPr algn="l">
              <a:defRPr sz="1800" b="1">
                <a:latin typeface="Helvetica"/>
              </a:defRPr>
            </a:pPr>
            <a:r>
              <a:rPr lang="en-US" sz="2200"/>
              <a:t>Does your organisation have an in-house security operations centre?</a:t>
            </a:r>
            <a:endParaRPr lang="en-US" sz="2200">
              <a:cs typeface="Helvetica"/>
            </a:endParaRPr>
          </a:p>
        </p:txBody>
      </p:sp>
      <p:sp>
        <p:nvSpPr>
          <p:cNvPr id="7" name="TextBox 6">
            <a:extLst>
              <a:ext uri="{FF2B5EF4-FFF2-40B4-BE49-F238E27FC236}">
                <a16:creationId xmlns:a16="http://schemas.microsoft.com/office/drawing/2014/main" id="{8864BC2A-BB2D-38C8-009F-0D013C97041E}"/>
              </a:ext>
            </a:extLst>
          </p:cNvPr>
          <p:cNvSpPr txBox="1"/>
          <p:nvPr/>
        </p:nvSpPr>
        <p:spPr>
          <a:xfrm>
            <a:off x="3555016" y="6544956"/>
            <a:ext cx="851489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Security Edge Surveys in Apr and Oct 2025. Sample size : 221 Australian CISOs</a:t>
            </a:r>
          </a:p>
        </p:txBody>
      </p:sp>
      <p:pic>
        <p:nvPicPr>
          <p:cNvPr id="4" name="Graphic 3">
            <a:extLst>
              <a:ext uri="{FF2B5EF4-FFF2-40B4-BE49-F238E27FC236}">
                <a16:creationId xmlns:a16="http://schemas.microsoft.com/office/drawing/2014/main" id="{6E25BEE7-147E-6887-BCBD-990CE6AF6B3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6561" y="876063"/>
            <a:ext cx="11598879" cy="5381038"/>
          </a:xfrm>
          <a:prstGeom prst="rect">
            <a:avLst/>
          </a:prstGeom>
        </p:spPr>
      </p:pic>
    </p:spTree>
    <p:extLst>
      <p:ext uri="{BB962C8B-B14F-4D97-AF65-F5344CB8AC3E}">
        <p14:creationId xmlns:p14="http://schemas.microsoft.com/office/powerpoint/2010/main" val="1020532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36361-DACD-60BA-D5C4-6995F69FE56E}"/>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B8E937FE-74CC-08FB-3AF2-C673979A88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4800" y="876064"/>
            <a:ext cx="11598879" cy="5381038"/>
          </a:xfrm>
          <a:prstGeom prst="rect">
            <a:avLst/>
          </a:prstGeom>
        </p:spPr>
      </p:pic>
      <p:sp>
        <p:nvSpPr>
          <p:cNvPr id="2" name="Title 1">
            <a:extLst>
              <a:ext uri="{FF2B5EF4-FFF2-40B4-BE49-F238E27FC236}">
                <a16:creationId xmlns:a16="http://schemas.microsoft.com/office/drawing/2014/main" id="{DF34DE0E-3F80-3D5A-9535-55172C434E32}"/>
              </a:ext>
            </a:extLst>
          </p:cNvPr>
          <p:cNvSpPr>
            <a:spLocks noGrp="1"/>
          </p:cNvSpPr>
          <p:nvPr>
            <p:ph type="title" idx="4294967295"/>
          </p:nvPr>
        </p:nvSpPr>
        <p:spPr>
          <a:xfrm>
            <a:off x="304800" y="196913"/>
            <a:ext cx="10969336" cy="499278"/>
          </a:xfrm>
          <a:prstGeom prst="rect">
            <a:avLst/>
          </a:prstGeom>
        </p:spPr>
        <p:txBody>
          <a:bodyPr>
            <a:noAutofit/>
          </a:bodyPr>
          <a:lstStyle/>
          <a:p>
            <a:pPr algn="l">
              <a:defRPr sz="1800" b="1">
                <a:latin typeface="Helvetica"/>
              </a:defRPr>
            </a:pPr>
            <a:r>
              <a:rPr lang="en-US" sz="1900"/>
              <a:t>What is the average mean time to detect (MTTD) a security incident in your organisation? </a:t>
            </a:r>
          </a:p>
        </p:txBody>
      </p:sp>
      <p:sp>
        <p:nvSpPr>
          <p:cNvPr id="7" name="TextBox 6">
            <a:extLst>
              <a:ext uri="{FF2B5EF4-FFF2-40B4-BE49-F238E27FC236}">
                <a16:creationId xmlns:a16="http://schemas.microsoft.com/office/drawing/2014/main" id="{FBEC81AE-F23A-5FBE-E5BC-98FFFB95A092}"/>
              </a:ext>
            </a:extLst>
          </p:cNvPr>
          <p:cNvSpPr txBox="1"/>
          <p:nvPr/>
        </p:nvSpPr>
        <p:spPr>
          <a:xfrm>
            <a:off x="3525520" y="6544956"/>
            <a:ext cx="851489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Security Edge Surveys in Apr and Oct 2025. Sample size : 203 Australian CISOs</a:t>
            </a:r>
          </a:p>
        </p:txBody>
      </p:sp>
    </p:spTree>
    <p:extLst>
      <p:ext uri="{BB962C8B-B14F-4D97-AF65-F5344CB8AC3E}">
        <p14:creationId xmlns:p14="http://schemas.microsoft.com/office/powerpoint/2010/main" val="4052844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A614B-EF87-01F3-5AE5-ADC9EB679EBE}"/>
            </a:ext>
          </a:extLst>
        </p:cNvPr>
        <p:cNvGrpSpPr/>
        <p:nvPr/>
      </p:nvGrpSpPr>
      <p:grpSpPr>
        <a:xfrm>
          <a:off x="0" y="0"/>
          <a:ext cx="0" cy="0"/>
          <a:chOff x="0" y="0"/>
          <a:chExt cx="0" cy="0"/>
        </a:xfrm>
      </p:grpSpPr>
      <p:pic>
        <p:nvPicPr>
          <p:cNvPr id="8" name="Graphic 7">
            <a:extLst>
              <a:ext uri="{FF2B5EF4-FFF2-40B4-BE49-F238E27FC236}">
                <a16:creationId xmlns:a16="http://schemas.microsoft.com/office/drawing/2014/main" id="{3D652856-C1F1-6DAC-5784-D776A6DB9DB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4409" y="874586"/>
            <a:ext cx="11602062" cy="5382514"/>
          </a:xfrm>
          <a:prstGeom prst="rect">
            <a:avLst/>
          </a:prstGeom>
        </p:spPr>
      </p:pic>
      <p:sp>
        <p:nvSpPr>
          <p:cNvPr id="2" name="Title 1">
            <a:extLst>
              <a:ext uri="{FF2B5EF4-FFF2-40B4-BE49-F238E27FC236}">
                <a16:creationId xmlns:a16="http://schemas.microsoft.com/office/drawing/2014/main" id="{B15CAFCC-0334-57CB-E6B4-CB9F077642D5}"/>
              </a:ext>
            </a:extLst>
          </p:cNvPr>
          <p:cNvSpPr>
            <a:spLocks noGrp="1"/>
          </p:cNvSpPr>
          <p:nvPr>
            <p:ph type="title" idx="4294967295"/>
          </p:nvPr>
        </p:nvSpPr>
        <p:spPr>
          <a:xfrm>
            <a:off x="294408" y="217396"/>
            <a:ext cx="10439400" cy="369333"/>
          </a:xfrm>
          <a:prstGeom prst="rect">
            <a:avLst/>
          </a:prstGeom>
        </p:spPr>
        <p:txBody>
          <a:bodyPr/>
          <a:lstStyle/>
          <a:p>
            <a:pPr algn="l">
              <a:defRPr sz="1800" b="1">
                <a:latin typeface="Helvetica"/>
              </a:defRPr>
            </a:pPr>
            <a:r>
              <a:rPr lang="en-US" sz="1900"/>
              <a:t>What is the average mean time to respond (MTTR) to a security incident once detected? </a:t>
            </a:r>
          </a:p>
        </p:txBody>
      </p:sp>
      <p:sp>
        <p:nvSpPr>
          <p:cNvPr id="7" name="TextBox 6">
            <a:extLst>
              <a:ext uri="{FF2B5EF4-FFF2-40B4-BE49-F238E27FC236}">
                <a16:creationId xmlns:a16="http://schemas.microsoft.com/office/drawing/2014/main" id="{B9CEC89A-602B-608A-1417-0A4432C820F3}"/>
              </a:ext>
            </a:extLst>
          </p:cNvPr>
          <p:cNvSpPr txBox="1"/>
          <p:nvPr/>
        </p:nvSpPr>
        <p:spPr>
          <a:xfrm>
            <a:off x="3525520" y="6544956"/>
            <a:ext cx="851489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Security Edge Surveys in Apr and Oct 2025. Sample size : 201 Australian CISOs</a:t>
            </a:r>
          </a:p>
        </p:txBody>
      </p:sp>
    </p:spTree>
    <p:extLst>
      <p:ext uri="{BB962C8B-B14F-4D97-AF65-F5344CB8AC3E}">
        <p14:creationId xmlns:p14="http://schemas.microsoft.com/office/powerpoint/2010/main" val="2178572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3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lide Footer">
  <a:themeElements>
    <a:clrScheme name="Custom 1">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5_Custom Design">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c072abb42aaca8a5afecb30be56d9061">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bb7dff88ecc81e24d7b1a339654dd762"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1013694-E510-453D-9F90-35FB9292EB48}">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0B9E9C4-831D-426E-BA76-972FF655A35F}">
  <ds:schemaRefs>
    <ds:schemaRef ds:uri="http://schemas.microsoft.com/sharepoint/v3/contenttype/forms"/>
  </ds:schemaRefs>
</ds:datastoreItem>
</file>

<file path=customXml/itemProps3.xml><?xml version="1.0" encoding="utf-8"?>
<ds:datastoreItem xmlns:ds="http://schemas.openxmlformats.org/officeDocument/2006/customXml" ds:itemID="{E0BB104B-16C5-47E8-B1A7-56D73C2AAA81}">
  <ds:schemaRefs>
    <ds:schemaRef ds:uri="507dee17-6aae-496b-8a1e-0f1e47f95f1a"/>
    <ds:schemaRef ds:uri="6b548529-d317-4b85-942f-248fe0d44d9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22</Slides>
  <Notes>15</Notes>
  <HiddenSlides>0</HiddenSlides>
  <ScaleCrop>false</ScaleCrop>
  <HeadingPairs>
    <vt:vector size="4" baseType="variant">
      <vt:variant>
        <vt:lpstr>Theme</vt:lpstr>
      </vt:variant>
      <vt:variant>
        <vt:i4>5</vt:i4>
      </vt:variant>
      <vt:variant>
        <vt:lpstr>Slide Titles</vt:lpstr>
      </vt:variant>
      <vt:variant>
        <vt:i4>22</vt:i4>
      </vt:variant>
    </vt:vector>
  </HeadingPairs>
  <TitlesOfParts>
    <vt:vector size="27" baseType="lpstr">
      <vt:lpstr>3_Custom Design</vt:lpstr>
      <vt:lpstr>1_Slide Footer</vt:lpstr>
      <vt:lpstr>5_Custom Design</vt:lpstr>
      <vt:lpstr>Title White</vt:lpstr>
      <vt:lpstr>3_Title White</vt:lpstr>
      <vt:lpstr>PowerPoint Presentation</vt:lpstr>
      <vt:lpstr>PowerPoint Presentation</vt:lpstr>
      <vt:lpstr>PowerPoint Presentation</vt:lpstr>
      <vt:lpstr>Based on your evaluation of the questions in this section, how would you rate  your organisation's overall cyber resilience?</vt:lpstr>
      <vt:lpstr>‘Essential Eight’ maturity (based on the ASD 0-3 maturity definitions)</vt:lpstr>
      <vt:lpstr>PowerPoint Presentation</vt:lpstr>
      <vt:lpstr>Does your organisation have an in-house security operations centre?</vt:lpstr>
      <vt:lpstr>What is the average mean time to detect (MTTD) a security incident in your organisation? </vt:lpstr>
      <vt:lpstr>What is the average mean time to respond (MTTR) to a security incident once detected? </vt:lpstr>
      <vt:lpstr>In the last 12 months, how would you rate your organisation's experience of security incidents across the following severity levels?</vt:lpstr>
      <vt:lpstr>PowerPoint Presentation</vt:lpstr>
      <vt:lpstr>PowerPoint Presentation</vt:lpstr>
      <vt:lpstr>How important is each metric for business leaders in your organisation  when prioritising or classifying assets?</vt:lpstr>
      <vt:lpstr>How important is each security control dimension for the security / risk team when analysing asset criticality?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Honey Mari Gay</dc:creator>
  <cp:revision>2</cp:revision>
  <dcterms:created xsi:type="dcterms:W3CDTF">2025-10-09T02:23:44Z</dcterms:created>
  <dcterms:modified xsi:type="dcterms:W3CDTF">2025-12-10T02:50:35Z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ies>
</file>