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79" r:id="rId6"/>
    <p:sldMasterId id="2147483698" r:id="rId7"/>
    <p:sldMasterId id="2147483700" r:id="rId8"/>
    <p:sldMasterId id="2147483716" r:id="rId9"/>
    <p:sldMasterId id="2147483724" r:id="rId10"/>
  </p:sldMasterIdLst>
  <p:notesMasterIdLst>
    <p:notesMasterId r:id="rId33"/>
  </p:notesMasterIdLst>
  <p:sldIdLst>
    <p:sldId id="2147483595" r:id="rId11"/>
    <p:sldId id="258" r:id="rId12"/>
    <p:sldId id="2147483598" r:id="rId13"/>
    <p:sldId id="2147483615" r:id="rId14"/>
    <p:sldId id="2147483616" r:id="rId15"/>
    <p:sldId id="2147483592" r:id="rId16"/>
    <p:sldId id="2147483609" r:id="rId17"/>
    <p:sldId id="2147377252" r:id="rId18"/>
    <p:sldId id="2147483614" r:id="rId19"/>
    <p:sldId id="2147483611" r:id="rId20"/>
    <p:sldId id="2147483610" r:id="rId21"/>
    <p:sldId id="2147483607" r:id="rId22"/>
    <p:sldId id="2147483612" r:id="rId23"/>
    <p:sldId id="2147483613" r:id="rId24"/>
    <p:sldId id="2147483608" r:id="rId25"/>
    <p:sldId id="2147483599" r:id="rId26"/>
    <p:sldId id="397" r:id="rId27"/>
    <p:sldId id="266" r:id="rId28"/>
    <p:sldId id="263" r:id="rId29"/>
    <p:sldId id="267" r:id="rId30"/>
    <p:sldId id="268" r:id="rId31"/>
    <p:sldId id="26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7C8C70AC-B6CD-B4E5-2A9C-B69004B3694E}" name="Gabby Fredkin" initials="GF" userId="S::Gabby.Fredkin@adapt.com.au::905e87a6-7580-4897-ac49-5c6d8bcc5d2b" providerId="AD"/>
  <p188:author id="{16BDDACB-B78D-113A-D73E-F37F2CED5B42}" name="Gabby Fredkin" initials="GF" userId="S::gabby.fredkin@adapt.com.au::905e87a6-7580-4897-ac49-5c6d8bcc5d2b"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E9E9"/>
    <a:srgbClr val="F6BDBC"/>
    <a:srgbClr val="FFFFFF"/>
    <a:srgbClr val="D9D9D9"/>
    <a:srgbClr val="7F7F7F"/>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5ACC7-17B0-6B30-4DFC-5584F89430E7}" v="5" dt="2025-12-08T03:32:17.146"/>
    <p1510:client id="{4F6002FA-4150-41A3-AB19-115329E088A9}" v="2" dt="2025-12-08T04:29:19.406"/>
    <p1510:client id="{F70CA826-8C07-429E-B231-FB1F81A9EADF}" v="52" dt="2025-12-08T04:32:39.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microsoft.com/office/2018/10/relationships/authors" Target="authors.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0463B4-59F4-443F-86D2-065E8AB4A481}" type="datetimeFigureOut">
              <a:rPr lang="en-PH" smtClean="0"/>
              <a:t>09/12/2025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01395-DC97-43F8-84D8-7807B3602519}" type="slidenum">
              <a:rPr lang="en-PH" smtClean="0"/>
              <a:t>‹#›</a:t>
            </a:fld>
            <a:endParaRPr lang="en-PH"/>
          </a:p>
        </p:txBody>
      </p:sp>
    </p:spTree>
    <p:extLst>
      <p:ext uri="{BB962C8B-B14F-4D97-AF65-F5344CB8AC3E}">
        <p14:creationId xmlns:p14="http://schemas.microsoft.com/office/powerpoint/2010/main" val="22381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CC4E0-F167-7FEA-BE39-2A54789F30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2E992E-F195-29D1-62DB-0C3BA021D91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30BCE43B-4354-2C2C-99EB-4F107992DFE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FADB5FE-9D07-A085-A3FC-CA33C422EF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27DFC-5B8F-4AD6-BC09-6E90B63236AE}"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4002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A9996-8099-0129-5BB6-840690DFE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5FB327-455F-D7AD-B997-1BBCB1CD0B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C6BBC5-D0F0-763A-8989-0CE0A97C68A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59021354-ACCB-9C46-3A61-376A9BA0B2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5546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171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15522-020B-44F1-61E4-C0E25123F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7C172-59D3-3C4C-FA09-7A0C0F830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CF2B8-D5BA-DCB6-6A2E-0369737DF7E2}"/>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US"/>
          </a:p>
        </p:txBody>
      </p:sp>
      <p:sp>
        <p:nvSpPr>
          <p:cNvPr id="4" name="Slide Number Placeholder 3">
            <a:extLst>
              <a:ext uri="{FF2B5EF4-FFF2-40B4-BE49-F238E27FC236}">
                <a16:creationId xmlns:a16="http://schemas.microsoft.com/office/drawing/2014/main" id="{D229D1F5-DB3F-04EA-AB25-06BA5D91A2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1345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A4F74-5602-2CFD-9A60-49432003A3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55327-049A-E8A1-6A37-654B061C3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8EE6C-F010-A741-2B05-A2D0CD96A64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9F4177D-CEE9-BC0B-1F9E-93B495BD33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588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DD947-E7FA-80A9-B935-FCD45919A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C9135-5E7D-33F4-4CF4-DD82A9999DD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1B669C5-A4DD-54D5-1A2F-E36BB2FC4CAB}"/>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PH" i="1"/>
          </a:p>
        </p:txBody>
      </p:sp>
      <p:sp>
        <p:nvSpPr>
          <p:cNvPr id="4" name="Slide Number Placeholder 3">
            <a:extLst>
              <a:ext uri="{FF2B5EF4-FFF2-40B4-BE49-F238E27FC236}">
                <a16:creationId xmlns:a16="http://schemas.microsoft.com/office/drawing/2014/main" id="{0F196B7D-463D-2733-ABAA-19058749B7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9567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27DFC-5B8F-4AD6-BC09-6E90B63236AE}"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8786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27DFC-5B8F-4AD6-BC09-6E90B63236AE}"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1391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A5A8A-145D-61DD-F566-D41A5FB6F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6679C-D642-0C98-DC6C-BE9560FBF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7311B4-AC97-7185-9782-27995E84967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FB5E89A2-5ADB-92E7-3823-5A32830A17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135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27DFC-5B8F-4AD6-BC09-6E90B63236AE}"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0139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27DFC-5B8F-4AD6-BC09-6E90B63236AE}"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389148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6.xml"/><Relationship Id="rId4" Type="http://schemas.openxmlformats.org/officeDocument/2006/relationships/image" Target="../media/image15.emf"/></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019800" y="293914"/>
            <a:ext cx="6882944" cy="6688877"/>
          </a:xfrm>
          <a:prstGeom prst="rect">
            <a:avLst/>
          </a:prstGeom>
        </p:spPr>
      </p:pic>
      <p:pic>
        <p:nvPicPr>
          <p:cNvPr id="8" name="Graphic 7">
            <a:extLst>
              <a:ext uri="{FF2B5EF4-FFF2-40B4-BE49-F238E27FC236}">
                <a16:creationId xmlns:a16="http://schemas.microsoft.com/office/drawing/2014/main" id="{8AA8E3AF-F728-D3ED-FD7D-9EA33223BD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81875" y="1888987"/>
            <a:ext cx="3752850" cy="3080026"/>
          </a:xfrm>
          <a:prstGeom prst="rect">
            <a:avLst/>
          </a:prstGeom>
        </p:spPr>
      </p:pic>
    </p:spTree>
    <p:extLst>
      <p:ext uri="{BB962C8B-B14F-4D97-AF65-F5344CB8AC3E}">
        <p14:creationId xmlns:p14="http://schemas.microsoft.com/office/powerpoint/2010/main" val="1018934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9220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1674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883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357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8622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0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15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43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82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596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00545539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pic>
        <p:nvPicPr>
          <p:cNvPr id="6" name="Picture 5" descr="A picture containing logo&#10;&#10;Description automatically generated">
            <a:extLst>
              <a:ext uri="{FF2B5EF4-FFF2-40B4-BE49-F238E27FC236}">
                <a16:creationId xmlns:a16="http://schemas.microsoft.com/office/drawing/2014/main" id="{ABCB86E9-7D8F-B6E0-8230-F75E09D6E657}"/>
              </a:ext>
            </a:extLst>
          </p:cNvPr>
          <p:cNvPicPr>
            <a:picLocks noChangeAspect="1"/>
          </p:cNvPicPr>
          <p:nvPr userDrawn="1"/>
        </p:nvPicPr>
        <p:blipFill>
          <a:blip r:embed="rId2"/>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42108396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99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749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AACC6C0-C122-E4AD-F693-D2DC549A5ED1}"/>
              </a:ext>
            </a:extLst>
          </p:cNvPr>
          <p:cNvCxnSpPr>
            <a:cxnSpLocks/>
          </p:cNvCxnSpPr>
          <p:nvPr userDrawn="1"/>
        </p:nvCxnSpPr>
        <p:spPr>
          <a:xfrm>
            <a:off x="328246" y="10555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15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a:stretch>
            <a:fillRect/>
          </a:stretch>
        </p:blipFill>
        <p:spPr>
          <a:xfrm>
            <a:off x="11775892" y="6288778"/>
            <a:ext cx="269035" cy="432699"/>
          </a:xfrm>
          <a:prstGeom prst="rect">
            <a:avLst/>
          </a:prstGeom>
        </p:spPr>
      </p:pic>
    </p:spTree>
    <p:extLst>
      <p:ext uri="{BB962C8B-B14F-4D97-AF65-F5344CB8AC3E}">
        <p14:creationId xmlns:p14="http://schemas.microsoft.com/office/powerpoint/2010/main" val="3987966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5055BA14-AFA5-4AB5-129C-6085161AEDC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B9C6EC63-3F43-DB43-A3AA-3D13163882A2}"/>
              </a:ext>
            </a:extLst>
          </p:cNvPr>
          <p:cNvCxnSpPr>
            <a:cxnSpLocks/>
          </p:cNvCxnSpPr>
          <p:nvPr userDrawn="1"/>
        </p:nvCxnSpPr>
        <p:spPr>
          <a:xfrm>
            <a:off x="328246" y="817284"/>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297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1AB6885E-748B-9B8F-0E1B-0C4B7D48866D}"/>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CDB4E1A0-28E6-FDB8-E8BF-304C55E6F8B9}"/>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017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CFO13 - White Plain">
    <p:spTree>
      <p:nvGrpSpPr>
        <p:cNvPr id="1" name=""/>
        <p:cNvGrpSpPr/>
        <p:nvPr/>
      </p:nvGrpSpPr>
      <p:grpSpPr>
        <a:xfrm>
          <a:off x="0" y="0"/>
          <a:ext cx="0" cy="0"/>
          <a:chOff x="0" y="0"/>
          <a:chExt cx="0" cy="0"/>
        </a:xfrm>
      </p:grpSpPr>
      <p:pic>
        <p:nvPicPr>
          <p:cNvPr id="7" name="Picture 6" descr="A picture containing text, whiteboard&#10;&#10;Description automatically generated">
            <a:extLst>
              <a:ext uri="{FF2B5EF4-FFF2-40B4-BE49-F238E27FC236}">
                <a16:creationId xmlns:a16="http://schemas.microsoft.com/office/drawing/2014/main" id="{480374CD-6CD4-26F6-FD05-BA36463432B3}"/>
              </a:ext>
            </a:extLst>
          </p:cNvPr>
          <p:cNvPicPr>
            <a:picLocks noChangeAspect="1"/>
          </p:cNvPicPr>
          <p:nvPr userDrawn="1"/>
        </p:nvPicPr>
        <p:blipFill>
          <a:blip r:embed="rId2" cstate="email">
            <a:alphaModFix amt="50000"/>
            <a:extLst>
              <a:ext uri="{BEBA8EAE-BF5A-486C-A8C5-ECC9F3942E4B}">
                <a14:imgProps xmlns:a14="http://schemas.microsoft.com/office/drawing/2010/main">
                  <a14:imgLayer r:embed="rId3">
                    <a14:imgEffect>
                      <a14:brightnessContrast bright="1000"/>
                    </a14:imgEffect>
                  </a14:imgLayer>
                </a14:imgProps>
              </a:ext>
              <a:ext uri="{28A0092B-C50C-407E-A947-70E740481C1C}">
                <a14:useLocalDpi xmlns:a14="http://schemas.microsoft.com/office/drawing/2010/main"/>
              </a:ext>
            </a:extLst>
          </a:blip>
          <a:stretch>
            <a:fillRect/>
          </a:stretch>
        </p:blipFill>
        <p:spPr>
          <a:xfrm>
            <a:off x="117" y="0"/>
            <a:ext cx="12191765" cy="6858000"/>
          </a:xfrm>
          <a:prstGeom prst="rect">
            <a:avLst/>
          </a:prstGeom>
        </p:spPr>
      </p:pic>
      <p:pic>
        <p:nvPicPr>
          <p:cNvPr id="5" name="Picture 4">
            <a:extLst>
              <a:ext uri="{FF2B5EF4-FFF2-40B4-BE49-F238E27FC236}">
                <a16:creationId xmlns:a16="http://schemas.microsoft.com/office/drawing/2014/main" id="{61E6EED6-0D4A-F28C-CEEB-96038F437CD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620042" y="6165002"/>
            <a:ext cx="187506" cy="329920"/>
          </a:xfrm>
          <a:prstGeom prst="rect">
            <a:avLst/>
          </a:prstGeom>
        </p:spPr>
      </p:pic>
    </p:spTree>
    <p:extLst>
      <p:ext uri="{BB962C8B-B14F-4D97-AF65-F5344CB8AC3E}">
        <p14:creationId xmlns:p14="http://schemas.microsoft.com/office/powerpoint/2010/main" val="1884208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0AF23E1E-283F-FF24-01A8-35CEC8EDF5C2}"/>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CE586432-335E-3CA6-AEE9-FB5B1041D476}"/>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805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E603AC3F-560B-E7F7-1370-53368DABA553}"/>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C27FC766-3A4A-0365-38A3-599DC6E92D07}"/>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93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7918651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6152B94D-FF69-5A0B-0517-644D7F1B35C1}"/>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6BE28D3D-9133-5E37-FE57-AD7F6917D530}"/>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3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576313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0FF6D-091E-5E48-A929-BC8A8B5081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E0F9506-66E5-8B4B-BA5D-7AEB83736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FDCBC-45BA-714D-8338-B89E25A4B1B0}"/>
              </a:ext>
            </a:extLst>
          </p:cNvPr>
          <p:cNvSpPr>
            <a:spLocks noGrp="1"/>
          </p:cNvSpPr>
          <p:nvPr>
            <p:ph type="dt" sz="half" idx="10"/>
          </p:nvPr>
        </p:nvSpPr>
        <p:spPr/>
        <p:txBody>
          <a:bodyPr/>
          <a:lstStyle/>
          <a:p>
            <a:fld id="{3A504F3B-1EBC-D54B-A537-FACA58F5C230}" type="datetimeFigureOut">
              <a:rPr lang="en-US" smtClean="0"/>
              <a:t>12/9/2025</a:t>
            </a:fld>
            <a:endParaRPr lang="en-US"/>
          </a:p>
        </p:txBody>
      </p:sp>
      <p:sp>
        <p:nvSpPr>
          <p:cNvPr id="5" name="Footer Placeholder 4">
            <a:extLst>
              <a:ext uri="{FF2B5EF4-FFF2-40B4-BE49-F238E27FC236}">
                <a16:creationId xmlns:a16="http://schemas.microsoft.com/office/drawing/2014/main" id="{9BE91BA6-9615-2341-8D29-CA2627C5B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9C42A-3A77-4944-A8DA-28D188391510}"/>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40063878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Black Top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89238"/>
            <a:ext cx="269035" cy="432699"/>
          </a:xfrm>
          <a:prstGeom prst="rect">
            <a:avLst/>
          </a:prstGeom>
        </p:spPr>
      </p:pic>
    </p:spTree>
    <p:extLst>
      <p:ext uri="{BB962C8B-B14F-4D97-AF65-F5344CB8AC3E}">
        <p14:creationId xmlns:p14="http://schemas.microsoft.com/office/powerpoint/2010/main" val="1532196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 Black Top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89238"/>
            <a:ext cx="269035" cy="432699"/>
          </a:xfrm>
          <a:prstGeom prst="rect">
            <a:avLst/>
          </a:prstGeom>
        </p:spPr>
      </p:pic>
    </p:spTree>
    <p:extLst>
      <p:ext uri="{BB962C8B-B14F-4D97-AF65-F5344CB8AC3E}">
        <p14:creationId xmlns:p14="http://schemas.microsoft.com/office/powerpoint/2010/main" val="36139827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 Black Bottom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6270119"/>
            <a:ext cx="269035" cy="432699"/>
          </a:xfrm>
          <a:prstGeom prst="rect">
            <a:avLst/>
          </a:prstGeom>
        </p:spPr>
      </p:pic>
    </p:spTree>
    <p:extLst>
      <p:ext uri="{BB962C8B-B14F-4D97-AF65-F5344CB8AC3E}">
        <p14:creationId xmlns:p14="http://schemas.microsoft.com/office/powerpoint/2010/main" val="2485802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01682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DAPT Black Top Right">
    <p:spTree>
      <p:nvGrpSpPr>
        <p:cNvPr id="1" name=""/>
        <p:cNvGrpSpPr/>
        <p:nvPr/>
      </p:nvGrpSpPr>
      <p:grpSpPr>
        <a:xfrm>
          <a:off x="0" y="0"/>
          <a:ext cx="0" cy="0"/>
          <a:chOff x="0" y="0"/>
          <a:chExt cx="0" cy="0"/>
        </a:xfrm>
      </p:grpSpPr>
      <p:pic>
        <p:nvPicPr>
          <p:cNvPr id="9" name="Picture 8" descr="A picture containing dark, sitting, computer, monitor&#10;&#10;Description automatically generated">
            <a:extLst>
              <a:ext uri="{FF2B5EF4-FFF2-40B4-BE49-F238E27FC236}">
                <a16:creationId xmlns:a16="http://schemas.microsoft.com/office/drawing/2014/main" id="{566F21D2-6197-0243-A276-3D8E78356E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2363" y="159675"/>
            <a:ext cx="1006069" cy="244676"/>
          </a:xfrm>
          <a:prstGeom prst="rect">
            <a:avLst/>
          </a:prstGeom>
        </p:spPr>
      </p:pic>
    </p:spTree>
    <p:extLst>
      <p:ext uri="{BB962C8B-B14F-4D97-AF65-F5344CB8AC3E}">
        <p14:creationId xmlns:p14="http://schemas.microsoft.com/office/powerpoint/2010/main" val="38937053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 White Bottom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6313194"/>
            <a:ext cx="194788" cy="335733"/>
          </a:xfrm>
          <a:prstGeom prst="rect">
            <a:avLst/>
          </a:prstGeom>
        </p:spPr>
      </p:pic>
    </p:spTree>
    <p:extLst>
      <p:ext uri="{BB962C8B-B14F-4D97-AF65-F5344CB8AC3E}">
        <p14:creationId xmlns:p14="http://schemas.microsoft.com/office/powerpoint/2010/main" val="42308950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 White Top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143889"/>
            <a:ext cx="194788" cy="335733"/>
          </a:xfrm>
          <a:prstGeom prst="rect">
            <a:avLst/>
          </a:prstGeom>
        </p:spPr>
      </p:pic>
    </p:spTree>
    <p:extLst>
      <p:ext uri="{BB962C8B-B14F-4D97-AF65-F5344CB8AC3E}">
        <p14:creationId xmlns:p14="http://schemas.microsoft.com/office/powerpoint/2010/main" val="2483307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3661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67C0-00FB-564B-9CEC-F8C276BCA4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D27EA9-04EE-6A41-8CFD-6936CBDBAB1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DB293D-40EC-804F-8DB8-63C727DB2D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EAC082F-2C0C-6A45-BCA2-F0D84645C331}"/>
              </a:ext>
            </a:extLst>
          </p:cNvPr>
          <p:cNvSpPr>
            <a:spLocks noGrp="1"/>
          </p:cNvSpPr>
          <p:nvPr>
            <p:ph type="dt" sz="half" idx="10"/>
          </p:nvPr>
        </p:nvSpPr>
        <p:spPr/>
        <p:txBody>
          <a:bodyPr/>
          <a:lstStyle/>
          <a:p>
            <a:fld id="{3A504F3B-1EBC-D54B-A537-FACA58F5C230}" type="datetimeFigureOut">
              <a:rPr lang="en-US" smtClean="0"/>
              <a:t>12/9/2025</a:t>
            </a:fld>
            <a:endParaRPr lang="en-US"/>
          </a:p>
        </p:txBody>
      </p:sp>
      <p:sp>
        <p:nvSpPr>
          <p:cNvPr id="6" name="Footer Placeholder 5">
            <a:extLst>
              <a:ext uri="{FF2B5EF4-FFF2-40B4-BE49-F238E27FC236}">
                <a16:creationId xmlns:a16="http://schemas.microsoft.com/office/drawing/2014/main" id="{E94FA2F8-8736-6B42-B4BF-174A763A94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2144DD-DDB9-AB44-A55C-179A10B5B2CC}"/>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742403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28389-9A04-474E-A0D3-D3F843922C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FB27FAD-F60B-8A4B-AC65-4E78EE22E5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B33D97B-C481-A84B-88B9-163190A9F6C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774BFE6-3068-354E-AD6E-22B06BD5E2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ACDF75-AE5E-3F46-99B7-5A9505122D8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E204F97-65F5-CD4D-BCDE-E88A709B4F98}"/>
              </a:ext>
            </a:extLst>
          </p:cNvPr>
          <p:cNvSpPr>
            <a:spLocks noGrp="1"/>
          </p:cNvSpPr>
          <p:nvPr>
            <p:ph type="dt" sz="half" idx="10"/>
          </p:nvPr>
        </p:nvSpPr>
        <p:spPr/>
        <p:txBody>
          <a:bodyPr/>
          <a:lstStyle/>
          <a:p>
            <a:fld id="{3A504F3B-1EBC-D54B-A537-FACA58F5C230}" type="datetimeFigureOut">
              <a:rPr lang="en-US" smtClean="0"/>
              <a:t>12/9/2025</a:t>
            </a:fld>
            <a:endParaRPr lang="en-US"/>
          </a:p>
        </p:txBody>
      </p:sp>
      <p:sp>
        <p:nvSpPr>
          <p:cNvPr id="8" name="Footer Placeholder 7">
            <a:extLst>
              <a:ext uri="{FF2B5EF4-FFF2-40B4-BE49-F238E27FC236}">
                <a16:creationId xmlns:a16="http://schemas.microsoft.com/office/drawing/2014/main" id="{36F8B412-7D14-7745-A0D3-C0381CCA85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566446-C8D6-224C-94C1-8AC542357D84}"/>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4094202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E450CD-F3ED-F347-AFFF-0404EF77A367}"/>
              </a:ext>
            </a:extLst>
          </p:cNvPr>
          <p:cNvSpPr>
            <a:spLocks noGrp="1"/>
          </p:cNvSpPr>
          <p:nvPr>
            <p:ph type="dt" sz="half" idx="10"/>
          </p:nvPr>
        </p:nvSpPr>
        <p:spPr/>
        <p:txBody>
          <a:bodyPr/>
          <a:lstStyle/>
          <a:p>
            <a:fld id="{3A504F3B-1EBC-D54B-A537-FACA58F5C230}" type="datetimeFigureOut">
              <a:rPr lang="en-US" smtClean="0"/>
              <a:t>12/9/2025</a:t>
            </a:fld>
            <a:endParaRPr lang="en-US"/>
          </a:p>
        </p:txBody>
      </p:sp>
      <p:sp>
        <p:nvSpPr>
          <p:cNvPr id="3" name="Footer Placeholder 2">
            <a:extLst>
              <a:ext uri="{FF2B5EF4-FFF2-40B4-BE49-F238E27FC236}">
                <a16:creationId xmlns:a16="http://schemas.microsoft.com/office/drawing/2014/main" id="{44D5F61C-5F59-4847-99A6-BC29E59C59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1404A2-9033-C749-BED5-9560D661D1AE}"/>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2010812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CAD30-33C3-9549-B22A-943E3DA8E9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64C3696-CB6B-E34F-BF3A-10A084722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F51C1-1323-5F46-AE2A-84164D6A72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69D506-7D56-9642-B48E-D8DEDB9A9A22}"/>
              </a:ext>
            </a:extLst>
          </p:cNvPr>
          <p:cNvSpPr>
            <a:spLocks noGrp="1"/>
          </p:cNvSpPr>
          <p:nvPr>
            <p:ph type="dt" sz="half" idx="10"/>
          </p:nvPr>
        </p:nvSpPr>
        <p:spPr/>
        <p:txBody>
          <a:bodyPr/>
          <a:lstStyle/>
          <a:p>
            <a:fld id="{3A504F3B-1EBC-D54B-A537-FACA58F5C230}" type="datetimeFigureOut">
              <a:rPr lang="en-US" smtClean="0"/>
              <a:t>12/9/2025</a:t>
            </a:fld>
            <a:endParaRPr lang="en-US"/>
          </a:p>
        </p:txBody>
      </p:sp>
      <p:sp>
        <p:nvSpPr>
          <p:cNvPr id="6" name="Footer Placeholder 5">
            <a:extLst>
              <a:ext uri="{FF2B5EF4-FFF2-40B4-BE49-F238E27FC236}">
                <a16:creationId xmlns:a16="http://schemas.microsoft.com/office/drawing/2014/main" id="{D430AB73-4C7C-8645-8153-91FA5ADCD2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19E0CD-DAFC-D540-B2BF-32BBC568015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7093853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EED1-18AD-3943-8E47-95CC072D8A2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DAB40E-57F6-4C46-BA77-F133BD9C1E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0CC3D3-7537-A344-AA92-232BBA1AA4CE}"/>
              </a:ext>
            </a:extLst>
          </p:cNvPr>
          <p:cNvSpPr>
            <a:spLocks noGrp="1"/>
          </p:cNvSpPr>
          <p:nvPr>
            <p:ph type="dt" sz="half" idx="10"/>
          </p:nvPr>
        </p:nvSpPr>
        <p:spPr/>
        <p:txBody>
          <a:bodyPr/>
          <a:lstStyle/>
          <a:p>
            <a:fld id="{3A504F3B-1EBC-D54B-A537-FACA58F5C230}" type="datetimeFigureOut">
              <a:rPr lang="en-US" smtClean="0"/>
              <a:t>12/9/2025</a:t>
            </a:fld>
            <a:endParaRPr lang="en-US"/>
          </a:p>
        </p:txBody>
      </p:sp>
      <p:sp>
        <p:nvSpPr>
          <p:cNvPr id="5" name="Footer Placeholder 4">
            <a:extLst>
              <a:ext uri="{FF2B5EF4-FFF2-40B4-BE49-F238E27FC236}">
                <a16:creationId xmlns:a16="http://schemas.microsoft.com/office/drawing/2014/main" id="{F45B096F-4B14-9743-97A3-BB60C6BF49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A68E6-288C-134B-978D-E918572BB759}"/>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4859898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86698E-2EE6-2447-A4F5-1FC05EAFAA9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EFB65E-B290-E748-8955-F8FFB5CA6C6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B791A45-D6A5-B64E-BAD6-0FF16C5A71B3}"/>
              </a:ext>
            </a:extLst>
          </p:cNvPr>
          <p:cNvSpPr>
            <a:spLocks noGrp="1"/>
          </p:cNvSpPr>
          <p:nvPr>
            <p:ph type="dt" sz="half" idx="10"/>
          </p:nvPr>
        </p:nvSpPr>
        <p:spPr/>
        <p:txBody>
          <a:bodyPr/>
          <a:lstStyle/>
          <a:p>
            <a:fld id="{3A504F3B-1EBC-D54B-A537-FACA58F5C230}" type="datetimeFigureOut">
              <a:rPr lang="en-US" smtClean="0"/>
              <a:t>12/9/2025</a:t>
            </a:fld>
            <a:endParaRPr lang="en-US"/>
          </a:p>
        </p:txBody>
      </p:sp>
      <p:sp>
        <p:nvSpPr>
          <p:cNvPr id="5" name="Footer Placeholder 4">
            <a:extLst>
              <a:ext uri="{FF2B5EF4-FFF2-40B4-BE49-F238E27FC236}">
                <a16:creationId xmlns:a16="http://schemas.microsoft.com/office/drawing/2014/main" id="{C38AD321-043A-6D40-A91B-7F546FCA4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CA06F0-0F57-5C43-933D-060083DD220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89838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339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62898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550322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192206973"/>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11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7.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3.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7.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7.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15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970091471"/>
      </p:ext>
    </p:extLst>
  </p:cSld>
  <p:clrMap bg1="lt1" tx1="dk1" bg2="lt2" tx2="dk2" accent1="accent1" accent2="accent2" accent3="accent3" accent4="accent4" accent5="accent5" accent6="accent6" hlink="hlink" folHlink="folHlink"/>
  <p:sldLayoutIdLst>
    <p:sldLayoutId id="2147483676"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7"/>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7706375"/>
      </p:ext>
    </p:extLst>
  </p:cSld>
  <p:clrMap bg1="lt1" tx1="dk1" bg2="lt2" tx2="dk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484937"/>
      </p:ext>
    </p:extLst>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102782307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501285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12/9/2025</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54534300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34.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image" Target="../media/image36.sv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hyperlink" Target="https://www.finance.gov.au/government/new-aps-erp-approach" TargetMode="Externa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hyperlink" Target="https://research.adapt.com.au/filter-types/market-trend-reports" TargetMode="External"/><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hyperlink" Target="mailto:success@adapt.com.au" TargetMode="External"/><Relationship Id="rId16" Type="http://schemas.openxmlformats.org/officeDocument/2006/relationships/image" Target="../media/image51.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6.png"/><Relationship Id="rId5" Type="http://schemas.openxmlformats.org/officeDocument/2006/relationships/hyperlink" Target="https://research.adapt.com.au/data-insights/" TargetMode="External"/><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4.png"/><Relationship Id="rId14" Type="http://schemas.openxmlformats.org/officeDocument/2006/relationships/image" Target="../media/image4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24.svg"/></Relationships>
</file>

<file path=ppt/slides/_rels/slide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research.adapt.com.au/applications/data-analysis/expert-presentations/how-to-do-more-with-less-canberras-quiet-cost-containment-revolution-rapidly-rising-saas-adop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40" y="2585535"/>
            <a:ext cx="6513512" cy="2185214"/>
          </a:xfrm>
          <a:prstGeom prst="rect">
            <a:avLst/>
          </a:prstGeom>
          <a:noFill/>
        </p:spPr>
        <p:txBody>
          <a:bodyPr wrap="square" lIns="91440" tIns="45720" rIns="91440" bIns="45720" rtlCol="0" anchor="t">
            <a:spAutoFit/>
          </a:bodyPr>
          <a:lstStyle/>
          <a:p>
            <a:pPr>
              <a:spcAft>
                <a:spcPts val="2400"/>
              </a:spcAft>
              <a:defRPr/>
            </a:pPr>
            <a:r>
              <a:rPr lang="en-US" sz="3300">
                <a:solidFill>
                  <a:prstClr val="white"/>
                </a:solidFill>
                <a:latin typeface="Helvetica"/>
                <a:cs typeface="Helvetica"/>
              </a:rPr>
              <a:t>How Are Australian Public </a:t>
            </a:r>
            <a:br>
              <a:rPr lang="en-US" sz="3300">
                <a:solidFill>
                  <a:prstClr val="white"/>
                </a:solidFill>
                <a:latin typeface="Helvetica"/>
                <a:cs typeface="Helvetica"/>
              </a:rPr>
            </a:br>
            <a:r>
              <a:rPr lang="en-US" sz="3300">
                <a:solidFill>
                  <a:prstClr val="white"/>
                </a:solidFill>
                <a:latin typeface="Helvetica"/>
                <a:cs typeface="Helvetica"/>
              </a:rPr>
              <a:t>Service Agencies Developing </a:t>
            </a:r>
            <a:br>
              <a:rPr lang="en-US" sz="3300">
                <a:solidFill>
                  <a:prstClr val="white"/>
                </a:solidFill>
                <a:latin typeface="Helvetica"/>
                <a:cs typeface="Helvetica"/>
              </a:rPr>
            </a:br>
            <a:r>
              <a:rPr lang="en-US" sz="3300">
                <a:solidFill>
                  <a:prstClr val="white"/>
                </a:solidFill>
                <a:latin typeface="Helvetica"/>
                <a:cs typeface="Helvetica"/>
              </a:rPr>
              <a:t>and Executing AI Initiatives </a:t>
            </a:r>
            <a:br>
              <a:rPr lang="en-US" sz="3300">
                <a:solidFill>
                  <a:prstClr val="white"/>
                </a:solidFill>
                <a:latin typeface="Helvetica"/>
                <a:cs typeface="Helvetica"/>
              </a:rPr>
            </a:br>
            <a:r>
              <a:rPr lang="en-US" sz="3300">
                <a:solidFill>
                  <a:prstClr val="white"/>
                </a:solidFill>
                <a:latin typeface="Helvetica"/>
                <a:cs typeface="Helvetica"/>
              </a:rPr>
              <a:t>That Drive Value?</a:t>
            </a:r>
            <a:endParaRPr lang="en-US" sz="3300" i="0" u="none" strike="noStrike" kern="1200" cap="none" spc="0" normalizeH="0" baseline="0" noProof="0">
              <a:ln>
                <a:noFill/>
              </a:ln>
              <a:solidFill>
                <a:prstClr val="white"/>
              </a:solidFill>
              <a:effectLst/>
              <a:uLnTx/>
              <a:uFillTx/>
              <a:latin typeface="Helvetica"/>
              <a:cs typeface="Helvetica"/>
            </a:endParaRPr>
          </a:p>
        </p:txBody>
      </p:sp>
      <p:sp>
        <p:nvSpPr>
          <p:cNvPr id="8" name="TextBox 7">
            <a:extLst>
              <a:ext uri="{FF2B5EF4-FFF2-40B4-BE49-F238E27FC236}">
                <a16:creationId xmlns:a16="http://schemas.microsoft.com/office/drawing/2014/main" id="{C2A563F6-8774-736F-803C-1D88819CBAC0}"/>
              </a:ext>
            </a:extLst>
          </p:cNvPr>
          <p:cNvSpPr txBox="1"/>
          <p:nvPr/>
        </p:nvSpPr>
        <p:spPr>
          <a:xfrm>
            <a:off x="565580" y="2219524"/>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E7534F"/>
                </a:solidFill>
                <a:effectLst/>
                <a:uLnTx/>
                <a:uFillTx/>
                <a:latin typeface="Helvetica"/>
                <a:ea typeface="+mn-e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160540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B6E0-C59C-99A2-B154-728BB9063119}"/>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4001F534-FD9D-8878-6281-63E10B5ACB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103" y="1143029"/>
            <a:ext cx="11805188" cy="5257819"/>
          </a:xfrm>
          <a:prstGeom prst="rect">
            <a:avLst/>
          </a:prstGeom>
        </p:spPr>
      </p:pic>
      <p:sp>
        <p:nvSpPr>
          <p:cNvPr id="2" name="Title 1">
            <a:extLst>
              <a:ext uri="{FF2B5EF4-FFF2-40B4-BE49-F238E27FC236}">
                <a16:creationId xmlns:a16="http://schemas.microsoft.com/office/drawing/2014/main" id="{E9F7A2FF-F036-BDD6-31F8-D31ABC40CFB1}"/>
              </a:ext>
            </a:extLst>
          </p:cNvPr>
          <p:cNvSpPr>
            <a:spLocks noGrp="1"/>
          </p:cNvSpPr>
          <p:nvPr>
            <p:ph type="title" idx="4294967295"/>
          </p:nvPr>
        </p:nvSpPr>
        <p:spPr>
          <a:xfrm>
            <a:off x="291256" y="185420"/>
            <a:ext cx="10553700" cy="720725"/>
          </a:xfrm>
          <a:prstGeom prst="rect">
            <a:avLst/>
          </a:prstGeom>
        </p:spPr>
        <p:txBody>
          <a:bodyPr/>
          <a:lstStyle/>
          <a:p>
            <a:pPr algn="l">
              <a:defRPr sz="1800" b="1">
                <a:latin typeface="Helvetica"/>
              </a:defRPr>
            </a:pPr>
            <a:r>
              <a:rPr sz="2200"/>
              <a:t>Please rate your department</a:t>
            </a:r>
            <a:r>
              <a:rPr lang="en-PH" sz="2200"/>
              <a:t>'</a:t>
            </a:r>
            <a:r>
              <a:rPr sz="2200"/>
              <a:t>s cyber security maturity across the</a:t>
            </a:r>
            <a:br>
              <a:rPr lang="en-PH" sz="2200"/>
            </a:br>
            <a:r>
              <a:rPr sz="2200"/>
              <a:t>‘Essential Eight’ – based on the ASD 0-3 maturity definitions</a:t>
            </a:r>
          </a:p>
        </p:txBody>
      </p:sp>
      <p:sp>
        <p:nvSpPr>
          <p:cNvPr id="5" name="TextBox 4">
            <a:extLst>
              <a:ext uri="{FF2B5EF4-FFF2-40B4-BE49-F238E27FC236}">
                <a16:creationId xmlns:a16="http://schemas.microsoft.com/office/drawing/2014/main" id="{E79C4E48-840A-DF28-FB91-D6FA98569C93}"/>
              </a:ext>
            </a:extLst>
          </p:cNvPr>
          <p:cNvSpPr txBox="1"/>
          <p:nvPr/>
        </p:nvSpPr>
        <p:spPr>
          <a:xfrm>
            <a:off x="2727434" y="6500712"/>
            <a:ext cx="9312985"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and Government Edge Survey in Apr and Oct 2025. Sample size : 255 Australian CISOs and Government Leaders</a:t>
            </a:r>
          </a:p>
        </p:txBody>
      </p:sp>
    </p:spTree>
    <p:extLst>
      <p:ext uri="{BB962C8B-B14F-4D97-AF65-F5344CB8AC3E}">
        <p14:creationId xmlns:p14="http://schemas.microsoft.com/office/powerpoint/2010/main" val="191342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BE68C-04F7-27E9-85C4-1373552EE17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6EBB25E-7E74-6B60-A010-5AD98B720A30}"/>
              </a:ext>
            </a:extLst>
          </p:cNvPr>
          <p:cNvSpPr txBox="1"/>
          <p:nvPr/>
        </p:nvSpPr>
        <p:spPr>
          <a:xfrm>
            <a:off x="631888" y="1932571"/>
            <a:ext cx="3265198" cy="4765792"/>
          </a:xfrm>
          <a:prstGeom prst="rect">
            <a:avLst/>
          </a:prstGeom>
          <a:noFill/>
        </p:spPr>
        <p:txBody>
          <a:bodyPr wrap="square" lIns="91440" tIns="45720" rIns="91440" bIns="45720" rtlCol="0" anchor="t">
            <a:spAutoFit/>
          </a:bodyPr>
          <a:lstStyle/>
          <a:p>
            <a:pPr lvl="0">
              <a:lnSpc>
                <a:spcPct val="125000"/>
              </a:lnSpc>
              <a:spcAft>
                <a:spcPts val="600"/>
              </a:spcAft>
              <a:buClr>
                <a:srgbClr val="E7534F"/>
              </a:buClr>
              <a:defRPr/>
            </a:pPr>
            <a:r>
              <a:rPr lang="en-US" sz="1200" b="1">
                <a:solidFill>
                  <a:srgbClr val="000000"/>
                </a:solidFill>
                <a:latin typeface="Helvetica"/>
                <a:cs typeface="Helvetica"/>
              </a:rPr>
              <a:t>Agencies assess how initiatives ensure operational resilience, enhance staff experience, and create public value.</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About 52-55% of agencies consider </a:t>
            </a:r>
            <a:br>
              <a:rPr lang="en-US" sz="1200">
                <a:solidFill>
                  <a:srgbClr val="000000"/>
                </a:solidFill>
                <a:latin typeface="Helvetica"/>
                <a:cs typeface="Helvetica"/>
              </a:rPr>
            </a:br>
            <a:r>
              <a:rPr lang="en-US" sz="1200">
                <a:solidFill>
                  <a:srgbClr val="000000"/>
                </a:solidFill>
                <a:latin typeface="Helvetica"/>
                <a:cs typeface="Helvetica"/>
              </a:rPr>
              <a:t>cost efficiency and citizen experience outcomes as key factors or </a:t>
            </a:r>
            <a:br>
              <a:rPr lang="en-US" sz="1200">
                <a:solidFill>
                  <a:srgbClr val="000000"/>
                </a:solidFill>
                <a:latin typeface="Helvetica"/>
                <a:cs typeface="Helvetica"/>
              </a:rPr>
            </a:br>
            <a:r>
              <a:rPr lang="en-US" sz="1200">
                <a:solidFill>
                  <a:srgbClr val="000000"/>
                </a:solidFill>
                <a:latin typeface="Helvetica"/>
                <a:cs typeface="Helvetica"/>
              </a:rPr>
              <a:t>primary metrics.</a:t>
            </a:r>
          </a:p>
          <a:p>
            <a:pPr marL="171450" indent="-171450">
              <a:lnSpc>
                <a:spcPct val="125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Most agencies don't view sustainability as a top metric when evaluating initiatives.</a:t>
            </a:r>
          </a:p>
          <a:p>
            <a:pPr marL="171450" indent="-171450">
              <a:lnSpc>
                <a:spcPct val="125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Given the new APS ERP approach, over 80% of agencies are already on their way to </a:t>
            </a:r>
            <a:r>
              <a:rPr lang="en-US" sz="1200" err="1">
                <a:solidFill>
                  <a:srgbClr val="000000"/>
                </a:solidFill>
                <a:latin typeface="Helvetica"/>
                <a:cs typeface="Helvetica"/>
              </a:rPr>
              <a:t>modernisation</a:t>
            </a:r>
            <a:r>
              <a:rPr lang="en-US" sz="1200">
                <a:solidFill>
                  <a:srgbClr val="000000"/>
                </a:solidFill>
                <a:latin typeface="Helvetica"/>
                <a:cs typeface="Helvetica"/>
              </a:rPr>
              <a:t> progress. </a:t>
            </a:r>
            <a:endParaRPr kumimoji="0" lang="en-US" sz="1200" i="0" u="none" strike="noStrike" kern="1200" cap="none" spc="0" normalizeH="0" baseline="0" noProof="0">
              <a:ln>
                <a:noFill/>
              </a:ln>
              <a:solidFill>
                <a:srgbClr val="000000"/>
              </a:solidFill>
              <a:effectLst/>
              <a:uLnTx/>
              <a:uFillTx/>
              <a:latin typeface="Helvetica"/>
              <a:ea typeface="+mn-e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Government agencies are mostly mature in disabling untrusted macros (23%) and application whitelisting (21%)</a:t>
            </a:r>
            <a:r>
              <a:rPr kumimoji="0" lang="en-US" sz="1200" b="0" i="0" u="none" strike="noStrike" kern="1200" cap="none" spc="0" normalizeH="0" baseline="0" noProof="0">
                <a:ln>
                  <a:noFill/>
                </a:ln>
                <a:solidFill>
                  <a:srgbClr val="000000"/>
                </a:solidFill>
                <a:effectLst/>
                <a:uLnTx/>
                <a:uFillTx/>
                <a:latin typeface="Helvetica"/>
                <a:ea typeface="+mn-ea"/>
                <a:cs typeface="Helvetica"/>
              </a:rPr>
              <a:t>. </a:t>
            </a:r>
            <a:r>
              <a:rPr lang="en-US" sz="1200">
                <a:solidFill>
                  <a:prstClr val="black"/>
                </a:solidFill>
                <a:latin typeface="Helvetica"/>
                <a:cs typeface="Helvetica"/>
              </a:rPr>
              <a:t>In contrast, CISOs are mostly mature in data back-ups (19%), multi-factor authentication (18%), and patching (18%).</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0CC8FCAC-CE1A-A00D-FAF0-A0EC35F9762C}"/>
              </a:ext>
            </a:extLst>
          </p:cNvPr>
          <p:cNvGrpSpPr/>
          <p:nvPr/>
        </p:nvGrpSpPr>
        <p:grpSpPr>
          <a:xfrm>
            <a:off x="631889" y="621285"/>
            <a:ext cx="3630733" cy="1138774"/>
            <a:chOff x="819810" y="1621037"/>
            <a:chExt cx="3630734" cy="1138774"/>
          </a:xfrm>
        </p:grpSpPr>
        <p:sp>
          <p:nvSpPr>
            <p:cNvPr id="3" name="Rectangle 2">
              <a:extLst>
                <a:ext uri="{FF2B5EF4-FFF2-40B4-BE49-F238E27FC236}">
                  <a16:creationId xmlns:a16="http://schemas.microsoft.com/office/drawing/2014/main" id="{40D2CF59-E0CD-64F3-04EB-DE09D74A35AD}"/>
                </a:ext>
              </a:extLst>
            </p:cNvPr>
            <p:cNvSpPr/>
            <p:nvPr/>
          </p:nvSpPr>
          <p:spPr>
            <a:xfrm>
              <a:off x="819811" y="1928814"/>
              <a:ext cx="363073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prstClr val="black"/>
                  </a:solidFill>
                  <a:effectLst/>
                  <a:uLnTx/>
                  <a:uFillTx/>
                  <a:latin typeface="Helvetica"/>
                  <a:ea typeface="+mn-ea"/>
                  <a:cs typeface="Helvetica"/>
                </a:rPr>
                <a:t>Value tracking </a:t>
              </a:r>
              <a:br>
                <a:rPr kumimoji="0" lang="en-US" sz="2400" b="1" i="0" u="none" strike="noStrike" kern="1200" cap="none" spc="-50" normalizeH="0" baseline="0" noProof="0">
                  <a:ln>
                    <a:noFill/>
                  </a:ln>
                  <a:solidFill>
                    <a:prstClr val="black"/>
                  </a:solidFill>
                  <a:effectLst/>
                  <a:uLnTx/>
                  <a:uFillTx/>
                  <a:latin typeface="Helvetica"/>
                  <a:ea typeface="+mn-ea"/>
                  <a:cs typeface="Helvetica"/>
                </a:rPr>
              </a:br>
              <a:r>
                <a:rPr kumimoji="0" lang="en-US" sz="2400" b="1" i="0" u="none" strike="noStrike" kern="1200" cap="none" spc="-50" normalizeH="0" baseline="0" noProof="0">
                  <a:ln>
                    <a:noFill/>
                  </a:ln>
                  <a:solidFill>
                    <a:prstClr val="black"/>
                  </a:solidFill>
                  <a:effectLst/>
                  <a:uLnTx/>
                  <a:uFillTx/>
                  <a:latin typeface="Helvetica"/>
                  <a:ea typeface="+mn-ea"/>
                  <a:cs typeface="Helvetica"/>
                </a:rPr>
                <a:t>and </a:t>
              </a:r>
              <a:r>
                <a:rPr kumimoji="0" lang="en-US" sz="2400" b="1" i="0" u="none" strike="noStrike" kern="1200" cap="none" spc="-50" normalizeH="0" baseline="0" noProof="0" err="1">
                  <a:ln>
                    <a:noFill/>
                  </a:ln>
                  <a:solidFill>
                    <a:prstClr val="black"/>
                  </a:solidFill>
                  <a:effectLst/>
                  <a:uLnTx/>
                  <a:uFillTx/>
                  <a:latin typeface="Helvetica"/>
                  <a:ea typeface="+mn-ea"/>
                  <a:cs typeface="Helvetica"/>
                </a:rPr>
                <a:t>realisation</a:t>
              </a:r>
              <a:endParaRPr kumimoji="0" lang="en-US" sz="2400" b="1" i="0" u="none" strike="noStrike" kern="1200" cap="none" spc="-5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B33E1B7B-17C9-72B4-8D95-3861FA2CB04E}"/>
                </a:ext>
              </a:extLst>
            </p:cNvPr>
            <p:cNvSpPr/>
            <p:nvPr/>
          </p:nvSpPr>
          <p:spPr>
            <a:xfrm>
              <a:off x="819810" y="1621037"/>
              <a:ext cx="363073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B859E26B-6B36-A9C0-1433-D4F4847E807B}"/>
              </a:ext>
            </a:extLst>
          </p:cNvPr>
          <p:cNvCxnSpPr>
            <a:cxnSpLocks/>
          </p:cNvCxnSpPr>
          <p:nvPr/>
        </p:nvCxnSpPr>
        <p:spPr>
          <a:xfrm flipV="1">
            <a:off x="4068799"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BFC38A7-84C5-CF3F-F9AE-538BACB8BDC5}"/>
              </a:ext>
            </a:extLst>
          </p:cNvPr>
          <p:cNvSpPr txBox="1"/>
          <p:nvPr/>
        </p:nvSpPr>
        <p:spPr>
          <a:xfrm>
            <a:off x="4240513" y="159454"/>
            <a:ext cx="7653378" cy="6840783"/>
          </a:xfrm>
          <a:prstGeom prst="rect">
            <a:avLst/>
          </a:prstGeom>
          <a:noFill/>
        </p:spPr>
        <p:txBody>
          <a:bodyPr wrap="square" lIns="91440" tIns="45720" rIns="91440" bIns="45720" anchor="t">
            <a:spAutoFit/>
          </a:bodyPr>
          <a:lstStyle/>
          <a:p>
            <a:pPr lvl="0">
              <a:lnSpc>
                <a:spcPct val="125000"/>
              </a:lnSpc>
              <a:spcAft>
                <a:spcPts val="600"/>
              </a:spcAft>
              <a:buClr>
                <a:srgbClr val="E7534F"/>
              </a:buClr>
              <a:defRPr/>
            </a:pPr>
            <a:r>
              <a:rPr lang="en-US" sz="1200" b="1" err="1">
                <a:solidFill>
                  <a:prstClr val="black"/>
                </a:solidFill>
                <a:latin typeface="Helvetica"/>
                <a:cs typeface="Helvetica"/>
              </a:rPr>
              <a:t>Prioritising</a:t>
            </a:r>
            <a:r>
              <a:rPr lang="en-US" sz="1200" b="1">
                <a:solidFill>
                  <a:prstClr val="black"/>
                </a:solidFill>
                <a:latin typeface="Helvetica"/>
                <a:cs typeface="Helvetica"/>
              </a:rPr>
              <a:t> metrics that ensure resilience, improve productivity, and deliver public value</a:t>
            </a:r>
            <a:endParaRPr lang="en-US" sz="1200" b="1">
              <a:solidFill>
                <a:srgbClr val="000000"/>
              </a:solidFill>
              <a:latin typeface="Helvetic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As AI is the top goal, initiative and investment priority for government leaders (ADAPT Government Edge Survey, Oct 2025), agencies view operational resilience and cyber risk as foundational. When assessing the success of these initiatives, government leaders look beyond resilience, security and risk.  </a:t>
            </a: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impact on staff experience and the creation of public value are equally critical for most agencies, ensuring the benefits are felt both internally and by the public.</a:t>
            </a:r>
            <a:endParaRPr lang="en-US" sz="1200" b="1">
              <a:solidFill>
                <a:prstClr val="black"/>
              </a:solidFill>
              <a:latin typeface="Helvetica"/>
              <a:cs typeface="Helvetica"/>
            </a:endParaRPr>
          </a:p>
          <a:p>
            <a:pPr lvl="0">
              <a:lnSpc>
                <a:spcPct val="125000"/>
              </a:lnSpc>
              <a:spcAft>
                <a:spcPts val="600"/>
              </a:spcAft>
              <a:buClr>
                <a:srgbClr val="E7534F"/>
              </a:buClr>
              <a:defRPr/>
            </a:pPr>
            <a:r>
              <a:rPr lang="en-US" sz="1200" b="1">
                <a:solidFill>
                  <a:prstClr val="black"/>
                </a:solidFill>
                <a:latin typeface="Helvetica"/>
                <a:cs typeface="Helvetica"/>
              </a:rPr>
              <a:t>Cost efficiency and citizen experience outcomes are moderately critical metrics</a:t>
            </a:r>
            <a:endParaRPr lang="en-US" sz="1200" b="1">
              <a:solidFill>
                <a:srgbClr val="000000"/>
              </a:solidFill>
              <a:latin typeface="Helvetic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While resilience remains the primary metric, cost efficiency also matters, but not at the expense of reliability, security or risk mitigation.</a:t>
            </a:r>
            <a:endParaRPr lang="en-US" sz="1200">
              <a:solidFill>
                <a:srgbClr val="E7534F"/>
              </a:solidFill>
              <a:latin typeface="Helvetic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Delivering public service outcomes is crucial, yet these can be harder to quantify depending on the type </a:t>
            </a:r>
            <a:br>
              <a:rPr lang="en-US" sz="1200">
                <a:solidFill>
                  <a:prstClr val="black"/>
                </a:solidFill>
                <a:latin typeface="Helvetica"/>
                <a:cs typeface="Helvetica"/>
              </a:rPr>
            </a:br>
            <a:r>
              <a:rPr lang="en-US" sz="1200">
                <a:solidFill>
                  <a:prstClr val="black"/>
                </a:solidFill>
                <a:latin typeface="Helvetica"/>
                <a:cs typeface="Helvetica"/>
              </a:rPr>
              <a:t>of impact. This measurement typically follows once public value has been effectively created.</a:t>
            </a:r>
            <a:endParaRPr lang="en-US" sz="1200" b="1">
              <a:solidFill>
                <a:prstClr val="black"/>
              </a:solidFill>
              <a:latin typeface="Helvetica"/>
              <a:cs typeface="Helvetica"/>
            </a:endParaRPr>
          </a:p>
          <a:p>
            <a:pPr lvl="0">
              <a:lnSpc>
                <a:spcPct val="125000"/>
              </a:lnSpc>
              <a:spcAft>
                <a:spcPts val="600"/>
              </a:spcAft>
              <a:buClr>
                <a:srgbClr val="E7534F"/>
              </a:buClr>
              <a:defRPr/>
            </a:pPr>
            <a:r>
              <a:rPr lang="en-US" sz="1200" b="1">
                <a:solidFill>
                  <a:prstClr val="black"/>
                </a:solidFill>
                <a:latin typeface="Helvetica"/>
                <a:cs typeface="Helvetica"/>
              </a:rPr>
              <a:t>Sustainability or green ICT metrics are essential, but not yet urgent</a:t>
            </a:r>
            <a:endParaRPr lang="en-US" sz="1200" b="1">
              <a:solidFill>
                <a:srgbClr val="000000"/>
              </a:solidFill>
              <a:latin typeface="Helvetic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As agencies focus first on keeping their systems secure and operational, sustainability does not immediately deliver direct operational benefits. Between 34% and 38% of agencies identify delivery velocity, workforce capability and data sharing as key factors or primary metrics.</a:t>
            </a:r>
            <a:endParaRPr lang="en-US" sz="1200" b="1">
              <a:solidFill>
                <a:prstClr val="black"/>
              </a:solidFill>
              <a:latin typeface="Helvetica"/>
              <a:cs typeface="Helvetica"/>
            </a:endParaRPr>
          </a:p>
          <a:p>
            <a:pPr lvl="0">
              <a:lnSpc>
                <a:spcPct val="125000"/>
              </a:lnSpc>
              <a:spcAft>
                <a:spcPts val="600"/>
              </a:spcAft>
              <a:buClr>
                <a:srgbClr val="E7534F"/>
              </a:buClr>
              <a:defRPr/>
            </a:pPr>
            <a:r>
              <a:rPr lang="en-US" sz="1200" b="1">
                <a:solidFill>
                  <a:prstClr val="black"/>
                </a:solidFill>
                <a:latin typeface="Helvetica"/>
                <a:cs typeface="Helvetica"/>
              </a:rPr>
              <a:t>ERP </a:t>
            </a:r>
            <a:r>
              <a:rPr lang="en-US" sz="1200" b="1" err="1">
                <a:solidFill>
                  <a:prstClr val="black"/>
                </a:solidFill>
                <a:latin typeface="Helvetica"/>
                <a:cs typeface="Helvetica"/>
              </a:rPr>
              <a:t>modernisation</a:t>
            </a:r>
            <a:r>
              <a:rPr lang="en-US" sz="1200" b="1">
                <a:solidFill>
                  <a:prstClr val="black"/>
                </a:solidFill>
                <a:latin typeface="Helvetica"/>
                <a:cs typeface="Helvetica"/>
              </a:rPr>
              <a:t> journey</a:t>
            </a:r>
            <a:endParaRPr lang="en-US" sz="1200" b="1">
              <a:solidFill>
                <a:srgbClr val="000000"/>
              </a:solidFill>
              <a:latin typeface="Helvetic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Most agencies are in the planning phase, 18% are both in the implementation and </a:t>
            </a:r>
            <a:r>
              <a:rPr lang="en-US" sz="1200" err="1">
                <a:solidFill>
                  <a:prstClr val="black"/>
                </a:solidFill>
                <a:latin typeface="Helvetica"/>
                <a:cs typeface="Helvetica"/>
              </a:rPr>
              <a:t>optimisation</a:t>
            </a:r>
            <a:r>
              <a:rPr lang="en-US" sz="1200">
                <a:solidFill>
                  <a:prstClr val="black"/>
                </a:solidFill>
                <a:latin typeface="Helvetica"/>
                <a:cs typeface="Helvetica"/>
              </a:rPr>
              <a:t> phases, and only 6% are in the procurement phase. </a:t>
            </a:r>
            <a:endParaRPr lang="en-US" sz="1200">
              <a:solidFill>
                <a:srgbClr val="E7534F"/>
              </a:solidFill>
              <a:latin typeface="Helvetic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As AI initiatives advance, a modern ERP becomes critical. Having the right architecture, vendor strategy and governance is more important than rushing implementation.</a:t>
            </a:r>
            <a:endParaRPr lang="en-US" sz="1200" b="1">
              <a:solidFill>
                <a:prstClr val="black"/>
              </a:solidFill>
              <a:latin typeface="Helvetica"/>
              <a:cs typeface="Helvetica"/>
            </a:endParaRPr>
          </a:p>
          <a:p>
            <a:pPr lvl="0">
              <a:lnSpc>
                <a:spcPct val="125000"/>
              </a:lnSpc>
              <a:spcAft>
                <a:spcPts val="600"/>
              </a:spcAft>
              <a:buClr>
                <a:srgbClr val="E7534F"/>
              </a:buClr>
              <a:defRPr/>
            </a:pPr>
            <a:r>
              <a:rPr lang="en-US" sz="1200" b="1">
                <a:solidFill>
                  <a:prstClr val="black"/>
                </a:solidFill>
                <a:latin typeface="Helvetica"/>
                <a:cs typeface="Helvetica"/>
              </a:rPr>
              <a:t>Essential Eight framework maturity</a:t>
            </a: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Government leaders </a:t>
            </a:r>
            <a:r>
              <a:rPr lang="en-US" sz="1200" err="1">
                <a:solidFill>
                  <a:prstClr val="black"/>
                </a:solidFill>
                <a:latin typeface="Helvetica"/>
                <a:cs typeface="Helvetica"/>
              </a:rPr>
              <a:t>prioritise</a:t>
            </a:r>
            <a:r>
              <a:rPr lang="en-US" sz="1200">
                <a:solidFill>
                  <a:prstClr val="black"/>
                </a:solidFill>
                <a:latin typeface="Helvetica"/>
                <a:cs typeface="Helvetica"/>
              </a:rPr>
              <a:t> operational resilience and risk reduction, while CISOs focus on cyber </a:t>
            </a:r>
            <a:r>
              <a:rPr lang="en-US" sz="1200" err="1">
                <a:solidFill>
                  <a:prstClr val="black"/>
                </a:solidFill>
                <a:latin typeface="Helvetica"/>
                <a:cs typeface="Helvetica"/>
              </a:rPr>
              <a:t>defence</a:t>
            </a:r>
            <a:r>
              <a:rPr lang="en-US" sz="1200">
                <a:solidFill>
                  <a:prstClr val="black"/>
                </a:solidFill>
                <a:latin typeface="Helvetica"/>
                <a:cs typeface="Helvetica"/>
              </a:rPr>
              <a:t> and resilience against active threats. Government leaders place greater emphasis on keeping systems stable and compliant, whereas CISOs concentrate on threat </a:t>
            </a:r>
            <a:r>
              <a:rPr lang="en-US" sz="1200" err="1">
                <a:solidFill>
                  <a:prstClr val="black"/>
                </a:solidFill>
                <a:latin typeface="Helvetica"/>
                <a:cs typeface="Helvetica"/>
              </a:rPr>
              <a:t>defence</a:t>
            </a:r>
            <a:r>
              <a:rPr lang="en-US" sz="1200">
                <a:solidFill>
                  <a:prstClr val="black"/>
                </a:solidFill>
                <a:latin typeface="Helvetica"/>
                <a:cs typeface="Helvetica"/>
              </a:rPr>
              <a:t> and rapid recovery.</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00467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38A9191-89CF-2456-A484-B43369872A4B}"/>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1CB92EE5-8496-5AD8-0665-5D80F14E1E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E09F2D6F-EDF5-7F03-7FEB-3F9667735E1F}"/>
              </a:ext>
            </a:extLst>
          </p:cNvPr>
          <p:cNvGrpSpPr/>
          <p:nvPr/>
        </p:nvGrpSpPr>
        <p:grpSpPr>
          <a:xfrm>
            <a:off x="549440" y="2489214"/>
            <a:ext cx="7131520" cy="1523099"/>
            <a:chOff x="549440" y="2867586"/>
            <a:chExt cx="7131520" cy="1523099"/>
          </a:xfrm>
        </p:grpSpPr>
        <p:sp>
          <p:nvSpPr>
            <p:cNvPr id="4" name="TextBox 3">
              <a:extLst>
                <a:ext uri="{FF2B5EF4-FFF2-40B4-BE49-F238E27FC236}">
                  <a16:creationId xmlns:a16="http://schemas.microsoft.com/office/drawing/2014/main" id="{9DDBB54F-EF1C-1835-C711-F21EBA407888}"/>
                </a:ext>
              </a:extLst>
            </p:cNvPr>
            <p:cNvSpPr txBox="1"/>
            <p:nvPr/>
          </p:nvSpPr>
          <p:spPr>
            <a:xfrm>
              <a:off x="549440" y="2867586"/>
              <a:ext cx="713152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4000">
                  <a:solidFill>
                    <a:prstClr val="white"/>
                  </a:solidFill>
                  <a:latin typeface="Helvetica"/>
                  <a:cs typeface="Helvetica"/>
                </a:rPr>
                <a:t>Challenges in delivering public value</a:t>
              </a:r>
            </a:p>
          </p:txBody>
        </p:sp>
        <p:sp>
          <p:nvSpPr>
            <p:cNvPr id="8" name="Rectangle 7">
              <a:extLst>
                <a:ext uri="{FF2B5EF4-FFF2-40B4-BE49-F238E27FC236}">
                  <a16:creationId xmlns:a16="http://schemas.microsoft.com/office/drawing/2014/main" id="{99879AD0-4FAF-0471-B130-DEA7AEB594D7}"/>
                </a:ext>
              </a:extLst>
            </p:cNvPr>
            <p:cNvSpPr/>
            <p:nvPr/>
          </p:nvSpPr>
          <p:spPr>
            <a:xfrm>
              <a:off x="675866" y="4328211"/>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0083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74154" y="152264"/>
            <a:ext cx="10792776" cy="720725"/>
          </a:xfrm>
          <a:prstGeom prst="rect">
            <a:avLst/>
          </a:prstGeom>
        </p:spPr>
        <p:txBody>
          <a:bodyPr/>
          <a:lstStyle/>
          <a:p>
            <a:pPr algn="l">
              <a:defRPr sz="1800" b="1">
                <a:latin typeface="Helvetica"/>
              </a:defRPr>
            </a:pPr>
            <a:r>
              <a:rPr sz="1900"/>
              <a:t>What limits your ability to work with other agencies to deliver a seamless service experience for citizens across different life events (e.g.</a:t>
            </a:r>
            <a:r>
              <a:rPr lang="en-US" sz="1900"/>
              <a:t>,</a:t>
            </a:r>
            <a:r>
              <a:rPr sz="1900"/>
              <a:t> birth, job loss, moving house)?</a:t>
            </a:r>
          </a:p>
        </p:txBody>
      </p:sp>
      <p:sp>
        <p:nvSpPr>
          <p:cNvPr id="7" name="TextBox 6">
            <a:extLst>
              <a:ext uri="{FF2B5EF4-FFF2-40B4-BE49-F238E27FC236}">
                <a16:creationId xmlns:a16="http://schemas.microsoft.com/office/drawing/2014/main" id="{D05C9239-7FBC-3AEB-BA5A-688C60B86960}"/>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81 Australian Government Leaders</a:t>
            </a:r>
          </a:p>
        </p:txBody>
      </p:sp>
      <p:pic>
        <p:nvPicPr>
          <p:cNvPr id="4" name="Graphic 3">
            <a:extLst>
              <a:ext uri="{FF2B5EF4-FFF2-40B4-BE49-F238E27FC236}">
                <a16:creationId xmlns:a16="http://schemas.microsoft.com/office/drawing/2014/main" id="{68557F3F-E07B-5FB2-C622-E8277FBEE2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4153" y="935788"/>
            <a:ext cx="11582167" cy="54813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7502" y="193675"/>
            <a:ext cx="10794124" cy="389649"/>
          </a:xfrm>
          <a:prstGeom prst="rect">
            <a:avLst/>
          </a:prstGeom>
        </p:spPr>
        <p:txBody>
          <a:bodyPr/>
          <a:lstStyle/>
          <a:p>
            <a:pPr algn="l">
              <a:defRPr sz="1800" b="1">
                <a:latin typeface="Helvetica"/>
              </a:defRPr>
            </a:pPr>
            <a:r>
              <a:rPr sz="2100"/>
              <a:t>How would you rate your agency's maturity in each area of data interoperability?</a:t>
            </a:r>
          </a:p>
        </p:txBody>
      </p:sp>
      <p:sp>
        <p:nvSpPr>
          <p:cNvPr id="7" name="TextBox 6">
            <a:extLst>
              <a:ext uri="{FF2B5EF4-FFF2-40B4-BE49-F238E27FC236}">
                <a16:creationId xmlns:a16="http://schemas.microsoft.com/office/drawing/2014/main" id="{D2DFE0A8-982D-A0D1-960F-208E8BD7C0F0}"/>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75 Australian Government Leaders</a:t>
            </a:r>
          </a:p>
        </p:txBody>
      </p:sp>
      <p:pic>
        <p:nvPicPr>
          <p:cNvPr id="4" name="Graphic 3">
            <a:extLst>
              <a:ext uri="{FF2B5EF4-FFF2-40B4-BE49-F238E27FC236}">
                <a16:creationId xmlns:a16="http://schemas.microsoft.com/office/drawing/2014/main" id="{12BB18D4-B4A6-0701-3566-129A666D8F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942" y="887239"/>
            <a:ext cx="11671888" cy="55954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A356-7892-7615-15CA-83E3411EEB7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6EF5152-1631-5904-5EC3-CC4CA3ED258F}"/>
              </a:ext>
            </a:extLst>
          </p:cNvPr>
          <p:cNvSpPr txBox="1"/>
          <p:nvPr/>
        </p:nvSpPr>
        <p:spPr>
          <a:xfrm>
            <a:off x="631889" y="2545479"/>
            <a:ext cx="3488845" cy="1993303"/>
          </a:xfrm>
          <a:prstGeom prst="rect">
            <a:avLst/>
          </a:prstGeom>
          <a:noFill/>
        </p:spPr>
        <p:txBody>
          <a:bodyPr wrap="square" lIns="91440" tIns="45720" rIns="91440" bIns="45720" rtlCol="0" anchor="t">
            <a:spAutoFit/>
          </a:bodyPr>
          <a:lstStyle/>
          <a:p>
            <a:pPr lvl="0">
              <a:lnSpc>
                <a:spcPct val="125000"/>
              </a:lnSpc>
              <a:spcAft>
                <a:spcPts val="600"/>
              </a:spcAft>
              <a:buClr>
                <a:srgbClr val="E7534F"/>
              </a:buClr>
              <a:defRPr/>
            </a:pPr>
            <a:r>
              <a:rPr lang="en-US" sz="1200" b="1">
                <a:solidFill>
                  <a:srgbClr val="000000"/>
                </a:solidFill>
                <a:latin typeface="Helvetica"/>
                <a:cs typeface="Helvetica"/>
              </a:rPr>
              <a:t>The top challenges in delivering a seamless service experience for citizens are resources and incentives (54%), coordination mindset (51%), and legal and policy clarity (49%)</a:t>
            </a:r>
            <a:r>
              <a:rPr kumimoji="0" lang="en-US" sz="1200" b="1" i="0" u="none" strike="noStrike" kern="1200" cap="none" spc="0" normalizeH="0" baseline="0" noProof="0">
                <a:ln>
                  <a:noFill/>
                </a:ln>
                <a:solidFill>
                  <a:srgbClr val="000000"/>
                </a:solidFill>
                <a:effectLst/>
                <a:uLnTx/>
                <a:uFillTx/>
                <a:latin typeface="Helvetica"/>
                <a:ea typeface="+mn-ea"/>
                <a:cs typeface="Helvetica"/>
              </a:rPr>
              <a:t>.</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There is a low data interoperability maturity across the five areas of maturity</a:t>
            </a:r>
            <a:r>
              <a:rPr kumimoji="0" lang="en-US" sz="1200" b="0" i="0" u="none" strike="noStrike" kern="1200" cap="none" spc="0" normalizeH="0" baseline="0" noProof="0">
                <a:ln>
                  <a:noFill/>
                </a:ln>
                <a:solidFill>
                  <a:srgbClr val="000000"/>
                </a:solidFill>
                <a:effectLst/>
                <a:uLnTx/>
                <a:uFillTx/>
                <a:latin typeface="Helvetica"/>
                <a:ea typeface="+mn-ea"/>
                <a:cs typeface="Helvetica"/>
              </a:rPr>
              <a:t>.</a:t>
            </a:r>
            <a:r>
              <a:rPr lang="en-US" sz="1200">
                <a:solidFill>
                  <a:srgbClr val="000000"/>
                </a:solidFill>
                <a:latin typeface="Helvetica"/>
                <a:cs typeface="Helvetica"/>
              </a:rPr>
              <a:t> Over half of agencies rate their maturity as low, with only 10-18% achieving a high capability.</a:t>
            </a:r>
            <a:endParaRPr kumimoji="0" lang="en-US" sz="1200" b="0" i="0" u="none" strike="noStrike" kern="1200" cap="none" spc="0" normalizeH="0" baseline="0" noProof="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0E59EBAA-4202-751C-40D2-D87686A7267C}"/>
              </a:ext>
            </a:extLst>
          </p:cNvPr>
          <p:cNvGrpSpPr/>
          <p:nvPr/>
        </p:nvGrpSpPr>
        <p:grpSpPr>
          <a:xfrm>
            <a:off x="631889" y="1213567"/>
            <a:ext cx="3630733" cy="1138774"/>
            <a:chOff x="819810" y="1621037"/>
            <a:chExt cx="3630734" cy="1138774"/>
          </a:xfrm>
        </p:grpSpPr>
        <p:sp>
          <p:nvSpPr>
            <p:cNvPr id="3" name="Rectangle 2">
              <a:extLst>
                <a:ext uri="{FF2B5EF4-FFF2-40B4-BE49-F238E27FC236}">
                  <a16:creationId xmlns:a16="http://schemas.microsoft.com/office/drawing/2014/main" id="{6C0FB7F7-68AD-DE7D-8384-3E3B5F97747D}"/>
                </a:ext>
              </a:extLst>
            </p:cNvPr>
            <p:cNvSpPr/>
            <p:nvPr/>
          </p:nvSpPr>
          <p:spPr>
            <a:xfrm>
              <a:off x="819811" y="1928814"/>
              <a:ext cx="363073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prstClr val="black"/>
                  </a:solidFill>
                  <a:latin typeface="Helvetica"/>
                  <a:cs typeface="Helvetica"/>
                </a:rPr>
                <a:t>Challenges in delivering public value</a:t>
              </a:r>
            </a:p>
          </p:txBody>
        </p:sp>
        <p:sp>
          <p:nvSpPr>
            <p:cNvPr id="6" name="Rectangle 5">
              <a:extLst>
                <a:ext uri="{FF2B5EF4-FFF2-40B4-BE49-F238E27FC236}">
                  <a16:creationId xmlns:a16="http://schemas.microsoft.com/office/drawing/2014/main" id="{C2ADCB1C-AB81-0841-0EC0-DFFDF4A2AE90}"/>
                </a:ext>
              </a:extLst>
            </p:cNvPr>
            <p:cNvSpPr/>
            <p:nvPr/>
          </p:nvSpPr>
          <p:spPr>
            <a:xfrm>
              <a:off x="819810" y="1621037"/>
              <a:ext cx="363073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7468B58E-2EB9-A924-7097-8A80AE2246A3}"/>
              </a:ext>
            </a:extLst>
          </p:cNvPr>
          <p:cNvCxnSpPr>
            <a:cxnSpLocks/>
          </p:cNvCxnSpPr>
          <p:nvPr/>
        </p:nvCxnSpPr>
        <p:spPr>
          <a:xfrm flipV="1">
            <a:off x="4343910"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21FAA54-6B38-D01A-F401-8AB4980A55A5}"/>
              </a:ext>
            </a:extLst>
          </p:cNvPr>
          <p:cNvSpPr txBox="1"/>
          <p:nvPr/>
        </p:nvSpPr>
        <p:spPr>
          <a:xfrm>
            <a:off x="4548144" y="1124298"/>
            <a:ext cx="7344000" cy="46094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lang="en-US" sz="1200" b="1">
                <a:solidFill>
                  <a:prstClr val="black"/>
                </a:solidFill>
                <a:latin typeface="Helvetica"/>
                <a:cs typeface="Helvetica"/>
              </a:rPr>
              <a:t>Insufficient resources, cross-agency misalignment, and policy issues </a:t>
            </a:r>
            <a:endParaRPr kumimoji="0" lang="en-US" sz="1200" b="1" i="0" u="none" strike="noStrike" kern="1200" cap="none" spc="0" normalizeH="0" baseline="0" noProof="0">
              <a:ln>
                <a:noFill/>
              </a:ln>
              <a:solidFill>
                <a:srgbClr val="000000"/>
              </a:solidFill>
              <a:effectLst/>
              <a:uLnTx/>
              <a:uFillTx/>
              <a:latin typeface="Helvetica"/>
              <a:ea typeface="+mn-e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Resources and incentives constraint is the top barrier, which is highly aligned with the lack of funding models (ADAPT Government Edge Survey, Oct 2025). </a:t>
            </a:r>
          </a:p>
          <a:p>
            <a:pPr marL="171450" lvl="0" indent="-17145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Even when the intent </a:t>
            </a:r>
            <a:r>
              <a:rPr lang="en-US" sz="1200">
                <a:solidFill>
                  <a:prstClr val="black"/>
                </a:solidFill>
                <a:latin typeface="Helvetica"/>
                <a:cs typeface="Helvetica"/>
              </a:rPr>
              <a:t>is strong, cross-agency collaboration remains difficult, which reflects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siloed structures and agency-first cultures. Also, le</a:t>
            </a:r>
            <a:r>
              <a:rPr kumimoji="0" lang="en-US" sz="1200" b="0" i="0" u="none" strike="noStrike" kern="1200" cap="none" spc="0" normalizeH="0" baseline="0" noProof="0">
                <a:ln>
                  <a:noFill/>
                </a:ln>
                <a:solidFill>
                  <a:prstClr val="black"/>
                </a:solidFill>
                <a:effectLst/>
                <a:uLnTx/>
                <a:uFillTx/>
                <a:latin typeface="Helvetica"/>
                <a:ea typeface="+mn-ea"/>
                <a:cs typeface="Helvetica"/>
              </a:rPr>
              <a:t>gal and policy clarity are obstacles,</a:t>
            </a:r>
            <a:r>
              <a:rPr lang="en-US" sz="1200">
                <a:solidFill>
                  <a:prstClr val="black"/>
                </a:solidFill>
                <a:latin typeface="Helvetica"/>
                <a:cs typeface="Helvetica"/>
              </a:rPr>
              <a:t> despite policy </a:t>
            </a:r>
            <a:br>
              <a:rPr lang="en-US" sz="1200">
                <a:solidFill>
                  <a:prstClr val="black"/>
                </a:solidFill>
                <a:latin typeface="Helvetica"/>
                <a:cs typeface="Helvetica"/>
              </a:rPr>
            </a:br>
            <a:r>
              <a:rPr lang="en-US" sz="1200">
                <a:solidFill>
                  <a:prstClr val="black"/>
                </a:solidFill>
                <a:latin typeface="Helvetica"/>
                <a:cs typeface="Helvetica"/>
              </a:rPr>
              <a:t>impact being one of the top initiative metrics (</a:t>
            </a:r>
            <a:r>
              <a:rPr lang="en-US" sz="1200">
                <a:solidFill>
                  <a:prstClr val="black"/>
                </a:solidFill>
                <a:latin typeface="Helvetica"/>
                <a:cs typeface="Helvetica"/>
                <a:hlinkClick r:id="" action="ppaction://noaction"/>
              </a:rPr>
              <a:t>see slide 8</a:t>
            </a:r>
            <a:r>
              <a:rPr lang="en-US" sz="1200">
                <a:solidFill>
                  <a:prstClr val="black"/>
                </a:solidFill>
                <a:latin typeface="Helvetica"/>
                <a:cs typeface="Helvetica"/>
              </a:rPr>
              <a:t>).</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lvl="0">
              <a:lnSpc>
                <a:spcPct val="125000"/>
              </a:lnSpc>
              <a:spcAft>
                <a:spcPts val="600"/>
              </a:spcAft>
              <a:buClr>
                <a:srgbClr val="E7534F"/>
              </a:buClr>
              <a:defRPr/>
            </a:pPr>
            <a:r>
              <a:rPr lang="en-US" sz="1200" b="1">
                <a:solidFill>
                  <a:prstClr val="black"/>
                </a:solidFill>
                <a:latin typeface="Helvetica"/>
                <a:cs typeface="Helvetica"/>
              </a:rPr>
              <a:t>Whole-of-government data-sharing standards are emerging</a:t>
            </a:r>
            <a:endParaRPr kumimoji="0" lang="en-US" sz="1200" b="1" i="0" u="none" strike="noStrike" kern="1200" cap="none" spc="0" normalizeH="0" baseline="0" noProof="0">
              <a:ln>
                <a:noFill/>
              </a:ln>
              <a:solidFill>
                <a:srgbClr val="000000"/>
              </a:solidFill>
              <a:effectLst/>
              <a:uLnTx/>
              <a:uFillTx/>
              <a:latin typeface="Helvetica"/>
              <a:ea typeface="+mn-e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The steady progress of whole-of-government data-sharing standards shows stronger alignment </a:t>
            </a:r>
            <a:br>
              <a:rPr lang="en-US" sz="1200">
                <a:solidFill>
                  <a:prstClr val="black"/>
                </a:solidFill>
                <a:latin typeface="Helvetica"/>
                <a:cs typeface="Helvetica"/>
              </a:rPr>
            </a:br>
            <a:r>
              <a:rPr lang="en-US" sz="1200">
                <a:solidFill>
                  <a:prstClr val="black"/>
                </a:solidFill>
                <a:latin typeface="Helvetica"/>
                <a:cs typeface="Helvetica"/>
              </a:rPr>
              <a:t>with the APS’s focus on sovereign capability. </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AGA-aligned APIs show a more balanced approach. This indicates that agencies are showing </a:t>
            </a:r>
            <a:br>
              <a:rPr lang="en-US" sz="1200">
                <a:solidFill>
                  <a:prstClr val="black"/>
                </a:solidFill>
                <a:latin typeface="Helvetica"/>
                <a:cs typeface="Helvetica"/>
              </a:rPr>
            </a:br>
            <a:r>
              <a:rPr lang="en-US" sz="1200">
                <a:solidFill>
                  <a:prstClr val="black"/>
                </a:solidFill>
                <a:latin typeface="Helvetica"/>
                <a:cs typeface="Helvetica"/>
              </a:rPr>
              <a:t>gradual progress in </a:t>
            </a:r>
            <a:r>
              <a:rPr lang="en-US" sz="1200" err="1">
                <a:solidFill>
                  <a:prstClr val="black"/>
                </a:solidFill>
                <a:latin typeface="Helvetica"/>
                <a:cs typeface="Helvetica"/>
              </a:rPr>
              <a:t>standardised</a:t>
            </a:r>
            <a:r>
              <a:rPr lang="en-US" sz="1200">
                <a:solidFill>
                  <a:prstClr val="black"/>
                </a:solidFill>
                <a:latin typeface="Helvetica"/>
                <a:cs typeface="Helvetica"/>
              </a:rPr>
              <a:t> API integration.</a:t>
            </a:r>
          </a:p>
          <a:p>
            <a:pPr lvl="0">
              <a:lnSpc>
                <a:spcPct val="125000"/>
              </a:lnSpc>
              <a:buClr>
                <a:srgbClr val="E7534F"/>
              </a:buClr>
              <a:defRPr/>
            </a:pPr>
            <a:r>
              <a:rPr lang="en-US" sz="1200" b="1">
                <a:solidFill>
                  <a:prstClr val="black"/>
                </a:solidFill>
                <a:latin typeface="Helvetica"/>
                <a:cs typeface="Helvetica"/>
              </a:rPr>
              <a:t>Other areas still have gaps</a:t>
            </a:r>
            <a:endParaRPr lang="en-US" sz="1200">
              <a:solidFill>
                <a:prstClr val="black"/>
              </a:solidFill>
              <a:latin typeface="Helvetic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Agencies continue to struggle with metadata consistency (56%), cross-jurisdiction exchange (56%), and data quality (51%)</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a:t>
            </a: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Metadata and data quality challenges largely arise from inconsistent data definitions, schema mapping, and validation processes across agencies. Security and privacy requirements (#9 barrier) further complicate cross-agency data validation.</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378057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F30D6C4D-1F7B-2500-20AF-32CEB10230B9}"/>
              </a:ext>
            </a:extLst>
          </p:cNvPr>
          <p:cNvGrpSpPr/>
          <p:nvPr/>
        </p:nvGrpSpPr>
        <p:grpSpPr>
          <a:xfrm>
            <a:off x="549440" y="2867586"/>
            <a:ext cx="7131520" cy="948825"/>
            <a:chOff x="549440" y="2867586"/>
            <a:chExt cx="7131520" cy="948825"/>
          </a:xfrm>
        </p:grpSpPr>
        <p:sp>
          <p:nvSpPr>
            <p:cNvPr id="5" name="TextBox 4">
              <a:extLst>
                <a:ext uri="{FF2B5EF4-FFF2-40B4-BE49-F238E27FC236}">
                  <a16:creationId xmlns:a16="http://schemas.microsoft.com/office/drawing/2014/main" id="{85359D8F-2269-78DE-287E-A1EF242B8FEC}"/>
                </a:ext>
              </a:extLst>
            </p:cNvPr>
            <p:cNvSpPr txBox="1"/>
            <p:nvPr/>
          </p:nvSpPr>
          <p:spPr>
            <a:xfrm>
              <a:off x="549440" y="2867586"/>
              <a:ext cx="713152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Survey demographics</a:t>
              </a:r>
            </a:p>
          </p:txBody>
        </p:sp>
        <p:sp>
          <p:nvSpPr>
            <p:cNvPr id="7" name="Rectangle 6">
              <a:extLst>
                <a:ext uri="{FF2B5EF4-FFF2-40B4-BE49-F238E27FC236}">
                  <a16:creationId xmlns:a16="http://schemas.microsoft.com/office/drawing/2014/main" id="{3BA39B40-B27A-E762-A66C-9770B69176CD}"/>
                </a:ext>
              </a:extLst>
            </p:cNvPr>
            <p:cNvSpPr/>
            <p:nvPr/>
          </p:nvSpPr>
          <p:spPr>
            <a:xfrm>
              <a:off x="633533" y="375393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900F771-F9AB-DA23-A4B8-3C7F626369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0298" y="657207"/>
            <a:ext cx="12256899" cy="5708087"/>
          </a:xfrm>
          <a:prstGeom prst="rect">
            <a:avLst/>
          </a:prstGeom>
        </p:spPr>
      </p:pic>
      <p:sp>
        <p:nvSpPr>
          <p:cNvPr id="4" name="TextBox 3">
            <a:extLst>
              <a:ext uri="{FF2B5EF4-FFF2-40B4-BE49-F238E27FC236}">
                <a16:creationId xmlns:a16="http://schemas.microsoft.com/office/drawing/2014/main" id="{733CC3C1-B6F8-6E0B-B96E-0147C309E8A4}"/>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06D2B26-DB9A-50F0-C4F2-7C522618BE38}"/>
              </a:ext>
            </a:extLst>
          </p:cNvPr>
          <p:cNvSpPr/>
          <p:nvPr/>
        </p:nvSpPr>
        <p:spPr>
          <a:xfrm>
            <a:off x="493956" y="169748"/>
            <a:ext cx="9374489"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government leaders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cxnSp>
        <p:nvCxnSpPr>
          <p:cNvPr id="101" name="Straight Connector 100">
            <a:extLst>
              <a:ext uri="{FF2B5EF4-FFF2-40B4-BE49-F238E27FC236}">
                <a16:creationId xmlns:a16="http://schemas.microsoft.com/office/drawing/2014/main" id="{B3725E79-DCC8-5F8F-075C-A5F64E077D0B}"/>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3768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organisations</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specialises</a:t>
            </a:r>
            <a:r>
              <a:rPr kumimoji="0" lang="en-US" sz="1200" b="0" i="0" u="none" strike="noStrike" kern="1200" cap="none" spc="0" normalizeH="0" baseline="0" noProof="0">
                <a:ln>
                  <a:noFill/>
                </a:ln>
                <a:solidFill>
                  <a:prstClr val="black"/>
                </a:solidFill>
                <a:effectLst/>
                <a:uLnTx/>
                <a:uFillTx/>
                <a:latin typeface="Helvetica"/>
                <a:ea typeface="+mn-ea"/>
                <a:cs typeface="Helvetica"/>
              </a:rPr>
              <a:t>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analysed</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89597" y="1914019"/>
            <a:ext cx="3104638" cy="1950983"/>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ADAPT’s 2025 Government Edge Survey (Oct 30), describes </a:t>
            </a:r>
            <a:br>
              <a:rPr lang="en-US" sz="1200" b="1">
                <a:latin typeface="Helvetica"/>
                <a:cs typeface="Helvetica"/>
              </a:rPr>
            </a:br>
            <a:r>
              <a:rPr lang="en-US" sz="1200" b="1">
                <a:solidFill>
                  <a:prstClr val="black"/>
                </a:solidFill>
                <a:latin typeface="Helvetica"/>
                <a:cs typeface="Helvetica"/>
              </a:rPr>
              <a:t>government leaders’ views on:</a:t>
            </a:r>
            <a:endParaRPr lang="en-US" sz="1200" b="1">
              <a:solidFill>
                <a:prstClr val="black"/>
              </a:solidFill>
              <a:latin typeface="Helvetica" panose="020B0604020202020204" pitchFamily="34" charset="0"/>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Tx/>
              <a:buSzTx/>
              <a:buFont typeface="Arial"/>
              <a:buChar char="•"/>
              <a:tabLst/>
              <a:defRPr/>
            </a:pPr>
            <a:r>
              <a:rPr lang="en-US" sz="1200">
                <a:solidFill>
                  <a:prstClr val="black"/>
                </a:solidFill>
                <a:latin typeface="Helvetica"/>
                <a:cs typeface="Helvetica"/>
              </a:rPr>
              <a:t>resourcing and workforce transformation</a:t>
            </a:r>
          </a:p>
          <a:p>
            <a:pPr marL="171450" marR="0" lvl="0" indent="-171450" algn="l" defTabSz="914400" rtl="0" eaLnBrk="1" fontAlgn="auto" latinLnBrk="0" hangingPunct="1">
              <a:lnSpc>
                <a:spcPct val="150000"/>
              </a:lnSpc>
              <a:spcBef>
                <a:spcPts val="0"/>
              </a:spcBef>
              <a:spcAft>
                <a:spcPts val="600"/>
              </a:spcAft>
              <a:buClrTx/>
              <a:buSzTx/>
              <a:buFont typeface="Arial"/>
              <a:buChar char="•"/>
              <a:tabLst/>
              <a:defRPr/>
            </a:pPr>
            <a:r>
              <a:rPr lang="en-US" sz="1200">
                <a:solidFill>
                  <a:prstClr val="black"/>
                </a:solidFill>
                <a:latin typeface="Helvetica"/>
                <a:cs typeface="Helvetica"/>
              </a:rPr>
              <a:t>value tracking and </a:t>
            </a:r>
            <a:r>
              <a:rPr lang="en-US" sz="1200" err="1">
                <a:solidFill>
                  <a:prstClr val="black"/>
                </a:solidFill>
                <a:latin typeface="Helvetica"/>
                <a:cs typeface="Helvetica"/>
              </a:rPr>
              <a:t>realisation</a:t>
            </a:r>
          </a:p>
          <a:p>
            <a:pPr marL="171450" marR="0" lvl="0" indent="-171450" algn="l" defTabSz="914400" rtl="0" eaLnBrk="1" fontAlgn="auto" latinLnBrk="0" hangingPunct="1">
              <a:lnSpc>
                <a:spcPct val="150000"/>
              </a:lnSpc>
              <a:spcBef>
                <a:spcPts val="0"/>
              </a:spcBef>
              <a:spcAft>
                <a:spcPts val="600"/>
              </a:spcAft>
              <a:buClrTx/>
              <a:buSzTx/>
              <a:buFont typeface="Arial"/>
              <a:buChar char="•"/>
              <a:tabLst/>
              <a:defRPr/>
            </a:pPr>
            <a:r>
              <a:rPr lang="en-US" sz="1200">
                <a:solidFill>
                  <a:prstClr val="black"/>
                </a:solidFill>
                <a:latin typeface="Helvetica"/>
                <a:cs typeface="Helvetica"/>
              </a:rPr>
              <a:t> challenges to deliver public value.</a:t>
            </a:r>
          </a:p>
        </p:txBody>
      </p:sp>
      <p:sp>
        <p:nvSpPr>
          <p:cNvPr id="3" name="Rectangle 2">
            <a:extLst>
              <a:ext uri="{FF2B5EF4-FFF2-40B4-BE49-F238E27FC236}">
                <a16:creationId xmlns:a16="http://schemas.microsoft.com/office/drawing/2014/main" id="{FCDB4BEB-E898-C416-1F0D-8AA44DED8E6F}"/>
              </a:ext>
            </a:extLst>
          </p:cNvPr>
          <p:cNvSpPr/>
          <p:nvPr/>
        </p:nvSpPr>
        <p:spPr>
          <a:xfrm>
            <a:off x="689598" y="1435077"/>
            <a:ext cx="279562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689596" y="925357"/>
            <a:ext cx="3251781" cy="49244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br>
              <a:rPr kumimoji="0" lang="en-US" sz="1300" b="1" i="0" u="none" strike="noStrike" kern="1200" cap="none" spc="0" normalizeH="0" baseline="0" noProof="0">
                <a:ln>
                  <a:noFill/>
                </a:ln>
                <a:solidFill>
                  <a:srgbClr val="E7534F"/>
                </a:solidFill>
                <a:effectLst/>
                <a:uLnTx/>
                <a:uFillTx/>
                <a:latin typeface="Helvetica"/>
                <a:ea typeface="Calibri" panose="020F0502020204030204"/>
                <a:cs typeface="Helvetica"/>
              </a:rPr>
            </a:br>
            <a:r>
              <a:rPr kumimoji="0" lang="en-US" sz="1300" b="1" i="0" u="none" strike="noStrike" kern="1200" cap="none" spc="0" normalizeH="0" baseline="0" noProof="0">
                <a:ln>
                  <a:noFill/>
                </a:ln>
                <a:solidFill>
                  <a:srgbClr val="E7534F"/>
                </a:solidFill>
                <a:effectLst/>
                <a:uLnTx/>
                <a:uFillTx/>
                <a:latin typeface="Helvetica"/>
                <a:ea typeface="Calibri" panose="020F0502020204030204"/>
                <a:cs typeface="Helvetica"/>
              </a:rPr>
              <a:t>IT / Business Initiatives</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752195" y="29503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010014" y="159323"/>
            <a:ext cx="8181986" cy="6539354"/>
          </a:xfrm>
          <a:prstGeom prst="rect">
            <a:avLst/>
          </a:prstGeom>
          <a:noFill/>
        </p:spPr>
        <p:txBody>
          <a:bodyPr wrap="square" lIns="91440" tIns="45720" rIns="91440" bIns="45720" anchor="t">
            <a:spAutoFit/>
          </a:bodyPr>
          <a:lstStyle/>
          <a:p>
            <a:pPr marL="228600" lvl="0" indent="-228600">
              <a:lnSpc>
                <a:spcPct val="150000"/>
              </a:lnSpc>
              <a:buClr>
                <a:srgbClr val="E7534F"/>
              </a:buClr>
              <a:buFont typeface="+mj-lt"/>
              <a:buAutoNum type="arabicPeriod"/>
              <a:defRPr/>
            </a:pPr>
            <a:r>
              <a:rPr lang="en-US" sz="1200" b="1" spc="-50">
                <a:solidFill>
                  <a:srgbClr val="000000"/>
                </a:solidFill>
                <a:latin typeface="Helvetica"/>
                <a:cs typeface="Helvetica"/>
              </a:rPr>
              <a:t>The Australian Public Service (APS) capability and outsourcing trends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lvl="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APS is outsourcing for outcomes while insourcing capabilities.</a:t>
            </a:r>
          </a:p>
          <a:p>
            <a:pPr marL="355600" lvl="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Given the APS’s focus on sovereign capability, most agencies have reduced staff augmentation </a:t>
            </a:r>
            <a:br>
              <a:rPr lang="en-US" sz="1200">
                <a:solidFill>
                  <a:prstClr val="black"/>
                </a:solidFill>
                <a:latin typeface="Helvetica"/>
                <a:cs typeface="Helvetica"/>
              </a:rPr>
            </a:br>
            <a:r>
              <a:rPr lang="en-US" sz="1200">
                <a:solidFill>
                  <a:prstClr val="black"/>
                </a:solidFill>
                <a:latin typeface="Helvetica"/>
                <a:cs typeface="Helvetica"/>
              </a:rPr>
              <a:t>and increased specialist capability bursts by 10-20% over the past 12-18 months. </a:t>
            </a:r>
          </a:p>
          <a:p>
            <a:pPr marL="355600" lvl="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They continue to rely on managed services and outcome-based outsourcing, valuing operational </a:t>
            </a:r>
            <a:br>
              <a:rPr lang="en-US" sz="1200">
                <a:solidFill>
                  <a:prstClr val="black"/>
                </a:solidFill>
                <a:latin typeface="Helvetica"/>
                <a:cs typeface="Helvetica"/>
              </a:rPr>
            </a:br>
            <a:r>
              <a:rPr lang="en-US" sz="1200">
                <a:solidFill>
                  <a:prstClr val="black"/>
                </a:solidFill>
                <a:latin typeface="Helvetica"/>
                <a:cs typeface="Helvetica"/>
              </a:rPr>
              <a:t>partnerships and end-to-end delivery by external vendors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228600" lvl="0" indent="-228600">
              <a:lnSpc>
                <a:spcPct val="150000"/>
              </a:lnSpc>
              <a:buClr>
                <a:srgbClr val="E7534F"/>
              </a:buClr>
              <a:buFont typeface="+mj-lt"/>
              <a:buAutoNum type="arabicPeriod" startAt="2"/>
              <a:defRPr/>
            </a:pPr>
            <a:r>
              <a:rPr lang="en-US" sz="1200" b="1" spc="-50">
                <a:solidFill>
                  <a:srgbClr val="000000"/>
                </a:solidFill>
                <a:latin typeface="Helvetica"/>
                <a:cs typeface="Helvetica"/>
              </a:rPr>
              <a:t>Current capability state</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Most key functions remain below the ideal capability level.</a:t>
            </a:r>
          </a:p>
          <a:p>
            <a:pPr marL="355600" lvl="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largest capability gaps are in data, analytics and AI, and automation</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355600" lvl="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Cyber security, cloud operations and applications show relatively stronger maturity. </a:t>
            </a:r>
            <a:br>
              <a:rPr lang="en-US" sz="1200">
                <a:solidFill>
                  <a:prstClr val="black"/>
                </a:solidFill>
                <a:latin typeface="Helvetica"/>
                <a:cs typeface="Helvetica"/>
              </a:rPr>
            </a:br>
            <a:r>
              <a:rPr lang="en-US" sz="1200">
                <a:solidFill>
                  <a:prstClr val="black"/>
                </a:solidFill>
                <a:latin typeface="Helvetica"/>
                <a:cs typeface="Helvetica"/>
              </a:rPr>
              <a:t>However, they are still far from being optimal</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228600" marR="0" lvl="0" indent="-228600" algn="l" defTabSz="914400" rtl="0" eaLnBrk="1" fontAlgn="auto" latinLnBrk="0" hangingPunct="1">
              <a:lnSpc>
                <a:spcPct val="150000"/>
              </a:lnSpc>
              <a:spcBef>
                <a:spcPts val="0"/>
              </a:spcBef>
              <a:buClr>
                <a:srgbClr val="E7534F"/>
              </a:buClr>
              <a:buSzTx/>
              <a:buFont typeface="+mj-lt"/>
              <a:buAutoNum type="arabicPeriod" startAt="3"/>
              <a:tabLst/>
              <a:defRPr/>
            </a:pPr>
            <a:r>
              <a:rPr kumimoji="0" lang="en-US" sz="1200" b="1" i="0" u="none" strike="noStrike" kern="1200" cap="none" spc="-50" normalizeH="0" baseline="0" noProof="0">
                <a:ln>
                  <a:noFill/>
                </a:ln>
                <a:solidFill>
                  <a:srgbClr val="000000"/>
                </a:solidFill>
                <a:effectLst/>
                <a:uLnTx/>
                <a:uFillTx/>
                <a:latin typeface="Helvetica"/>
                <a:ea typeface="+mn-ea"/>
                <a:cs typeface="Helvetica"/>
              </a:rPr>
              <a:t>Value tracking and realisation</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1"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leading metrics when evaluating agencies' top initiatives are operational resilience, staff experience </a:t>
            </a:r>
            <a:br>
              <a:rPr lang="en-US" sz="1200">
                <a:solidFill>
                  <a:prstClr val="black"/>
                </a:solidFill>
                <a:latin typeface="Helvetica"/>
                <a:cs typeface="Helvetica"/>
              </a:rPr>
            </a:br>
            <a:r>
              <a:rPr lang="en-US" sz="1200">
                <a:solidFill>
                  <a:prstClr val="black"/>
                </a:solidFill>
                <a:latin typeface="Helvetica"/>
                <a:cs typeface="Helvetica"/>
              </a:rPr>
              <a:t>and public value. Sustainability metrics are considered essential, but not yet urgent for agencies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endParaRPr lang="en-US" sz="1200" b="0" i="0" u="none" strike="noStrike" kern="1200" cap="none" spc="0" normalizeH="0" baseline="0" noProof="0">
              <a:ln>
                <a:noFill/>
              </a:ln>
              <a:solidFill>
                <a:prstClr val="black"/>
              </a:solidFill>
              <a:effectLst/>
              <a:uLnTx/>
              <a:uFillTx/>
              <a:latin typeface="Helvetica"/>
              <a:cs typeface="Helvetica"/>
            </a:endParaRPr>
          </a:p>
          <a:p>
            <a:pPr marL="355600" lvl="1" indent="-172720">
              <a:lnSpc>
                <a:spcPct val="150000"/>
              </a:lnSpc>
              <a:buClr>
                <a:srgbClr val="E7534F"/>
              </a:buClr>
              <a:buFont typeface="Arial" panose="020B0604020202020204" pitchFamily="34" charset="0"/>
              <a:buChar char="•"/>
              <a:defRPr/>
            </a:pPr>
            <a:r>
              <a:rPr lang="en-US" sz="1200">
                <a:solidFill>
                  <a:srgbClr val="000000"/>
                </a:solidFill>
                <a:latin typeface="Helvetica"/>
                <a:cs typeface="Helvetica"/>
              </a:rPr>
              <a:t>Under the </a:t>
            </a:r>
            <a:r>
              <a:rPr lang="en-US" sz="1200">
                <a:solidFill>
                  <a:schemeClr val="accent1"/>
                </a:solidFill>
                <a:latin typeface="Helvetica"/>
                <a:cs typeface="Helvetica"/>
                <a:hlinkClick r:id="rId2">
                  <a:extLst>
                    <a:ext uri="{A12FA001-AC4F-418D-AE19-62706E023703}">
                      <ahyp:hlinkClr xmlns:ahyp="http://schemas.microsoft.com/office/drawing/2018/hyperlinkcolor" val="tx"/>
                    </a:ext>
                  </a:extLst>
                </a:hlinkClick>
              </a:rPr>
              <a:t>new APS ERP approach</a:t>
            </a:r>
            <a:r>
              <a:rPr lang="en-US" sz="1200">
                <a:solidFill>
                  <a:srgbClr val="000000"/>
                </a:solidFill>
                <a:latin typeface="Helvetica"/>
                <a:cs typeface="Helvetica"/>
              </a:rPr>
              <a:t>, 86% of agencies have already made progress in </a:t>
            </a:r>
            <a:r>
              <a:rPr lang="en-US" sz="1200" err="1">
                <a:solidFill>
                  <a:srgbClr val="000000"/>
                </a:solidFill>
                <a:latin typeface="Helvetica"/>
                <a:cs typeface="Helvetica"/>
              </a:rPr>
              <a:t>modernisation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endParaRPr lang="en-US" sz="1200" b="0" i="0" u="none" strike="noStrike" kern="1200" cap="none" spc="0" normalizeH="0" baseline="0" noProof="0">
              <a:ln>
                <a:noFill/>
              </a:ln>
              <a:solidFill>
                <a:prstClr val="black"/>
              </a:solidFill>
              <a:effectLst/>
              <a:uLnTx/>
              <a:uFillTx/>
              <a:latin typeface="Helvetica"/>
              <a:cs typeface="Helvetica"/>
            </a:endParaRPr>
          </a:p>
          <a:p>
            <a:pPr marL="355600" lvl="1" indent="-17272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In terms of cyber security maturity across the E8 framework, agencies are mostly mature in disabling </a:t>
            </a:r>
            <a:br>
              <a:rPr lang="en-US" sz="1200">
                <a:solidFill>
                  <a:prstClr val="black"/>
                </a:solidFill>
                <a:latin typeface="Helvetica"/>
                <a:cs typeface="Helvetica"/>
              </a:rPr>
            </a:br>
            <a:r>
              <a:rPr lang="en-US" sz="1200">
                <a:solidFill>
                  <a:prstClr val="black"/>
                </a:solidFill>
                <a:latin typeface="Helvetica"/>
                <a:cs typeface="Helvetica"/>
              </a:rPr>
              <a:t>untrusted macros and application whitelisting</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228600" lvl="0" indent="-228600">
              <a:lnSpc>
                <a:spcPct val="150000"/>
              </a:lnSpc>
              <a:buClr>
                <a:srgbClr val="E7534F"/>
              </a:buClr>
              <a:buFont typeface="+mj-lt"/>
              <a:buAutoNum type="arabicPeriod" startAt="4"/>
              <a:defRPr/>
            </a:pPr>
            <a:r>
              <a:rPr lang="en-US" sz="1200" b="1" spc="-50">
                <a:solidFill>
                  <a:srgbClr val="000000"/>
                </a:solidFill>
                <a:latin typeface="Helvetica"/>
                <a:cs typeface="Helvetica"/>
              </a:rPr>
              <a:t>Challenges in delivering public value</a:t>
            </a:r>
            <a:endParaRPr lang="en-US" sz="1200" b="1">
              <a:solidFill>
                <a:prstClr val="black"/>
              </a:solidFill>
              <a:latin typeface="Helvetica"/>
              <a:cs typeface="Helvetica"/>
            </a:endParaRPr>
          </a:p>
          <a:p>
            <a:pPr marL="35560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Agencies identify resources &amp; incentives, coordination mindset, and legal and policy clarity </a:t>
            </a:r>
            <a:br>
              <a:rPr lang="en-US" sz="1200">
                <a:solidFill>
                  <a:prstClr val="black"/>
                </a:solidFill>
                <a:latin typeface="Helvetica"/>
                <a:cs typeface="Helvetica"/>
              </a:rPr>
            </a:br>
            <a:r>
              <a:rPr lang="en-US" sz="1200">
                <a:solidFill>
                  <a:prstClr val="black"/>
                </a:solidFill>
                <a:latin typeface="Helvetica"/>
                <a:cs typeface="Helvetica"/>
              </a:rPr>
              <a:t>as the biggest limitations to delivering a seamless service experience for citizens.</a:t>
            </a:r>
          </a:p>
          <a:p>
            <a:pPr marL="355600" lvl="0" indent="-17272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Although progress is being made on data-sharing standards, interoperability remains low </a:t>
            </a:r>
            <a:br>
              <a:rPr lang="en-US" sz="1200">
                <a:solidFill>
                  <a:prstClr val="black"/>
                </a:solidFill>
                <a:latin typeface="Helvetica"/>
                <a:cs typeface="Helvetica"/>
              </a:rPr>
            </a:br>
            <a:r>
              <a:rPr lang="en-US" sz="1200">
                <a:solidFill>
                  <a:prstClr val="black"/>
                </a:solidFill>
                <a:latin typeface="Helvetica"/>
                <a:cs typeface="Helvetica"/>
              </a:rPr>
              <a:t>in cross-jurisdiction data exchange, common vocabularies, data quality and AGA-aligned APIs.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74696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US"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49976F-3F37-2124-BDCB-614B1C94D558}"/>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CDDF79D-B05B-7BAF-9BB4-FE3FC267C5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8AB8E1F4-85C4-CE99-1D4A-15A6E737B8D3}"/>
              </a:ext>
            </a:extLst>
          </p:cNvPr>
          <p:cNvGrpSpPr/>
          <p:nvPr/>
        </p:nvGrpSpPr>
        <p:grpSpPr>
          <a:xfrm>
            <a:off x="549440" y="2478703"/>
            <a:ext cx="7131520" cy="1466460"/>
            <a:chOff x="549440" y="2867586"/>
            <a:chExt cx="7131520" cy="1466460"/>
          </a:xfrm>
        </p:grpSpPr>
        <p:sp>
          <p:nvSpPr>
            <p:cNvPr id="4" name="TextBox 3">
              <a:extLst>
                <a:ext uri="{FF2B5EF4-FFF2-40B4-BE49-F238E27FC236}">
                  <a16:creationId xmlns:a16="http://schemas.microsoft.com/office/drawing/2014/main" id="{C6C0F50D-7A1E-836E-E850-C1C9DB6F7349}"/>
                </a:ext>
              </a:extLst>
            </p:cNvPr>
            <p:cNvSpPr txBox="1"/>
            <p:nvPr/>
          </p:nvSpPr>
          <p:spPr>
            <a:xfrm>
              <a:off x="549440" y="2867586"/>
              <a:ext cx="713152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4000">
                  <a:solidFill>
                    <a:prstClr val="white"/>
                  </a:solidFill>
                  <a:latin typeface="Helvetica"/>
                  <a:cs typeface="Helvetica"/>
                </a:rPr>
                <a:t>Resourcing and workforce transformation</a:t>
              </a:r>
            </a:p>
          </p:txBody>
        </p:sp>
        <p:sp>
          <p:nvSpPr>
            <p:cNvPr id="8" name="Rectangle 7">
              <a:extLst>
                <a:ext uri="{FF2B5EF4-FFF2-40B4-BE49-F238E27FC236}">
                  <a16:creationId xmlns:a16="http://schemas.microsoft.com/office/drawing/2014/main" id="{B9FA346C-E931-F2B0-C289-8C4946691E45}"/>
                </a:ext>
              </a:extLst>
            </p:cNvPr>
            <p:cNvSpPr/>
            <p:nvPr/>
          </p:nvSpPr>
          <p:spPr>
            <a:xfrm>
              <a:off x="685019" y="427157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92963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17B17-989A-1C3A-0F09-2C1E3BC50FBC}"/>
            </a:ext>
          </a:extLst>
        </p:cNvPr>
        <p:cNvGrpSpPr/>
        <p:nvPr/>
      </p:nvGrpSpPr>
      <p:grpSpPr>
        <a:xfrm>
          <a:off x="0" y="0"/>
          <a:ext cx="0" cy="0"/>
          <a:chOff x="0" y="0"/>
          <a:chExt cx="0" cy="0"/>
        </a:xfrm>
      </p:grpSpPr>
      <p:pic>
        <p:nvPicPr>
          <p:cNvPr id="16" name="Graphic 15">
            <a:extLst>
              <a:ext uri="{FF2B5EF4-FFF2-40B4-BE49-F238E27FC236}">
                <a16:creationId xmlns:a16="http://schemas.microsoft.com/office/drawing/2014/main" id="{18D5C53B-43FF-AA35-9588-F6427D824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8157" y="1220128"/>
            <a:ext cx="12192000" cy="5140336"/>
          </a:xfrm>
          <a:prstGeom prst="rect">
            <a:avLst/>
          </a:prstGeom>
        </p:spPr>
      </p:pic>
      <p:sp>
        <p:nvSpPr>
          <p:cNvPr id="2" name="Title 1">
            <a:extLst>
              <a:ext uri="{FF2B5EF4-FFF2-40B4-BE49-F238E27FC236}">
                <a16:creationId xmlns:a16="http://schemas.microsoft.com/office/drawing/2014/main" id="{2704FEB7-5EB5-A857-EE16-74DD86CC6241}"/>
              </a:ext>
            </a:extLst>
          </p:cNvPr>
          <p:cNvSpPr>
            <a:spLocks noGrp="1"/>
          </p:cNvSpPr>
          <p:nvPr>
            <p:ph type="title" idx="4294967295"/>
          </p:nvPr>
        </p:nvSpPr>
        <p:spPr>
          <a:xfrm>
            <a:off x="288157" y="193675"/>
            <a:ext cx="11752262" cy="388938"/>
          </a:xfrm>
          <a:prstGeom prst="rect">
            <a:avLst/>
          </a:prstGeom>
        </p:spPr>
        <p:txBody>
          <a:bodyPr/>
          <a:lstStyle/>
          <a:p>
            <a:pPr algn="l">
              <a:defRPr sz="1800" b="1">
                <a:latin typeface="Helvetica"/>
              </a:defRPr>
            </a:pPr>
            <a:r>
              <a:rPr lang="en-US" sz="2200"/>
              <a:t>How has your agency’s reliance on each engagement model </a:t>
            </a:r>
            <a:br>
              <a:rPr lang="en-US" sz="2200"/>
            </a:br>
            <a:r>
              <a:rPr lang="en-US" sz="2200"/>
              <a:t>changed over the past 12–18 months?</a:t>
            </a:r>
            <a:endParaRPr sz="2200"/>
          </a:p>
        </p:txBody>
      </p:sp>
      <p:sp>
        <p:nvSpPr>
          <p:cNvPr id="7" name="TextBox 6">
            <a:extLst>
              <a:ext uri="{FF2B5EF4-FFF2-40B4-BE49-F238E27FC236}">
                <a16:creationId xmlns:a16="http://schemas.microsoft.com/office/drawing/2014/main" id="{E5325FC5-B975-2D75-699B-CAC5C782C5D6}"/>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83 Australian Government leaders</a:t>
            </a:r>
          </a:p>
        </p:txBody>
      </p:sp>
      <p:sp>
        <p:nvSpPr>
          <p:cNvPr id="36" name="TextBox 35">
            <a:extLst>
              <a:ext uri="{FF2B5EF4-FFF2-40B4-BE49-F238E27FC236}">
                <a16:creationId xmlns:a16="http://schemas.microsoft.com/office/drawing/2014/main" id="{1D64D100-6613-56C9-0DC7-4B68483CD516}"/>
              </a:ext>
            </a:extLst>
          </p:cNvPr>
          <p:cNvSpPr txBox="1"/>
          <p:nvPr/>
        </p:nvSpPr>
        <p:spPr>
          <a:xfrm>
            <a:off x="198939" y="6361338"/>
            <a:ext cx="6101080" cy="40011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Please note that the percentages shown are rounded to the nearest whole number. </a:t>
            </a:r>
            <a:b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b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As a result, the total may appear slightly above or below 100% due to rounding.</a:t>
            </a:r>
            <a:endParaRPr kumimoji="0" lang="en-AU" sz="1000" b="1" i="1" u="none" strike="noStrike" kern="1200" cap="none" spc="0" normalizeH="0" baseline="0" noProof="0">
              <a:ln>
                <a:noFill/>
              </a:ln>
              <a:solidFill>
                <a:schemeClr val="bg1">
                  <a:lumMod val="50000"/>
                </a:schemeClr>
              </a:solidFill>
              <a:effectLst/>
              <a:uLnTx/>
              <a:uFillTx/>
              <a:latin typeface="Helvetica"/>
              <a:ea typeface="+mn-ea"/>
              <a:cs typeface="Helvetica"/>
            </a:endParaRPr>
          </a:p>
        </p:txBody>
      </p:sp>
    </p:spTree>
    <p:extLst>
      <p:ext uri="{BB962C8B-B14F-4D97-AF65-F5344CB8AC3E}">
        <p14:creationId xmlns:p14="http://schemas.microsoft.com/office/powerpoint/2010/main" val="286718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F02F4-4A1A-0EC7-C20A-62941FC47C0C}"/>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C83BC635-0863-0DCD-4E46-30B0449B6D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669" y="1082911"/>
            <a:ext cx="11991861" cy="5511649"/>
          </a:xfrm>
          <a:prstGeom prst="rect">
            <a:avLst/>
          </a:prstGeom>
        </p:spPr>
      </p:pic>
      <p:sp>
        <p:nvSpPr>
          <p:cNvPr id="4" name="Rectangle 3">
            <a:extLst>
              <a:ext uri="{FF2B5EF4-FFF2-40B4-BE49-F238E27FC236}">
                <a16:creationId xmlns:a16="http://schemas.microsoft.com/office/drawing/2014/main" id="{1847C7B1-48C1-CC24-F054-9CF171E71AF2}"/>
              </a:ext>
            </a:extLst>
          </p:cNvPr>
          <p:cNvSpPr/>
          <p:nvPr/>
        </p:nvSpPr>
        <p:spPr>
          <a:xfrm>
            <a:off x="231669" y="144010"/>
            <a:ext cx="11641573" cy="769441"/>
          </a:xfrm>
          <a:prstGeom prst="rect">
            <a:avLst/>
          </a:prstGeom>
        </p:spPr>
        <p:txBody>
          <a:bodyPr wrap="square" lIns="91440" tIns="45720" rIns="91440" bIns="45720" anchor="t">
            <a:spAutoFit/>
          </a:bodyPr>
          <a:lstStyle/>
          <a:p>
            <a:pPr lvl="0">
              <a:defRPr/>
            </a:pPr>
            <a:r>
              <a:rPr lang="en-US" sz="2200" b="1">
                <a:solidFill>
                  <a:srgbClr val="000000"/>
                </a:solidFill>
                <a:latin typeface="Helvetica"/>
                <a:cs typeface="Helvetica"/>
              </a:rPr>
              <a:t>With current end goals in mind, how close is your current capacity /</a:t>
            </a:r>
            <a:br>
              <a:rPr lang="en-US" sz="2200" b="1">
                <a:solidFill>
                  <a:srgbClr val="000000"/>
                </a:solidFill>
                <a:latin typeface="Helvetica"/>
                <a:cs typeface="Helvetica"/>
              </a:rPr>
            </a:br>
            <a:r>
              <a:rPr lang="en-US" sz="2200" b="1">
                <a:solidFill>
                  <a:srgbClr val="000000"/>
                </a:solidFill>
                <a:latin typeface="Helvetica"/>
                <a:cs typeface="Helvetica"/>
              </a:rPr>
              <a:t>capability to your ideal state for each function below?</a:t>
            </a:r>
            <a:endParaRPr kumimoji="0" lang="en-US" sz="2200" i="0" u="none" strike="noStrike" kern="1200" cap="none" spc="0" normalizeH="0" baseline="0" noProof="0">
              <a:ln>
                <a:noFill/>
              </a:ln>
              <a:solidFill>
                <a:srgbClr val="000000"/>
              </a:solidFill>
              <a:effectLst/>
              <a:uLnTx/>
              <a:uFillTx/>
              <a:latin typeface="Helvetica"/>
              <a:cs typeface="Helvetica"/>
            </a:endParaRPr>
          </a:p>
        </p:txBody>
      </p:sp>
      <p:sp>
        <p:nvSpPr>
          <p:cNvPr id="21" name="TextBox 20">
            <a:extLst>
              <a:ext uri="{FF2B5EF4-FFF2-40B4-BE49-F238E27FC236}">
                <a16:creationId xmlns:a16="http://schemas.microsoft.com/office/drawing/2014/main" id="{49886247-0CCB-FAB9-39A5-00FF7FD610CC}"/>
              </a:ext>
            </a:extLst>
          </p:cNvPr>
          <p:cNvSpPr txBox="1"/>
          <p:nvPr/>
        </p:nvSpPr>
        <p:spPr>
          <a:xfrm>
            <a:off x="4384110" y="6535880"/>
            <a:ext cx="7543562" cy="261610"/>
          </a:xfrm>
          <a:prstGeom prst="rect">
            <a:avLst/>
          </a:prstGeom>
          <a:noFill/>
        </p:spPr>
        <p:txBody>
          <a:bodyPr wrap="square" lIns="91440" tIns="45720" rIns="91440" bIns="45720" rtlCol="0" anchor="t">
            <a:spAutoFit/>
          </a:bodyPr>
          <a:lstStyle/>
          <a:p>
            <a:pPr lvl="0" algn="r">
              <a:defRPr/>
            </a:pPr>
            <a:r>
              <a:rPr lang="en-US" sz="1100" i="1">
                <a:solidFill>
                  <a:srgbClr val="7F7F7F"/>
                </a:solidFill>
                <a:latin typeface="Helvetica" panose="020B0403020202020204" pitchFamily="34" charset="0"/>
                <a:cs typeface="Helvetica Neue" panose="02000503000000020004" pitchFamily="2"/>
              </a:rPr>
              <a:t>Source : ADAPT Government Edge Survey in Oct 2025. Sample size : 87 Australian government leaders</a:t>
            </a:r>
          </a:p>
        </p:txBody>
      </p:sp>
      <p:sp>
        <p:nvSpPr>
          <p:cNvPr id="67" name="TextBox 66">
            <a:extLst>
              <a:ext uri="{FF2B5EF4-FFF2-40B4-BE49-F238E27FC236}">
                <a16:creationId xmlns:a16="http://schemas.microsoft.com/office/drawing/2014/main" id="{F9C9B920-95C7-BEBE-FA64-543F77E7488B}"/>
              </a:ext>
            </a:extLst>
          </p:cNvPr>
          <p:cNvSpPr txBox="1"/>
          <p:nvPr/>
        </p:nvSpPr>
        <p:spPr>
          <a:xfrm>
            <a:off x="198939" y="6361338"/>
            <a:ext cx="6101080" cy="40011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Please note that the percentages shown are rounded to the nearest whole number. </a:t>
            </a:r>
            <a:b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b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As a result, the total may appear slightly above or below 100% due to rounding.</a:t>
            </a:r>
            <a:endParaRPr kumimoji="0" lang="en-AU" sz="1000" b="1" i="1" u="none" strike="noStrike" kern="1200" cap="none" spc="0" normalizeH="0" baseline="0" noProof="0">
              <a:ln>
                <a:noFill/>
              </a:ln>
              <a:solidFill>
                <a:schemeClr val="bg1">
                  <a:lumMod val="50000"/>
                </a:schemeClr>
              </a:solidFill>
              <a:effectLst/>
              <a:uLnTx/>
              <a:uFillTx/>
              <a:latin typeface="Helvetica"/>
              <a:ea typeface="+mn-ea"/>
              <a:cs typeface="Helvetica"/>
            </a:endParaRPr>
          </a:p>
        </p:txBody>
      </p:sp>
    </p:spTree>
    <p:extLst>
      <p:ext uri="{BB962C8B-B14F-4D97-AF65-F5344CB8AC3E}">
        <p14:creationId xmlns:p14="http://schemas.microsoft.com/office/powerpoint/2010/main" val="2431993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7B8C-0F34-0A07-0DDE-3316CCE32B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5EBE07-74D0-430F-5989-EFC349FEE229}"/>
              </a:ext>
            </a:extLst>
          </p:cNvPr>
          <p:cNvSpPr txBox="1"/>
          <p:nvPr/>
        </p:nvSpPr>
        <p:spPr>
          <a:xfrm>
            <a:off x="569252" y="1627336"/>
            <a:ext cx="3526757" cy="4877361"/>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srgbClr val="000000"/>
                </a:solidFill>
                <a:latin typeface="Helvetica"/>
                <a:cs typeface="Helvetica"/>
              </a:rPr>
              <a:t>In the past 12 to 18 months, most APS agencies have reduced staff augmentation by 10-20% and increased specialist capability bursts by the same percentage.</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Managed services is the most stable engagement model (64%), followed by outcome-based outsourcing (59%) and capability bursts (52%)</a:t>
            </a:r>
            <a:r>
              <a:rPr kumimoji="0" lang="en-US" sz="1200" b="0" i="0" u="none" strike="noStrike" kern="1200" cap="none" spc="0" normalizeH="0" baseline="0" noProof="0">
                <a:ln>
                  <a:noFill/>
                </a:ln>
                <a:solidFill>
                  <a:srgbClr val="000000"/>
                </a:solidFill>
                <a:effectLst/>
                <a:uLnTx/>
                <a:uFillTx/>
                <a:latin typeface="Helvetica"/>
                <a:ea typeface="+mn-ea"/>
                <a:cs typeface="Helvetica"/>
              </a:rPr>
              <a:t>.</a:t>
            </a:r>
          </a:p>
          <a:p>
            <a:pPr marL="171450" lvl="0" indent="-171450">
              <a:lnSpc>
                <a:spcPct val="150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Most government agencies report significant capability gaps across all eight digital functions, with no function reaching more than 2% of full ideal maturity.</a:t>
            </a:r>
          </a:p>
          <a:p>
            <a:pPr marL="171450" lvl="0" indent="-171450">
              <a:lnSpc>
                <a:spcPct val="150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Cyber security and threat management are gradually evolving towards an ideal capability, with 14% of government agencies reporting progress in this area.</a:t>
            </a:r>
            <a:endParaRPr kumimoji="0" lang="en-US" sz="1200" b="0" i="0" u="none" strike="noStrike" kern="1200" cap="none" spc="0" normalizeH="0" baseline="0" noProof="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226D9519-F9F9-BCC2-AC17-1849FE79F5E1}"/>
              </a:ext>
            </a:extLst>
          </p:cNvPr>
          <p:cNvGrpSpPr/>
          <p:nvPr/>
        </p:nvGrpSpPr>
        <p:grpSpPr>
          <a:xfrm>
            <a:off x="569259" y="315725"/>
            <a:ext cx="3772621" cy="1138774"/>
            <a:chOff x="819810" y="1621037"/>
            <a:chExt cx="3772622" cy="1138774"/>
          </a:xfrm>
        </p:grpSpPr>
        <p:sp>
          <p:nvSpPr>
            <p:cNvPr id="3" name="Rectangle 2">
              <a:extLst>
                <a:ext uri="{FF2B5EF4-FFF2-40B4-BE49-F238E27FC236}">
                  <a16:creationId xmlns:a16="http://schemas.microsoft.com/office/drawing/2014/main" id="{B0BCCE32-7F72-B175-A9CE-B855B27E7FE2}"/>
                </a:ext>
              </a:extLst>
            </p:cNvPr>
            <p:cNvSpPr/>
            <p:nvPr/>
          </p:nvSpPr>
          <p:spPr>
            <a:xfrm>
              <a:off x="819811" y="1928814"/>
              <a:ext cx="3772621"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prstClr val="black"/>
                  </a:solidFill>
                  <a:latin typeface="Helvetica"/>
                  <a:cs typeface="Helvetica"/>
                </a:rPr>
                <a:t>Resourcing and workforce transformation</a:t>
              </a:r>
            </a:p>
          </p:txBody>
        </p:sp>
        <p:sp>
          <p:nvSpPr>
            <p:cNvPr id="6" name="Rectangle 5">
              <a:extLst>
                <a:ext uri="{FF2B5EF4-FFF2-40B4-BE49-F238E27FC236}">
                  <a16:creationId xmlns:a16="http://schemas.microsoft.com/office/drawing/2014/main" id="{C50F5313-5303-D495-0549-B4D033FE9730}"/>
                </a:ext>
              </a:extLst>
            </p:cNvPr>
            <p:cNvSpPr/>
            <p:nvPr/>
          </p:nvSpPr>
          <p:spPr>
            <a:xfrm>
              <a:off x="819810" y="1621037"/>
              <a:ext cx="363073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B3EE24F4-F605-4747-F320-4F3140B1A0CE}"/>
              </a:ext>
            </a:extLst>
          </p:cNvPr>
          <p:cNvCxnSpPr>
            <a:cxnSpLocks/>
          </p:cNvCxnSpPr>
          <p:nvPr/>
        </p:nvCxnSpPr>
        <p:spPr>
          <a:xfrm flipV="1">
            <a:off x="4402654"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30AB88-0DE1-91D2-F15D-0608497B62F2}"/>
              </a:ext>
            </a:extLst>
          </p:cNvPr>
          <p:cNvSpPr txBox="1"/>
          <p:nvPr/>
        </p:nvSpPr>
        <p:spPr>
          <a:xfrm>
            <a:off x="4535610" y="263069"/>
            <a:ext cx="7643861" cy="6370077"/>
          </a:xfrm>
          <a:prstGeom prst="rect">
            <a:avLst/>
          </a:prstGeom>
          <a:noFill/>
        </p:spPr>
        <p:txBody>
          <a:bodyPr wrap="square" lIns="91440" tIns="45720" rIns="91440" bIns="4572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Shifting from staff augmentation to specialist capability bursts</a:t>
            </a:r>
            <a:endParaRPr lang="en-US" sz="1200" b="1">
              <a:solidFill>
                <a:srgbClr val="000000"/>
              </a:solidFill>
              <a:latin typeface="Helvetic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APS agencies are revising how they engage external partners considering their sovereign capability goals.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reduction in staff augmentation and the increase in specialist roles reflect a preference for targeted skills transfer rather than reliance on embedded contractors. As AI pilots accelerate progress more effectively than adding contractors, agencies are using short bursts of expert capability to </a:t>
            </a:r>
            <a:r>
              <a:rPr lang="en-US" sz="1200" err="1">
                <a:solidFill>
                  <a:prstClr val="black"/>
                </a:solidFill>
                <a:latin typeface="Helvetica"/>
                <a:cs typeface="Helvetica"/>
              </a:rPr>
              <a:t>maximise</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value for innovation and adoption. </a:t>
            </a:r>
          </a:p>
          <a:p>
            <a:pPr lvl="0">
              <a:lnSpc>
                <a:spcPct val="150000"/>
              </a:lnSpc>
              <a:spcAft>
                <a:spcPts val="600"/>
              </a:spcAft>
              <a:buClr>
                <a:srgbClr val="E7534F"/>
              </a:buClr>
              <a:defRPr/>
            </a:pPr>
            <a:r>
              <a:rPr lang="en-US" sz="1200" b="1">
                <a:solidFill>
                  <a:prstClr val="black"/>
                </a:solidFill>
                <a:latin typeface="Helvetica"/>
                <a:cs typeface="Helvetica"/>
              </a:rPr>
              <a:t>High priority on operational partnerships and outcome-based contracts</a:t>
            </a:r>
            <a:endParaRPr lang="en-US" sz="1200" b="1">
              <a:solidFill>
                <a:srgbClr val="000000"/>
              </a:solidFill>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Managed services is the most stable model, showing continued trust in operational partnerships.</a:t>
            </a:r>
            <a:r>
              <a:rPr lang="en-US" sz="1200">
                <a:solidFill>
                  <a:srgbClr val="E7534F"/>
                </a:solidFill>
                <a:latin typeface="Helvetica"/>
                <a:cs typeface="Helvetica"/>
              </a:rPr>
              <a:t>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APS continues to value outcome-based outsourcing. Agencies </a:t>
            </a:r>
            <a:r>
              <a:rPr lang="en-US" sz="1200" err="1">
                <a:solidFill>
                  <a:prstClr val="black"/>
                </a:solidFill>
                <a:latin typeface="Helvetica"/>
                <a:cs typeface="Helvetica"/>
              </a:rPr>
              <a:t>recognise</a:t>
            </a:r>
            <a:r>
              <a:rPr lang="en-US" sz="1200">
                <a:solidFill>
                  <a:prstClr val="black"/>
                </a:solidFill>
                <a:latin typeface="Helvetica"/>
                <a:cs typeface="Helvetica"/>
              </a:rPr>
              <a:t> they cannot yet deliver </a:t>
            </a:r>
            <a:br>
              <a:rPr lang="en-US" sz="1200">
                <a:solidFill>
                  <a:prstClr val="black"/>
                </a:solidFill>
                <a:latin typeface="Helvetica"/>
                <a:cs typeface="Helvetica"/>
              </a:rPr>
            </a:br>
            <a:r>
              <a:rPr lang="en-US" sz="1200">
                <a:solidFill>
                  <a:prstClr val="black"/>
                </a:solidFill>
                <a:latin typeface="Helvetica"/>
                <a:cs typeface="Helvetica"/>
              </a:rPr>
              <a:t>all capabilities internally. Outcome-based contracts enable progress without creating over-reliance </a:t>
            </a:r>
            <a:br>
              <a:rPr lang="en-US" sz="1200">
                <a:solidFill>
                  <a:prstClr val="black"/>
                </a:solidFill>
                <a:latin typeface="Helvetica"/>
                <a:cs typeface="Helvetica"/>
              </a:rPr>
            </a:br>
            <a:r>
              <a:rPr lang="en-US" sz="1200">
                <a:solidFill>
                  <a:prstClr val="black"/>
                </a:solidFill>
                <a:latin typeface="Helvetica"/>
                <a:cs typeface="Helvetica"/>
              </a:rPr>
              <a:t>on individual contractors.</a:t>
            </a:r>
            <a:endParaRPr lang="en-US" sz="1200" b="1">
              <a:solidFill>
                <a:prstClr val="black"/>
              </a:solidFill>
              <a:latin typeface="Helvetica"/>
              <a:cs typeface="Helvetica"/>
            </a:endParaRPr>
          </a:p>
          <a:p>
            <a:pPr lvl="0">
              <a:lnSpc>
                <a:spcPct val="150000"/>
              </a:lnSpc>
              <a:spcAft>
                <a:spcPts val="600"/>
              </a:spcAft>
              <a:buClr>
                <a:srgbClr val="E7534F"/>
              </a:buClr>
              <a:defRPr/>
            </a:pPr>
            <a:r>
              <a:rPr lang="en-US" sz="1200" b="1">
                <a:solidFill>
                  <a:prstClr val="black"/>
                </a:solidFill>
                <a:latin typeface="Helvetica"/>
                <a:cs typeface="Helvetica"/>
              </a:rPr>
              <a:t>Most key functions are still below the ideal capability state</a:t>
            </a:r>
            <a:endParaRPr lang="en-US" sz="1200" b="1">
              <a:solidFill>
                <a:srgbClr val="000000"/>
              </a:solidFill>
              <a:latin typeface="Helvetica"/>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government remains in a capability-deficit environment, with most agencies operating at manageable or moderate gap levels rather than approaching ideal maturity. The greatest uplift is needed in data, analytics and AI (73%), cloud and infrastructure (63%), automation (62%), and integration (57%).</a:t>
            </a:r>
          </a:p>
          <a:p>
            <a:pPr lvl="0">
              <a:lnSpc>
                <a:spcPct val="150000"/>
              </a:lnSpc>
              <a:spcAft>
                <a:spcPts val="600"/>
              </a:spcAft>
              <a:buClr>
                <a:srgbClr val="E7534F"/>
              </a:buClr>
              <a:defRPr/>
            </a:pPr>
            <a:r>
              <a:rPr lang="en-US" sz="1200" b="1">
                <a:solidFill>
                  <a:prstClr val="black"/>
                </a:solidFill>
                <a:latin typeface="Helvetica"/>
                <a:cs typeface="Helvetica"/>
              </a:rPr>
              <a:t>Cyber security shows relatively stronger maturity, despite being far from optimal. </a:t>
            </a: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maturity in this area stems from the ongoing ERP (</a:t>
            </a:r>
            <a:r>
              <a:rPr lang="en-US" sz="1200">
                <a:solidFill>
                  <a:schemeClr val="accent1"/>
                </a:solidFill>
                <a:latin typeface="Helvetica"/>
                <a:cs typeface="Helvetica"/>
                <a:hlinkClick r:id="rId3" action="ppaction://hlinksldjump">
                  <a:extLst>
                    <a:ext uri="{A12FA001-AC4F-418D-AE19-62706E023703}">
                      <ahyp:hlinkClr xmlns:ahyp="http://schemas.microsoft.com/office/drawing/2018/hyperlinkcolor" val="tx"/>
                    </a:ext>
                  </a:extLst>
                </a:hlinkClick>
              </a:rPr>
              <a:t>see slide 9</a:t>
            </a:r>
            <a:r>
              <a:rPr lang="en-US" sz="1200">
                <a:solidFill>
                  <a:prstClr val="black"/>
                </a:solidFill>
                <a:latin typeface="Helvetica"/>
                <a:cs typeface="Helvetica"/>
              </a:rPr>
              <a:t>) and SaaS adoption (#8 investment priority). More insights on SaaS adoption are explained in an </a:t>
            </a:r>
            <a:r>
              <a:rPr lang="en-US" sz="1200">
                <a:solidFill>
                  <a:schemeClr val="accent1"/>
                </a:solidFill>
                <a:latin typeface="Helvetica"/>
                <a:cs typeface="Helvetica"/>
                <a:hlinkClick r:id="rId4">
                  <a:extLst>
                    <a:ext uri="{A12FA001-AC4F-418D-AE19-62706E023703}">
                      <ahyp:hlinkClr xmlns:ahyp="http://schemas.microsoft.com/office/drawing/2018/hyperlinkcolor" val="tx"/>
                    </a:ext>
                  </a:extLst>
                </a:hlinkClick>
              </a:rPr>
              <a:t>ADAPT Expert Presentation</a:t>
            </a:r>
            <a:r>
              <a:rPr lang="en-US" sz="1200">
                <a:solidFill>
                  <a:prstClr val="black"/>
                </a:solidFill>
                <a:latin typeface="Helvetica"/>
                <a:cs typeface="Helvetica"/>
              </a:rPr>
              <a:t> (Nov 2025). </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Despite cloud and infrastructure operations being more mature compared to cyber security, </a:t>
            </a:r>
            <a:br>
              <a:rPr lang="en-US" sz="1200">
                <a:solidFill>
                  <a:prstClr val="black"/>
                </a:solidFill>
                <a:latin typeface="Helvetica"/>
                <a:cs typeface="Helvetica"/>
              </a:rPr>
            </a:br>
            <a:r>
              <a:rPr lang="en-US" sz="1200">
                <a:solidFill>
                  <a:prstClr val="black"/>
                </a:solidFill>
                <a:latin typeface="Helvetica"/>
                <a:cs typeface="Helvetica"/>
              </a:rPr>
              <a:t>some gaps in this area still exist due to legacy dependencies (#6 barrier.)</a:t>
            </a:r>
          </a:p>
        </p:txBody>
      </p:sp>
    </p:spTree>
    <p:extLst>
      <p:ext uri="{BB962C8B-B14F-4D97-AF65-F5344CB8AC3E}">
        <p14:creationId xmlns:p14="http://schemas.microsoft.com/office/powerpoint/2010/main" val="78322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BDD5A0D-F031-1FFD-5037-031809C9F36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5A796A63-9AFC-EEBB-CE38-3E3EAD5DC4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332A3A4B-1FA5-D086-39D6-1319E1864BDF}"/>
              </a:ext>
            </a:extLst>
          </p:cNvPr>
          <p:cNvGrpSpPr/>
          <p:nvPr/>
        </p:nvGrpSpPr>
        <p:grpSpPr>
          <a:xfrm>
            <a:off x="549440" y="2867586"/>
            <a:ext cx="7131520" cy="948825"/>
            <a:chOff x="549440" y="2867586"/>
            <a:chExt cx="7131520" cy="948825"/>
          </a:xfrm>
        </p:grpSpPr>
        <p:sp>
          <p:nvSpPr>
            <p:cNvPr id="4" name="TextBox 3">
              <a:extLst>
                <a:ext uri="{FF2B5EF4-FFF2-40B4-BE49-F238E27FC236}">
                  <a16:creationId xmlns:a16="http://schemas.microsoft.com/office/drawing/2014/main" id="{CE6EA4CE-0638-D398-5067-5B0BD66094AF}"/>
                </a:ext>
              </a:extLst>
            </p:cNvPr>
            <p:cNvSpPr txBox="1"/>
            <p:nvPr/>
          </p:nvSpPr>
          <p:spPr>
            <a:xfrm>
              <a:off x="549440" y="2867586"/>
              <a:ext cx="713152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4000">
                  <a:solidFill>
                    <a:prstClr val="white"/>
                  </a:solidFill>
                  <a:latin typeface="Helvetica"/>
                  <a:cs typeface="Helvetica"/>
                </a:rPr>
                <a:t>Value tracking and </a:t>
              </a:r>
              <a:r>
                <a:rPr lang="en-US" sz="4000" err="1">
                  <a:solidFill>
                    <a:prstClr val="white"/>
                  </a:solidFill>
                  <a:latin typeface="Helvetica"/>
                  <a:cs typeface="Helvetica"/>
                </a:rPr>
                <a:t>realisation</a:t>
              </a:r>
              <a:endParaRPr lang="en-US" sz="4000">
                <a:solidFill>
                  <a:prstClr val="white"/>
                </a:solidFill>
                <a:latin typeface="Helvetica"/>
                <a:cs typeface="Helvetica"/>
              </a:endParaRPr>
            </a:p>
          </p:txBody>
        </p:sp>
        <p:sp>
          <p:nvSpPr>
            <p:cNvPr id="8" name="Rectangle 7">
              <a:extLst>
                <a:ext uri="{FF2B5EF4-FFF2-40B4-BE49-F238E27FC236}">
                  <a16:creationId xmlns:a16="http://schemas.microsoft.com/office/drawing/2014/main" id="{5FB5DDC0-90C0-A2F9-4235-5856BE34DB4E}"/>
                </a:ext>
              </a:extLst>
            </p:cNvPr>
            <p:cNvSpPr/>
            <p:nvPr/>
          </p:nvSpPr>
          <p:spPr>
            <a:xfrm>
              <a:off x="633533" y="375393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4686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E154C-AE36-B2D0-E11B-1B95194AF1B7}"/>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C2357970-FF8E-9E5C-BF77-2B304352B5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640" y="818748"/>
            <a:ext cx="11663694" cy="5719669"/>
          </a:xfrm>
          <a:prstGeom prst="rect">
            <a:avLst/>
          </a:prstGeom>
        </p:spPr>
      </p:pic>
      <p:sp>
        <p:nvSpPr>
          <p:cNvPr id="3" name="Rectangle 2">
            <a:extLst>
              <a:ext uri="{FF2B5EF4-FFF2-40B4-BE49-F238E27FC236}">
                <a16:creationId xmlns:a16="http://schemas.microsoft.com/office/drawing/2014/main" id="{E23DA169-B031-C0DE-9D97-9833A7F41A6F}"/>
              </a:ext>
            </a:extLst>
          </p:cNvPr>
          <p:cNvSpPr/>
          <p:nvPr/>
        </p:nvSpPr>
        <p:spPr>
          <a:xfrm>
            <a:off x="231669" y="146586"/>
            <a:ext cx="11641573" cy="43088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a:ln>
                  <a:noFill/>
                </a:ln>
                <a:solidFill>
                  <a:srgbClr val="000000"/>
                </a:solidFill>
                <a:effectLst/>
                <a:uLnTx/>
                <a:uFillTx/>
                <a:latin typeface="Helvetica"/>
                <a:cs typeface="Helvetica"/>
                <a:sym typeface="Arial"/>
              </a:rPr>
              <a:t>Which metrics matter most when you evaluate your agency’s top initiatives?</a:t>
            </a:r>
          </a:p>
        </p:txBody>
      </p:sp>
      <p:sp>
        <p:nvSpPr>
          <p:cNvPr id="7" name="TextBox 6">
            <a:extLst>
              <a:ext uri="{FF2B5EF4-FFF2-40B4-BE49-F238E27FC236}">
                <a16:creationId xmlns:a16="http://schemas.microsoft.com/office/drawing/2014/main" id="{09643CD6-B8D6-94F4-73A2-87DB93536477}"/>
              </a:ext>
            </a:extLst>
          </p:cNvPr>
          <p:cNvSpPr txBox="1"/>
          <p:nvPr/>
        </p:nvSpPr>
        <p:spPr>
          <a:xfrm>
            <a:off x="5089146" y="6535879"/>
            <a:ext cx="6838525"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cs typeface="Helvetica Neue" panose="02000503000000020004" pitchFamily="2"/>
                <a:sym typeface="Arial"/>
              </a:rPr>
              <a:t>Source : ADAPT Government Edge Survey in Nov 2025. Sample size : 95 Australian government leaders</a:t>
            </a:r>
          </a:p>
        </p:txBody>
      </p:sp>
    </p:spTree>
    <p:extLst>
      <p:ext uri="{BB962C8B-B14F-4D97-AF65-F5344CB8AC3E}">
        <p14:creationId xmlns:p14="http://schemas.microsoft.com/office/powerpoint/2010/main" val="1315884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30A8E6C2-8D53-237A-8DDF-EDFF0B1316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721" y="993230"/>
            <a:ext cx="11666479" cy="5405201"/>
          </a:xfrm>
          <a:prstGeom prst="rect">
            <a:avLst/>
          </a:prstGeom>
        </p:spPr>
      </p:pic>
      <p:sp>
        <p:nvSpPr>
          <p:cNvPr id="2" name="Title 1"/>
          <p:cNvSpPr>
            <a:spLocks noGrp="1"/>
          </p:cNvSpPr>
          <p:nvPr>
            <p:ph type="title" idx="4294967295"/>
          </p:nvPr>
        </p:nvSpPr>
        <p:spPr>
          <a:xfrm>
            <a:off x="257175" y="225425"/>
            <a:ext cx="10439400" cy="466725"/>
          </a:xfrm>
          <a:prstGeom prst="rect">
            <a:avLst/>
          </a:prstGeom>
        </p:spPr>
        <p:txBody>
          <a:bodyPr lIns="91440" tIns="45720" rIns="91440" bIns="45720" anchor="t"/>
          <a:lstStyle/>
          <a:p>
            <a:pPr>
              <a:defRPr sz="1800" b="1">
                <a:latin typeface="Helvetica"/>
              </a:defRPr>
            </a:pPr>
            <a:r>
              <a:rPr lang="en-US"/>
              <a:t>Where</a:t>
            </a:r>
            <a:r>
              <a:t> is your </a:t>
            </a:r>
            <a:r>
              <a:rPr lang="en-US"/>
              <a:t>agency in</a:t>
            </a:r>
            <a:r>
              <a:t> its ERP </a:t>
            </a:r>
            <a:r>
              <a:rPr lang="en-PH" err="1"/>
              <a:t>modernisation</a:t>
            </a:r>
            <a:r>
              <a:t> journey</a:t>
            </a:r>
            <a:r>
              <a:rPr lang="en-US"/>
              <a:t> given the new APS ERP approach?</a:t>
            </a:r>
            <a:endParaRPr lang="en-US">
              <a:cs typeface="Helvetica"/>
            </a:endParaRPr>
          </a:p>
        </p:txBody>
      </p:sp>
      <p:sp>
        <p:nvSpPr>
          <p:cNvPr id="7" name="TextBox 6">
            <a:extLst>
              <a:ext uri="{FF2B5EF4-FFF2-40B4-BE49-F238E27FC236}">
                <a16:creationId xmlns:a16="http://schemas.microsoft.com/office/drawing/2014/main" id="{D122D23F-3D6C-E54A-2F73-710A1420DEA7}"/>
              </a:ext>
            </a:extLst>
          </p:cNvPr>
          <p:cNvSpPr txBox="1"/>
          <p:nvPr/>
        </p:nvSpPr>
        <p:spPr>
          <a:xfrm>
            <a:off x="3525520" y="6500712"/>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85 Australian Government Leaders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5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9588F44-D9DB-44E7-AD21-F08DA2A7A7B6}">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0B9E9C4-831D-426E-BA76-972FF655A35F}">
  <ds:schemaRefs>
    <ds:schemaRef ds:uri="http://schemas.microsoft.com/sharepoint/v3/contenttype/forms"/>
  </ds:schemaRefs>
</ds:datastoreItem>
</file>

<file path=customXml/itemProps3.xml><?xml version="1.0" encoding="utf-8"?>
<ds:datastoreItem xmlns:ds="http://schemas.openxmlformats.org/officeDocument/2006/customXml" ds:itemID="{E0BB104B-16C5-47E8-B1A7-56D73C2AAA81}">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14</Notes>
  <HiddenSlides>0</HiddenSlides>
  <ScaleCrop>false</ScaleCrop>
  <HeadingPairs>
    <vt:vector size="4" baseType="variant">
      <vt:variant>
        <vt:lpstr>Theme</vt:lpstr>
      </vt:variant>
      <vt:variant>
        <vt:i4>7</vt:i4>
      </vt:variant>
      <vt:variant>
        <vt:lpstr>Slide Titles</vt:lpstr>
      </vt:variant>
      <vt:variant>
        <vt:i4>22</vt:i4>
      </vt:variant>
    </vt:vector>
  </HeadingPairs>
  <TitlesOfParts>
    <vt:vector size="29" baseType="lpstr">
      <vt:lpstr>3_Custom Design</vt:lpstr>
      <vt:lpstr>1_Slide Footer</vt:lpstr>
      <vt:lpstr>5_Custom Design</vt:lpstr>
      <vt:lpstr>Title White</vt:lpstr>
      <vt:lpstr>3_Title White</vt:lpstr>
      <vt:lpstr>1_Title White</vt:lpstr>
      <vt:lpstr>1_Office Theme</vt:lpstr>
      <vt:lpstr>PowerPoint Presentation</vt:lpstr>
      <vt:lpstr>PowerPoint Presentation</vt:lpstr>
      <vt:lpstr>PowerPoint Presentation</vt:lpstr>
      <vt:lpstr>How has your agency’s reliance on each engagement model  changed over the past 12–18 months?</vt:lpstr>
      <vt:lpstr>PowerPoint Presentation</vt:lpstr>
      <vt:lpstr>PowerPoint Presentation</vt:lpstr>
      <vt:lpstr>PowerPoint Presentation</vt:lpstr>
      <vt:lpstr>PowerPoint Presentation</vt:lpstr>
      <vt:lpstr>Where is your agency in its ERP modernisation journey given the new APS ERP approach?</vt:lpstr>
      <vt:lpstr>Please rate your department's cyber security maturity across the ‘Essential Eight’ – based on the ASD 0-3 maturity definitions</vt:lpstr>
      <vt:lpstr>PowerPoint Presentation</vt:lpstr>
      <vt:lpstr>PowerPoint Presentation</vt:lpstr>
      <vt:lpstr>What limits your ability to work with other agencies to deliver a seamless service experience for citizens across different life events (e.g., birth, job loss, moving house)?</vt:lpstr>
      <vt:lpstr>How would you rate your agency's maturity in each area of data interoperability?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Honey Mari Gay</dc:creator>
  <cp:revision>2</cp:revision>
  <dcterms:created xsi:type="dcterms:W3CDTF">2025-10-09T02:23:44Z</dcterms:created>
  <dcterms:modified xsi:type="dcterms:W3CDTF">2025-12-10T03:30:32Z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