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4.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89" r:id="rId5"/>
    <p:sldMasterId id="2147483703" r:id="rId6"/>
    <p:sldMasterId id="2147483705" r:id="rId7"/>
    <p:sldMasterId id="2147483707" r:id="rId8"/>
  </p:sldMasterIdLst>
  <p:notesMasterIdLst>
    <p:notesMasterId r:id="rId26"/>
  </p:notesMasterIdLst>
  <p:sldIdLst>
    <p:sldId id="2147483612" r:id="rId9"/>
    <p:sldId id="2147483613" r:id="rId10"/>
    <p:sldId id="2147483614" r:id="rId11"/>
    <p:sldId id="2147377271" r:id="rId12"/>
    <p:sldId id="2147483616" r:id="rId13"/>
    <p:sldId id="2147483617" r:id="rId14"/>
    <p:sldId id="2147483622" r:id="rId15"/>
    <p:sldId id="2147483623" r:id="rId16"/>
    <p:sldId id="2147483624" r:id="rId17"/>
    <p:sldId id="2147483621" r:id="rId18"/>
    <p:sldId id="2147483599" r:id="rId19"/>
    <p:sldId id="397" r:id="rId20"/>
    <p:sldId id="266" r:id="rId21"/>
    <p:sldId id="263" r:id="rId22"/>
    <p:sldId id="267" r:id="rId23"/>
    <p:sldId id="268" r:id="rId24"/>
    <p:sldId id="269"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08FF026B-0093-C3A2-E8B8-B4BBF1138074}" name="Patricia Allen" initials="PA" userId="S::patricia.allen@adapt.com.au::346380ed-8562-4683-9b3e-72fe32eb1059" providerId="AD"/>
  <p188:author id="{0A938779-8933-6175-DD15-4364687413C9}" name="Joey Meynink" initials="JM" userId="S::Joey.Meynink@adapt.com.au::9f063343-863f-41e7-a609-0855016d31b3" providerId="AD"/>
  <p188:author id="{9F08F4DC-2822-8A69-8CD9-383FED73C290}" name="Honey Mari Gay" initials="HG" userId="S::Honey.Gay@adapt.com.au::7c742808-f04d-4bad-b3ab-55b3219eceb2" providerId="AD"/>
  <p188:author id="{223E8AE4-EAE1-E290-D5D2-F800C1B8D50E}" name="Francis Olivier" initials="FO" userId="S::francis.olivier@adapt.com.au::36be19e6-b354-43ca-844b-80a3dd3a80a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7534F"/>
    <a:srgbClr val="DEDEDE"/>
    <a:srgbClr val="F6BDBC"/>
    <a:srgbClr val="D9D9D9"/>
    <a:srgbClr val="7F7F7F"/>
    <a:srgbClr val="000000"/>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4114726-15D6-3868-679E-0FBCF4C5E936}" v="5" dt="2025-12-22T03:46:56.6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3.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viewProps" Target="viewProps.xml"/><Relationship Id="rId10" Type="http://schemas.openxmlformats.org/officeDocument/2006/relationships/slide" Target="slides/slide2.xml"/><Relationship Id="rId19" Type="http://schemas.openxmlformats.org/officeDocument/2006/relationships/slide" Target="slides/slide11.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ADF8D5-855D-4671-BDA2-0E3F78445C7B}" type="datetimeFigureOut">
              <a:rPr lang="en-PH" smtClean="0"/>
              <a:t>21/12/2025</a:t>
            </a:fld>
            <a:endParaRPr lang="en-P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P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089E18-C802-4BEC-BBD4-D968483157F8}" type="slidenum">
              <a:rPr lang="en-PH" smtClean="0"/>
              <a:t>‹#›</a:t>
            </a:fld>
            <a:endParaRPr lang="en-PH"/>
          </a:p>
        </p:txBody>
      </p:sp>
    </p:spTree>
    <p:extLst>
      <p:ext uri="{BB962C8B-B14F-4D97-AF65-F5344CB8AC3E}">
        <p14:creationId xmlns:p14="http://schemas.microsoft.com/office/powerpoint/2010/main" val="23726686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15089E18-C802-4BEC-BBD4-D968483157F8}" type="slidenum">
              <a:rPr lang="en-PH" smtClean="0"/>
              <a:t>1</a:t>
            </a:fld>
            <a:endParaRPr lang="en-PH"/>
          </a:p>
        </p:txBody>
      </p:sp>
    </p:spTree>
    <p:extLst>
      <p:ext uri="{BB962C8B-B14F-4D97-AF65-F5344CB8AC3E}">
        <p14:creationId xmlns:p14="http://schemas.microsoft.com/office/powerpoint/2010/main" val="16263863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AU"/>
          </a:p>
        </p:txBody>
      </p:sp>
      <p:sp>
        <p:nvSpPr>
          <p:cNvPr id="3" name="Notes Placeholder 2"/>
          <p:cNvSpPr>
            <a:spLocks noGrp="1"/>
          </p:cNvSpPr>
          <p:nvPr>
            <p:ph type="body" idx="1"/>
          </p:nvPr>
        </p:nvSpPr>
        <p:spPr/>
        <p:txBody>
          <a:bodyPr/>
          <a:lstStyle/>
          <a:p>
            <a:endParaRPr lang="en-AU" sz="18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91463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b="0" i="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64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FA7FA-D9F4-0B59-4AFD-E75D2A4E9B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B0091-00FF-CA5A-8056-736248C135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6436C6-DA16-350A-1A6C-3A1536F98943}"/>
              </a:ext>
            </a:extLst>
          </p:cNvPr>
          <p:cNvSpPr>
            <a:spLocks noGrp="1"/>
          </p:cNvSpPr>
          <p:nvPr>
            <p:ph type="body" idx="1"/>
          </p:nvPr>
        </p:nvSpPr>
        <p:spPr/>
        <p:txBody>
          <a:bodyPr/>
          <a:lstStyle/>
          <a:p>
            <a:pPr marL="0" lvl="0" indent="0" algn="l" rtl="0">
              <a:lnSpc>
                <a:spcPct val="100000"/>
              </a:lnSpc>
              <a:spcBef>
                <a:spcPts val="0"/>
              </a:spcBef>
              <a:spcAft>
                <a:spcPts val="0"/>
              </a:spcAft>
              <a:buSzPts val="1100"/>
              <a:buNone/>
            </a:pPr>
            <a:endParaRPr lang="en-US"/>
          </a:p>
        </p:txBody>
      </p:sp>
      <p:sp>
        <p:nvSpPr>
          <p:cNvPr id="4" name="Slide Number Placeholder 3">
            <a:extLst>
              <a:ext uri="{FF2B5EF4-FFF2-40B4-BE49-F238E27FC236}">
                <a16:creationId xmlns:a16="http://schemas.microsoft.com/office/drawing/2014/main" id="{EC0ED581-8AC8-7E26-F61F-C7197098EEF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52884E-01AA-4C81-ACD1-4BD49D3D90DC}"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826132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A9996-8099-0129-5BB6-840690DFE6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5FB327-455F-D7AD-B997-1BBCB1CD0B42}"/>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FCC6BBC5-D0F0-763A-8989-0CE0A97C68AC}"/>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59021354-ACCB-9C46-3A61-376A9BA0B26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255469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7972FB-A51F-E253-EF0B-427BC77194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EFE353-36A0-9F74-2F82-DEEED8CEDA0E}"/>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8B1D8638-F6F9-50F2-BD27-1D94C649B8E9}"/>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2BF8D8AE-BC6E-D3F2-D222-44F8D568A67E}"/>
              </a:ext>
            </a:extLst>
          </p:cNvPr>
          <p:cNvSpPr>
            <a:spLocks noGrp="1"/>
          </p:cNvSpPr>
          <p:nvPr>
            <p:ph type="sldNum" sz="quarter" idx="5"/>
          </p:nvPr>
        </p:nvSpPr>
        <p:spPr/>
        <p:txBody>
          <a:bodyPr/>
          <a:lstStyle/>
          <a:p>
            <a:fld id="{95A12AC8-4CF1-452C-8504-D3EEFFC7BED0}" type="slidenum">
              <a:rPr lang="en-PH" smtClean="0"/>
              <a:t>7</a:t>
            </a:fld>
            <a:endParaRPr lang="en-PH"/>
          </a:p>
        </p:txBody>
      </p:sp>
    </p:spTree>
    <p:extLst>
      <p:ext uri="{BB962C8B-B14F-4D97-AF65-F5344CB8AC3E}">
        <p14:creationId xmlns:p14="http://schemas.microsoft.com/office/powerpoint/2010/main" val="32889466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F6658-E66A-E8C2-860D-0E7BB62D5A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D21EAC-C08E-E416-9562-D2B1AEB47231}"/>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70C24939-D4AB-08F5-6D1B-84769623E3A8}"/>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5CCE2887-C88D-14E2-AAC1-85439DA724F7}"/>
              </a:ext>
            </a:extLst>
          </p:cNvPr>
          <p:cNvSpPr>
            <a:spLocks noGrp="1"/>
          </p:cNvSpPr>
          <p:nvPr>
            <p:ph type="sldNum" sz="quarter" idx="5"/>
          </p:nvPr>
        </p:nvSpPr>
        <p:spPr/>
        <p:txBody>
          <a:bodyPr/>
          <a:lstStyle/>
          <a:p>
            <a:fld id="{95A12AC8-4CF1-452C-8504-D3EEFFC7BED0}" type="slidenum">
              <a:rPr lang="en-PH" smtClean="0"/>
              <a:t>8</a:t>
            </a:fld>
            <a:endParaRPr lang="en-PH"/>
          </a:p>
        </p:txBody>
      </p:sp>
    </p:spTree>
    <p:extLst>
      <p:ext uri="{BB962C8B-B14F-4D97-AF65-F5344CB8AC3E}">
        <p14:creationId xmlns:p14="http://schemas.microsoft.com/office/powerpoint/2010/main" val="30844472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7156C-EFC4-6333-3AC7-A3A2044207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5AF33D-9F08-80FF-CD51-DFEC0EC456CD}"/>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837EE1F4-AEA6-8103-6BDD-491A4428D4DA}"/>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37427A28-5ECD-0617-B01C-A50C21BC45D2}"/>
              </a:ext>
            </a:extLst>
          </p:cNvPr>
          <p:cNvSpPr>
            <a:spLocks noGrp="1"/>
          </p:cNvSpPr>
          <p:nvPr>
            <p:ph type="sldNum" sz="quarter" idx="5"/>
          </p:nvPr>
        </p:nvSpPr>
        <p:spPr/>
        <p:txBody>
          <a:bodyPr/>
          <a:lstStyle/>
          <a:p>
            <a:fld id="{95A12AC8-4CF1-452C-8504-D3EEFFC7BED0}" type="slidenum">
              <a:rPr lang="en-PH" smtClean="0"/>
              <a:t>9</a:t>
            </a:fld>
            <a:endParaRPr lang="en-PH"/>
          </a:p>
        </p:txBody>
      </p:sp>
    </p:spTree>
    <p:extLst>
      <p:ext uri="{BB962C8B-B14F-4D97-AF65-F5344CB8AC3E}">
        <p14:creationId xmlns:p14="http://schemas.microsoft.com/office/powerpoint/2010/main" val="37696604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AF0B0-6AB3-0812-0EC4-47E60B3E06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9ADBA7-1F44-50C3-2843-255634C83790}"/>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D7930B02-BB8B-630E-7314-23A9DF49BE25}"/>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AC55B6AD-69D5-83A4-8F5B-1C708A47CB7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358576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H"/>
          </a:p>
        </p:txBody>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AF5780-47F3-AF45-AA3F-DCA5F55792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01718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64A1A0-4828-4556-A429-D8D1F97EC206}"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28608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2.sv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hyperlink" Target="mailto:hello@adapt.com.au" TargetMode="External"/><Relationship Id="rId4" Type="http://schemas.openxmlformats.org/officeDocument/2006/relationships/hyperlink" Target="https://adapt.com.au/"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ch Trends_Cover">
    <p:bg>
      <p:bgPr>
        <a:solidFill>
          <a:srgbClr val="000000"/>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3A034F46-EEBD-6B09-CC34-30C655363B2A}"/>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6096000" y="293914"/>
            <a:ext cx="6882944" cy="6688877"/>
          </a:xfrm>
          <a:prstGeom prst="rect">
            <a:avLst/>
          </a:prstGeom>
        </p:spPr>
      </p:pic>
      <p:pic>
        <p:nvPicPr>
          <p:cNvPr id="4" name="Graphic 3">
            <a:extLst>
              <a:ext uri="{FF2B5EF4-FFF2-40B4-BE49-F238E27FC236}">
                <a16:creationId xmlns:a16="http://schemas.microsoft.com/office/drawing/2014/main" id="{5341A664-56D1-C3D1-A880-FDE36E5426F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flipH="1">
            <a:off x="7896225" y="2047875"/>
            <a:ext cx="2762250" cy="2762250"/>
          </a:xfrm>
          <a:prstGeom prst="rect">
            <a:avLst/>
          </a:prstGeom>
        </p:spPr>
      </p:pic>
      <p:pic>
        <p:nvPicPr>
          <p:cNvPr id="7" name="Graphic 6">
            <a:extLst>
              <a:ext uri="{FF2B5EF4-FFF2-40B4-BE49-F238E27FC236}">
                <a16:creationId xmlns:a16="http://schemas.microsoft.com/office/drawing/2014/main" id="{5C83C664-AE23-071D-D52B-4F64B1877F83}"/>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rot="915783">
            <a:off x="9809331" y="2627812"/>
            <a:ext cx="287291" cy="234315"/>
          </a:xfrm>
          <a:prstGeom prst="rect">
            <a:avLst/>
          </a:prstGeom>
        </p:spPr>
      </p:pic>
    </p:spTree>
    <p:extLst>
      <p:ext uri="{BB962C8B-B14F-4D97-AF65-F5344CB8AC3E}">
        <p14:creationId xmlns:p14="http://schemas.microsoft.com/office/powerpoint/2010/main" val="20157479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_BLACK A">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0516610"/>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ck Header">
    <p:spTree>
      <p:nvGrpSpPr>
        <p:cNvPr id="1" name=""/>
        <p:cNvGrpSpPr/>
        <p:nvPr/>
      </p:nvGrpSpPr>
      <p:grpSpPr>
        <a:xfrm>
          <a:off x="0" y="0"/>
          <a:ext cx="0" cy="0"/>
          <a:chOff x="0" y="0"/>
          <a:chExt cx="0" cy="0"/>
        </a:xfrm>
      </p:grpSpPr>
      <p:sp>
        <p:nvSpPr>
          <p:cNvPr id="2" name="bg object 17">
            <a:extLst>
              <a:ext uri="{FF2B5EF4-FFF2-40B4-BE49-F238E27FC236}">
                <a16:creationId xmlns:a16="http://schemas.microsoft.com/office/drawing/2014/main" id="{85DD7109-79EB-2B50-4ABA-D60CAEFFE27B}"/>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3410811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D Slide_A">
    <p:spTree>
      <p:nvGrpSpPr>
        <p:cNvPr id="1" name=""/>
        <p:cNvGrpSpPr/>
        <p:nvPr/>
      </p:nvGrpSpPr>
      <p:grpSpPr>
        <a:xfrm>
          <a:off x="0" y="0"/>
          <a:ext cx="0" cy="0"/>
          <a:chOff x="0" y="0"/>
          <a:chExt cx="0" cy="0"/>
        </a:xfrm>
      </p:grpSpPr>
      <p:pic>
        <p:nvPicPr>
          <p:cNvPr id="3" name="Picture 2" descr="A picture containing drawing&#10;&#10;Description automatically generated">
            <a:extLst>
              <a:ext uri="{FF2B5EF4-FFF2-40B4-BE49-F238E27FC236}">
                <a16:creationId xmlns:a16="http://schemas.microsoft.com/office/drawing/2014/main" id="{798DF635-47DD-A912-9D0B-3DD123C019C9}"/>
              </a:ext>
            </a:extLst>
          </p:cNvPr>
          <p:cNvPicPr>
            <a:picLocks noChangeAspect="1"/>
          </p:cNvPicPr>
          <p:nvPr userDrawn="1"/>
        </p:nvPicPr>
        <p:blipFill>
          <a:blip r:embed="rId2"/>
          <a:stretch>
            <a:fillRect/>
          </a:stretch>
        </p:blipFill>
        <p:spPr>
          <a:xfrm>
            <a:off x="11775891" y="6288776"/>
            <a:ext cx="269035" cy="432699"/>
          </a:xfrm>
          <a:prstGeom prst="rect">
            <a:avLst/>
          </a:prstGeom>
        </p:spPr>
      </p:pic>
      <p:sp>
        <p:nvSpPr>
          <p:cNvPr id="4" name="Rectangle 3">
            <a:extLst>
              <a:ext uri="{FF2B5EF4-FFF2-40B4-BE49-F238E27FC236}">
                <a16:creationId xmlns:a16="http://schemas.microsoft.com/office/drawing/2014/main" id="{0D2F1CA5-4B0F-2F74-6528-48A4451E8066}"/>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5074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D Slide_Bla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D2F1CA5-4B0F-2F74-6528-48A4451E8066}"/>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32704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LD Cover">
    <p:bg>
      <p:bgPr>
        <a:solidFill>
          <a:schemeClr val="bg1">
            <a:lumMod val="95000"/>
          </a:schemeClr>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0410159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White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11160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5317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5033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Whit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D913566A-C59E-9F4D-BDB6-CAB2B2CEEEFF}"/>
              </a:ext>
            </a:extLst>
          </p:cNvPr>
          <p:cNvCxnSpPr>
            <a:cxnSpLocks/>
          </p:cNvCxnSpPr>
          <p:nvPr userDrawn="1"/>
        </p:nvCxnSpPr>
        <p:spPr>
          <a:xfrm>
            <a:off x="328246" y="931417"/>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5245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20FF6D-091E-5E48-A929-BC8A8B5081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1E0F9506-66E5-8B4B-BA5D-7AEB837368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D0BFDCBC-45BA-714D-8338-B89E25A4B1B0}"/>
              </a:ext>
            </a:extLst>
          </p:cNvPr>
          <p:cNvSpPr>
            <a:spLocks noGrp="1"/>
          </p:cNvSpPr>
          <p:nvPr>
            <p:ph type="dt" sz="half" idx="10"/>
          </p:nvPr>
        </p:nvSpPr>
        <p:spPr/>
        <p:txBody>
          <a:bodyPr/>
          <a:lstStyle/>
          <a:p>
            <a:fld id="{3A504F3B-1EBC-D54B-A537-FACA58F5C230}" type="datetimeFigureOut">
              <a:rPr lang="en-US" smtClean="0"/>
              <a:t>12/21/2025</a:t>
            </a:fld>
            <a:endParaRPr lang="en-US"/>
          </a:p>
        </p:txBody>
      </p:sp>
      <p:sp>
        <p:nvSpPr>
          <p:cNvPr id="5" name="Footer Placeholder 4">
            <a:extLst>
              <a:ext uri="{FF2B5EF4-FFF2-40B4-BE49-F238E27FC236}">
                <a16:creationId xmlns:a16="http://schemas.microsoft.com/office/drawing/2014/main" id="{9BE91BA6-9615-2341-8D29-CA2627C5BD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99C42A-3A77-4944-A8DA-28D188391510}"/>
              </a:ext>
            </a:extLst>
          </p:cNvPr>
          <p:cNvSpPr>
            <a:spLocks noGrp="1"/>
          </p:cNvSpPr>
          <p:nvPr>
            <p:ph type="sldNum" sz="quarter" idx="12"/>
          </p:nvPr>
        </p:nvSpPr>
        <p:spPr/>
        <p:txBody>
          <a:bodyPr/>
          <a:lstStyle/>
          <a:p>
            <a:fld id="{53AAE64D-0381-AC41-B531-042C60CB163F}" type="slidenum">
              <a:rPr lang="en-US" smtClean="0"/>
              <a:t>‹#›</a:t>
            </a:fld>
            <a:endParaRPr lang="en-US"/>
          </a:p>
        </p:txBody>
      </p:sp>
    </p:spTree>
    <p:extLst>
      <p:ext uri="{BB962C8B-B14F-4D97-AF65-F5344CB8AC3E}">
        <p14:creationId xmlns:p14="http://schemas.microsoft.com/office/powerpoint/2010/main" val="32601960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ch Trends_Slide Cover">
    <p:bg>
      <p:bgPr>
        <a:solidFill>
          <a:schemeClr val="tx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DA6860AC-C485-DCFD-5FB4-D79797D3DD3F}"/>
              </a:ext>
            </a:extLst>
          </p:cNvPr>
          <p:cNvPicPr>
            <a:picLocks noChangeAspect="1"/>
          </p:cNvPicPr>
          <p:nvPr userDrawn="1"/>
        </p:nvPicPr>
        <p:blipFill>
          <a:blip r:embed="rId2">
            <a:extLst>
              <a:ext uri="{96DAC541-7B7A-43D3-8B79-37D633B846F1}">
                <asvg:svgBlip xmlns:asvg="http://schemas.microsoft.com/office/drawing/2016/SVG/main" r:embed="rId3"/>
              </a:ext>
            </a:extLst>
          </a:blip>
          <a:srcRect r="52492" b="7693"/>
          <a:stretch>
            <a:fillRect/>
          </a:stretch>
        </p:blipFill>
        <p:spPr>
          <a:xfrm>
            <a:off x="8603038" y="81280"/>
            <a:ext cx="3588962" cy="6776720"/>
          </a:xfrm>
          <a:prstGeom prst="rect">
            <a:avLst/>
          </a:prstGeom>
        </p:spPr>
      </p:pic>
    </p:spTree>
    <p:extLst>
      <p:ext uri="{BB962C8B-B14F-4D97-AF65-F5344CB8AC3E}">
        <p14:creationId xmlns:p14="http://schemas.microsoft.com/office/powerpoint/2010/main" val="2789390081"/>
      </p:ext>
    </p:extLst>
  </p:cSld>
  <p:clrMapOvr>
    <a:masterClrMapping/>
  </p:clrMapOvr>
  <p:hf sldNum="0" hd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 Black Top Right">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EF1BF9C7-2616-1140-B8B9-3AC724338FE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775891" y="89238"/>
            <a:ext cx="269035" cy="432699"/>
          </a:xfrm>
          <a:prstGeom prst="rect">
            <a:avLst/>
          </a:prstGeom>
        </p:spPr>
      </p:pic>
    </p:spTree>
    <p:extLst>
      <p:ext uri="{BB962C8B-B14F-4D97-AF65-F5344CB8AC3E}">
        <p14:creationId xmlns:p14="http://schemas.microsoft.com/office/powerpoint/2010/main" val="29867126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 Black Top Left">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EF1BF9C7-2616-1140-B8B9-3AC724338FE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8058" y="89238"/>
            <a:ext cx="269035" cy="432699"/>
          </a:xfrm>
          <a:prstGeom prst="rect">
            <a:avLst/>
          </a:prstGeom>
        </p:spPr>
      </p:pic>
    </p:spTree>
    <p:extLst>
      <p:ext uri="{BB962C8B-B14F-4D97-AF65-F5344CB8AC3E}">
        <p14:creationId xmlns:p14="http://schemas.microsoft.com/office/powerpoint/2010/main" val="39047649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 Black Bottom Left">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EF1BF9C7-2616-1140-B8B9-3AC724338FE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8058" y="6270119"/>
            <a:ext cx="269035" cy="432699"/>
          </a:xfrm>
          <a:prstGeom prst="rect">
            <a:avLst/>
          </a:prstGeom>
        </p:spPr>
      </p:pic>
    </p:spTree>
    <p:extLst>
      <p:ext uri="{BB962C8B-B14F-4D97-AF65-F5344CB8AC3E}">
        <p14:creationId xmlns:p14="http://schemas.microsoft.com/office/powerpoint/2010/main" val="28299635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 Black Bottom Right">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089F171C-4EC3-8F4E-92E9-8D30E47D0C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3233701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DAPT Black Top Right">
    <p:spTree>
      <p:nvGrpSpPr>
        <p:cNvPr id="1" name=""/>
        <p:cNvGrpSpPr/>
        <p:nvPr/>
      </p:nvGrpSpPr>
      <p:grpSpPr>
        <a:xfrm>
          <a:off x="0" y="0"/>
          <a:ext cx="0" cy="0"/>
          <a:chOff x="0" y="0"/>
          <a:chExt cx="0" cy="0"/>
        </a:xfrm>
      </p:grpSpPr>
      <p:pic>
        <p:nvPicPr>
          <p:cNvPr id="9" name="Picture 8" descr="A picture containing dark, sitting, computer, monitor&#10;&#10;Description automatically generated">
            <a:extLst>
              <a:ext uri="{FF2B5EF4-FFF2-40B4-BE49-F238E27FC236}">
                <a16:creationId xmlns:a16="http://schemas.microsoft.com/office/drawing/2014/main" id="{566F21D2-6197-0243-A276-3D8E78356E2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92363" y="159675"/>
            <a:ext cx="1006069" cy="244676"/>
          </a:xfrm>
          <a:prstGeom prst="rect">
            <a:avLst/>
          </a:prstGeom>
        </p:spPr>
      </p:pic>
    </p:spTree>
    <p:extLst>
      <p:ext uri="{BB962C8B-B14F-4D97-AF65-F5344CB8AC3E}">
        <p14:creationId xmlns:p14="http://schemas.microsoft.com/office/powerpoint/2010/main" val="2493706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 White Bottom Right">
    <p:spTree>
      <p:nvGrpSpPr>
        <p:cNvPr id="1" name=""/>
        <p:cNvGrpSpPr/>
        <p:nvPr/>
      </p:nvGrpSpPr>
      <p:grpSpPr>
        <a:xfrm>
          <a:off x="0" y="0"/>
          <a:ext cx="0" cy="0"/>
          <a:chOff x="0" y="0"/>
          <a:chExt cx="0" cy="0"/>
        </a:xfrm>
      </p:grpSpPr>
      <p:pic>
        <p:nvPicPr>
          <p:cNvPr id="8" name="Picture 7" descr="A picture containing drawing&#10;&#10;Description automatically generated">
            <a:extLst>
              <a:ext uri="{FF2B5EF4-FFF2-40B4-BE49-F238E27FC236}">
                <a16:creationId xmlns:a16="http://schemas.microsoft.com/office/drawing/2014/main" id="{47E11826-8F26-6D47-A4FC-B60E29C8028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813262" y="6313194"/>
            <a:ext cx="194788" cy="335733"/>
          </a:xfrm>
          <a:prstGeom prst="rect">
            <a:avLst/>
          </a:prstGeom>
        </p:spPr>
      </p:pic>
    </p:spTree>
    <p:extLst>
      <p:ext uri="{BB962C8B-B14F-4D97-AF65-F5344CB8AC3E}">
        <p14:creationId xmlns:p14="http://schemas.microsoft.com/office/powerpoint/2010/main" val="4235640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 White Top Right">
    <p:spTree>
      <p:nvGrpSpPr>
        <p:cNvPr id="1" name=""/>
        <p:cNvGrpSpPr/>
        <p:nvPr/>
      </p:nvGrpSpPr>
      <p:grpSpPr>
        <a:xfrm>
          <a:off x="0" y="0"/>
          <a:ext cx="0" cy="0"/>
          <a:chOff x="0" y="0"/>
          <a:chExt cx="0" cy="0"/>
        </a:xfrm>
      </p:grpSpPr>
      <p:pic>
        <p:nvPicPr>
          <p:cNvPr id="8" name="Picture 7" descr="A picture containing drawing&#10;&#10;Description automatically generated">
            <a:extLst>
              <a:ext uri="{FF2B5EF4-FFF2-40B4-BE49-F238E27FC236}">
                <a16:creationId xmlns:a16="http://schemas.microsoft.com/office/drawing/2014/main" id="{47E11826-8F26-6D47-A4FC-B60E29C8028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813262" y="143889"/>
            <a:ext cx="194788" cy="335733"/>
          </a:xfrm>
          <a:prstGeom prst="rect">
            <a:avLst/>
          </a:prstGeom>
        </p:spPr>
      </p:pic>
    </p:spTree>
    <p:extLst>
      <p:ext uri="{BB962C8B-B14F-4D97-AF65-F5344CB8AC3E}">
        <p14:creationId xmlns:p14="http://schemas.microsoft.com/office/powerpoint/2010/main" val="32914719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667C0-00FB-564B-9CEC-F8C276BCA4B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ED27EA9-04EE-6A41-8CFD-6936CBDBAB1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A6DB293D-40EC-804F-8DB8-63C727DB2D0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EAC082F-2C0C-6A45-BCA2-F0D84645C331}"/>
              </a:ext>
            </a:extLst>
          </p:cNvPr>
          <p:cNvSpPr>
            <a:spLocks noGrp="1"/>
          </p:cNvSpPr>
          <p:nvPr>
            <p:ph type="dt" sz="half" idx="10"/>
          </p:nvPr>
        </p:nvSpPr>
        <p:spPr/>
        <p:txBody>
          <a:bodyPr/>
          <a:lstStyle/>
          <a:p>
            <a:fld id="{3A504F3B-1EBC-D54B-A537-FACA58F5C230}" type="datetimeFigureOut">
              <a:rPr lang="en-US" smtClean="0"/>
              <a:t>12/21/2025</a:t>
            </a:fld>
            <a:endParaRPr lang="en-US"/>
          </a:p>
        </p:txBody>
      </p:sp>
      <p:sp>
        <p:nvSpPr>
          <p:cNvPr id="6" name="Footer Placeholder 5">
            <a:extLst>
              <a:ext uri="{FF2B5EF4-FFF2-40B4-BE49-F238E27FC236}">
                <a16:creationId xmlns:a16="http://schemas.microsoft.com/office/drawing/2014/main" id="{E94FA2F8-8736-6B42-B4BF-174A763A94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2144DD-DDB9-AB44-A55C-179A10B5B2CC}"/>
              </a:ext>
            </a:extLst>
          </p:cNvPr>
          <p:cNvSpPr>
            <a:spLocks noGrp="1"/>
          </p:cNvSpPr>
          <p:nvPr>
            <p:ph type="sldNum" sz="quarter" idx="12"/>
          </p:nvPr>
        </p:nvSpPr>
        <p:spPr/>
        <p:txBody>
          <a:bodyPr/>
          <a:lstStyle/>
          <a:p>
            <a:fld id="{53AAE64D-0381-AC41-B531-042C60CB163F}" type="slidenum">
              <a:rPr lang="en-US" smtClean="0"/>
              <a:t>‹#›</a:t>
            </a:fld>
            <a:endParaRPr lang="en-US"/>
          </a:p>
        </p:txBody>
      </p:sp>
    </p:spTree>
    <p:extLst>
      <p:ext uri="{BB962C8B-B14F-4D97-AF65-F5344CB8AC3E}">
        <p14:creationId xmlns:p14="http://schemas.microsoft.com/office/powerpoint/2010/main" val="38547592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28389-9A04-474E-A0D3-D3F843922CB5}"/>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FB27FAD-F60B-8A4B-AC65-4E78EE22E58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B33D97B-C481-A84B-88B9-163190A9F6C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774BFE6-3068-354E-AD6E-22B06BD5E2F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0ACDF75-AE5E-3F46-99B7-5A9505122D87}"/>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5E204F97-65F5-CD4D-BCDE-E88A709B4F98}"/>
              </a:ext>
            </a:extLst>
          </p:cNvPr>
          <p:cNvSpPr>
            <a:spLocks noGrp="1"/>
          </p:cNvSpPr>
          <p:nvPr>
            <p:ph type="dt" sz="half" idx="10"/>
          </p:nvPr>
        </p:nvSpPr>
        <p:spPr/>
        <p:txBody>
          <a:bodyPr/>
          <a:lstStyle/>
          <a:p>
            <a:fld id="{3A504F3B-1EBC-D54B-A537-FACA58F5C230}" type="datetimeFigureOut">
              <a:rPr lang="en-US" smtClean="0"/>
              <a:t>12/21/2025</a:t>
            </a:fld>
            <a:endParaRPr lang="en-US"/>
          </a:p>
        </p:txBody>
      </p:sp>
      <p:sp>
        <p:nvSpPr>
          <p:cNvPr id="8" name="Footer Placeholder 7">
            <a:extLst>
              <a:ext uri="{FF2B5EF4-FFF2-40B4-BE49-F238E27FC236}">
                <a16:creationId xmlns:a16="http://schemas.microsoft.com/office/drawing/2014/main" id="{36F8B412-7D14-7745-A0D3-C0381CCA857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C566446-C8D6-224C-94C1-8AC542357D84}"/>
              </a:ext>
            </a:extLst>
          </p:cNvPr>
          <p:cNvSpPr>
            <a:spLocks noGrp="1"/>
          </p:cNvSpPr>
          <p:nvPr>
            <p:ph type="sldNum" sz="quarter" idx="12"/>
          </p:nvPr>
        </p:nvSpPr>
        <p:spPr/>
        <p:txBody>
          <a:bodyPr/>
          <a:lstStyle/>
          <a:p>
            <a:fld id="{53AAE64D-0381-AC41-B531-042C60CB163F}" type="slidenum">
              <a:rPr lang="en-US" smtClean="0"/>
              <a:t>‹#›</a:t>
            </a:fld>
            <a:endParaRPr lang="en-US"/>
          </a:p>
        </p:txBody>
      </p:sp>
    </p:spTree>
    <p:extLst>
      <p:ext uri="{BB962C8B-B14F-4D97-AF65-F5344CB8AC3E}">
        <p14:creationId xmlns:p14="http://schemas.microsoft.com/office/powerpoint/2010/main" val="33340733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7E450CD-F3ED-F347-AFFF-0404EF77A367}"/>
              </a:ext>
            </a:extLst>
          </p:cNvPr>
          <p:cNvSpPr>
            <a:spLocks noGrp="1"/>
          </p:cNvSpPr>
          <p:nvPr>
            <p:ph type="dt" sz="half" idx="10"/>
          </p:nvPr>
        </p:nvSpPr>
        <p:spPr/>
        <p:txBody>
          <a:bodyPr/>
          <a:lstStyle/>
          <a:p>
            <a:fld id="{3A504F3B-1EBC-D54B-A537-FACA58F5C230}" type="datetimeFigureOut">
              <a:rPr lang="en-US" smtClean="0"/>
              <a:t>12/21/2025</a:t>
            </a:fld>
            <a:endParaRPr lang="en-US"/>
          </a:p>
        </p:txBody>
      </p:sp>
      <p:sp>
        <p:nvSpPr>
          <p:cNvPr id="3" name="Footer Placeholder 2">
            <a:extLst>
              <a:ext uri="{FF2B5EF4-FFF2-40B4-BE49-F238E27FC236}">
                <a16:creationId xmlns:a16="http://schemas.microsoft.com/office/drawing/2014/main" id="{44D5F61C-5F59-4847-99A6-BC29E59C596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41404A2-9033-C749-BED5-9560D661D1AE}"/>
              </a:ext>
            </a:extLst>
          </p:cNvPr>
          <p:cNvSpPr>
            <a:spLocks noGrp="1"/>
          </p:cNvSpPr>
          <p:nvPr>
            <p:ph type="sldNum" sz="quarter" idx="12"/>
          </p:nvPr>
        </p:nvSpPr>
        <p:spPr/>
        <p:txBody>
          <a:bodyPr/>
          <a:lstStyle/>
          <a:p>
            <a:fld id="{53AAE64D-0381-AC41-B531-042C60CB163F}" type="slidenum">
              <a:rPr lang="en-US" smtClean="0"/>
              <a:t>‹#›</a:t>
            </a:fld>
            <a:endParaRPr lang="en-US"/>
          </a:p>
        </p:txBody>
      </p:sp>
    </p:spTree>
    <p:extLst>
      <p:ext uri="{BB962C8B-B14F-4D97-AF65-F5344CB8AC3E}">
        <p14:creationId xmlns:p14="http://schemas.microsoft.com/office/powerpoint/2010/main" val="16509709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ch Trends_Contact">
    <p:bg>
      <p:bgPr>
        <a:solidFill>
          <a:schemeClr val="tx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F74186C-47A5-EF14-0B9B-0C97ACF6CA7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382184" y="2913787"/>
            <a:ext cx="1427630" cy="345141"/>
          </a:xfrm>
          <a:prstGeom prst="rect">
            <a:avLst/>
          </a:prstGeom>
        </p:spPr>
      </p:pic>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endParaRPr>
          </a:p>
        </p:txBody>
      </p:sp>
      <p:sp>
        <p:nvSpPr>
          <p:cNvPr id="13" name="Rectangle 12">
            <a:hlinkClick r:id="rId4"/>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5"/>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4"/>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8C1CFDB7-7A7D-4925-BACB-37F697499F8A}"/>
              </a:ext>
            </a:extLst>
          </p:cNvPr>
          <p:cNvPicPr>
            <a:picLocks noChangeAspect="1"/>
          </p:cNvPicPr>
          <p:nvPr userDrawn="1"/>
        </p:nvPicPr>
        <p:blipFill>
          <a:blip r:embed="rId6">
            <a:extLst>
              <a:ext uri="{96DAC541-7B7A-43D3-8B79-37D633B846F1}">
                <asvg:svgBlip xmlns:asvg="http://schemas.microsoft.com/office/drawing/2016/SVG/main" r:embed="rId7"/>
              </a:ext>
            </a:extLst>
          </a:blip>
          <a:srcRect r="52492" b="7693"/>
          <a:stretch>
            <a:fillRect/>
          </a:stretch>
        </p:blipFill>
        <p:spPr>
          <a:xfrm>
            <a:off x="8603038" y="81280"/>
            <a:ext cx="3588962" cy="6776720"/>
          </a:xfrm>
          <a:prstGeom prst="rect">
            <a:avLst/>
          </a:prstGeom>
        </p:spPr>
      </p:pic>
    </p:spTree>
    <p:extLst>
      <p:ext uri="{BB962C8B-B14F-4D97-AF65-F5344CB8AC3E}">
        <p14:creationId xmlns:p14="http://schemas.microsoft.com/office/powerpoint/2010/main" val="157891128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CAD30-33C3-9549-B22A-943E3DA8E98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64C3696-CB6B-E34F-BF3A-10A084722E6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AA9F51C1-1323-5F46-AE2A-84164D6A72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F69D506-7D56-9642-B48E-D8DEDB9A9A22}"/>
              </a:ext>
            </a:extLst>
          </p:cNvPr>
          <p:cNvSpPr>
            <a:spLocks noGrp="1"/>
          </p:cNvSpPr>
          <p:nvPr>
            <p:ph type="dt" sz="half" idx="10"/>
          </p:nvPr>
        </p:nvSpPr>
        <p:spPr/>
        <p:txBody>
          <a:bodyPr/>
          <a:lstStyle/>
          <a:p>
            <a:fld id="{3A504F3B-1EBC-D54B-A537-FACA58F5C230}" type="datetimeFigureOut">
              <a:rPr lang="en-US" smtClean="0"/>
              <a:t>12/21/2025</a:t>
            </a:fld>
            <a:endParaRPr lang="en-US"/>
          </a:p>
        </p:txBody>
      </p:sp>
      <p:sp>
        <p:nvSpPr>
          <p:cNvPr id="6" name="Footer Placeholder 5">
            <a:extLst>
              <a:ext uri="{FF2B5EF4-FFF2-40B4-BE49-F238E27FC236}">
                <a16:creationId xmlns:a16="http://schemas.microsoft.com/office/drawing/2014/main" id="{D430AB73-4C7C-8645-8153-91FA5ADCD27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19E0CD-DAFC-D540-B2BF-32BBC5680157}"/>
              </a:ext>
            </a:extLst>
          </p:cNvPr>
          <p:cNvSpPr>
            <a:spLocks noGrp="1"/>
          </p:cNvSpPr>
          <p:nvPr>
            <p:ph type="sldNum" sz="quarter" idx="12"/>
          </p:nvPr>
        </p:nvSpPr>
        <p:spPr/>
        <p:txBody>
          <a:bodyPr/>
          <a:lstStyle/>
          <a:p>
            <a:fld id="{53AAE64D-0381-AC41-B531-042C60CB163F}" type="slidenum">
              <a:rPr lang="en-US" smtClean="0"/>
              <a:t>‹#›</a:t>
            </a:fld>
            <a:endParaRPr lang="en-US"/>
          </a:p>
        </p:txBody>
      </p:sp>
    </p:spTree>
    <p:extLst>
      <p:ext uri="{BB962C8B-B14F-4D97-AF65-F5344CB8AC3E}">
        <p14:creationId xmlns:p14="http://schemas.microsoft.com/office/powerpoint/2010/main" val="4659779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FEED1-18AD-3943-8E47-95CC072D8A21}"/>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CDAB40E-57F6-4C46-BA77-F133BD9C1E7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F0CC3D3-7537-A344-AA92-232BBA1AA4CE}"/>
              </a:ext>
            </a:extLst>
          </p:cNvPr>
          <p:cNvSpPr>
            <a:spLocks noGrp="1"/>
          </p:cNvSpPr>
          <p:nvPr>
            <p:ph type="dt" sz="half" idx="10"/>
          </p:nvPr>
        </p:nvSpPr>
        <p:spPr/>
        <p:txBody>
          <a:bodyPr/>
          <a:lstStyle/>
          <a:p>
            <a:fld id="{3A504F3B-1EBC-D54B-A537-FACA58F5C230}" type="datetimeFigureOut">
              <a:rPr lang="en-US" smtClean="0"/>
              <a:t>12/21/2025</a:t>
            </a:fld>
            <a:endParaRPr lang="en-US"/>
          </a:p>
        </p:txBody>
      </p:sp>
      <p:sp>
        <p:nvSpPr>
          <p:cNvPr id="5" name="Footer Placeholder 4">
            <a:extLst>
              <a:ext uri="{FF2B5EF4-FFF2-40B4-BE49-F238E27FC236}">
                <a16:creationId xmlns:a16="http://schemas.microsoft.com/office/drawing/2014/main" id="{F45B096F-4B14-9743-97A3-BB60C6BF49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3A68E6-288C-134B-978D-E918572BB759}"/>
              </a:ext>
            </a:extLst>
          </p:cNvPr>
          <p:cNvSpPr>
            <a:spLocks noGrp="1"/>
          </p:cNvSpPr>
          <p:nvPr>
            <p:ph type="sldNum" sz="quarter" idx="12"/>
          </p:nvPr>
        </p:nvSpPr>
        <p:spPr/>
        <p:txBody>
          <a:bodyPr/>
          <a:lstStyle/>
          <a:p>
            <a:fld id="{53AAE64D-0381-AC41-B531-042C60CB163F}" type="slidenum">
              <a:rPr lang="en-US" smtClean="0"/>
              <a:t>‹#›</a:t>
            </a:fld>
            <a:endParaRPr lang="en-US"/>
          </a:p>
        </p:txBody>
      </p:sp>
    </p:spTree>
    <p:extLst>
      <p:ext uri="{BB962C8B-B14F-4D97-AF65-F5344CB8AC3E}">
        <p14:creationId xmlns:p14="http://schemas.microsoft.com/office/powerpoint/2010/main" val="57746160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886698E-2EE6-2447-A4F5-1FC05EAFAA90}"/>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DEFB65E-B290-E748-8955-F8FFB5CA6C63}"/>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B791A45-D6A5-B64E-BAD6-0FF16C5A71B3}"/>
              </a:ext>
            </a:extLst>
          </p:cNvPr>
          <p:cNvSpPr>
            <a:spLocks noGrp="1"/>
          </p:cNvSpPr>
          <p:nvPr>
            <p:ph type="dt" sz="half" idx="10"/>
          </p:nvPr>
        </p:nvSpPr>
        <p:spPr/>
        <p:txBody>
          <a:bodyPr/>
          <a:lstStyle/>
          <a:p>
            <a:fld id="{3A504F3B-1EBC-D54B-A537-FACA58F5C230}" type="datetimeFigureOut">
              <a:rPr lang="en-US" smtClean="0"/>
              <a:t>12/21/2025</a:t>
            </a:fld>
            <a:endParaRPr lang="en-US"/>
          </a:p>
        </p:txBody>
      </p:sp>
      <p:sp>
        <p:nvSpPr>
          <p:cNvPr id="5" name="Footer Placeholder 4">
            <a:extLst>
              <a:ext uri="{FF2B5EF4-FFF2-40B4-BE49-F238E27FC236}">
                <a16:creationId xmlns:a16="http://schemas.microsoft.com/office/drawing/2014/main" id="{C38AD321-043A-6D40-A91B-7F546FCA41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CA06F0-0F57-5C43-933D-060083DD2207}"/>
              </a:ext>
            </a:extLst>
          </p:cNvPr>
          <p:cNvSpPr>
            <a:spLocks noGrp="1"/>
          </p:cNvSpPr>
          <p:nvPr>
            <p:ph type="sldNum" sz="quarter" idx="12"/>
          </p:nvPr>
        </p:nvSpPr>
        <p:spPr/>
        <p:txBody>
          <a:bodyPr/>
          <a:lstStyle/>
          <a:p>
            <a:fld id="{53AAE64D-0381-AC41-B531-042C60CB163F}" type="slidenum">
              <a:rPr lang="en-US" smtClean="0"/>
              <a:t>‹#›</a:t>
            </a:fld>
            <a:endParaRPr lang="en-US"/>
          </a:p>
        </p:txBody>
      </p:sp>
    </p:spTree>
    <p:extLst>
      <p:ext uri="{BB962C8B-B14F-4D97-AF65-F5344CB8AC3E}">
        <p14:creationId xmlns:p14="http://schemas.microsoft.com/office/powerpoint/2010/main" val="15371577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_WHITE ADAPT">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AE6B5283-282F-DC1F-9511-8D081556E414}"/>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99CABAB0-3815-6795-59F2-D2486BD31E3A}"/>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55767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_WHITE ADAPT">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AE6B5283-282F-DC1F-9511-8D081556E414}"/>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99CABAB0-3815-6795-59F2-D2486BD31E3A}"/>
              </a:ext>
            </a:extLst>
          </p:cNvPr>
          <p:cNvCxnSpPr>
            <a:cxnSpLocks/>
          </p:cNvCxnSpPr>
          <p:nvPr userDrawn="1"/>
        </p:nvCxnSpPr>
        <p:spPr>
          <a:xfrm>
            <a:off x="328246" y="83180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30701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_BLACK ADAPT">
    <p:bg>
      <p:bgPr>
        <a:solidFill>
          <a:schemeClr val="tx1"/>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710C989-E96B-14D0-0860-5B0D676F7A6C}"/>
              </a:ext>
            </a:extLst>
          </p:cNvPr>
          <p:cNvCxnSpPr>
            <a:cxnSpLocks/>
          </p:cNvCxnSpPr>
          <p:nvPr userDrawn="1"/>
        </p:nvCxnSpPr>
        <p:spPr>
          <a:xfrm>
            <a:off x="328246" y="701172"/>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text, clipart&#10;&#10;Description automatically generated">
            <a:extLst>
              <a:ext uri="{FF2B5EF4-FFF2-40B4-BE49-F238E27FC236}">
                <a16:creationId xmlns:a16="http://schemas.microsoft.com/office/drawing/2014/main" id="{5362870E-FDD1-C1CA-D4DF-B35A03735D2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18140414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WHITE_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17264616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CK_A">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4BD2AE6-C080-7868-ED28-2F2A901C59B9}"/>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3807235923"/>
      </p:ext>
    </p:extLst>
  </p:cSld>
  <p:clrMapOvr>
    <a:masterClrMapping/>
  </p:clrMapOvr>
  <p:hf sldNum="0" hd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_WHITE A">
    <p:spTree>
      <p:nvGrpSpPr>
        <p:cNvPr id="1" name=""/>
        <p:cNvGrpSpPr/>
        <p:nvPr/>
      </p:nvGrpSpPr>
      <p:grpSpPr>
        <a:xfrm>
          <a:off x="0" y="0"/>
          <a:ext cx="0" cy="0"/>
          <a:chOff x="0" y="0"/>
          <a:chExt cx="0" cy="0"/>
        </a:xfrm>
      </p:grpSpPr>
    </p:spTree>
    <p:extLst>
      <p:ext uri="{BB962C8B-B14F-4D97-AF65-F5344CB8AC3E}">
        <p14:creationId xmlns:p14="http://schemas.microsoft.com/office/powerpoint/2010/main" val="827419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theme" Target="../theme/theme3.xml"/><Relationship Id="rId1" Type="http://schemas.openxmlformats.org/officeDocument/2006/relationships/slideLayout" Target="../slideLayouts/slideLayout16.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8.xml"/><Relationship Id="rId1" Type="http://schemas.openxmlformats.org/officeDocument/2006/relationships/slideLayout" Target="../slideLayouts/slideLayout17.xml"/><Relationship Id="rId4" Type="http://schemas.openxmlformats.org/officeDocument/2006/relationships/image" Target="../media/image9.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theme" Target="../theme/theme5.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813147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E060D809-485C-9039-7A79-5EE5D2BB4518}"/>
              </a:ext>
            </a:extLst>
          </p:cNvPr>
          <p:cNvSpPr>
            <a:spLocks noGrp="1"/>
          </p:cNvSpPr>
          <p:nvPr>
            <p:ph type="sldNum" sz="quarter" idx="4"/>
          </p:nvPr>
        </p:nvSpPr>
        <p:spPr>
          <a:xfrm>
            <a:off x="90678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Helvetica" panose="020B0403020202020204" pitchFamily="34" charset="0"/>
              </a:defRPr>
            </a:lvl1pPr>
          </a:lstStyle>
          <a:p>
            <a:fld id="{382A61F1-CF47-C748-AB4B-CD3294508500}" type="slidenum">
              <a:rPr lang="en-US" smtClean="0"/>
              <a:pPr/>
              <a:t>‹#›</a:t>
            </a:fld>
            <a:endParaRPr lang="en-US"/>
          </a:p>
        </p:txBody>
      </p:sp>
    </p:spTree>
    <p:extLst>
      <p:ext uri="{BB962C8B-B14F-4D97-AF65-F5344CB8AC3E}">
        <p14:creationId xmlns:p14="http://schemas.microsoft.com/office/powerpoint/2010/main" val="2882203361"/>
      </p:ext>
    </p:extLst>
  </p:cSld>
  <p:clrMap bg1="lt1" tx1="dk1" bg2="lt2" tx2="dk2" accent1="accent1" accent2="accent2" accent3="accent3" accent4="accent4" accent5="accent5" accent6="accent6" hlink="hlink" folHlink="folHlink"/>
  <p:sldLayoutIdLst>
    <p:sldLayoutId id="2147483690" r:id="rId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2">
            <a:lumMod val="10000"/>
          </a:schemeClr>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descr="A picture containing text, clipart&#10;&#10;Description automatically generated">
            <a:extLst>
              <a:ext uri="{FF2B5EF4-FFF2-40B4-BE49-F238E27FC236}">
                <a16:creationId xmlns:a16="http://schemas.microsoft.com/office/drawing/2014/main" id="{423378EC-0DAC-4542-8E39-BBA00E690B6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3891198453"/>
      </p:ext>
    </p:extLst>
  </p:cSld>
  <p:clrMap bg1="lt1" tx1="dk1" bg2="lt2" tx2="dk2" accent1="accent1" accent2="accent2" accent3="accent3" accent4="accent4" accent5="accent5" accent6="accent6" hlink="hlink" folHlink="folHlink"/>
  <p:sldLayoutIdLst>
    <p:sldLayoutId id="2147483704"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A picture containing logo&#10;&#10;Description automatically generated">
            <a:extLst>
              <a:ext uri="{FF2B5EF4-FFF2-40B4-BE49-F238E27FC236}">
                <a16:creationId xmlns:a16="http://schemas.microsoft.com/office/drawing/2014/main" id="{FE160564-F14C-5241-B55D-35BDCEB49F93}"/>
              </a:ext>
            </a:extLst>
          </p:cNvPr>
          <p:cNvPicPr>
            <a:picLocks noChangeAspect="1"/>
          </p:cNvPicPr>
          <p:nvPr userDrawn="1"/>
        </p:nvPicPr>
        <p:blipFill>
          <a:blip r:embed="rId4"/>
          <a:stretch>
            <a:fillRect/>
          </a:stretch>
        </p:blipFill>
        <p:spPr>
          <a:xfrm>
            <a:off x="10963224" y="244359"/>
            <a:ext cx="910019" cy="221316"/>
          </a:xfrm>
          <a:prstGeom prst="rect">
            <a:avLst/>
          </a:prstGeom>
        </p:spPr>
      </p:pic>
    </p:spTree>
    <p:extLst>
      <p:ext uri="{BB962C8B-B14F-4D97-AF65-F5344CB8AC3E}">
        <p14:creationId xmlns:p14="http://schemas.microsoft.com/office/powerpoint/2010/main" val="1932851115"/>
      </p:ext>
    </p:extLst>
  </p:cSld>
  <p:clrMap bg1="lt1" tx1="dk1" bg2="lt2" tx2="dk2" accent1="accent1" accent2="accent2" accent3="accent3" accent4="accent4" accent5="accent5" accent6="accent6" hlink="hlink" folHlink="folHlink"/>
  <p:sldLayoutIdLst>
    <p:sldLayoutId id="2147483706" r:id="rId1"/>
    <p:sldLayoutId id="2147483724"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36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1" indent="-228591" algn="l" defTabSz="91436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73" indent="-228591" algn="l" defTabSz="91436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54" indent="-228591" algn="l" defTabSz="91436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36" indent="-228591" algn="l" defTabSz="91436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18" indent="-228591" algn="l" defTabSz="91436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99" indent="-228591" algn="l" defTabSz="91436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81" indent="-228591" algn="l" defTabSz="91436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63" indent="-228591" algn="l" defTabSz="91436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45" indent="-228591" algn="l" defTabSz="91436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100E125-4E0C-A549-BC53-D4CDDCEE07E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C10C31D-D15F-0442-BDED-A7ADA058B0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E052DBB-DAF8-E243-8E08-75120C02F2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504F3B-1EBC-D54B-A537-FACA58F5C230}" type="datetimeFigureOut">
              <a:rPr lang="en-US" smtClean="0"/>
              <a:t>12/21/2025</a:t>
            </a:fld>
            <a:endParaRPr lang="en-US"/>
          </a:p>
        </p:txBody>
      </p:sp>
      <p:sp>
        <p:nvSpPr>
          <p:cNvPr id="5" name="Footer Placeholder 4">
            <a:extLst>
              <a:ext uri="{FF2B5EF4-FFF2-40B4-BE49-F238E27FC236}">
                <a16:creationId xmlns:a16="http://schemas.microsoft.com/office/drawing/2014/main" id="{FDED9A11-4FB2-3448-9DD0-BA01DA990B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3021B4C-A3DF-0C41-9F5C-16F8ED81F4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AAE64D-0381-AC41-B531-042C60CB163F}" type="slidenum">
              <a:rPr lang="en-US" smtClean="0"/>
              <a:t>‹#›</a:t>
            </a:fld>
            <a:endParaRPr lang="en-US"/>
          </a:p>
        </p:txBody>
      </p:sp>
    </p:spTree>
    <p:extLst>
      <p:ext uri="{BB962C8B-B14F-4D97-AF65-F5344CB8AC3E}">
        <p14:creationId xmlns:p14="http://schemas.microsoft.com/office/powerpoint/2010/main" val="345586298"/>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Lst>
  <p:txStyles>
    <p:titleStyle>
      <a:lvl1pPr algn="l" defTabSz="914400" rtl="0" eaLnBrk="1" latinLnBrk="0" hangingPunct="1">
        <a:lnSpc>
          <a:spcPct val="90000"/>
        </a:lnSpc>
        <a:spcBef>
          <a:spcPct val="0"/>
        </a:spcBef>
        <a:buNone/>
        <a:defRPr sz="4400" kern="1200">
          <a:solidFill>
            <a:schemeClr val="tx1"/>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0.sv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23.xml"/><Relationship Id="rId4" Type="http://schemas.openxmlformats.org/officeDocument/2006/relationships/image" Target="../media/image30.sv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15.xml"/><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png"/><Relationship Id="rId18" Type="http://schemas.openxmlformats.org/officeDocument/2006/relationships/image" Target="../media/image47.png"/><Relationship Id="rId3" Type="http://schemas.openxmlformats.org/officeDocument/2006/relationships/hyperlink" Target="https://research.adapt.com.au/filter-types/market-trend-reports" TargetMode="External"/><Relationship Id="rId7" Type="http://schemas.openxmlformats.org/officeDocument/2006/relationships/image" Target="../media/image36.png"/><Relationship Id="rId12" Type="http://schemas.openxmlformats.org/officeDocument/2006/relationships/image" Target="../media/image41.png"/><Relationship Id="rId17" Type="http://schemas.openxmlformats.org/officeDocument/2006/relationships/image" Target="../media/image46.png"/><Relationship Id="rId2" Type="http://schemas.openxmlformats.org/officeDocument/2006/relationships/hyperlink" Target="mailto:success@adapt.com.au" TargetMode="External"/><Relationship Id="rId16" Type="http://schemas.openxmlformats.org/officeDocument/2006/relationships/image" Target="../media/image45.png"/><Relationship Id="rId1" Type="http://schemas.openxmlformats.org/officeDocument/2006/relationships/slideLayout" Target="../slideLayouts/slideLayout11.xml"/><Relationship Id="rId6" Type="http://schemas.openxmlformats.org/officeDocument/2006/relationships/hyperlink" Target="https://research.adapt.com.au/filter-types/expert-presentations/" TargetMode="External"/><Relationship Id="rId11" Type="http://schemas.openxmlformats.org/officeDocument/2006/relationships/image" Target="../media/image40.png"/><Relationship Id="rId5" Type="http://schemas.openxmlformats.org/officeDocument/2006/relationships/hyperlink" Target="https://research.adapt.com.au/data-insights/" TargetMode="External"/><Relationship Id="rId15" Type="http://schemas.openxmlformats.org/officeDocument/2006/relationships/image" Target="../media/image44.png"/><Relationship Id="rId10" Type="http://schemas.openxmlformats.org/officeDocument/2006/relationships/image" Target="../media/image39.png"/><Relationship Id="rId19" Type="http://schemas.openxmlformats.org/officeDocument/2006/relationships/image" Target="../media/image48.png"/><Relationship Id="rId4" Type="http://schemas.openxmlformats.org/officeDocument/2006/relationships/hyperlink" Target="https://research.adapt.com.au/filter-types/community-interviews" TargetMode="External"/><Relationship Id="rId9" Type="http://schemas.openxmlformats.org/officeDocument/2006/relationships/image" Target="../media/image38.png"/><Relationship Id="rId14" Type="http://schemas.openxmlformats.org/officeDocument/2006/relationships/image" Target="../media/image43.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s://research.adapt.com.au/data-ai/top-emerging-technologies/data-insights/ai-maturity-use-cases-and-return-on-investment" TargetMode="External"/><Relationship Id="rId2" Type="http://schemas.openxmlformats.org/officeDocument/2006/relationships/hyperlink" Target="https://research.adapt.com.au/data-ai/top-emerging-technologies/data-insights/are-we-safely-scaling-ai-for-organisational-success" TargetMode="External"/><Relationship Id="rId1" Type="http://schemas.openxmlformats.org/officeDocument/2006/relationships/slideLayout" Target="../slideLayouts/slideLayout12.xml"/><Relationship Id="rId5" Type="http://schemas.openxmlformats.org/officeDocument/2006/relationships/hyperlink" Target="https://research.adapt.com.au/data-ai/top-emerging-technologies/data-insights/maturity-of-australian-organisations-exploring-agentic-ai" TargetMode="External"/><Relationship Id="rId4" Type="http://schemas.openxmlformats.org/officeDocument/2006/relationships/hyperlink" Target="https://research.adapt.com.au/data-ai/top-emerging-technologies/data-insights/ai-strategy-adoption-and-progres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17.xml"/><Relationship Id="rId4" Type="http://schemas.openxmlformats.org/officeDocument/2006/relationships/image" Target="../media/image22.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18.xml"/><Relationship Id="rId4" Type="http://schemas.openxmlformats.org/officeDocument/2006/relationships/image" Target="../media/image24.sv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18.xml"/><Relationship Id="rId4" Type="http://schemas.openxmlformats.org/officeDocument/2006/relationships/image" Target="../media/image26.sv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18.xml"/><Relationship Id="rId4" Type="http://schemas.openxmlformats.org/officeDocument/2006/relationships/image" Target="../media/image28.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C07349C-1B91-6612-D006-52239098395B}"/>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F5C5E737-715A-FB54-751A-62FE4E5DC117}"/>
              </a:ext>
            </a:extLst>
          </p:cNvPr>
          <p:cNvSpPr txBox="1"/>
          <p:nvPr/>
        </p:nvSpPr>
        <p:spPr>
          <a:xfrm>
            <a:off x="549440" y="2475980"/>
            <a:ext cx="5862118" cy="1661993"/>
          </a:xfrm>
          <a:prstGeom prst="rect">
            <a:avLst/>
          </a:prstGeom>
          <a:noFill/>
        </p:spPr>
        <p:txBody>
          <a:bodyPr wrap="square" lIns="91440" tIns="45720" rIns="91440" bIns="45720" rtlCol="0" anchor="t">
            <a:spAutoFit/>
          </a:bodyPr>
          <a:lstStyle/>
          <a:p>
            <a:pPr>
              <a:spcAft>
                <a:spcPts val="2400"/>
              </a:spcAft>
              <a:defRPr/>
            </a:pPr>
            <a:r>
              <a:rPr lang="en-US" sz="3400">
                <a:solidFill>
                  <a:prstClr val="white"/>
                </a:solidFill>
                <a:latin typeface="Helvetica"/>
                <a:cs typeface="Helvetica"/>
              </a:rPr>
              <a:t>Is the Australian Public Service Ready to Harness Generative and Agentic AI?</a:t>
            </a:r>
            <a:endParaRPr lang="en-US">
              <a:solidFill>
                <a:prstClr val="white"/>
              </a:solidFill>
              <a:ea typeface="+mn-ea"/>
            </a:endParaRPr>
          </a:p>
        </p:txBody>
      </p:sp>
      <p:sp>
        <p:nvSpPr>
          <p:cNvPr id="8" name="TextBox 7">
            <a:extLst>
              <a:ext uri="{FF2B5EF4-FFF2-40B4-BE49-F238E27FC236}">
                <a16:creationId xmlns:a16="http://schemas.microsoft.com/office/drawing/2014/main" id="{C2A563F6-8774-736F-803C-1D88819CBAC0}"/>
              </a:ext>
            </a:extLst>
          </p:cNvPr>
          <p:cNvSpPr txBox="1"/>
          <p:nvPr/>
        </p:nvSpPr>
        <p:spPr>
          <a:xfrm>
            <a:off x="565580" y="2109969"/>
            <a:ext cx="3486157" cy="33855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srgbClr val="E7534F"/>
                </a:solidFill>
                <a:effectLst/>
                <a:uLnTx/>
                <a:uFillTx/>
                <a:latin typeface="Helvetica"/>
                <a:ea typeface="+mn-ea"/>
                <a:cs typeface="Helvetica"/>
              </a:rPr>
              <a:t>ADAPT Technology Trends</a:t>
            </a:r>
          </a:p>
        </p:txBody>
      </p:sp>
      <p:pic>
        <p:nvPicPr>
          <p:cNvPr id="10" name="Graphic 9">
            <a:extLst>
              <a:ext uri="{FF2B5EF4-FFF2-40B4-BE49-F238E27FC236}">
                <a16:creationId xmlns:a16="http://schemas.microsoft.com/office/drawing/2014/main" id="{07790D33-9133-925C-97D1-5791DB9C614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49440" y="698999"/>
            <a:ext cx="3486157" cy="375192"/>
          </a:xfrm>
          <a:prstGeom prst="rect">
            <a:avLst/>
          </a:prstGeom>
        </p:spPr>
      </p:pic>
    </p:spTree>
    <p:extLst>
      <p:ext uri="{BB962C8B-B14F-4D97-AF65-F5344CB8AC3E}">
        <p14:creationId xmlns:p14="http://schemas.microsoft.com/office/powerpoint/2010/main" val="3489097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DC3618-0C19-7683-CAE1-FE075FBE02A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F4E17F8-C005-8407-4686-7B579F523653}"/>
              </a:ext>
            </a:extLst>
          </p:cNvPr>
          <p:cNvSpPr txBox="1"/>
          <p:nvPr/>
        </p:nvSpPr>
        <p:spPr>
          <a:xfrm>
            <a:off x="631887" y="1858144"/>
            <a:ext cx="3488845" cy="437857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25000"/>
              </a:lnSpc>
              <a:spcBef>
                <a:spcPts val="0"/>
              </a:spcBef>
              <a:spcAft>
                <a:spcPts val="600"/>
              </a:spcAft>
              <a:buClr>
                <a:srgbClr val="E7534F"/>
              </a:buClr>
              <a:buSzTx/>
              <a:buFontTx/>
              <a:buNone/>
              <a:tabLst/>
              <a:defRPr/>
            </a:pPr>
            <a:r>
              <a:rPr kumimoji="0" lang="en-US" sz="1200" b="1" i="0" u="none" strike="noStrike" kern="1200" cap="none" spc="0" normalizeH="0" baseline="0" noProof="0">
                <a:ln>
                  <a:noFill/>
                </a:ln>
                <a:solidFill>
                  <a:srgbClr val="000000"/>
                </a:solidFill>
                <a:effectLst/>
                <a:uLnTx/>
                <a:uFillTx/>
                <a:latin typeface="Helvetica"/>
                <a:ea typeface="+mn-ea"/>
                <a:cs typeface="Helvetica"/>
              </a:rPr>
              <a:t>Over 70% of agencies are expecting to monitor and explore use cases of agentic AI over the next 18 months. About 15% aim for some pilots.</a:t>
            </a:r>
            <a:endParaRPr kumimoji="0" lang="en-US" sz="1200" b="1" i="0" u="none" strike="noStrike" kern="1200" cap="none" spc="0" normalizeH="0" baseline="0" noProof="0">
              <a:ln>
                <a:noFill/>
              </a:ln>
              <a:solidFill>
                <a:prstClr val="black"/>
              </a:solidFill>
              <a:effectLst/>
              <a:uLnTx/>
              <a:uFillTx/>
              <a:latin typeface="Helvetica"/>
              <a:ea typeface="+mn-ea"/>
              <a:cs typeface="Helvetica"/>
            </a:endParaRPr>
          </a:p>
          <a:p>
            <a:pPr marL="171450" marR="0" lvl="0" indent="-171450"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srgbClr val="000000"/>
                </a:solidFill>
                <a:effectLst/>
                <a:uLnTx/>
                <a:uFillTx/>
                <a:latin typeface="Helvetica"/>
                <a:ea typeface="+mn-ea"/>
                <a:cs typeface="Helvetica"/>
              </a:rPr>
              <a:t>Only 2% have the governance, data quality and technical capability needed to implement autonomous AI systems in production within the next 18 months. </a:t>
            </a:r>
            <a:endParaRPr lang="en-US" sz="1200" b="0" i="0" u="none" strike="noStrike" kern="1200" cap="none" spc="0" normalizeH="0" baseline="0" noProof="0">
              <a:ln>
                <a:noFill/>
              </a:ln>
              <a:solidFill>
                <a:srgbClr val="000000"/>
              </a:solidFill>
              <a:effectLst/>
              <a:uLnTx/>
              <a:uFillTx/>
              <a:latin typeface="Helvetica"/>
              <a:cs typeface="Helvetica"/>
            </a:endParaRPr>
          </a:p>
          <a:p>
            <a:pPr marL="171450" marR="0" lvl="0" indent="-171450"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srgbClr val="000000"/>
                </a:solidFill>
                <a:effectLst/>
                <a:uLnTx/>
                <a:uFillTx/>
                <a:latin typeface="Helvetica"/>
                <a:ea typeface="+mn-ea"/>
                <a:cs typeface="Helvetica"/>
              </a:rPr>
              <a:t>ADAPT correlation analysis reveals agencies that have used staff experience and productivity as key or primary metrics in their top initiatives’ evaluation are 1.5x more likely to pilot or scale agentic AI.</a:t>
            </a:r>
            <a:endParaRPr lang="en-US" sz="1200" b="0" i="0" u="none" strike="noStrike" kern="1200" cap="none" spc="0" normalizeH="0" baseline="0" noProof="0">
              <a:ln>
                <a:noFill/>
              </a:ln>
              <a:solidFill>
                <a:srgbClr val="000000"/>
              </a:solidFill>
              <a:effectLst/>
              <a:uLnTx/>
              <a:uFillTx/>
              <a:latin typeface="Helvetica"/>
              <a:cs typeface="Helvetica"/>
            </a:endParaRPr>
          </a:p>
          <a:p>
            <a:pPr marL="171450" indent="-171450">
              <a:lnSpc>
                <a:spcPct val="125000"/>
              </a:lnSpc>
              <a:spcAft>
                <a:spcPts val="1200"/>
              </a:spcAft>
              <a:buClr>
                <a:srgbClr val="E7534F"/>
              </a:buClr>
              <a:buFont typeface="Arial" panose="020B0604020202020204" pitchFamily="34" charset="0"/>
              <a:buChar char="•"/>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ADAPT also finds a correlation between having a higher average of workloads stored in the public cloud and </a:t>
            </a:r>
            <a:r>
              <a:rPr lang="en-US" sz="1200">
                <a:solidFill>
                  <a:prstClr val="black"/>
                </a:solidFill>
                <a:latin typeface="Helvetica"/>
                <a:cs typeface="Helvetica"/>
              </a:rPr>
              <a:t>the APS'</a:t>
            </a:r>
            <a:r>
              <a:rPr kumimoji="0" lang="en-US" sz="1200" b="0" i="0" u="none" strike="noStrike" kern="1200" cap="none" spc="0" normalizeH="0" baseline="0" noProof="0">
                <a:ln>
                  <a:noFill/>
                </a:ln>
                <a:solidFill>
                  <a:prstClr val="black"/>
                </a:solidFill>
                <a:effectLst/>
                <a:uLnTx/>
                <a:uFillTx/>
                <a:latin typeface="Helvetica"/>
                <a:ea typeface="+mn-ea"/>
                <a:cs typeface="Helvetica"/>
              </a:rPr>
              <a:t> capability to leverage agentic AI</a:t>
            </a:r>
            <a:r>
              <a:rPr kumimoji="0" lang="en-US" sz="1200" b="0" i="0" u="none" strike="noStrike" kern="1200" cap="none" spc="0" normalizeH="0" baseline="0" noProof="0">
                <a:ln>
                  <a:noFill/>
                </a:ln>
                <a:solidFill>
                  <a:srgbClr val="000000"/>
                </a:solidFill>
                <a:effectLst/>
                <a:uLnTx/>
                <a:uFillTx/>
                <a:latin typeface="Helvetica"/>
                <a:ea typeface="+mn-ea"/>
                <a:cs typeface="Helvetica"/>
              </a:rPr>
              <a:t>.</a:t>
            </a:r>
            <a:endParaRPr lang="en-US" sz="1200" b="0" i="0" u="none" strike="noStrike" kern="1200" cap="none" spc="0" normalizeH="0" baseline="0" noProof="0">
              <a:ln>
                <a:noFill/>
              </a:ln>
              <a:solidFill>
                <a:srgbClr val="000000"/>
              </a:solidFill>
              <a:effectLst/>
              <a:uLnTx/>
              <a:uFillTx/>
              <a:latin typeface="Helvetica"/>
              <a:cs typeface="Helvetica"/>
            </a:endParaRPr>
          </a:p>
        </p:txBody>
      </p:sp>
      <p:grpSp>
        <p:nvGrpSpPr>
          <p:cNvPr id="2" name="Group 1">
            <a:extLst>
              <a:ext uri="{FF2B5EF4-FFF2-40B4-BE49-F238E27FC236}">
                <a16:creationId xmlns:a16="http://schemas.microsoft.com/office/drawing/2014/main" id="{7E37FEEE-6382-E22F-7A3B-6BCD4D4B0EA1}"/>
              </a:ext>
            </a:extLst>
          </p:cNvPr>
          <p:cNvGrpSpPr/>
          <p:nvPr/>
        </p:nvGrpSpPr>
        <p:grpSpPr>
          <a:xfrm>
            <a:off x="631889" y="621285"/>
            <a:ext cx="3630733" cy="1138774"/>
            <a:chOff x="819810" y="1621037"/>
            <a:chExt cx="3630734" cy="1138774"/>
          </a:xfrm>
        </p:grpSpPr>
        <p:sp>
          <p:nvSpPr>
            <p:cNvPr id="3" name="Rectangle 2">
              <a:extLst>
                <a:ext uri="{FF2B5EF4-FFF2-40B4-BE49-F238E27FC236}">
                  <a16:creationId xmlns:a16="http://schemas.microsoft.com/office/drawing/2014/main" id="{18F741CA-1632-6C64-DF61-D78408779DC7}"/>
                </a:ext>
              </a:extLst>
            </p:cNvPr>
            <p:cNvSpPr/>
            <p:nvPr/>
          </p:nvSpPr>
          <p:spPr>
            <a:xfrm>
              <a:off x="819811" y="1928814"/>
              <a:ext cx="3630733" cy="83099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a:solidFill>
                    <a:prstClr val="black"/>
                  </a:solidFill>
                  <a:latin typeface="Helvetica"/>
                  <a:cs typeface="Helvetica"/>
                </a:rPr>
                <a:t>Capability</a:t>
              </a:r>
              <a:r>
                <a:rPr kumimoji="0" lang="en-US" sz="2400" b="1" i="0" u="none" strike="noStrike" kern="1200" cap="none" spc="-50" normalizeH="0" baseline="0" noProof="0">
                  <a:ln>
                    <a:noFill/>
                  </a:ln>
                  <a:solidFill>
                    <a:prstClr val="black"/>
                  </a:solidFill>
                  <a:effectLst/>
                  <a:uLnTx/>
                  <a:uFillTx/>
                  <a:latin typeface="Helvetica"/>
                  <a:ea typeface="+mn-ea"/>
                  <a:cs typeface="Helvetica"/>
                </a:rPr>
                <a:t> to leverage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50" normalizeH="0" baseline="0" noProof="0">
                  <a:ln>
                    <a:noFill/>
                  </a:ln>
                  <a:solidFill>
                    <a:prstClr val="black"/>
                  </a:solidFill>
                  <a:effectLst/>
                  <a:uLnTx/>
                  <a:uFillTx/>
                  <a:latin typeface="Helvetica"/>
                  <a:ea typeface="+mn-ea"/>
                  <a:cs typeface="Helvetica"/>
                </a:rPr>
                <a:t>agentic AI</a:t>
              </a:r>
              <a:endParaRPr lang="en-US" sz="2400" b="1" i="0" u="none" strike="noStrike" kern="1200" cap="none" spc="-50" normalizeH="0" baseline="0" noProof="0">
                <a:ln>
                  <a:noFill/>
                </a:ln>
                <a:solidFill>
                  <a:prstClr val="black"/>
                </a:solidFill>
                <a:effectLst/>
                <a:uLnTx/>
                <a:uFillTx/>
                <a:latin typeface="Helvetica"/>
                <a:cs typeface="Helvetica"/>
              </a:endParaRPr>
            </a:p>
          </p:txBody>
        </p:sp>
        <p:sp>
          <p:nvSpPr>
            <p:cNvPr id="6" name="Rectangle 5">
              <a:extLst>
                <a:ext uri="{FF2B5EF4-FFF2-40B4-BE49-F238E27FC236}">
                  <a16:creationId xmlns:a16="http://schemas.microsoft.com/office/drawing/2014/main" id="{A0CBA84D-0BF7-DCF8-8BD6-4F19BB3B99FB}"/>
                </a:ext>
              </a:extLst>
            </p:cNvPr>
            <p:cNvSpPr/>
            <p:nvPr/>
          </p:nvSpPr>
          <p:spPr>
            <a:xfrm>
              <a:off x="819810" y="1621037"/>
              <a:ext cx="3630733"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Technology Trends</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1B2A2D2C-8035-D72D-CB2A-89F8EF856A3C}"/>
              </a:ext>
            </a:extLst>
          </p:cNvPr>
          <p:cNvCxnSpPr>
            <a:cxnSpLocks/>
          </p:cNvCxnSpPr>
          <p:nvPr/>
        </p:nvCxnSpPr>
        <p:spPr>
          <a:xfrm flipV="1">
            <a:off x="4320912" y="218363"/>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52D012F1-D56C-B630-6BFC-A7FFC2789E66}"/>
              </a:ext>
            </a:extLst>
          </p:cNvPr>
          <p:cNvSpPr txBox="1"/>
          <p:nvPr/>
        </p:nvSpPr>
        <p:spPr>
          <a:xfrm>
            <a:off x="4548146" y="775173"/>
            <a:ext cx="7488000" cy="5458289"/>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25000"/>
              </a:lnSpc>
              <a:spcBef>
                <a:spcPts val="0"/>
              </a:spcBef>
              <a:spcAft>
                <a:spcPts val="120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APS agencies are expecting to evaluate agentic AI value over the next 18 months</a:t>
            </a:r>
            <a:endParaRPr kumimoji="0" lang="en-US" sz="1200" b="1" i="0" u="none" strike="noStrike" kern="1200" cap="none" spc="0" normalizeH="0" baseline="0" noProof="0">
              <a:ln>
                <a:noFill/>
              </a:ln>
              <a:solidFill>
                <a:srgbClr val="000000"/>
              </a:solidFill>
              <a:effectLst/>
              <a:uLnTx/>
              <a:uFillTx/>
              <a:latin typeface="Helvetica"/>
              <a:ea typeface="+mn-ea"/>
              <a:cs typeface="Helvetica"/>
            </a:endParaRPr>
          </a:p>
          <a:p>
            <a:pPr marL="171450" marR="0" lvl="0" indent="-171450"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There is a high alignment between agentic AI readiness and generative AI deployment maturity. </a:t>
            </a:r>
          </a:p>
          <a:p>
            <a:pPr marL="171450" marR="0" lvl="0" indent="-171450"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Most APS agencies are still testing generative AI, while simultaneously assessing how agentic AI </a:t>
            </a:r>
            <a:br>
              <a:rPr kumimoji="0" lang="en-US" sz="1200" b="0" i="0" u="none" strike="noStrike" kern="1200" cap="none" spc="0" normalizeH="0" baseline="0" noProof="0">
                <a:ln>
                  <a:noFill/>
                </a:ln>
                <a:solidFill>
                  <a:prstClr val="black"/>
                </a:solidFill>
                <a:effectLst/>
                <a:uLnTx/>
                <a:uFillTx/>
                <a:latin typeface="Helvetica"/>
                <a:ea typeface="+mn-ea"/>
                <a:cs typeface="Helvetica"/>
              </a:rPr>
            </a:br>
            <a:r>
              <a:rPr kumimoji="0" lang="en-US" sz="1200" b="0" i="0" u="none" strike="noStrike" kern="1200" cap="none" spc="0" normalizeH="0" baseline="0" noProof="0">
                <a:ln>
                  <a:noFill/>
                </a:ln>
                <a:solidFill>
                  <a:prstClr val="black"/>
                </a:solidFill>
                <a:effectLst/>
                <a:uLnTx/>
                <a:uFillTx/>
                <a:latin typeface="Helvetica"/>
                <a:ea typeface="+mn-ea"/>
                <a:cs typeface="Helvetica"/>
              </a:rPr>
              <a:t>could add value in the next 18 months. As generative AI pilots build foundational experience, </a:t>
            </a:r>
            <a:br>
              <a:rPr kumimoji="0" lang="en-US" sz="1200" b="0" i="0" u="none" strike="noStrike" kern="1200" cap="none" spc="0" normalizeH="0" baseline="0" noProof="0">
                <a:ln>
                  <a:noFill/>
                </a:ln>
                <a:solidFill>
                  <a:prstClr val="black"/>
                </a:solidFill>
                <a:effectLst/>
                <a:uLnTx/>
                <a:uFillTx/>
                <a:latin typeface="Helvetica"/>
                <a:ea typeface="+mn-ea"/>
                <a:cs typeface="Helvetica"/>
              </a:rPr>
            </a:br>
            <a:r>
              <a:rPr kumimoji="0" lang="en-US" sz="1200" b="0" i="0" u="none" strike="noStrike" kern="1200" cap="none" spc="0" normalizeH="0" baseline="0" noProof="0">
                <a:ln>
                  <a:noFill/>
                </a:ln>
                <a:solidFill>
                  <a:prstClr val="black"/>
                </a:solidFill>
                <a:effectLst/>
                <a:uLnTx/>
                <a:uFillTx/>
                <a:latin typeface="Helvetica"/>
                <a:ea typeface="+mn-ea"/>
                <a:cs typeface="Helvetica"/>
              </a:rPr>
              <a:t>agentic AI exploration positions agencies for autonomous capabilities, supported by funding </a:t>
            </a:r>
            <a:br>
              <a:rPr kumimoji="0" lang="en-US" sz="1200" b="0" i="0" u="none" strike="noStrike" kern="1200" cap="none" spc="0" normalizeH="0" baseline="0" noProof="0">
                <a:ln>
                  <a:noFill/>
                </a:ln>
                <a:solidFill>
                  <a:prstClr val="black"/>
                </a:solidFill>
                <a:effectLst/>
                <a:uLnTx/>
                <a:uFillTx/>
                <a:latin typeface="Helvetica"/>
                <a:ea typeface="+mn-ea"/>
                <a:cs typeface="Helvetica"/>
              </a:rPr>
            </a:br>
            <a:r>
              <a:rPr kumimoji="0" lang="en-US" sz="1200" b="0" i="0" u="none" strike="noStrike" kern="1200" cap="none" spc="0" normalizeH="0" baseline="0" noProof="0">
                <a:ln>
                  <a:noFill/>
                </a:ln>
                <a:solidFill>
                  <a:prstClr val="black"/>
                </a:solidFill>
                <a:effectLst/>
                <a:uLnTx/>
                <a:uFillTx/>
                <a:latin typeface="Helvetica"/>
                <a:ea typeface="+mn-ea"/>
                <a:cs typeface="Helvetica"/>
              </a:rPr>
              <a:t>and governance models.</a:t>
            </a:r>
            <a:endParaRPr kumimoji="0" lang="en-US" sz="1200" b="1"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25000"/>
              </a:lnSpc>
              <a:spcBef>
                <a:spcPts val="0"/>
              </a:spcBef>
              <a:spcAft>
                <a:spcPts val="1800"/>
              </a:spcAft>
              <a:buClr>
                <a:srgbClr val="E7534F"/>
              </a:buClr>
              <a:buSzTx/>
              <a:buFontTx/>
              <a:buNone/>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ADAPT correlation analysis identifies some factors that enable APS to leverage agentic AI.</a:t>
            </a:r>
          </a:p>
          <a:p>
            <a:pPr marR="0" lvl="0" algn="l" defTabSz="914400" rtl="0" eaLnBrk="1" fontAlgn="auto" latinLnBrk="0" hangingPunct="1">
              <a:lnSpc>
                <a:spcPct val="125000"/>
              </a:lnSpc>
              <a:spcBef>
                <a:spcPts val="0"/>
              </a:spcBef>
              <a:spcAft>
                <a:spcPts val="1200"/>
              </a:spcAft>
              <a:buClr>
                <a:srgbClr val="E7534F"/>
              </a:buClr>
              <a:buSzTx/>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Staff experience and productivity as a metric of top initiatives evaluation</a:t>
            </a:r>
          </a:p>
          <a:p>
            <a:pPr marL="185738" marR="0" lvl="0" indent="-185738"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Unlike generative AI, agentic AI can take autonomous actions. However, its outputs and decisions </a:t>
            </a:r>
            <a:br>
              <a:rPr kumimoji="0" lang="en-US" sz="1200" b="0" i="0" u="none" strike="noStrike" kern="1200" cap="none" spc="0" normalizeH="0" baseline="0" noProof="0">
                <a:ln>
                  <a:noFill/>
                </a:ln>
                <a:solidFill>
                  <a:prstClr val="black"/>
                </a:solidFill>
                <a:effectLst/>
                <a:uLnTx/>
                <a:uFillTx/>
                <a:latin typeface="Helvetica"/>
                <a:ea typeface="+mn-ea"/>
                <a:cs typeface="Helvetica"/>
              </a:rPr>
            </a:br>
            <a:r>
              <a:rPr kumimoji="0" lang="en-US" sz="1200" b="0" i="0" u="none" strike="noStrike" kern="1200" cap="none" spc="0" normalizeH="0" baseline="0" noProof="0">
                <a:ln>
                  <a:noFill/>
                </a:ln>
                <a:solidFill>
                  <a:prstClr val="black"/>
                </a:solidFill>
                <a:effectLst/>
                <a:uLnTx/>
                <a:uFillTx/>
                <a:latin typeface="Helvetica"/>
                <a:ea typeface="+mn-ea"/>
                <a:cs typeface="Helvetica"/>
              </a:rPr>
              <a:t>still depend on human oversight. Productivity gains signal an effective AI integration. </a:t>
            </a:r>
          </a:p>
          <a:p>
            <a:pPr marL="185738" marR="0" lvl="0" indent="-185738"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lang="en-US" sz="1200">
                <a:solidFill>
                  <a:prstClr val="black"/>
                </a:solidFill>
                <a:latin typeface="Helvetica"/>
                <a:cs typeface="Helvetica"/>
              </a:rPr>
              <a:t>M</a:t>
            </a:r>
            <a:r>
              <a:rPr kumimoji="0" lang="en-US" sz="1200" b="0" i="0" u="none" strike="noStrike" kern="1200" cap="none" spc="0" normalizeH="0" baseline="0" noProof="0" err="1">
                <a:ln>
                  <a:noFill/>
                </a:ln>
                <a:solidFill>
                  <a:prstClr val="black"/>
                </a:solidFill>
                <a:effectLst/>
                <a:uLnTx/>
                <a:uFillTx/>
                <a:latin typeface="Helvetica"/>
                <a:ea typeface="+mn-ea"/>
                <a:cs typeface="Helvetica"/>
              </a:rPr>
              <a:t>easuring</a:t>
            </a:r>
            <a:r>
              <a:rPr kumimoji="0" lang="en-US" sz="1200" b="0" i="0" u="none" strike="noStrike" kern="1200" cap="none" spc="0" normalizeH="0" baseline="0" noProof="0">
                <a:ln>
                  <a:noFill/>
                </a:ln>
                <a:solidFill>
                  <a:prstClr val="black"/>
                </a:solidFill>
                <a:effectLst/>
                <a:uLnTx/>
                <a:uFillTx/>
                <a:latin typeface="Helvetica"/>
                <a:ea typeface="+mn-ea"/>
                <a:cs typeface="Helvetica"/>
              </a:rPr>
              <a:t> staff experience and productivity ensures that technology uplift translates to improved citizen outcomes and responsible AI governance.</a:t>
            </a:r>
          </a:p>
          <a:p>
            <a:pPr marR="0" lvl="0" algn="l" defTabSz="914400" rtl="0" eaLnBrk="1" fontAlgn="auto" latinLnBrk="0" hangingPunct="1">
              <a:lnSpc>
                <a:spcPct val="125000"/>
              </a:lnSpc>
              <a:spcBef>
                <a:spcPts val="0"/>
              </a:spcBef>
              <a:spcAft>
                <a:spcPts val="1200"/>
              </a:spcAft>
              <a:buClr>
                <a:srgbClr val="E7534F"/>
              </a:buClr>
              <a:buSzTx/>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More workloads in the public cloud </a:t>
            </a:r>
          </a:p>
          <a:p>
            <a:pPr marL="185738" marR="0" lvl="0" indent="-185738"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Agencies that have piloted or scaled agentic AI have 2.3x more workloads in the public cloud, </a:t>
            </a:r>
            <a:br>
              <a:rPr kumimoji="0" lang="en-US" sz="1200" b="0" i="0" u="none" strike="noStrike" kern="1200" cap="none" spc="0" normalizeH="0" baseline="0" noProof="0">
                <a:ln>
                  <a:noFill/>
                </a:ln>
                <a:solidFill>
                  <a:prstClr val="black"/>
                </a:solidFill>
                <a:effectLst/>
                <a:uLnTx/>
                <a:uFillTx/>
                <a:latin typeface="Helvetica"/>
                <a:ea typeface="+mn-ea"/>
                <a:cs typeface="Helvetica"/>
              </a:rPr>
            </a:br>
            <a:r>
              <a:rPr kumimoji="0" lang="en-US" sz="1200" b="0" i="0" u="none" strike="noStrike" kern="1200" cap="none" spc="0" normalizeH="0" baseline="0" noProof="0">
                <a:ln>
                  <a:noFill/>
                </a:ln>
                <a:solidFill>
                  <a:prstClr val="black"/>
                </a:solidFill>
                <a:effectLst/>
                <a:uLnTx/>
                <a:uFillTx/>
                <a:latin typeface="Helvetica"/>
                <a:ea typeface="+mn-ea"/>
                <a:cs typeface="Helvetica"/>
              </a:rPr>
              <a:t>on average, than those that are not on the radar yet or monitoring phase.</a:t>
            </a:r>
          </a:p>
          <a:p>
            <a:pPr marL="185738" marR="0" lvl="0" indent="-185738"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Migrating more workloads to the public cloud indicates a strong foundation for APS agencies </a:t>
            </a:r>
            <a:br>
              <a:rPr kumimoji="0" lang="en-US" sz="1200" b="0" i="0" u="none" strike="noStrike" kern="1200" cap="none" spc="0" normalizeH="0" baseline="0" noProof="0">
                <a:ln>
                  <a:noFill/>
                </a:ln>
                <a:solidFill>
                  <a:prstClr val="black"/>
                </a:solidFill>
                <a:effectLst/>
                <a:uLnTx/>
                <a:uFillTx/>
                <a:latin typeface="Helvetica"/>
                <a:ea typeface="+mn-ea"/>
                <a:cs typeface="Helvetica"/>
              </a:rPr>
            </a:br>
            <a:r>
              <a:rPr kumimoji="0" lang="en-US" sz="1200" b="0" i="0" u="none" strike="noStrike" kern="1200" cap="none" spc="0" normalizeH="0" baseline="0" noProof="0">
                <a:ln>
                  <a:noFill/>
                </a:ln>
                <a:solidFill>
                  <a:prstClr val="black"/>
                </a:solidFill>
                <a:effectLst/>
                <a:uLnTx/>
                <a:uFillTx/>
                <a:latin typeface="Helvetica"/>
                <a:ea typeface="+mn-ea"/>
                <a:cs typeface="Helvetica"/>
              </a:rPr>
              <a:t>to adopt agentic AI.</a:t>
            </a:r>
          </a:p>
        </p:txBody>
      </p:sp>
    </p:spTree>
    <p:extLst>
      <p:ext uri="{BB962C8B-B14F-4D97-AF65-F5344CB8AC3E}">
        <p14:creationId xmlns:p14="http://schemas.microsoft.com/office/powerpoint/2010/main" val="2832789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62F48DF-9D6C-3228-21A2-820D6D67B240}"/>
            </a:ext>
          </a:extLst>
        </p:cNvPr>
        <p:cNvGrpSpPr/>
        <p:nvPr/>
      </p:nvGrpSpPr>
      <p:grpSpPr>
        <a:xfrm>
          <a:off x="0" y="0"/>
          <a:ext cx="0" cy="0"/>
          <a:chOff x="0" y="0"/>
          <a:chExt cx="0" cy="0"/>
        </a:xfrm>
      </p:grpSpPr>
      <p:pic>
        <p:nvPicPr>
          <p:cNvPr id="6" name="Graphic 5">
            <a:extLst>
              <a:ext uri="{FF2B5EF4-FFF2-40B4-BE49-F238E27FC236}">
                <a16:creationId xmlns:a16="http://schemas.microsoft.com/office/drawing/2014/main" id="{9EAED369-5220-5C53-BB8C-7BE5404A7CA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0027" y="6005622"/>
            <a:ext cx="2157900" cy="232240"/>
          </a:xfrm>
          <a:prstGeom prst="rect">
            <a:avLst/>
          </a:prstGeom>
        </p:spPr>
      </p:pic>
      <p:grpSp>
        <p:nvGrpSpPr>
          <p:cNvPr id="2" name="Group 1">
            <a:extLst>
              <a:ext uri="{FF2B5EF4-FFF2-40B4-BE49-F238E27FC236}">
                <a16:creationId xmlns:a16="http://schemas.microsoft.com/office/drawing/2014/main" id="{F30D6C4D-1F7B-2500-20AF-32CEB10230B9}"/>
              </a:ext>
            </a:extLst>
          </p:cNvPr>
          <p:cNvGrpSpPr/>
          <p:nvPr/>
        </p:nvGrpSpPr>
        <p:grpSpPr>
          <a:xfrm>
            <a:off x="549440" y="2867586"/>
            <a:ext cx="7131520" cy="948825"/>
            <a:chOff x="549440" y="2867586"/>
            <a:chExt cx="7131520" cy="948825"/>
          </a:xfrm>
        </p:grpSpPr>
        <p:sp>
          <p:nvSpPr>
            <p:cNvPr id="5" name="TextBox 4">
              <a:extLst>
                <a:ext uri="{FF2B5EF4-FFF2-40B4-BE49-F238E27FC236}">
                  <a16:creationId xmlns:a16="http://schemas.microsoft.com/office/drawing/2014/main" id="{85359D8F-2269-78DE-287E-A1EF242B8FEC}"/>
                </a:ext>
              </a:extLst>
            </p:cNvPr>
            <p:cNvSpPr txBox="1"/>
            <p:nvPr/>
          </p:nvSpPr>
          <p:spPr>
            <a:xfrm>
              <a:off x="549440" y="2867586"/>
              <a:ext cx="7131520" cy="70788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2400"/>
                </a:spcAft>
                <a:buClrTx/>
                <a:buSzTx/>
                <a:buFontTx/>
                <a:buNone/>
                <a:tabLst/>
                <a:defRPr/>
              </a:pPr>
              <a:r>
                <a:rPr kumimoji="0" lang="en-US" sz="4000" b="0" i="0" u="none" strike="noStrike" kern="1200" cap="none" spc="0" normalizeH="0" baseline="0" noProof="0">
                  <a:ln>
                    <a:noFill/>
                  </a:ln>
                  <a:solidFill>
                    <a:prstClr val="white"/>
                  </a:solidFill>
                  <a:effectLst/>
                  <a:uLnTx/>
                  <a:uFillTx/>
                  <a:latin typeface="Helvetica"/>
                  <a:ea typeface="+mn-ea"/>
                  <a:cs typeface="Helvetica"/>
                </a:rPr>
                <a:t>Survey demographics</a:t>
              </a:r>
            </a:p>
          </p:txBody>
        </p:sp>
        <p:sp>
          <p:nvSpPr>
            <p:cNvPr id="7" name="Rectangle 6">
              <a:extLst>
                <a:ext uri="{FF2B5EF4-FFF2-40B4-BE49-F238E27FC236}">
                  <a16:creationId xmlns:a16="http://schemas.microsoft.com/office/drawing/2014/main" id="{3BA39B40-B27A-E762-A66C-9770B69176CD}"/>
                </a:ext>
              </a:extLst>
            </p:cNvPr>
            <p:cNvSpPr/>
            <p:nvPr/>
          </p:nvSpPr>
          <p:spPr>
            <a:xfrm>
              <a:off x="633533" y="3753937"/>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251702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2884C45C-8623-037B-BB9F-0B133905B07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8203" y="670430"/>
            <a:ext cx="12272689" cy="5715440"/>
          </a:xfrm>
          <a:prstGeom prst="rect">
            <a:avLst/>
          </a:prstGeom>
        </p:spPr>
      </p:pic>
      <p:cxnSp>
        <p:nvCxnSpPr>
          <p:cNvPr id="70" name="Straight Connector 69">
            <a:extLst>
              <a:ext uri="{FF2B5EF4-FFF2-40B4-BE49-F238E27FC236}">
                <a16:creationId xmlns:a16="http://schemas.microsoft.com/office/drawing/2014/main" id="{4B110C6C-3024-A34D-BA04-AE8666E58863}"/>
              </a:ext>
            </a:extLst>
          </p:cNvPr>
          <p:cNvCxnSpPr>
            <a:cxnSpLocks/>
          </p:cNvCxnSpPr>
          <p:nvPr/>
        </p:nvCxnSpPr>
        <p:spPr>
          <a:xfrm>
            <a:off x="606056" y="754239"/>
            <a:ext cx="11167730" cy="0"/>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sp>
        <p:nvSpPr>
          <p:cNvPr id="4" name="TextBox 3">
            <a:extLst>
              <a:ext uri="{FF2B5EF4-FFF2-40B4-BE49-F238E27FC236}">
                <a16:creationId xmlns:a16="http://schemas.microsoft.com/office/drawing/2014/main" id="{733CC3C1-B6F8-6E0B-B96E-0147C309E8A4}"/>
              </a:ext>
            </a:extLst>
          </p:cNvPr>
          <p:cNvSpPr txBox="1"/>
          <p:nvPr/>
        </p:nvSpPr>
        <p:spPr>
          <a:xfrm>
            <a:off x="6261100" y="-1333500"/>
            <a:ext cx="184731" cy="369332"/>
          </a:xfrm>
          <a:prstGeom prst="rect">
            <a:avLst/>
          </a:prstGeom>
          <a:noFill/>
          <a:effectLst>
            <a:outerShdw blurRad="63500" sx="102000" sy="102000" algn="ctr" rotWithShape="0">
              <a:prstClr val="black">
                <a:alpha val="40000"/>
              </a:prstClr>
            </a:outerShdw>
          </a:effectLst>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F06D2B26-DB9A-50F0-C4F2-7C522618BE38}"/>
              </a:ext>
            </a:extLst>
          </p:cNvPr>
          <p:cNvSpPr/>
          <p:nvPr/>
        </p:nvSpPr>
        <p:spPr>
          <a:xfrm>
            <a:off x="493956" y="169748"/>
            <a:ext cx="9374489" cy="461665"/>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Neue" panose="02000503000000020004"/>
                <a:ea typeface="+mn-ea"/>
                <a:cs typeface="Helvetica"/>
              </a:rPr>
              <a:t>Survey demographics: Australian government leaders in 2025</a:t>
            </a:r>
            <a:endParaRPr kumimoji="0" lang="en-AU" sz="2400" b="1" i="0" u="none" strike="noStrike" kern="1200" cap="none" spc="0" normalizeH="0" baseline="0" noProof="0">
              <a:ln>
                <a:noFill/>
              </a:ln>
              <a:solidFill>
                <a:srgbClr val="000000"/>
              </a:solidFill>
              <a:effectLst/>
              <a:uLnTx/>
              <a:uFillTx/>
              <a:latin typeface="Helvetica Neue" panose="02000503000000020004"/>
              <a:ea typeface="+mn-ea"/>
              <a:cs typeface="Helvetica"/>
            </a:endParaRPr>
          </a:p>
        </p:txBody>
      </p:sp>
    </p:spTree>
    <p:extLst>
      <p:ext uri="{BB962C8B-B14F-4D97-AF65-F5344CB8AC3E}">
        <p14:creationId xmlns:p14="http://schemas.microsoft.com/office/powerpoint/2010/main" val="3637688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517813" y="1630613"/>
            <a:ext cx="3851381" cy="415671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Why does sample size matter?</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Each set of statistics is unique with measures,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distribution, variance and sample size. </a:t>
            </a:r>
            <a:r>
              <a:rPr kumimoji="0" lang="en-US" sz="1100" b="0" i="0" u="none" strike="noStrike" kern="1200" cap="none" spc="0" normalizeH="0" baseline="0" noProof="0">
                <a:ln>
                  <a:noFill/>
                </a:ln>
                <a:solidFill>
                  <a:prstClr val="black"/>
                </a:solidFill>
                <a:effectLst/>
                <a:uLnTx/>
                <a:uFillTx/>
                <a:latin typeface="Helvetica"/>
                <a:ea typeface="+mn-ea"/>
                <a:cs typeface="Helvetica"/>
              </a:rPr>
              <a:t>It is generally accepted in statistics that as sample size increases, analysts make fewer assumptions about the data, resulting in statistics that more accurately represent the truth</a:t>
            </a:r>
            <a:r>
              <a:rPr kumimoji="0" lang="en-GB" sz="1100" b="0" i="0" u="none" strike="noStrike" kern="1200" cap="none" spc="0" normalizeH="0" baseline="0" noProof="0">
                <a:ln>
                  <a:noFill/>
                </a:ln>
                <a:solidFill>
                  <a:prstClr val="black"/>
                </a:solidFill>
                <a:effectLst/>
                <a:uLnTx/>
                <a:uFillTx/>
                <a:latin typeface="Helvetica"/>
                <a:ea typeface="+mn-ea"/>
                <a:cs typeface="Helvetica"/>
              </a:rPr>
              <a:t>.</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ADAPT endeavours to provide transparency of sample size, whereby we provide a source on data slides with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the number of respondents and the survey where those respondents come from. In data and insights slide decks, ADAPT usually provides some insight on the breakdown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the demographics at the end of the slide deck. </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To protect privacy, ADAPT does not release lists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individual respondents to surveys. </a:t>
            </a:r>
          </a:p>
        </p:txBody>
      </p:sp>
      <p:grpSp>
        <p:nvGrpSpPr>
          <p:cNvPr id="2" name="Group 1">
            <a:extLst>
              <a:ext uri="{FF2B5EF4-FFF2-40B4-BE49-F238E27FC236}">
                <a16:creationId xmlns:a16="http://schemas.microsoft.com/office/drawing/2014/main" id="{AA848627-DABB-AC47-DF8D-97A1B8C124AF}"/>
              </a:ext>
            </a:extLst>
          </p:cNvPr>
          <p:cNvGrpSpPr/>
          <p:nvPr/>
        </p:nvGrpSpPr>
        <p:grpSpPr>
          <a:xfrm>
            <a:off x="517813" y="783413"/>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Notes on sample sizes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mn-ea"/>
                  <a:cs typeface="Helvetica"/>
                </a:rPr>
                <a:t>ADAPT Data Analytics: </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525529"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4636911" y="199473"/>
            <a:ext cx="7504706" cy="44337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For sector, segment and persona comparisons</a:t>
            </a: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Central limit theorem a fundamental concept in statistics that determines when a sample size is large enough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to be considered reliable. There are different formulas and some debate amongst statisticians about the appropriate sample size. For industry comparisons or other subset analyses, a sample size of ( n &gt; 20 ) is generally considered acceptable for drawing meaningful insights. This threshold aligns with common statistical practices, where a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sample size of 20 to 30 is generally the minimum needed to assume a normal distribution of the data.</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below 20, but equal to or greater than 15</a:t>
            </a:r>
            <a:endParaRPr kumimoji="0" lang="en-US" sz="1100" b="0"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When the sample size is between 15 and 20, while not fully representative, it can still offer valuable insights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into trends. These statistics should be viewed as indicative, highlighting general directions in industry efforts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or barriers to investment but treated with some caution due to the smaller number of observations. </a:t>
            </a:r>
            <a:endParaRPr kumimoji="0" lang="en-US" sz="1100" b="1"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less than 15, but greater or equal to 10</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For samples between 10 and 15, the data provides a snapshot guideline only. While such small samples can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show early trends, it's important to recognise that this doesn't guarantee future respondents will reflect the same trends. For instance, while 100% of respondents in a sample of 10 might invest in AI, it'd be unrealistic to assume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this pattern will hold as the sample size grows. However, if the sample size increases to 20, it's unlikely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that the trend will change drastically, and the next 10 respondents will have no investment.</a:t>
            </a:r>
            <a:endParaRPr kumimoji="0" lang="en-GB" sz="1100" b="0" i="0" u="none" strike="noStrike" kern="1200" cap="none" spc="0" normalizeH="0" baseline="0" noProof="0">
              <a:ln>
                <a:noFill/>
              </a:ln>
              <a:solidFill>
                <a:prstClr val="black"/>
              </a:solidFill>
              <a:effectLst/>
              <a:uLnTx/>
              <a:uFillTx/>
              <a:latin typeface="Helvetica"/>
              <a:ea typeface="+mn-ea"/>
              <a:cs typeface="Helvetica"/>
            </a:endParaRPr>
          </a:p>
        </p:txBody>
      </p:sp>
      <p:pic>
        <p:nvPicPr>
          <p:cNvPr id="1026" name="Picture 2" descr="Output image">
            <a:extLst>
              <a:ext uri="{FF2B5EF4-FFF2-40B4-BE49-F238E27FC236}">
                <a16:creationId xmlns:a16="http://schemas.microsoft.com/office/drawing/2014/main" id="{D892AF15-2132-86E8-5C67-A1936113F1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6501" y="4761268"/>
            <a:ext cx="3442247" cy="1937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93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4" name="Picture 53" descr="A person smiling at camera&#10;&#10;AI-generated content may be incorrect.">
            <a:extLst>
              <a:ext uri="{FF2B5EF4-FFF2-40B4-BE49-F238E27FC236}">
                <a16:creationId xmlns:a16="http://schemas.microsoft.com/office/drawing/2014/main" id="{7ADCB9D6-8C34-7139-1DF8-130F374BA016}"/>
              </a:ext>
            </a:extLst>
          </p:cNvPr>
          <p:cNvPicPr>
            <a:picLocks noChangeAspect="1"/>
          </p:cNvPicPr>
          <p:nvPr/>
        </p:nvPicPr>
        <p:blipFill>
          <a:blip r:embed="rId3" cstate="print">
            <a:extLst>
              <a:ext uri="{28A0092B-C50C-407E-A947-70E740481C1C}">
                <a14:useLocalDpi xmlns:a14="http://schemas.microsoft.com/office/drawing/2010/main" val="0"/>
              </a:ext>
            </a:extLst>
          </a:blip>
          <a:srcRect l="20507" t="4349" r="13592" b="29138"/>
          <a:stretch/>
        </p:blipFill>
        <p:spPr>
          <a:xfrm>
            <a:off x="6803078" y="923286"/>
            <a:ext cx="937996" cy="1076898"/>
          </a:xfrm>
          <a:prstGeom prst="rect">
            <a:avLst/>
          </a:prstGeom>
        </p:spPr>
      </p:pic>
      <p:pic>
        <p:nvPicPr>
          <p:cNvPr id="48" name="Picture 47">
            <a:extLst>
              <a:ext uri="{FF2B5EF4-FFF2-40B4-BE49-F238E27FC236}">
                <a16:creationId xmlns:a16="http://schemas.microsoft.com/office/drawing/2014/main" id="{1A93C0ED-8CB4-AEF9-A97B-A73A195020E4}"/>
              </a:ext>
            </a:extLst>
          </p:cNvPr>
          <p:cNvPicPr>
            <a:picLocks noChangeAspect="1"/>
          </p:cNvPicPr>
          <p:nvPr/>
        </p:nvPicPr>
        <p:blipFill>
          <a:blip r:embed="rId4" cstate="print">
            <a:extLst>
              <a:ext uri="{28A0092B-C50C-407E-A947-70E740481C1C}">
                <a14:useLocalDpi xmlns:a14="http://schemas.microsoft.com/office/drawing/2010/main" val="0"/>
              </a:ext>
            </a:extLst>
          </a:blip>
          <a:srcRect l="24707" t="11792" r="23761" b="32008"/>
          <a:stretch/>
        </p:blipFill>
        <p:spPr>
          <a:xfrm>
            <a:off x="1381993" y="924677"/>
            <a:ext cx="937994" cy="1076898"/>
          </a:xfrm>
          <a:prstGeom prst="rect">
            <a:avLst/>
          </a:prstGeom>
        </p:spPr>
      </p:pic>
      <p:grpSp>
        <p:nvGrpSpPr>
          <p:cNvPr id="3" name="ADAPT WHITE GRID" hidden="1">
            <a:extLst>
              <a:ext uri="{FF2B5EF4-FFF2-40B4-BE49-F238E27FC236}">
                <a16:creationId xmlns:a16="http://schemas.microsoft.com/office/drawing/2014/main" id="{1E4FEDBB-1810-8FE3-6406-430031A3030D}"/>
              </a:ext>
            </a:extLst>
          </p:cNvPr>
          <p:cNvGrpSpPr>
            <a:grpSpLocks noGrp="1" noUngrp="1" noRot="1" noMove="1" noResize="1"/>
          </p:cNvGrpSpPr>
          <p:nvPr/>
        </p:nvGrpSpPr>
        <p:grpSpPr>
          <a:xfrm>
            <a:off x="0" y="0"/>
            <a:ext cx="12192000" cy="6858000"/>
            <a:chOff x="0" y="0"/>
            <a:chExt cx="12192000" cy="6858000"/>
          </a:xfrm>
        </p:grpSpPr>
        <p:grpSp>
          <p:nvGrpSpPr>
            <p:cNvPr id="7" name="ADAPT GRID GUTTERS">
              <a:extLst>
                <a:ext uri="{FF2B5EF4-FFF2-40B4-BE49-F238E27FC236}">
                  <a16:creationId xmlns:a16="http://schemas.microsoft.com/office/drawing/2014/main" id="{38DBA368-BC2C-EB2F-AD3E-0C54019CFD30}"/>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2" name="Rectangle 31">
                <a:extLst>
                  <a:ext uri="{FF2B5EF4-FFF2-40B4-BE49-F238E27FC236}">
                    <a16:creationId xmlns:a16="http://schemas.microsoft.com/office/drawing/2014/main" id="{B70D2B80-8CBB-5C81-B81C-E1715D01DA49}"/>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9488BE62-3962-5749-E542-E4B1CDAB49B8}"/>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4" name="Rectangle 33">
                <a:extLst>
                  <a:ext uri="{FF2B5EF4-FFF2-40B4-BE49-F238E27FC236}">
                    <a16:creationId xmlns:a16="http://schemas.microsoft.com/office/drawing/2014/main" id="{E7A5F061-EB41-BDD2-B3F6-B11A6BD8A538}"/>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689197EA-1786-84E8-2754-89104C322F5B}"/>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03CC7B3D-2607-F5DA-A610-DE0EF56CA884}"/>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1A7169B3-2005-D9AF-00C7-812259C70DB7}"/>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1398F091-A6C5-A6A3-8AF1-1BD24E71CE68}"/>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7976AE95-7F9D-FDFD-A1F2-80EA5864BDD5}"/>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9265B219-4F0B-47F4-E55E-B3EE9C4EC7E7}"/>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E551EA3F-B655-F1BC-1D5C-75730F2EDDA0}"/>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C295544A-BA02-26FC-C79F-68815C3F81F4}"/>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4C7C1736-9047-08F2-3468-C68D548BF65D}"/>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90688C21-3E1C-9FC8-0960-E40C01903E7C}"/>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0C56A0EE-F245-B27B-EDD4-E9FD4A3BB98F}"/>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3532F1CF-38B3-3EEA-7C49-723D4E8919D7}"/>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EEBC908D-C237-5324-2074-626CC855128E}"/>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grpSp>
        <p:grpSp>
          <p:nvGrpSpPr>
            <p:cNvPr id="9" name="ADAPT GRID MARGIN">
              <a:extLst>
                <a:ext uri="{FF2B5EF4-FFF2-40B4-BE49-F238E27FC236}">
                  <a16:creationId xmlns:a16="http://schemas.microsoft.com/office/drawing/2014/main" id="{647B2356-339A-93F0-951A-58BCB892F65B}"/>
                </a:ext>
              </a:extLst>
            </p:cNvPr>
            <p:cNvGrpSpPr>
              <a:grpSpLocks noGrp="1" noUngrp="1" noRot="1" noMove="1" noResize="1"/>
            </p:cNvGrpSpPr>
            <p:nvPr/>
          </p:nvGrpSpPr>
          <p:grpSpPr>
            <a:xfrm>
              <a:off x="0" y="0"/>
              <a:ext cx="12192000" cy="6858000"/>
              <a:chOff x="0" y="0"/>
              <a:chExt cx="12192000" cy="6858000"/>
            </a:xfrm>
          </p:grpSpPr>
          <p:sp>
            <p:nvSpPr>
              <p:cNvPr id="28" name="Rectangle 27">
                <a:extLst>
                  <a:ext uri="{FF2B5EF4-FFF2-40B4-BE49-F238E27FC236}">
                    <a16:creationId xmlns:a16="http://schemas.microsoft.com/office/drawing/2014/main" id="{DF2F5C8E-D79B-6A53-F752-29733E1E753D}"/>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29" name="Rectangle 28">
                <a:extLst>
                  <a:ext uri="{FF2B5EF4-FFF2-40B4-BE49-F238E27FC236}">
                    <a16:creationId xmlns:a16="http://schemas.microsoft.com/office/drawing/2014/main" id="{61651C09-BF63-B4DF-C5E6-E773E450B2F5}"/>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0" name="Rectangle 29">
                <a:extLst>
                  <a:ext uri="{FF2B5EF4-FFF2-40B4-BE49-F238E27FC236}">
                    <a16:creationId xmlns:a16="http://schemas.microsoft.com/office/drawing/2014/main" id="{93FD0842-459F-2833-322F-68D393190C2C}"/>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BCC5A0A8-7B6B-1B03-E34D-9213D415E6E1}"/>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grpSp>
        <p:grpSp>
          <p:nvGrpSpPr>
            <p:cNvPr id="10" name="ADAPT GRID 12x6">
              <a:extLst>
                <a:ext uri="{FF2B5EF4-FFF2-40B4-BE49-F238E27FC236}">
                  <a16:creationId xmlns:a16="http://schemas.microsoft.com/office/drawing/2014/main" id="{1DAE6817-3DE2-BF79-3EA4-1299A89CF16D}"/>
                </a:ext>
              </a:extLst>
            </p:cNvPr>
            <p:cNvGrpSpPr>
              <a:grpSpLocks noGrp="1" noUngrp="1" noRot="1" noMove="1" noResize="1"/>
            </p:cNvGrpSpPr>
            <p:nvPr/>
          </p:nvGrpSpPr>
          <p:grpSpPr>
            <a:xfrm>
              <a:off x="575996" y="575999"/>
              <a:ext cx="11040004" cy="5706002"/>
              <a:chOff x="575996" y="575999"/>
              <a:chExt cx="11040004" cy="5706002"/>
            </a:xfrm>
          </p:grpSpPr>
          <p:cxnSp>
            <p:nvCxnSpPr>
              <p:cNvPr id="11" name="Straight Connector 10">
                <a:extLst>
                  <a:ext uri="{FF2B5EF4-FFF2-40B4-BE49-F238E27FC236}">
                    <a16:creationId xmlns:a16="http://schemas.microsoft.com/office/drawing/2014/main" id="{4E528B3F-81EE-12F5-A14E-EDA1A3910CD9}"/>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2" name="Straight Connector 11">
                <a:extLst>
                  <a:ext uri="{FF2B5EF4-FFF2-40B4-BE49-F238E27FC236}">
                    <a16:creationId xmlns:a16="http://schemas.microsoft.com/office/drawing/2014/main" id="{A03ADBC3-647F-3E53-E04D-DEB4E5E856F6}"/>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3" name="Straight Connector 12">
                <a:extLst>
                  <a:ext uri="{FF2B5EF4-FFF2-40B4-BE49-F238E27FC236}">
                    <a16:creationId xmlns:a16="http://schemas.microsoft.com/office/drawing/2014/main" id="{5274AC4D-7B8D-235A-682D-F453CBC03CCF}"/>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456B7E83-A203-14E3-4AF8-FDC7AE810A96}"/>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2FC2A393-0033-9778-F1F1-4632042CC254}"/>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42EEFBAB-2CD7-514A-4C42-C96968C308BA}"/>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A920ACC4-5834-42E9-6341-89FD78A5C345}"/>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E54E0BEA-41E0-E9B9-E5D9-6DA65714D331}"/>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9B1EF11F-0C47-0B34-035D-A2E9FCDA62BF}"/>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FC0931D6-5992-F01D-C1F3-D506330E91E8}"/>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561977CF-4859-0AFC-5D13-94A3D63FDD62}"/>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7739B898-3325-A493-01C6-3801C583DCD3}"/>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E0EE4EFD-46BA-8954-51C6-471D2ACE967F}"/>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FE1D6AC2-4789-1786-721D-4A6D2EC69B9E}"/>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38FDD2B5-2D22-01BD-4546-B957A46286B3}"/>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F1ED7091-F40B-8847-9935-9E50E291C680}"/>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7" name="Rectangle 26">
                <a:extLst>
                  <a:ext uri="{FF2B5EF4-FFF2-40B4-BE49-F238E27FC236}">
                    <a16:creationId xmlns:a16="http://schemas.microsoft.com/office/drawing/2014/main" id="{31D65793-CF5B-89E2-188D-8902998E29C4}"/>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sp>
        <p:nvSpPr>
          <p:cNvPr id="49" name="TextBox 48">
            <a:extLst>
              <a:ext uri="{FF2B5EF4-FFF2-40B4-BE49-F238E27FC236}">
                <a16:creationId xmlns:a16="http://schemas.microsoft.com/office/drawing/2014/main" id="{391F0A9C-D7A6-F3D0-9718-F78897F9516A}"/>
              </a:ext>
            </a:extLst>
          </p:cNvPr>
          <p:cNvSpPr txBox="1"/>
          <p:nvPr/>
        </p:nvSpPr>
        <p:spPr>
          <a:xfrm>
            <a:off x="1304084" y="517183"/>
            <a:ext cx="120936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Helvetica" panose="020B0403020202020204" pitchFamily="34" charset="0"/>
                <a:ea typeface="+mn-ea"/>
                <a:cs typeface="+mn-cs"/>
              </a:rPr>
              <a:t>Written by</a:t>
            </a:r>
            <a:endParaRPr kumimoji="0" lang="en-AU" sz="1400" b="1" i="0" u="none" strike="noStrike" kern="1200" cap="none" spc="0" normalizeH="0" baseline="0" noProof="0">
              <a:ln>
                <a:noFill/>
              </a:ln>
              <a:solidFill>
                <a:prstClr val="black"/>
              </a:solidFill>
              <a:effectLst/>
              <a:uLnTx/>
              <a:uFillTx/>
              <a:latin typeface="Helvetica" panose="020B0403020202020204" pitchFamily="34" charset="0"/>
              <a:ea typeface="+mn-ea"/>
              <a:cs typeface="+mn-cs"/>
            </a:endParaRPr>
          </a:p>
        </p:txBody>
      </p:sp>
      <p:sp>
        <p:nvSpPr>
          <p:cNvPr id="50" name="TextBox 49">
            <a:extLst>
              <a:ext uri="{FF2B5EF4-FFF2-40B4-BE49-F238E27FC236}">
                <a16:creationId xmlns:a16="http://schemas.microsoft.com/office/drawing/2014/main" id="{4F410112-4AF6-FB66-2721-2FE791170FB4}"/>
              </a:ext>
            </a:extLst>
          </p:cNvPr>
          <p:cNvSpPr txBox="1"/>
          <p:nvPr/>
        </p:nvSpPr>
        <p:spPr>
          <a:xfrm>
            <a:off x="1304084" y="2346966"/>
            <a:ext cx="4280287" cy="353218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Gabby’s primary role is managing ADAPT’s overall strategy for Data Analytics. He has extensive experience in using data to identify trends in technology that help shape Australian organisations. Using modern data science techniques, he ensures the accuracy and validity of the information that supports ADAPT’s research, advisory services, and events, giving both ADAPT and its customers greater confidence in the insights provided. </a:t>
            </a:r>
          </a:p>
          <a:p>
            <a:pPr marL="0" marR="0" lvl="0" indent="0" algn="l" defTabSz="914400" rtl="0" eaLnBrk="1" fontAlgn="auto" latinLnBrk="0" hangingPunct="1">
              <a:lnSpc>
                <a:spcPts val="18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With a passion for creating stories with data, Gabby is consistently rated as one of the top speakers at ADAPT Events. In round table discussions, he specialises in using statistics to initiate thought-provoking discussions. Gabby is effective in translating information into insights, enabling ADAPT’s customers to become more data-driven.</a:t>
            </a:r>
          </a:p>
        </p:txBody>
      </p:sp>
      <p:sp>
        <p:nvSpPr>
          <p:cNvPr id="51" name="TextBox 50">
            <a:extLst>
              <a:ext uri="{FF2B5EF4-FFF2-40B4-BE49-F238E27FC236}">
                <a16:creationId xmlns:a16="http://schemas.microsoft.com/office/drawing/2014/main" id="{2E8A588A-8854-6268-EC08-271CAE43F276}"/>
              </a:ext>
            </a:extLst>
          </p:cNvPr>
          <p:cNvSpPr txBox="1"/>
          <p:nvPr/>
        </p:nvSpPr>
        <p:spPr>
          <a:xfrm>
            <a:off x="2390401" y="1609805"/>
            <a:ext cx="3518550" cy="451406"/>
          </a:xfrm>
          <a:prstGeom prst="rect">
            <a:avLst/>
          </a:prstGeom>
          <a:noFill/>
        </p:spPr>
        <p:txBody>
          <a:bodyPr wrap="square" rtlCol="0">
            <a:spAutoFit/>
          </a:bodyPr>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1" i="0" u="none" strike="noStrike" kern="1200" cap="none" spc="0" normalizeH="0" baseline="0" noProof="0">
                <a:ln>
                  <a:noFill/>
                </a:ln>
                <a:solidFill>
                  <a:srgbClr val="E7534F"/>
                </a:solidFill>
                <a:effectLst/>
                <a:uLnTx/>
                <a:uFillTx/>
                <a:latin typeface="Helvetica" panose="020B0403020202020204" pitchFamily="34" charset="0"/>
                <a:ea typeface="+mn-ea"/>
                <a:cs typeface="+mn-cs"/>
              </a:rPr>
              <a:t>Gabby Fredkin</a:t>
            </a:r>
          </a:p>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Head of Data and Analytics at ADAPT</a:t>
            </a:r>
          </a:p>
        </p:txBody>
      </p:sp>
      <p:sp>
        <p:nvSpPr>
          <p:cNvPr id="52" name="Rectangle 51">
            <a:extLst>
              <a:ext uri="{FF2B5EF4-FFF2-40B4-BE49-F238E27FC236}">
                <a16:creationId xmlns:a16="http://schemas.microsoft.com/office/drawing/2014/main" id="{F4FF4CF8-D608-DDEA-E904-12F71FFFE477}"/>
              </a:ext>
            </a:extLst>
          </p:cNvPr>
          <p:cNvSpPr/>
          <p:nvPr/>
        </p:nvSpPr>
        <p:spPr>
          <a:xfrm rot="5400000">
            <a:off x="-3276601" y="3276601"/>
            <a:ext cx="6858002"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56E1C003-99AB-45C5-9813-A8168ACB1D19}"/>
              </a:ext>
            </a:extLst>
          </p:cNvPr>
          <p:cNvSpPr txBox="1"/>
          <p:nvPr/>
        </p:nvSpPr>
        <p:spPr>
          <a:xfrm>
            <a:off x="6725169" y="2346966"/>
            <a:ext cx="4280287" cy="2842188"/>
          </a:xfrm>
          <a:prstGeom prst="rect">
            <a:avLst/>
          </a:prstGeom>
          <a:noFill/>
        </p:spPr>
        <p:txBody>
          <a:bodyPr wrap="square" rtlCol="0">
            <a:spAutoFit/>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As a Junior Data Analyst at ADAPT, Mari enables the discovery and definition of market trends through visually meaningful statistics. She ensures data presentations are accurate and aligned with modern statistical standards.</a:t>
            </a:r>
          </a:p>
          <a:p>
            <a:pPr marL="0" marR="0" lvl="0" indent="0" algn="l" defTabSz="914400" rtl="0" eaLnBrk="1" fontAlgn="auto" latinLnBrk="0" hangingPunct="1">
              <a:lnSpc>
                <a:spcPts val="18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Mari is passionate about data and transforming it into actionable insights. With over three years of experience in project management and academic research, she has led end-to-end survey and research projects, processed and analysed data using a range of statistical tools and techniques, and provided clients with statistical </a:t>
            </a:r>
            <a:b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b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consultation and insights.</a:t>
            </a:r>
          </a:p>
        </p:txBody>
      </p:sp>
      <p:sp>
        <p:nvSpPr>
          <p:cNvPr id="6" name="TextBox 5">
            <a:extLst>
              <a:ext uri="{FF2B5EF4-FFF2-40B4-BE49-F238E27FC236}">
                <a16:creationId xmlns:a16="http://schemas.microsoft.com/office/drawing/2014/main" id="{842282AC-9D27-A809-29B3-95F032F95287}"/>
              </a:ext>
            </a:extLst>
          </p:cNvPr>
          <p:cNvSpPr txBox="1"/>
          <p:nvPr/>
        </p:nvSpPr>
        <p:spPr>
          <a:xfrm>
            <a:off x="7811486" y="1609805"/>
            <a:ext cx="3518550" cy="451406"/>
          </a:xfrm>
          <a:prstGeom prst="rect">
            <a:avLst/>
          </a:prstGeom>
          <a:noFill/>
        </p:spPr>
        <p:txBody>
          <a:bodyPr wrap="square" rtlCol="0">
            <a:spAutoFit/>
          </a:bodyPr>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1" i="0" u="none" strike="noStrike" kern="1200" cap="none" spc="0" normalizeH="0" baseline="0" noProof="0">
                <a:ln>
                  <a:noFill/>
                </a:ln>
                <a:solidFill>
                  <a:srgbClr val="E7534F"/>
                </a:solidFill>
                <a:effectLst/>
                <a:uLnTx/>
                <a:uFillTx/>
                <a:latin typeface="Helvetica" panose="020B0403020202020204" pitchFamily="34" charset="0"/>
                <a:ea typeface="+mn-ea"/>
                <a:cs typeface="+mn-cs"/>
              </a:rPr>
              <a:t>Honey Mari Gay</a:t>
            </a:r>
          </a:p>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Junior Data Analyst at ADAPT</a:t>
            </a:r>
          </a:p>
        </p:txBody>
      </p:sp>
    </p:spTree>
    <p:extLst>
      <p:ext uri="{BB962C8B-B14F-4D97-AF65-F5344CB8AC3E}">
        <p14:creationId xmlns:p14="http://schemas.microsoft.com/office/powerpoint/2010/main" val="3302970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4C42335-3FD8-4EDA-2E5C-1E6001BA24EF}"/>
              </a:ext>
            </a:extLst>
          </p:cNvPr>
          <p:cNvSpPr/>
          <p:nvPr/>
        </p:nvSpPr>
        <p:spPr>
          <a:xfrm>
            <a:off x="643103" y="986390"/>
            <a:ext cx="2763287"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About ADAPT</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pic>
        <p:nvPicPr>
          <p:cNvPr id="3" name="Graphic 2">
            <a:extLst>
              <a:ext uri="{FF2B5EF4-FFF2-40B4-BE49-F238E27FC236}">
                <a16:creationId xmlns:a16="http://schemas.microsoft.com/office/drawing/2014/main" id="{F1C1DFBE-8AAE-184B-85F3-C420829F21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6448" y="4100174"/>
            <a:ext cx="1102737" cy="266595"/>
          </a:xfrm>
          <a:prstGeom prst="rect">
            <a:avLst/>
          </a:prstGeom>
        </p:spPr>
      </p:pic>
      <p:cxnSp>
        <p:nvCxnSpPr>
          <p:cNvPr id="12" name="Straight Connector 11">
            <a:extLst>
              <a:ext uri="{FF2B5EF4-FFF2-40B4-BE49-F238E27FC236}">
                <a16:creationId xmlns:a16="http://schemas.microsoft.com/office/drawing/2014/main" id="{4DF16FEA-89C2-7EF9-2A3F-98C32E5C8F99}"/>
              </a:ext>
            </a:extLst>
          </p:cNvPr>
          <p:cNvCxnSpPr>
            <a:cxnSpLocks/>
          </p:cNvCxnSpPr>
          <p:nvPr/>
        </p:nvCxnSpPr>
        <p:spPr>
          <a:xfrm>
            <a:off x="736304" y="5004079"/>
            <a:ext cx="1113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914B63C-7808-584A-C0F5-F8C7596A708F}"/>
              </a:ext>
            </a:extLst>
          </p:cNvPr>
          <p:cNvSpPr/>
          <p:nvPr/>
        </p:nvSpPr>
        <p:spPr>
          <a:xfrm>
            <a:off x="643103" y="4510264"/>
            <a:ext cx="2903965" cy="33380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30000" noProof="0">
                <a:ln>
                  <a:noFill/>
                </a:ln>
                <a:solidFill>
                  <a:srgbClr val="000000"/>
                </a:solidFill>
                <a:effectLst/>
                <a:uLnTx/>
                <a:uFillTx/>
                <a:latin typeface="Helvetica Neue" panose="02000503000000020004" pitchFamily="2"/>
                <a:ea typeface="+mn-ea"/>
                <a:cs typeface="+mn-cs"/>
              </a:rPr>
              <a:t>adapt.com.au   |   hello@adapt.com.au  </a:t>
            </a:r>
          </a:p>
        </p:txBody>
      </p:sp>
      <p:sp>
        <p:nvSpPr>
          <p:cNvPr id="2" name="TextBox 1">
            <a:extLst>
              <a:ext uri="{FF2B5EF4-FFF2-40B4-BE49-F238E27FC236}">
                <a16:creationId xmlns:a16="http://schemas.microsoft.com/office/drawing/2014/main" id="{A5D71141-9890-C21A-07E0-7CA9BFD79C8C}"/>
              </a:ext>
            </a:extLst>
          </p:cNvPr>
          <p:cNvSpPr txBox="1"/>
          <p:nvPr/>
        </p:nvSpPr>
        <p:spPr>
          <a:xfrm>
            <a:off x="643103" y="1419222"/>
            <a:ext cx="7897996" cy="199965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ADAPT is a specialist Research &amp; Advisory firm providing local market insights and benchmarking data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Australia and New Zealand’s senior technology and business community.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Since 2011, we’ve been empowering the leaders of the region’s top enterprise and government organisations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stay at the forefront of modern trends and build for the future. Our industry leading conferences, private roundtable events and custom research projects equip business leaders with the knowledge, relationships, inspiration and tools they need to make better strategic decisions.</a:t>
            </a:r>
            <a:endPar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p:txBody>
      </p:sp>
      <p:sp>
        <p:nvSpPr>
          <p:cNvPr id="7" name="TextBox 6">
            <a:extLst>
              <a:ext uri="{FF2B5EF4-FFF2-40B4-BE49-F238E27FC236}">
                <a16:creationId xmlns:a16="http://schemas.microsoft.com/office/drawing/2014/main" id="{15FED3C1-DC81-FA3E-F2A5-917737CFEFF8}"/>
              </a:ext>
            </a:extLst>
          </p:cNvPr>
          <p:cNvSpPr txBox="1"/>
          <p:nvPr/>
        </p:nvSpPr>
        <p:spPr>
          <a:xfrm>
            <a:off x="653150" y="5117644"/>
            <a:ext cx="11254145" cy="156966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Data Validation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Results contained in this report (Report) are based on survey responses as provided by our clients and publicly available information. ADAPT does not subject the data contained in the Report to audit or review procedures or any other testing to validate the accuracy or reasonableness of the data provided by the participating clients. While we do not manipulate the survey responses, we do make an effort to identify outlier data or conflicting results that could lead to misinterpretations before the preparation of the Report.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Intended Use of the Report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is designed to help technology executives in Australia and New Zealand make independent decisions regarding financial, resourcing and operational performance matters. The information and data contained in the Report are provided as is and are for information purposes only. They are not intended or implied to be recommendations and in no event will ADAPT be liable for any decisions or actions taken in reliance of the results obtained through the use of the information and/or data contained in the Report.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Research MSA and Privacy Policy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and any other information provided by ADAPT is subject to the Research and Advisory Master Services Agreement and the ADAPT Privacy Policy.</a:t>
            </a:r>
          </a:p>
        </p:txBody>
      </p:sp>
    </p:spTree>
    <p:extLst>
      <p:ext uri="{BB962C8B-B14F-4D97-AF65-F5344CB8AC3E}">
        <p14:creationId xmlns:p14="http://schemas.microsoft.com/office/powerpoint/2010/main" val="3133465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8950287" y="1900427"/>
            <a:ext cx="2425700" cy="1005205"/>
          </a:xfrm>
          <a:prstGeom prst="rect">
            <a:avLst/>
          </a:prstGeom>
        </p:spPr>
        <p:txBody>
          <a:bodyPr vert="horz" wrap="square" lIns="0" tIns="12700" rIns="0" bIns="0" rtlCol="0">
            <a:spAutoFit/>
          </a:bodyPr>
          <a:lstStyle/>
          <a:p>
            <a:pPr marL="12700" marR="1010285" lvl="0" indent="0" algn="l" defTabSz="914400" rtl="0" eaLnBrk="1" fontAlgn="auto" latinLnBrk="0" hangingPunct="1">
              <a:lnSpc>
                <a:spcPct val="107100"/>
              </a:lnSpc>
              <a:spcBef>
                <a:spcPts val="10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lang="en-US" sz="1400" b="1" i="0" u="none" strike="noStrike" kern="1200" cap="none" spc="-8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lang="en-US" sz="1400" b="1"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to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US" sz="1400" b="1"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analysts</a:t>
            </a:r>
            <a:endParaRPr kumimoji="0" lang="en-US"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Through</a:t>
            </a:r>
            <a:r>
              <a:rPr kumimoji="0" sz="1200" b="0" i="0" u="none" strike="noStrike" kern="1200" cap="none" spc="-5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market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briefings</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Q&amp;A</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sessions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4" name="object 4"/>
          <p:cNvSpPr txBox="1"/>
          <p:nvPr/>
        </p:nvSpPr>
        <p:spPr>
          <a:xfrm>
            <a:off x="8950287" y="3543300"/>
            <a:ext cx="2340610" cy="993140"/>
          </a:xfrm>
          <a:prstGeom prst="rect">
            <a:avLst/>
          </a:prstGeom>
        </p:spPr>
        <p:txBody>
          <a:bodyPr vert="horz" wrap="square" lIns="0" tIns="12700" rIns="0" bIns="0" rtlCol="0">
            <a:spAutoFit/>
          </a:bodyPr>
          <a:lstStyle/>
          <a:p>
            <a:pPr marL="12700" marR="809625" lvl="0" indent="0" algn="l" defTabSz="914400" rtl="0" eaLnBrk="1" fontAlgn="auto" latinLnBrk="0" hangingPunct="1">
              <a:lnSpc>
                <a:spcPct val="107100"/>
              </a:lnSpc>
              <a:spcBef>
                <a:spcPts val="10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Bespoke</a:t>
            </a:r>
            <a:r>
              <a:rPr kumimoji="0" lang="en-US" sz="1400" b="1" i="0" u="none" strike="noStrike" kern="1200" cap="none" spc="-9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US" sz="1400" b="1" i="0" u="none" strike="noStrike" kern="1200" cap="none" spc="-6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US"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Receive</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custom</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cuts</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proprietary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5" name="object 5"/>
          <p:cNvSpPr txBox="1"/>
          <p:nvPr/>
        </p:nvSpPr>
        <p:spPr>
          <a:xfrm>
            <a:off x="8950287" y="5164835"/>
            <a:ext cx="2402840" cy="1227455"/>
          </a:xfrm>
          <a:prstGeom prst="rect">
            <a:avLst/>
          </a:prstGeom>
        </p:spPr>
        <p:txBody>
          <a:bodyPr vert="horz" wrap="square" lIns="0" tIns="12700" rIns="0" bIns="0" rtlCol="0">
            <a:spAutoFit/>
          </a:bodyPr>
          <a:lstStyle/>
          <a:p>
            <a:pPr marL="12700" marR="102235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lang="en-AU"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Leverage</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sz="1200" b="0" i="0" u="none" strike="noStrike" kern="1200" cap="none" spc="7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r>
              <a:rPr kumimoji="0" sz="1200" b="0" i="0" u="none" strike="noStrike" kern="1200" cap="none" spc="7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with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help</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validate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strategies.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6" name="object 6"/>
          <p:cNvSpPr txBox="1"/>
          <p:nvPr/>
        </p:nvSpPr>
        <p:spPr>
          <a:xfrm>
            <a:off x="4852250" y="1825582"/>
            <a:ext cx="2310550" cy="1029064"/>
          </a:xfrm>
          <a:prstGeom prst="rect">
            <a:avLst/>
          </a:prstGeom>
        </p:spPr>
        <p:txBody>
          <a:bodyPr vert="horz" wrap="square" lIns="0" tIns="31750" rIns="0" bIns="0" rtlCol="0">
            <a:spAutoFit/>
          </a:bodyPr>
          <a:lstStyle/>
          <a:p>
            <a:pPr marL="12700" marR="5080" lvl="0" indent="0" algn="l" defTabSz="914400" rtl="0" eaLnBrk="1" fontAlgn="auto" latinLnBrk="0" hangingPunct="1">
              <a:lnSpc>
                <a:spcPct val="133200"/>
              </a:lnSpc>
              <a:spcBef>
                <a:spcPts val="250"/>
              </a:spcBef>
              <a:spcAft>
                <a:spcPts val="0"/>
              </a:spcAft>
              <a:buClrTx/>
              <a:buSzTx/>
              <a:buFontTx/>
              <a:buNone/>
              <a:tabLst/>
              <a:defRPr/>
            </a:pP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Market</a:t>
            </a:r>
            <a:r>
              <a:rPr kumimoji="0" sz="1400" b="1"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a:t>
            </a:r>
            <a:r>
              <a:rPr kumimoji="0"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Reports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Access</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library</a:t>
            </a:r>
            <a:r>
              <a:rPr kumimoji="0" sz="1200" b="0"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of</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fact-</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based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actionable</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insights,</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deep</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dives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on</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ANZ</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business</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&amp;</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IT</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7" name="object 7"/>
          <p:cNvSpPr txBox="1"/>
          <p:nvPr/>
        </p:nvSpPr>
        <p:spPr>
          <a:xfrm>
            <a:off x="945305" y="5164835"/>
            <a:ext cx="2710180" cy="1227455"/>
          </a:xfrm>
          <a:prstGeom prst="rect">
            <a:avLst/>
          </a:prstGeom>
        </p:spPr>
        <p:txBody>
          <a:bodyPr vert="horz" wrap="square" lIns="0" tIns="12700" rIns="0" bIns="0" rtlCol="0">
            <a:spAutoFit/>
          </a:bodyPr>
          <a:lstStyle/>
          <a:p>
            <a:pPr marL="12700" marR="114935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Premier</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 community</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Unlock</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our</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exclusive</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network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Australia’s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leading</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technology</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business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8" name="object 8"/>
          <p:cNvSpPr txBox="1"/>
          <p:nvPr/>
        </p:nvSpPr>
        <p:spPr>
          <a:xfrm>
            <a:off x="4852250" y="5164835"/>
            <a:ext cx="2667000" cy="1227455"/>
          </a:xfrm>
          <a:prstGeom prst="rect">
            <a:avLst/>
          </a:prstGeom>
        </p:spPr>
        <p:txBody>
          <a:bodyPr vert="horz" wrap="square" lIns="0" tIns="12700" rIns="0" bIns="0" rtlCol="0">
            <a:spAutoFit/>
          </a:bodyPr>
          <a:lstStyle/>
          <a:p>
            <a:pPr marL="12700" marR="272415" lvl="0" indent="0" algn="l" defTabSz="914400" rtl="0" eaLnBrk="1" fontAlgn="auto" latinLnBrk="0" hangingPunct="1">
              <a:lnSpc>
                <a:spcPct val="107100"/>
              </a:lnSpc>
              <a:spcBef>
                <a:spcPts val="100"/>
              </a:spcBef>
              <a:spcAft>
                <a:spcPts val="0"/>
              </a:spcAft>
              <a:buClrTx/>
              <a:buSzTx/>
              <a:buFontTx/>
              <a:buNone/>
              <a:tabLst/>
              <a:defRPr/>
            </a:pP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lang="en-US" sz="1400" b="1"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lang="en-US" sz="1400" b="1"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lang="en-US"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impact</a:t>
            </a:r>
            <a:r>
              <a:rPr kumimoji="0" lang="en-US" sz="1400" b="1" i="0" u="none" strike="noStrike" kern="1200" cap="none" spc="-6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assessments</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just" defTabSz="914400" rtl="0" eaLnBrk="1" fontAlgn="auto" latinLnBrk="0" hangingPunct="1">
              <a:lnSpc>
                <a:spcPct val="131700"/>
              </a:lnSpc>
              <a:spcBef>
                <a:spcPts val="175"/>
              </a:spcBef>
              <a:spcAft>
                <a:spcPts val="0"/>
              </a:spcAft>
              <a:buClrTx/>
              <a:buSzTx/>
              <a:buFontTx/>
              <a:buNone/>
              <a:tabLst/>
              <a:defRPr/>
            </a:pP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will</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ensure</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team</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are getting</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the</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most</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subscription.</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9" name="object 9"/>
          <p:cNvSpPr txBox="1"/>
          <p:nvPr/>
        </p:nvSpPr>
        <p:spPr>
          <a:xfrm>
            <a:off x="945305" y="1900427"/>
            <a:ext cx="3020694" cy="976549"/>
          </a:xfrm>
          <a:prstGeom prst="rect">
            <a:avLst/>
          </a:prstGeom>
        </p:spPr>
        <p:txBody>
          <a:bodyPr vert="horz" wrap="square" lIns="0" tIns="12700" rIns="0" bIns="0" rtlCol="0">
            <a:spAutoFit/>
          </a:bodyPr>
          <a:lstStyle/>
          <a:p>
            <a:pPr marL="12700" marR="109347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Community</a:t>
            </a:r>
            <a:r>
              <a:rPr kumimoji="0" lang="en-AU"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studies</a:t>
            </a:r>
            <a:r>
              <a:rPr kumimoji="0" lang="en-AU" sz="1400" b="1"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interviews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studies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detailing</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the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successes</a:t>
            </a:r>
            <a:r>
              <a:rPr kumimoji="0" sz="1200" b="0" i="0" u="none" strike="noStrike" kern="1200" cap="none" spc="50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br>
              <a:rPr kumimoji="0" lang="en-PH" sz="1200" b="0" i="0" u="none" strike="noStrike" kern="1200" cap="none" spc="50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b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challenges</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of</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projects</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initiatives.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0" name="object 10"/>
          <p:cNvSpPr txBox="1"/>
          <p:nvPr/>
        </p:nvSpPr>
        <p:spPr>
          <a:xfrm>
            <a:off x="945305" y="3543300"/>
            <a:ext cx="3020694" cy="966868"/>
          </a:xfrm>
          <a:prstGeom prst="rect">
            <a:avLst/>
          </a:prstGeom>
        </p:spPr>
        <p:txBody>
          <a:bodyPr vert="horz" wrap="square" lIns="0" tIns="12700" rIns="0" bIns="0" rtlCol="0">
            <a:spAutoFit/>
          </a:bodyPr>
          <a:lstStyle/>
          <a:p>
            <a:pPr marL="12700" marR="146431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and</a:t>
            </a:r>
            <a:r>
              <a:rPr kumimoji="0" lang="en-AU" sz="1400" b="1"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insights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Elevate</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your</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business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cases</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with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market</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and</a:t>
            </a:r>
            <a:r>
              <a:rPr kumimoji="0" sz="1200" b="0"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industry</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1" name="object 11"/>
          <p:cNvSpPr txBox="1"/>
          <p:nvPr/>
        </p:nvSpPr>
        <p:spPr>
          <a:xfrm>
            <a:off x="4852250" y="3543300"/>
            <a:ext cx="3020695" cy="993140"/>
          </a:xfrm>
          <a:prstGeom prst="rect">
            <a:avLst/>
          </a:prstGeom>
        </p:spPr>
        <p:txBody>
          <a:bodyPr vert="horz" wrap="square" lIns="0" tIns="12700" rIns="0" bIns="0" rtlCol="0">
            <a:spAutoFit/>
          </a:bodyPr>
          <a:lstStyle/>
          <a:p>
            <a:pPr marL="12700" marR="169926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Industry</a:t>
            </a:r>
            <a:r>
              <a:rPr kumimoji="0" lang="en-AU" sz="1400" b="1"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expert presentations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Watch keynotes</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or read</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distilled</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1-page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executive</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summaries</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from</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our</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Edge</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Events.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2" name="object 12"/>
          <p:cNvSpPr txBox="1"/>
          <p:nvPr/>
        </p:nvSpPr>
        <p:spPr>
          <a:xfrm>
            <a:off x="9245866" y="6590467"/>
            <a:ext cx="2788285" cy="17081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950" b="0" i="1" u="none" strike="noStrike" kern="1200" cap="none" spc="-25" normalizeH="0" baseline="0" noProof="0">
                <a:ln>
                  <a:noFill/>
                </a:ln>
                <a:solidFill>
                  <a:srgbClr val="3B3838"/>
                </a:solidFill>
                <a:effectLst/>
                <a:uLnTx/>
                <a:uFillTx/>
                <a:latin typeface="Arial"/>
                <a:ea typeface="+mn-ea"/>
                <a:cs typeface="Arial"/>
              </a:rPr>
              <a:t>*Inclusions</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40" normalizeH="0" baseline="0" noProof="0">
                <a:ln>
                  <a:noFill/>
                </a:ln>
                <a:solidFill>
                  <a:srgbClr val="3B3838"/>
                </a:solidFill>
                <a:effectLst/>
                <a:uLnTx/>
                <a:uFillTx/>
                <a:latin typeface="Arial"/>
                <a:ea typeface="+mn-ea"/>
                <a:cs typeface="Arial"/>
              </a:rPr>
              <a:t>may</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25" normalizeH="0" baseline="0" noProof="0">
                <a:ln>
                  <a:noFill/>
                </a:ln>
                <a:solidFill>
                  <a:srgbClr val="3B3838"/>
                </a:solidFill>
                <a:effectLst/>
                <a:uLnTx/>
                <a:uFillTx/>
                <a:latin typeface="Arial"/>
                <a:ea typeface="+mn-ea"/>
                <a:cs typeface="Arial"/>
              </a:rPr>
              <a:t>vary</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10" normalizeH="0" baseline="0" noProof="0">
                <a:ln>
                  <a:noFill/>
                </a:ln>
                <a:solidFill>
                  <a:srgbClr val="3B3838"/>
                </a:solidFill>
                <a:effectLst/>
                <a:uLnTx/>
                <a:uFillTx/>
                <a:latin typeface="Arial"/>
                <a:ea typeface="+mn-ea"/>
                <a:cs typeface="Arial"/>
              </a:rPr>
              <a:t>depending</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20" normalizeH="0" baseline="0" noProof="0">
                <a:ln>
                  <a:noFill/>
                </a:ln>
                <a:solidFill>
                  <a:srgbClr val="3B3838"/>
                </a:solidFill>
                <a:effectLst/>
                <a:uLnTx/>
                <a:uFillTx/>
                <a:latin typeface="Arial"/>
                <a:ea typeface="+mn-ea"/>
                <a:cs typeface="Arial"/>
              </a:rPr>
              <a:t>on</a:t>
            </a:r>
            <a:r>
              <a:rPr kumimoji="0" sz="950" b="0" i="1" u="none" strike="noStrike" kern="1200" cap="none" spc="0" normalizeH="0" baseline="0" noProof="0">
                <a:ln>
                  <a:noFill/>
                </a:ln>
                <a:solidFill>
                  <a:srgbClr val="3B3838"/>
                </a:solidFill>
                <a:effectLst/>
                <a:uLnTx/>
                <a:uFillTx/>
                <a:latin typeface="Arial"/>
                <a:ea typeface="+mn-ea"/>
                <a:cs typeface="Arial"/>
              </a:rPr>
              <a:t> </a:t>
            </a:r>
            <a:r>
              <a:rPr kumimoji="0" sz="950" b="0" i="1" u="none" strike="noStrike" kern="1200" cap="none" spc="-20" normalizeH="0" baseline="0" noProof="0">
                <a:ln>
                  <a:noFill/>
                </a:ln>
                <a:solidFill>
                  <a:srgbClr val="3B3838"/>
                </a:solidFill>
                <a:effectLst/>
                <a:uLnTx/>
                <a:uFillTx/>
                <a:latin typeface="Arial"/>
                <a:ea typeface="+mn-ea"/>
                <a:cs typeface="Arial"/>
              </a:rPr>
              <a:t>subscription</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10" normalizeH="0" baseline="0" noProof="0">
                <a:ln>
                  <a:noFill/>
                </a:ln>
                <a:solidFill>
                  <a:srgbClr val="3B3838"/>
                </a:solidFill>
                <a:effectLst/>
                <a:uLnTx/>
                <a:uFillTx/>
                <a:latin typeface="Arial"/>
                <a:ea typeface="+mn-ea"/>
                <a:cs typeface="Arial"/>
              </a:rPr>
              <a:t>level.</a:t>
            </a:r>
            <a:endParaRPr kumimoji="0" sz="950" b="0" i="0" u="none" strike="noStrike" kern="1200" cap="none" spc="0" normalizeH="0" baseline="0" noProof="0">
              <a:ln>
                <a:noFill/>
              </a:ln>
              <a:solidFill>
                <a:prstClr val="black"/>
              </a:solidFill>
              <a:effectLst/>
              <a:uLnTx/>
              <a:uFillTx/>
              <a:latin typeface="Arial"/>
              <a:ea typeface="+mn-ea"/>
              <a:cs typeface="Arial"/>
            </a:endParaRPr>
          </a:p>
        </p:txBody>
      </p:sp>
      <p:grpSp>
        <p:nvGrpSpPr>
          <p:cNvPr id="13" name="object 13"/>
          <p:cNvGrpSpPr/>
          <p:nvPr/>
        </p:nvGrpSpPr>
        <p:grpSpPr>
          <a:xfrm>
            <a:off x="656730" y="1947100"/>
            <a:ext cx="8185150" cy="180340"/>
            <a:chOff x="656730" y="1947100"/>
            <a:chExt cx="8185150" cy="180340"/>
          </a:xfrm>
        </p:grpSpPr>
        <p:pic>
          <p:nvPicPr>
            <p:cNvPr id="14" name="object 14"/>
            <p:cNvPicPr/>
            <p:nvPr/>
          </p:nvPicPr>
          <p:blipFill>
            <a:blip r:embed="rId7" cstate="print"/>
            <a:stretch>
              <a:fillRect/>
            </a:stretch>
          </p:blipFill>
          <p:spPr>
            <a:xfrm>
              <a:off x="656730" y="1947100"/>
              <a:ext cx="179999" cy="179997"/>
            </a:xfrm>
            <a:prstGeom prst="rect">
              <a:avLst/>
            </a:prstGeom>
          </p:spPr>
        </p:pic>
        <p:pic>
          <p:nvPicPr>
            <p:cNvPr id="15" name="object 15"/>
            <p:cNvPicPr/>
            <p:nvPr/>
          </p:nvPicPr>
          <p:blipFill>
            <a:blip r:embed="rId8" cstate="print"/>
            <a:stretch>
              <a:fillRect/>
            </a:stretch>
          </p:blipFill>
          <p:spPr>
            <a:xfrm>
              <a:off x="701040" y="1990344"/>
              <a:ext cx="94487" cy="94487"/>
            </a:xfrm>
            <a:prstGeom prst="rect">
              <a:avLst/>
            </a:prstGeom>
          </p:spPr>
        </p:pic>
        <p:pic>
          <p:nvPicPr>
            <p:cNvPr id="16" name="object 16"/>
            <p:cNvPicPr/>
            <p:nvPr/>
          </p:nvPicPr>
          <p:blipFill>
            <a:blip r:embed="rId7" cstate="print"/>
            <a:stretch>
              <a:fillRect/>
            </a:stretch>
          </p:blipFill>
          <p:spPr>
            <a:xfrm>
              <a:off x="4567643" y="1947100"/>
              <a:ext cx="180009" cy="179997"/>
            </a:xfrm>
            <a:prstGeom prst="rect">
              <a:avLst/>
            </a:prstGeom>
          </p:spPr>
        </p:pic>
        <p:pic>
          <p:nvPicPr>
            <p:cNvPr id="17" name="object 17"/>
            <p:cNvPicPr/>
            <p:nvPr/>
          </p:nvPicPr>
          <p:blipFill>
            <a:blip r:embed="rId9" cstate="print"/>
            <a:stretch>
              <a:fillRect/>
            </a:stretch>
          </p:blipFill>
          <p:spPr>
            <a:xfrm>
              <a:off x="4611624" y="1990344"/>
              <a:ext cx="94487" cy="94487"/>
            </a:xfrm>
            <a:prstGeom prst="rect">
              <a:avLst/>
            </a:prstGeom>
          </p:spPr>
        </p:pic>
        <p:pic>
          <p:nvPicPr>
            <p:cNvPr id="18" name="object 18"/>
            <p:cNvPicPr/>
            <p:nvPr/>
          </p:nvPicPr>
          <p:blipFill>
            <a:blip r:embed="rId10" cstate="print"/>
            <a:stretch>
              <a:fillRect/>
            </a:stretch>
          </p:blipFill>
          <p:spPr>
            <a:xfrm>
              <a:off x="8661691" y="1947100"/>
              <a:ext cx="179997" cy="179997"/>
            </a:xfrm>
            <a:prstGeom prst="rect">
              <a:avLst/>
            </a:prstGeom>
          </p:spPr>
        </p:pic>
        <p:pic>
          <p:nvPicPr>
            <p:cNvPr id="19" name="object 19"/>
            <p:cNvPicPr/>
            <p:nvPr/>
          </p:nvPicPr>
          <p:blipFill>
            <a:blip r:embed="rId11" cstate="print"/>
            <a:stretch>
              <a:fillRect/>
            </a:stretch>
          </p:blipFill>
          <p:spPr>
            <a:xfrm>
              <a:off x="8705087" y="1990344"/>
              <a:ext cx="94488" cy="94487"/>
            </a:xfrm>
            <a:prstGeom prst="rect">
              <a:avLst/>
            </a:prstGeom>
          </p:spPr>
        </p:pic>
      </p:grpSp>
      <p:grpSp>
        <p:nvGrpSpPr>
          <p:cNvPr id="20" name="object 20"/>
          <p:cNvGrpSpPr/>
          <p:nvPr/>
        </p:nvGrpSpPr>
        <p:grpSpPr>
          <a:xfrm>
            <a:off x="656730" y="3595674"/>
            <a:ext cx="180340" cy="180340"/>
            <a:chOff x="656730" y="3595674"/>
            <a:chExt cx="180340" cy="180340"/>
          </a:xfrm>
        </p:grpSpPr>
        <p:pic>
          <p:nvPicPr>
            <p:cNvPr id="21" name="object 21"/>
            <p:cNvPicPr/>
            <p:nvPr/>
          </p:nvPicPr>
          <p:blipFill>
            <a:blip r:embed="rId12" cstate="print"/>
            <a:stretch>
              <a:fillRect/>
            </a:stretch>
          </p:blipFill>
          <p:spPr>
            <a:xfrm>
              <a:off x="656730" y="3595674"/>
              <a:ext cx="179999" cy="179997"/>
            </a:xfrm>
            <a:prstGeom prst="rect">
              <a:avLst/>
            </a:prstGeom>
          </p:spPr>
        </p:pic>
        <p:pic>
          <p:nvPicPr>
            <p:cNvPr id="22" name="object 22"/>
            <p:cNvPicPr/>
            <p:nvPr/>
          </p:nvPicPr>
          <p:blipFill>
            <a:blip r:embed="rId13" cstate="print"/>
            <a:stretch>
              <a:fillRect/>
            </a:stretch>
          </p:blipFill>
          <p:spPr>
            <a:xfrm>
              <a:off x="701040" y="3639311"/>
              <a:ext cx="94487" cy="94487"/>
            </a:xfrm>
            <a:prstGeom prst="rect">
              <a:avLst/>
            </a:prstGeom>
          </p:spPr>
        </p:pic>
      </p:grpSp>
      <p:grpSp>
        <p:nvGrpSpPr>
          <p:cNvPr id="23" name="object 23"/>
          <p:cNvGrpSpPr/>
          <p:nvPr/>
        </p:nvGrpSpPr>
        <p:grpSpPr>
          <a:xfrm>
            <a:off x="656730" y="5205095"/>
            <a:ext cx="180340" cy="180340"/>
            <a:chOff x="656730" y="5205095"/>
            <a:chExt cx="180340" cy="180340"/>
          </a:xfrm>
        </p:grpSpPr>
        <p:pic>
          <p:nvPicPr>
            <p:cNvPr id="24" name="object 24"/>
            <p:cNvPicPr/>
            <p:nvPr/>
          </p:nvPicPr>
          <p:blipFill>
            <a:blip r:embed="rId7" cstate="print"/>
            <a:stretch>
              <a:fillRect/>
            </a:stretch>
          </p:blipFill>
          <p:spPr>
            <a:xfrm>
              <a:off x="656730" y="5205095"/>
              <a:ext cx="179999" cy="179997"/>
            </a:xfrm>
            <a:prstGeom prst="rect">
              <a:avLst/>
            </a:prstGeom>
          </p:spPr>
        </p:pic>
        <p:pic>
          <p:nvPicPr>
            <p:cNvPr id="25" name="object 25"/>
            <p:cNvPicPr/>
            <p:nvPr/>
          </p:nvPicPr>
          <p:blipFill>
            <a:blip r:embed="rId14" cstate="print"/>
            <a:stretch>
              <a:fillRect/>
            </a:stretch>
          </p:blipFill>
          <p:spPr>
            <a:xfrm>
              <a:off x="701040" y="5248656"/>
              <a:ext cx="94487" cy="94487"/>
            </a:xfrm>
            <a:prstGeom prst="rect">
              <a:avLst/>
            </a:prstGeom>
          </p:spPr>
        </p:pic>
      </p:grpSp>
      <p:sp>
        <p:nvSpPr>
          <p:cNvPr id="26" name="object 26"/>
          <p:cNvSpPr/>
          <p:nvPr/>
        </p:nvSpPr>
        <p:spPr>
          <a:xfrm>
            <a:off x="-6" y="3269208"/>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object 27"/>
          <p:cNvSpPr/>
          <p:nvPr/>
        </p:nvSpPr>
        <p:spPr>
          <a:xfrm>
            <a:off x="-6" y="4861115"/>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28" name="object 28"/>
          <p:cNvGrpSpPr/>
          <p:nvPr/>
        </p:nvGrpSpPr>
        <p:grpSpPr>
          <a:xfrm>
            <a:off x="4567644" y="3595674"/>
            <a:ext cx="180340" cy="180340"/>
            <a:chOff x="4567644" y="3595674"/>
            <a:chExt cx="180340" cy="180340"/>
          </a:xfrm>
        </p:grpSpPr>
        <p:pic>
          <p:nvPicPr>
            <p:cNvPr id="29" name="object 29"/>
            <p:cNvPicPr/>
            <p:nvPr/>
          </p:nvPicPr>
          <p:blipFill>
            <a:blip r:embed="rId12" cstate="print"/>
            <a:stretch>
              <a:fillRect/>
            </a:stretch>
          </p:blipFill>
          <p:spPr>
            <a:xfrm>
              <a:off x="4567644" y="3595674"/>
              <a:ext cx="180009" cy="179997"/>
            </a:xfrm>
            <a:prstGeom prst="rect">
              <a:avLst/>
            </a:prstGeom>
          </p:spPr>
        </p:pic>
        <p:pic>
          <p:nvPicPr>
            <p:cNvPr id="30" name="object 30"/>
            <p:cNvPicPr/>
            <p:nvPr/>
          </p:nvPicPr>
          <p:blipFill>
            <a:blip r:embed="rId15" cstate="print"/>
            <a:stretch>
              <a:fillRect/>
            </a:stretch>
          </p:blipFill>
          <p:spPr>
            <a:xfrm>
              <a:off x="4611624" y="3639311"/>
              <a:ext cx="94487" cy="94487"/>
            </a:xfrm>
            <a:prstGeom prst="rect">
              <a:avLst/>
            </a:prstGeom>
          </p:spPr>
        </p:pic>
      </p:grpSp>
      <p:grpSp>
        <p:nvGrpSpPr>
          <p:cNvPr id="31" name="object 31"/>
          <p:cNvGrpSpPr/>
          <p:nvPr/>
        </p:nvGrpSpPr>
        <p:grpSpPr>
          <a:xfrm>
            <a:off x="4567644" y="5205095"/>
            <a:ext cx="180340" cy="180340"/>
            <a:chOff x="4567644" y="5205095"/>
            <a:chExt cx="180340" cy="180340"/>
          </a:xfrm>
        </p:grpSpPr>
        <p:pic>
          <p:nvPicPr>
            <p:cNvPr id="32" name="object 32"/>
            <p:cNvPicPr/>
            <p:nvPr/>
          </p:nvPicPr>
          <p:blipFill>
            <a:blip r:embed="rId7" cstate="print"/>
            <a:stretch>
              <a:fillRect/>
            </a:stretch>
          </p:blipFill>
          <p:spPr>
            <a:xfrm>
              <a:off x="4567644" y="5205095"/>
              <a:ext cx="180009" cy="179997"/>
            </a:xfrm>
            <a:prstGeom prst="rect">
              <a:avLst/>
            </a:prstGeom>
          </p:spPr>
        </p:pic>
        <p:pic>
          <p:nvPicPr>
            <p:cNvPr id="33" name="object 33"/>
            <p:cNvPicPr/>
            <p:nvPr/>
          </p:nvPicPr>
          <p:blipFill>
            <a:blip r:embed="rId16" cstate="print"/>
            <a:stretch>
              <a:fillRect/>
            </a:stretch>
          </p:blipFill>
          <p:spPr>
            <a:xfrm>
              <a:off x="4611624" y="5248656"/>
              <a:ext cx="94487" cy="94487"/>
            </a:xfrm>
            <a:prstGeom prst="rect">
              <a:avLst/>
            </a:prstGeom>
          </p:spPr>
        </p:pic>
      </p:grpSp>
      <p:grpSp>
        <p:nvGrpSpPr>
          <p:cNvPr id="34" name="object 34"/>
          <p:cNvGrpSpPr/>
          <p:nvPr/>
        </p:nvGrpSpPr>
        <p:grpSpPr>
          <a:xfrm>
            <a:off x="8661692" y="3595674"/>
            <a:ext cx="180340" cy="180340"/>
            <a:chOff x="8661692" y="3595674"/>
            <a:chExt cx="180340" cy="180340"/>
          </a:xfrm>
        </p:grpSpPr>
        <p:pic>
          <p:nvPicPr>
            <p:cNvPr id="35" name="object 35"/>
            <p:cNvPicPr/>
            <p:nvPr/>
          </p:nvPicPr>
          <p:blipFill>
            <a:blip r:embed="rId17" cstate="print"/>
            <a:stretch>
              <a:fillRect/>
            </a:stretch>
          </p:blipFill>
          <p:spPr>
            <a:xfrm>
              <a:off x="8661692" y="3595674"/>
              <a:ext cx="179997" cy="179997"/>
            </a:xfrm>
            <a:prstGeom prst="rect">
              <a:avLst/>
            </a:prstGeom>
          </p:spPr>
        </p:pic>
        <p:pic>
          <p:nvPicPr>
            <p:cNvPr id="36" name="object 36"/>
            <p:cNvPicPr/>
            <p:nvPr/>
          </p:nvPicPr>
          <p:blipFill>
            <a:blip r:embed="rId18" cstate="print"/>
            <a:stretch>
              <a:fillRect/>
            </a:stretch>
          </p:blipFill>
          <p:spPr>
            <a:xfrm>
              <a:off x="8705088" y="3639311"/>
              <a:ext cx="94488" cy="94487"/>
            </a:xfrm>
            <a:prstGeom prst="rect">
              <a:avLst/>
            </a:prstGeom>
          </p:spPr>
        </p:pic>
      </p:grpSp>
      <p:grpSp>
        <p:nvGrpSpPr>
          <p:cNvPr id="37" name="object 37"/>
          <p:cNvGrpSpPr/>
          <p:nvPr/>
        </p:nvGrpSpPr>
        <p:grpSpPr>
          <a:xfrm>
            <a:off x="8661692" y="5205095"/>
            <a:ext cx="180340" cy="180340"/>
            <a:chOff x="8661692" y="5205095"/>
            <a:chExt cx="180340" cy="180340"/>
          </a:xfrm>
        </p:grpSpPr>
        <p:pic>
          <p:nvPicPr>
            <p:cNvPr id="38" name="object 38"/>
            <p:cNvPicPr/>
            <p:nvPr/>
          </p:nvPicPr>
          <p:blipFill>
            <a:blip r:embed="rId10" cstate="print"/>
            <a:stretch>
              <a:fillRect/>
            </a:stretch>
          </p:blipFill>
          <p:spPr>
            <a:xfrm>
              <a:off x="8661692" y="5205095"/>
              <a:ext cx="179997" cy="179997"/>
            </a:xfrm>
            <a:prstGeom prst="rect">
              <a:avLst/>
            </a:prstGeom>
          </p:spPr>
        </p:pic>
        <p:pic>
          <p:nvPicPr>
            <p:cNvPr id="39" name="object 39"/>
            <p:cNvPicPr/>
            <p:nvPr/>
          </p:nvPicPr>
          <p:blipFill>
            <a:blip r:embed="rId19" cstate="print"/>
            <a:stretch>
              <a:fillRect/>
            </a:stretch>
          </p:blipFill>
          <p:spPr>
            <a:xfrm>
              <a:off x="8705088" y="5248656"/>
              <a:ext cx="94488" cy="94487"/>
            </a:xfrm>
            <a:prstGeom prst="rect">
              <a:avLst/>
            </a:prstGeom>
          </p:spPr>
        </p:pic>
      </p:grpSp>
      <p:sp>
        <p:nvSpPr>
          <p:cNvPr id="40" name="object 40"/>
          <p:cNvSpPr txBox="1"/>
          <p:nvPr/>
        </p:nvSpPr>
        <p:spPr>
          <a:xfrm>
            <a:off x="2187016" y="795244"/>
            <a:ext cx="8032115" cy="470000"/>
          </a:xfrm>
          <a:prstGeom prst="rect">
            <a:avLst/>
          </a:prstGeom>
        </p:spPr>
        <p:txBody>
          <a:bodyPr vert="horz" wrap="square" lIns="0" tIns="12065" rIns="0" bIns="0" rtlCol="0">
            <a:spAutoFit/>
          </a:bodyPr>
          <a:lstStyle/>
          <a:p>
            <a:pPr marL="12700" marR="5080" lvl="0" indent="20955" algn="l" defTabSz="914400" rtl="0" eaLnBrk="1" fontAlgn="auto" latinLnBrk="0" hangingPunct="1">
              <a:lnSpc>
                <a:spcPct val="137400"/>
              </a:lnSpc>
              <a:spcBef>
                <a:spcPts val="95"/>
              </a:spcBef>
              <a:spcAft>
                <a:spcPts val="0"/>
              </a:spcAft>
              <a:buClrTx/>
              <a:buSzTx/>
              <a:buFontTx/>
              <a:buNone/>
              <a:tabLst/>
              <a:defRPr/>
            </a:pP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Members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sz="1150" b="0" i="0" u="none" strike="noStrike" kern="1200" cap="none" spc="15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ADAPT’s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Research</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&amp;</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Advisory</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platform</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have</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access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entire</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suite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market</a:t>
            </a:r>
            <a:r>
              <a:rPr kumimoji="0" sz="1150" b="0" i="0" u="none" strike="noStrike" kern="1200" cap="none" spc="15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leading</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content,</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1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insights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and</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resources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a:t>
            </a:r>
            <a:r>
              <a:rPr kumimoji="0" sz="1150" b="0" i="0" u="none" strike="noStrike" kern="1200" cap="none" spc="13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execute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role.</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For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any</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assistance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contact</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Account</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Manager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the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1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section.</a:t>
            </a:r>
            <a:endParaRPr kumimoji="0" sz="115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44" name="object 2">
            <a:extLst>
              <a:ext uri="{FF2B5EF4-FFF2-40B4-BE49-F238E27FC236}">
                <a16:creationId xmlns:a16="http://schemas.microsoft.com/office/drawing/2014/main" id="{5047A1A9-BDA7-8A8B-56E4-A2A0AF7F4181}"/>
              </a:ext>
            </a:extLst>
          </p:cNvPr>
          <p:cNvSpPr txBox="1">
            <a:spLocks/>
          </p:cNvSpPr>
          <p:nvPr/>
        </p:nvSpPr>
        <p:spPr>
          <a:xfrm>
            <a:off x="3395268" y="334771"/>
            <a:ext cx="5401462" cy="391159"/>
          </a:xfrm>
          <a:prstGeom prst="rect">
            <a:avLst/>
          </a:prstGeom>
        </p:spPr>
        <p:txBody>
          <a:bodyPr vert="horz" wrap="square" lIns="0" tIns="12700" rIns="0" bIns="0" rtlCol="0">
            <a:spAutoFit/>
          </a:bodyPr>
          <a:lstStyle>
            <a:lvl1pPr>
              <a:defRPr sz="2400" b="1" i="0">
                <a:solidFill>
                  <a:schemeClr val="bg1"/>
                </a:solidFill>
                <a:latin typeface="Arial"/>
                <a:ea typeface="+mj-ea"/>
                <a:cs typeface="Arial"/>
              </a:defRPr>
            </a:lvl1p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US" sz="2400" b="1" i="0" u="none" strike="noStrike" kern="0" cap="none" spc="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Additional</a:t>
            </a:r>
            <a:r>
              <a:rPr kumimoji="0" lang="en-US" sz="2400" b="1" i="0" u="none" strike="noStrike" kern="0" cap="none" spc="-2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US" sz="2400" b="1" i="0" u="none" strike="noStrike" kern="0" cap="none" spc="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resources</a:t>
            </a:r>
            <a:r>
              <a:rPr kumimoji="0" lang="en-US" sz="2400" b="1" i="0" u="none" strike="noStrike" kern="0" cap="none" spc="-15"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US" sz="2400" b="1" i="0" u="none" strike="noStrike" kern="0" cap="none" spc="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you</a:t>
            </a:r>
            <a:r>
              <a:rPr kumimoji="0" lang="en-US" sz="2400" b="1" i="0" u="none" strike="noStrike" kern="0" cap="none" spc="-2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US" sz="2400" b="1" i="0" u="none" strike="noStrike" kern="0" cap="none" spc="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can</a:t>
            </a:r>
            <a:r>
              <a:rPr kumimoji="0" lang="en-US" sz="2400" b="1" i="0" u="none" strike="noStrike" kern="0" cap="none" spc="-2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US" sz="2400" b="1" i="0" u="none" strike="noStrike" kern="0" cap="none" spc="-1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access</a:t>
            </a:r>
          </a:p>
        </p:txBody>
      </p:sp>
    </p:spTree>
    <p:extLst>
      <p:ext uri="{BB962C8B-B14F-4D97-AF65-F5344CB8AC3E}">
        <p14:creationId xmlns:p14="http://schemas.microsoft.com/office/powerpoint/2010/main" val="148512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2997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689596" y="1856530"/>
            <a:ext cx="3479017" cy="187653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ADAPT’s 2025 Government Edge Survey </a:t>
            </a:r>
            <a:br>
              <a:rPr lang="en-US" sz="1200" b="1" i="0" u="none" strike="noStrike" kern="1200" cap="none" spc="0" normalizeH="0" baseline="0" noProof="0">
                <a:ln>
                  <a:noFill/>
                </a:ln>
                <a:effectLst/>
                <a:uLnTx/>
                <a:uFillTx/>
                <a:latin typeface="Helvetica"/>
                <a:cs typeface="Helvetica"/>
              </a:rPr>
            </a:br>
            <a:r>
              <a:rPr kumimoji="0" lang="en-US" sz="1200" b="1" i="0" u="none" strike="noStrike" kern="1200" cap="none" spc="0" normalizeH="0" baseline="0" noProof="0">
                <a:ln>
                  <a:noFill/>
                </a:ln>
                <a:solidFill>
                  <a:prstClr val="black"/>
                </a:solidFill>
                <a:effectLst/>
                <a:uLnTx/>
                <a:uFillTx/>
                <a:latin typeface="Helvetica"/>
                <a:ea typeface="+mn-ea"/>
                <a:cs typeface="Helvetica"/>
              </a:rPr>
              <a:t>(Oct 30</a:t>
            </a:r>
            <a:r>
              <a:rPr lang="en-US" sz="1200" b="1">
                <a:solidFill>
                  <a:prstClr val="black"/>
                </a:solidFill>
                <a:latin typeface="Helvetica"/>
                <a:cs typeface="Helvetica"/>
              </a:rPr>
              <a:t>),</a:t>
            </a:r>
            <a:r>
              <a:rPr kumimoji="0" lang="en-US" sz="1200" b="1" i="0" u="none" strike="noStrike" kern="1200" cap="none" spc="0" normalizeH="0" baseline="0" noProof="0">
                <a:ln>
                  <a:noFill/>
                </a:ln>
                <a:solidFill>
                  <a:prstClr val="black"/>
                </a:solidFill>
                <a:effectLst/>
                <a:uLnTx/>
                <a:uFillTx/>
                <a:latin typeface="Helvetica"/>
                <a:ea typeface="+mn-ea"/>
                <a:cs typeface="Helvetica"/>
              </a:rPr>
              <a:t> </a:t>
            </a:r>
            <a:r>
              <a:rPr lang="en-US" sz="1200" b="1">
                <a:solidFill>
                  <a:prstClr val="black"/>
                </a:solidFill>
                <a:latin typeface="Helvetica"/>
                <a:cs typeface="Helvetica"/>
              </a:rPr>
              <a:t>presents</a:t>
            </a:r>
            <a:r>
              <a:rPr kumimoji="0" lang="en-US" sz="1200" b="1" i="0" u="none" strike="noStrike" kern="1200" cap="none" spc="0" normalizeH="0" baseline="0" noProof="0">
                <a:ln>
                  <a:noFill/>
                </a:ln>
                <a:solidFill>
                  <a:prstClr val="black"/>
                </a:solidFill>
                <a:effectLst/>
                <a:uLnTx/>
                <a:uFillTx/>
                <a:latin typeface="Helvetica"/>
                <a:ea typeface="+mn-ea"/>
                <a:cs typeface="Helvetica"/>
              </a:rPr>
              <a:t> Australian </a:t>
            </a:r>
            <a:r>
              <a:rPr lang="en-US" sz="1200" b="1">
                <a:solidFill>
                  <a:prstClr val="black"/>
                </a:solidFill>
                <a:latin typeface="Helvetica"/>
                <a:cs typeface="Helvetica"/>
              </a:rPr>
              <a:t>government leader</a:t>
            </a:r>
            <a:r>
              <a:rPr kumimoji="0" lang="en-US" sz="1200" b="1" i="0" u="none" strike="noStrike" kern="1200" cap="none" spc="0" normalizeH="0" baseline="0" noProof="0">
                <a:ln>
                  <a:noFill/>
                </a:ln>
                <a:solidFill>
                  <a:prstClr val="black"/>
                </a:solidFill>
                <a:effectLst/>
                <a:uLnTx/>
                <a:uFillTx/>
                <a:latin typeface="Helvetica"/>
                <a:ea typeface="+mn-ea"/>
                <a:cs typeface="Helvetica"/>
              </a:rPr>
              <a:t>s’ views on</a:t>
            </a:r>
            <a:r>
              <a:rPr lang="en-US" sz="1200" b="1">
                <a:solidFill>
                  <a:prstClr val="black"/>
                </a:solidFill>
                <a:latin typeface="Helvetica"/>
                <a:cs typeface="Helvetica"/>
              </a:rPr>
              <a:t>:</a:t>
            </a:r>
            <a:endParaRPr kumimoji="0" lang="en-US" sz="12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71450" marR="0" lvl="0" indent="-171450" algn="l" defTabSz="914400" rtl="0" eaLnBrk="1" fontAlgn="auto" latinLnBrk="0" hangingPunct="1">
              <a:lnSpc>
                <a:spcPct val="150000"/>
              </a:lnSpc>
              <a:spcBef>
                <a:spcPts val="0"/>
              </a:spcBef>
              <a:spcAft>
                <a:spcPts val="600"/>
              </a:spcAft>
              <a:buClrTx/>
              <a:buSzTx/>
              <a:buFont typeface="Arial"/>
              <a:buChar char="•"/>
              <a:tabLst/>
              <a:defRPr/>
            </a:pPr>
            <a:r>
              <a:rPr lang="en-US" sz="1200">
                <a:solidFill>
                  <a:prstClr val="black"/>
                </a:solidFill>
                <a:latin typeface="Helvetica"/>
                <a:cs typeface="Helvetica"/>
              </a:rPr>
              <a:t>deployment</a:t>
            </a:r>
            <a:r>
              <a:rPr kumimoji="0" lang="en-US" sz="1200" i="0" u="none" strike="noStrike" kern="1200" cap="none" spc="0" normalizeH="0" baseline="0" noProof="0">
                <a:ln>
                  <a:noFill/>
                </a:ln>
                <a:solidFill>
                  <a:prstClr val="black"/>
                </a:solidFill>
                <a:effectLst/>
                <a:uLnTx/>
                <a:uFillTx/>
                <a:latin typeface="Helvetica"/>
                <a:ea typeface="+mn-ea"/>
                <a:cs typeface="Helvetica"/>
              </a:rPr>
              <a:t> maturity of </a:t>
            </a:r>
            <a:br>
              <a:rPr lang="en-US" sz="1200" i="0" u="none" strike="noStrike" kern="1200" cap="none" spc="0" normalizeH="0" baseline="0" noProof="0">
                <a:ln>
                  <a:noFill/>
                </a:ln>
                <a:effectLst/>
                <a:uLnTx/>
                <a:uFillTx/>
                <a:latin typeface="Helvetica"/>
                <a:cs typeface="Helvetica"/>
              </a:rPr>
            </a:br>
            <a:r>
              <a:rPr kumimoji="0" lang="en-US" sz="1200" i="0" u="none" strike="noStrike" kern="1200" cap="none" spc="0" normalizeH="0" baseline="0" noProof="0">
                <a:ln>
                  <a:noFill/>
                </a:ln>
                <a:solidFill>
                  <a:prstClr val="black"/>
                </a:solidFill>
                <a:effectLst/>
                <a:uLnTx/>
                <a:uFillTx/>
                <a:latin typeface="Helvetica"/>
                <a:ea typeface="+mn-ea"/>
                <a:cs typeface="Helvetica"/>
              </a:rPr>
              <a:t>generative AI use cases</a:t>
            </a:r>
            <a:endParaRPr lang="en-US" sz="1200" i="0" u="none" strike="noStrike" kern="1200" cap="none" spc="0" normalizeH="0" baseline="0" noProof="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50000"/>
              </a:lnSpc>
              <a:spcBef>
                <a:spcPts val="0"/>
              </a:spcBef>
              <a:spcAft>
                <a:spcPts val="600"/>
              </a:spcAft>
              <a:buClrTx/>
              <a:buSzTx/>
              <a:buFont typeface="Arial"/>
              <a:buChar char="•"/>
              <a:tabLst/>
              <a:defRPr/>
            </a:pPr>
            <a:r>
              <a:rPr lang="en-US" sz="1200">
                <a:solidFill>
                  <a:prstClr val="black"/>
                </a:solidFill>
                <a:latin typeface="Helvetica"/>
                <a:cs typeface="Helvetica"/>
              </a:rPr>
              <a:t>capability</a:t>
            </a:r>
            <a:r>
              <a:rPr kumimoji="0" lang="en-US" sz="1200" i="0" u="none" strike="noStrike" kern="1200" cap="none" spc="0" normalizeH="0" baseline="0" noProof="0">
                <a:ln>
                  <a:noFill/>
                </a:ln>
                <a:solidFill>
                  <a:prstClr val="black"/>
                </a:solidFill>
                <a:effectLst/>
                <a:uLnTx/>
                <a:uFillTx/>
                <a:latin typeface="Helvetica"/>
                <a:ea typeface="+mn-ea"/>
                <a:cs typeface="Helvetica"/>
              </a:rPr>
              <a:t> to leverage agentic AI.</a:t>
            </a:r>
            <a:endParaRPr lang="en-US" sz="1200" i="0" u="none" strike="noStrike" kern="1200" cap="none" spc="0" normalizeH="0" baseline="0" noProof="0">
              <a:ln>
                <a:noFill/>
              </a:ln>
              <a:solidFill>
                <a:prstClr val="black"/>
              </a:solidFill>
              <a:effectLst/>
              <a:uLnTx/>
              <a:uFillTx/>
              <a:latin typeface="Helvetica"/>
              <a:cs typeface="Helvetica"/>
            </a:endParaRPr>
          </a:p>
        </p:txBody>
      </p:sp>
      <p:sp>
        <p:nvSpPr>
          <p:cNvPr id="3" name="Rectangle 2">
            <a:extLst>
              <a:ext uri="{FF2B5EF4-FFF2-40B4-BE49-F238E27FC236}">
                <a16:creationId xmlns:a16="http://schemas.microsoft.com/office/drawing/2014/main" id="{FCDB4BEB-E898-C416-1F0D-8AA44DED8E6F}"/>
              </a:ext>
            </a:extLst>
          </p:cNvPr>
          <p:cNvSpPr/>
          <p:nvPr/>
        </p:nvSpPr>
        <p:spPr>
          <a:xfrm>
            <a:off x="689598" y="1129978"/>
            <a:ext cx="2795624"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Key takeaways</a:t>
            </a:r>
          </a:p>
        </p:txBody>
      </p:sp>
      <p:sp>
        <p:nvSpPr>
          <p:cNvPr id="6" name="Rectangle 5">
            <a:extLst>
              <a:ext uri="{FF2B5EF4-FFF2-40B4-BE49-F238E27FC236}">
                <a16:creationId xmlns:a16="http://schemas.microsoft.com/office/drawing/2014/main" id="{24C42335-3FD8-4EDA-2E5C-1E6001BA24EF}"/>
              </a:ext>
            </a:extLst>
          </p:cNvPr>
          <p:cNvSpPr/>
          <p:nvPr/>
        </p:nvSpPr>
        <p:spPr>
          <a:xfrm>
            <a:off x="689596" y="822201"/>
            <a:ext cx="3934498" cy="292388"/>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a:ln>
                  <a:noFill/>
                </a:ln>
                <a:solidFill>
                  <a:srgbClr val="E7534F"/>
                </a:solidFill>
                <a:effectLst/>
                <a:uLnTx/>
                <a:uFillTx/>
                <a:latin typeface="Helvetica"/>
                <a:ea typeface="Calibri" panose="020F0502020204030204"/>
                <a:cs typeface="Helvetica"/>
              </a:rPr>
              <a:t>Technology Trends: AI</a:t>
            </a: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510298" y="316053"/>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898A455-8484-C20E-25BE-0AEB1706CDD0}"/>
              </a:ext>
            </a:extLst>
          </p:cNvPr>
          <p:cNvSpPr txBox="1"/>
          <p:nvPr/>
        </p:nvSpPr>
        <p:spPr>
          <a:xfrm>
            <a:off x="4624094" y="4200168"/>
            <a:ext cx="7200000" cy="1835631"/>
          </a:xfrm>
          <a:prstGeom prst="rect">
            <a:avLst/>
          </a:prstGeom>
          <a:noFill/>
        </p:spPr>
        <p:txBody>
          <a:bodyPr wrap="square" lIns="91440" tIns="45720" rIns="91440" bIns="45720" anchor="t">
            <a:spAutoFit/>
          </a:bodyPr>
          <a:lstStyle/>
          <a:p>
            <a:pPr lvl="0">
              <a:lnSpc>
                <a:spcPct val="150000"/>
              </a:lnSpc>
              <a:spcAft>
                <a:spcPts val="1200"/>
              </a:spcAft>
              <a:buClr>
                <a:srgbClr val="E7534F"/>
              </a:buClr>
              <a:defRPr/>
            </a:pPr>
            <a:r>
              <a:rPr lang="en-US" sz="1000">
                <a:solidFill>
                  <a:prstClr val="black"/>
                </a:solidFill>
                <a:latin typeface="Helvetica"/>
                <a:cs typeface="Helvetica"/>
              </a:rPr>
              <a:t>The APS’s </a:t>
            </a:r>
            <a:r>
              <a:rPr kumimoji="0" lang="en-US" sz="1000" b="0" u="none" strike="noStrike" kern="1200" cap="none" spc="0" normalizeH="0" baseline="0" noProof="0">
                <a:ln>
                  <a:noFill/>
                </a:ln>
                <a:solidFill>
                  <a:prstClr val="black"/>
                </a:solidFill>
                <a:effectLst/>
                <a:uLnTx/>
                <a:uFillTx/>
                <a:latin typeface="Helvetica"/>
                <a:ea typeface="+mn-ea"/>
                <a:cs typeface="Helvetica"/>
              </a:rPr>
              <a:t>maturity </a:t>
            </a:r>
            <a:r>
              <a:rPr lang="en-US" sz="1000">
                <a:solidFill>
                  <a:prstClr val="black"/>
                </a:solidFill>
                <a:latin typeface="Helvetica"/>
                <a:cs typeface="Helvetica"/>
              </a:rPr>
              <a:t>in</a:t>
            </a:r>
            <a:r>
              <a:rPr kumimoji="0" lang="en-US" sz="1000" b="0" u="none" strike="noStrike" kern="1200" cap="none" spc="0" normalizeH="0" baseline="0" noProof="0">
                <a:ln>
                  <a:noFill/>
                </a:ln>
                <a:solidFill>
                  <a:prstClr val="black"/>
                </a:solidFill>
                <a:effectLst/>
                <a:uLnTx/>
                <a:uFillTx/>
                <a:latin typeface="Helvetica"/>
                <a:ea typeface="+mn-ea"/>
                <a:cs typeface="Helvetica"/>
              </a:rPr>
              <a:t> generative and agentic AI adoption mirrors broader trends among Australian executive leaders</a:t>
            </a:r>
            <a:r>
              <a:rPr lang="en-US" sz="1000">
                <a:solidFill>
                  <a:prstClr val="black"/>
                </a:solidFill>
                <a:latin typeface="Helvetica"/>
                <a:cs typeface="Helvetica"/>
              </a:rPr>
              <a:t>. </a:t>
            </a:r>
            <a:br>
              <a:rPr lang="en-US" sz="1000" dirty="0">
                <a:latin typeface="Helvetica"/>
                <a:cs typeface="Helvetica"/>
              </a:rPr>
            </a:br>
            <a:r>
              <a:rPr lang="en-US" sz="1000">
                <a:solidFill>
                  <a:prstClr val="black"/>
                </a:solidFill>
                <a:latin typeface="Helvetica"/>
                <a:cs typeface="Helvetica"/>
              </a:rPr>
              <a:t>Refer to the technology trend reports below:</a:t>
            </a:r>
          </a:p>
          <a:p>
            <a:pPr marL="171450" lvl="0" indent="-171450">
              <a:lnSpc>
                <a:spcPct val="150000"/>
              </a:lnSpc>
              <a:buClr>
                <a:srgbClr val="E7534F"/>
              </a:buClr>
              <a:buFont typeface="Arial" panose="020B0604020202020204" pitchFamily="34" charset="0"/>
              <a:buChar char="•"/>
              <a:defRPr/>
            </a:pPr>
            <a:r>
              <a:rPr lang="en-US" sz="1000" dirty="0" err="1">
                <a:solidFill>
                  <a:prstClr val="black"/>
                </a:solidFill>
                <a:latin typeface="Helvetica"/>
                <a:cs typeface="Helvetica"/>
              </a:rPr>
              <a:t>Organisations</a:t>
            </a:r>
            <a:r>
              <a:rPr lang="en-US" sz="1000" dirty="0">
                <a:solidFill>
                  <a:prstClr val="black"/>
                </a:solidFill>
                <a:latin typeface="Helvetica"/>
                <a:cs typeface="Helvetica"/>
              </a:rPr>
              <a:t> are insufficiently prepared to adopt and </a:t>
            </a:r>
            <a:r>
              <a:rPr lang="en-US" sz="1000" dirty="0" err="1">
                <a:solidFill>
                  <a:prstClr val="black"/>
                </a:solidFill>
                <a:latin typeface="Helvetica"/>
                <a:cs typeface="Helvetica"/>
              </a:rPr>
              <a:t>operationalise</a:t>
            </a:r>
            <a:r>
              <a:rPr lang="en-US" sz="1000" dirty="0">
                <a:solidFill>
                  <a:prstClr val="black"/>
                </a:solidFill>
                <a:latin typeface="Helvetica"/>
                <a:cs typeface="Helvetica"/>
              </a:rPr>
              <a:t> AI initiatives (</a:t>
            </a:r>
            <a:r>
              <a:rPr lang="en-US" sz="1000" dirty="0">
                <a:solidFill>
                  <a:schemeClr val="accent1"/>
                </a:solidFill>
                <a:latin typeface="Helvetica"/>
                <a:cs typeface="Helvetica"/>
                <a:hlinkClick r:id="rId2">
                  <a:extLst>
                    <a:ext uri="{A12FA001-AC4F-418D-AE19-62706E023703}">
                      <ahyp:hlinkClr xmlns:ahyp="http://schemas.microsoft.com/office/drawing/2018/hyperlinkcolor" val="tx"/>
                    </a:ext>
                  </a:extLst>
                </a:hlinkClick>
              </a:rPr>
              <a:t>ADAPT CISO Tech Trend</a:t>
            </a:r>
            <a:r>
              <a:rPr lang="en-US" sz="1000" dirty="0">
                <a:solidFill>
                  <a:schemeClr val="accent1"/>
                </a:solidFill>
                <a:latin typeface="Helvetica"/>
                <a:cs typeface="Helvetica"/>
              </a:rPr>
              <a:t> </a:t>
            </a:r>
            <a:r>
              <a:rPr lang="en-US" sz="1000" dirty="0">
                <a:solidFill>
                  <a:prstClr val="black"/>
                </a:solidFill>
                <a:latin typeface="Helvetica"/>
                <a:cs typeface="Helvetica"/>
              </a:rPr>
              <a:t>report, </a:t>
            </a:r>
            <a:br>
              <a:rPr lang="en-US" sz="1000" dirty="0">
                <a:latin typeface="Helvetica"/>
                <a:cs typeface="Helvetica"/>
              </a:rPr>
            </a:br>
            <a:r>
              <a:rPr lang="en-US" sz="1000" dirty="0">
                <a:solidFill>
                  <a:prstClr val="black"/>
                </a:solidFill>
                <a:latin typeface="Helvetica"/>
                <a:cs typeface="Helvetica"/>
              </a:rPr>
              <a:t>Jul 2025 and an </a:t>
            </a:r>
            <a:r>
              <a:rPr lang="en-US" sz="1000" dirty="0">
                <a:solidFill>
                  <a:schemeClr val="accent1"/>
                </a:solidFill>
                <a:latin typeface="Helvetica"/>
                <a:cs typeface="Helvetica"/>
                <a:hlinkClick r:id="rId3">
                  <a:extLst>
                    <a:ext uri="{A12FA001-AC4F-418D-AE19-62706E023703}">
                      <ahyp:hlinkClr xmlns:ahyp="http://schemas.microsoft.com/office/drawing/2018/hyperlinkcolor" val="tx"/>
                    </a:ext>
                  </a:extLst>
                </a:hlinkClick>
              </a:rPr>
              <a:t>ADAPT CDO Tech Trend</a:t>
            </a:r>
            <a:r>
              <a:rPr lang="en-US" sz="1000" dirty="0">
                <a:solidFill>
                  <a:schemeClr val="accent1"/>
                </a:solidFill>
                <a:latin typeface="Helvetica"/>
                <a:cs typeface="Helvetica"/>
              </a:rPr>
              <a:t> </a:t>
            </a:r>
            <a:r>
              <a:rPr lang="en-US" sz="1000" dirty="0">
                <a:solidFill>
                  <a:prstClr val="black"/>
                </a:solidFill>
                <a:latin typeface="Helvetica"/>
                <a:cs typeface="Helvetica"/>
              </a:rPr>
              <a:t>report, Oct 2025).</a:t>
            </a:r>
          </a:p>
          <a:p>
            <a:pPr marL="171450" indent="-171450">
              <a:lnSpc>
                <a:spcPct val="150000"/>
              </a:lnSpc>
              <a:buClr>
                <a:srgbClr val="E7534F"/>
              </a:buClr>
              <a:buFont typeface="Arial" panose="020B0604020202020204" pitchFamily="34" charset="0"/>
              <a:buChar char="•"/>
              <a:defRPr/>
            </a:pPr>
            <a:r>
              <a:rPr lang="en-US" sz="1000" dirty="0">
                <a:solidFill>
                  <a:prstClr val="black"/>
                </a:solidFill>
                <a:latin typeface="Helvetica"/>
                <a:cs typeface="Helvetica"/>
              </a:rPr>
              <a:t>AI does not impact operations yet and falls short of ROI expectations </a:t>
            </a:r>
            <a:r>
              <a:rPr lang="en-US" sz="1000" dirty="0">
                <a:solidFill>
                  <a:schemeClr val="accent1"/>
                </a:solidFill>
                <a:latin typeface="Helvetica"/>
                <a:cs typeface="Helvetica"/>
              </a:rPr>
              <a:t>(</a:t>
            </a:r>
            <a:r>
              <a:rPr lang="en-US" sz="1000" dirty="0">
                <a:solidFill>
                  <a:schemeClr val="accent1"/>
                </a:solidFill>
                <a:latin typeface="Helvetica"/>
                <a:cs typeface="Helvetica"/>
                <a:hlinkClick r:id="rId4">
                  <a:extLst>
                    <a:ext uri="{A12FA001-AC4F-418D-AE19-62706E023703}">
                      <ahyp:hlinkClr xmlns:ahyp="http://schemas.microsoft.com/office/drawing/2018/hyperlinkcolor" val="tx"/>
                    </a:ext>
                  </a:extLst>
                </a:hlinkClick>
              </a:rPr>
              <a:t>ADAPT CDAO Tech Trend</a:t>
            </a:r>
            <a:r>
              <a:rPr lang="en-US" sz="1000" dirty="0">
                <a:solidFill>
                  <a:schemeClr val="accent1"/>
                </a:solidFill>
                <a:latin typeface="Helvetica"/>
                <a:cs typeface="Helvetica"/>
              </a:rPr>
              <a:t> </a:t>
            </a:r>
            <a:r>
              <a:rPr lang="en-US" sz="1000" dirty="0">
                <a:solidFill>
                  <a:prstClr val="black"/>
                </a:solidFill>
                <a:latin typeface="Helvetica"/>
                <a:cs typeface="Helvetica"/>
              </a:rPr>
              <a:t>report, Jul 2025). </a:t>
            </a:r>
            <a:br>
              <a:rPr lang="en-US" sz="1000" dirty="0">
                <a:latin typeface="Helvetica"/>
                <a:cs typeface="Helvetica"/>
              </a:rPr>
            </a:br>
            <a:r>
              <a:rPr lang="en-US" sz="1000" dirty="0">
                <a:solidFill>
                  <a:prstClr val="black"/>
                </a:solidFill>
                <a:latin typeface="Helvetica"/>
                <a:cs typeface="Helvetica"/>
              </a:rPr>
              <a:t>When it comes to agentic AI maturity, </a:t>
            </a:r>
            <a:r>
              <a:rPr lang="en-US" sz="1000" dirty="0" err="1">
                <a:solidFill>
                  <a:prstClr val="black"/>
                </a:solidFill>
                <a:latin typeface="Helvetica"/>
                <a:cs typeface="Helvetica"/>
              </a:rPr>
              <a:t>organisations</a:t>
            </a:r>
            <a:r>
              <a:rPr lang="en-US" sz="1000" dirty="0">
                <a:solidFill>
                  <a:prstClr val="black"/>
                </a:solidFill>
                <a:latin typeface="Helvetica"/>
                <a:cs typeface="Helvetica"/>
              </a:rPr>
              <a:t> are still either monitoring industry trends or evaluating its potential use cases (</a:t>
            </a:r>
            <a:r>
              <a:rPr lang="en-US" sz="1000" dirty="0">
                <a:solidFill>
                  <a:schemeClr val="accent1"/>
                </a:solidFill>
                <a:latin typeface="Helvetica"/>
                <a:cs typeface="Helvetica"/>
                <a:hlinkClick r:id="rId5">
                  <a:extLst>
                    <a:ext uri="{A12FA001-AC4F-418D-AE19-62706E023703}">
                      <ahyp:hlinkClr xmlns:ahyp="http://schemas.microsoft.com/office/drawing/2018/hyperlinkcolor" val="tx"/>
                    </a:ext>
                  </a:extLst>
                </a:hlinkClick>
              </a:rPr>
              <a:t>ADAPT CIO Tech Trend</a:t>
            </a:r>
            <a:r>
              <a:rPr lang="en-US" sz="1000" dirty="0">
                <a:solidFill>
                  <a:schemeClr val="accent1"/>
                </a:solidFill>
                <a:latin typeface="Helvetica"/>
                <a:cs typeface="Helvetica"/>
              </a:rPr>
              <a:t> </a:t>
            </a:r>
            <a:r>
              <a:rPr lang="en-US" sz="1000" dirty="0">
                <a:solidFill>
                  <a:prstClr val="black"/>
                </a:solidFill>
                <a:latin typeface="Helvetica"/>
                <a:cs typeface="Helvetica"/>
              </a:rPr>
              <a:t>report, Dec 2025).</a:t>
            </a:r>
          </a:p>
        </p:txBody>
      </p:sp>
      <p:sp>
        <p:nvSpPr>
          <p:cNvPr id="2" name="TextBox 1">
            <a:extLst>
              <a:ext uri="{FF2B5EF4-FFF2-40B4-BE49-F238E27FC236}">
                <a16:creationId xmlns:a16="http://schemas.microsoft.com/office/drawing/2014/main" id="{08621083-34B6-99C8-D6D3-38A366B56DF7}"/>
              </a:ext>
            </a:extLst>
          </p:cNvPr>
          <p:cNvSpPr txBox="1"/>
          <p:nvPr/>
        </p:nvSpPr>
        <p:spPr>
          <a:xfrm>
            <a:off x="4624094" y="693048"/>
            <a:ext cx="7200000" cy="2984535"/>
          </a:xfrm>
          <a:prstGeom prst="rect">
            <a:avLst/>
          </a:prstGeom>
          <a:noFill/>
        </p:spPr>
        <p:txBody>
          <a:bodyPr wrap="square" lIns="91440" tIns="45720" rIns="91440" bIns="45720" anchor="t">
            <a:spAutoFit/>
          </a:bodyPr>
          <a:lstStyle/>
          <a:p>
            <a:pPr marL="228600" lvl="0" indent="-228600">
              <a:lnSpc>
                <a:spcPct val="150000"/>
              </a:lnSpc>
              <a:buClr>
                <a:srgbClr val="E7534F"/>
              </a:buClr>
              <a:buFont typeface="+mj-lt"/>
              <a:buAutoNum type="arabicPeriod"/>
              <a:defRPr/>
            </a:pPr>
            <a:r>
              <a:rPr lang="en-US" sz="1200" b="1" spc="-50">
                <a:solidFill>
                  <a:srgbClr val="000000"/>
                </a:solidFill>
                <a:latin typeface="Helvetica"/>
                <a:cs typeface="Helvetica"/>
              </a:rPr>
              <a:t>Generative AI adoption in the Australian Public Service (APS)</a:t>
            </a:r>
            <a:endParaRPr kumimoji="0" lang="en-US" sz="1200" b="0" i="0" u="none" strike="noStrike" kern="1200" cap="none" spc="0" normalizeH="0" baseline="0" noProof="0">
              <a:ln>
                <a:noFill/>
              </a:ln>
              <a:solidFill>
                <a:prstClr val="black"/>
              </a:solidFill>
              <a:effectLst/>
              <a:uLnTx/>
              <a:uFillTx/>
              <a:latin typeface="Helvetica"/>
              <a:ea typeface="+mn-ea"/>
              <a:cs typeface="Helvetica"/>
            </a:endParaRPr>
          </a:p>
          <a:p>
            <a:pPr marL="355600" indent="-17272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Generative AI deployment across the Australian Public Service (APS) is currently limited, </a:t>
            </a:r>
            <a:br>
              <a:rPr lang="en-US" sz="1200">
                <a:solidFill>
                  <a:prstClr val="black"/>
                </a:solidFill>
                <a:latin typeface="Helvetica"/>
                <a:cs typeface="Helvetica"/>
              </a:rPr>
            </a:br>
            <a:r>
              <a:rPr lang="en-US" sz="1200">
                <a:solidFill>
                  <a:prstClr val="black"/>
                </a:solidFill>
                <a:latin typeface="Helvetica"/>
                <a:cs typeface="Helvetica"/>
              </a:rPr>
              <a:t>with most use cases confined to sandbox experiments</a:t>
            </a:r>
            <a:r>
              <a:rPr kumimoji="0" lang="en-US" sz="1200" b="0" i="0" u="none" strike="noStrike" kern="1200" cap="none" spc="0" normalizeH="0" baseline="0" noProof="0">
                <a:ln>
                  <a:noFill/>
                </a:ln>
                <a:solidFill>
                  <a:prstClr val="black"/>
                </a:solidFill>
                <a:effectLst/>
                <a:uLnTx/>
                <a:uFillTx/>
                <a:latin typeface="Helvetica"/>
                <a:ea typeface="+mn-ea"/>
                <a:cs typeface="Helvetica"/>
              </a:rPr>
              <a:t>.</a:t>
            </a:r>
            <a:endParaRPr lang="en-US" sz="1200" b="0" i="0" u="none" strike="noStrike" kern="1200" cap="none" spc="0" normalizeH="0" baseline="0" noProof="0">
              <a:ln>
                <a:noFill/>
              </a:ln>
              <a:solidFill>
                <a:prstClr val="black"/>
              </a:solidFill>
              <a:effectLst/>
              <a:uLnTx/>
              <a:uFillTx/>
              <a:latin typeface="Helvetica"/>
              <a:cs typeface="Helvetica"/>
            </a:endParaRPr>
          </a:p>
          <a:p>
            <a:pPr marL="355600" lvl="0" indent="-17272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Agencies are prioritising low-risk applications and are cautiously withholding generative AI </a:t>
            </a:r>
            <a:br>
              <a:rPr lang="en-US" sz="1200">
                <a:solidFill>
                  <a:prstClr val="black"/>
                </a:solidFill>
                <a:latin typeface="Helvetica"/>
                <a:cs typeface="Helvetica"/>
              </a:rPr>
            </a:br>
            <a:r>
              <a:rPr lang="en-US" sz="1200">
                <a:solidFill>
                  <a:prstClr val="black"/>
                </a:solidFill>
                <a:latin typeface="Helvetica"/>
                <a:cs typeface="Helvetica"/>
              </a:rPr>
              <a:t>from public-facing applications</a:t>
            </a:r>
            <a:r>
              <a:rPr kumimoji="0" lang="en-US" sz="1200" b="0" i="0" u="none" strike="noStrike" kern="1200" cap="none" spc="0" normalizeH="0" baseline="0" noProof="0">
                <a:ln>
                  <a:noFill/>
                </a:ln>
                <a:solidFill>
                  <a:prstClr val="black"/>
                </a:solidFill>
                <a:effectLst/>
                <a:uLnTx/>
                <a:uFillTx/>
                <a:latin typeface="Helvetica"/>
                <a:ea typeface="+mn-ea"/>
                <a:cs typeface="Helvetica"/>
              </a:rPr>
              <a:t>.</a:t>
            </a:r>
            <a:endParaRPr lang="en-US" sz="1200" b="0" i="0" u="none" strike="noStrike" kern="1200" cap="none" spc="0" normalizeH="0" baseline="0" noProof="0">
              <a:ln>
                <a:noFill/>
              </a:ln>
              <a:solidFill>
                <a:prstClr val="black"/>
              </a:solidFill>
              <a:effectLst/>
              <a:uLnTx/>
              <a:uFillTx/>
              <a:latin typeface="Helvetica"/>
              <a:cs typeface="Helvetica"/>
            </a:endParaRPr>
          </a:p>
          <a:p>
            <a:pPr marL="228600" marR="0" lvl="0" indent="-228600" algn="l" defTabSz="914400" rtl="0" eaLnBrk="1" fontAlgn="auto" latinLnBrk="0" hangingPunct="1">
              <a:lnSpc>
                <a:spcPct val="150000"/>
              </a:lnSpc>
              <a:spcBef>
                <a:spcPts val="0"/>
              </a:spcBef>
              <a:spcAft>
                <a:spcPts val="0"/>
              </a:spcAft>
              <a:buClr>
                <a:srgbClr val="E7534F"/>
              </a:buClr>
              <a:buSzTx/>
              <a:buFont typeface="+mj-lt"/>
              <a:buAutoNum type="arabicPeriod" startAt="2"/>
              <a:tabLst/>
              <a:defRPr/>
            </a:pPr>
            <a:r>
              <a:rPr lang="en-US" sz="1200" b="1" spc="-50">
                <a:solidFill>
                  <a:srgbClr val="000000"/>
                </a:solidFill>
                <a:latin typeface="Helvetica"/>
                <a:cs typeface="Helvetica"/>
              </a:rPr>
              <a:t>The APS is expecting to assess the potential benefits of agentic AI</a:t>
            </a:r>
            <a:endParaRPr kumimoji="0" lang="en-US" sz="1200" b="1" i="0" u="none" strike="noStrike" kern="1200" cap="none" spc="0" normalizeH="0" baseline="0" noProof="0">
              <a:ln>
                <a:noFill/>
              </a:ln>
              <a:solidFill>
                <a:prstClr val="black"/>
              </a:solidFill>
              <a:effectLst/>
              <a:uLnTx/>
              <a:uFillTx/>
              <a:latin typeface="Helvetica"/>
              <a:ea typeface="+mn-ea"/>
              <a:cs typeface="Helvetica"/>
            </a:endParaRPr>
          </a:p>
          <a:p>
            <a:pPr marL="355600" lvl="0" indent="-17272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About 73% of agencies are expecting to monitor (29%) and explore (44%) use cases </a:t>
            </a:r>
            <a:br>
              <a:rPr lang="en-US" sz="1200">
                <a:solidFill>
                  <a:prstClr val="black"/>
                </a:solidFill>
                <a:latin typeface="Helvetica"/>
                <a:cs typeface="Helvetica"/>
              </a:rPr>
            </a:br>
            <a:r>
              <a:rPr lang="en-US" sz="1200">
                <a:solidFill>
                  <a:prstClr val="black"/>
                </a:solidFill>
                <a:latin typeface="Helvetica"/>
                <a:cs typeface="Helvetica"/>
              </a:rPr>
              <a:t>of agentic AI over the next 18 months</a:t>
            </a:r>
            <a:r>
              <a:rPr kumimoji="0" lang="en-US" sz="1200" b="0" i="0" u="none" strike="noStrike" kern="1200" cap="none" spc="0" normalizeH="0" baseline="0" noProof="0">
                <a:ln>
                  <a:noFill/>
                </a:ln>
                <a:solidFill>
                  <a:prstClr val="black"/>
                </a:solidFill>
                <a:effectLst/>
                <a:uLnTx/>
                <a:uFillTx/>
                <a:latin typeface="Helvetica"/>
                <a:ea typeface="+mn-ea"/>
                <a:cs typeface="Helvetica"/>
              </a:rPr>
              <a:t>.</a:t>
            </a:r>
          </a:p>
          <a:p>
            <a:pPr marL="355600" lvl="0" indent="-17272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While generative AI adoption is still in the experimentation phase, agencies are also assessing how agentic AI can add value to ensure that it is in line with public trust expectations.</a:t>
            </a:r>
          </a:p>
        </p:txBody>
      </p:sp>
      <p:sp>
        <p:nvSpPr>
          <p:cNvPr id="5" name="Rectangle 4">
            <a:extLst>
              <a:ext uri="{FF2B5EF4-FFF2-40B4-BE49-F238E27FC236}">
                <a16:creationId xmlns:a16="http://schemas.microsoft.com/office/drawing/2014/main" id="{69214898-96CE-7112-7F2E-99C509B0BF18}"/>
              </a:ext>
            </a:extLst>
          </p:cNvPr>
          <p:cNvSpPr/>
          <p:nvPr/>
        </p:nvSpPr>
        <p:spPr>
          <a:xfrm>
            <a:off x="4624094" y="3953947"/>
            <a:ext cx="3934498" cy="246221"/>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E7534F"/>
                </a:solidFill>
                <a:effectLst/>
                <a:uLnTx/>
                <a:uFillTx/>
                <a:latin typeface="Helvetica"/>
                <a:ea typeface="Calibri" panose="020F0502020204030204"/>
                <a:cs typeface="Helvetica"/>
              </a:rPr>
              <a:t>Note:</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spTree>
    <p:extLst>
      <p:ext uri="{BB962C8B-B14F-4D97-AF65-F5344CB8AC3E}">
        <p14:creationId xmlns:p14="http://schemas.microsoft.com/office/powerpoint/2010/main" val="2143694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449976F-3F37-2124-BDCB-614B1C94D558}"/>
            </a:ext>
          </a:extLst>
        </p:cNvPr>
        <p:cNvGrpSpPr/>
        <p:nvPr/>
      </p:nvGrpSpPr>
      <p:grpSpPr>
        <a:xfrm>
          <a:off x="0" y="0"/>
          <a:ext cx="0" cy="0"/>
          <a:chOff x="0" y="0"/>
          <a:chExt cx="0" cy="0"/>
        </a:xfrm>
      </p:grpSpPr>
      <p:pic>
        <p:nvPicPr>
          <p:cNvPr id="6" name="Graphic 5">
            <a:extLst>
              <a:ext uri="{FF2B5EF4-FFF2-40B4-BE49-F238E27FC236}">
                <a16:creationId xmlns:a16="http://schemas.microsoft.com/office/drawing/2014/main" id="{8CDDF79D-B05B-7BAF-9BB4-FE3FC267C59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0027" y="6005622"/>
            <a:ext cx="2157900" cy="232240"/>
          </a:xfrm>
          <a:prstGeom prst="rect">
            <a:avLst/>
          </a:prstGeom>
        </p:spPr>
      </p:pic>
      <p:grpSp>
        <p:nvGrpSpPr>
          <p:cNvPr id="3" name="Group 2">
            <a:extLst>
              <a:ext uri="{FF2B5EF4-FFF2-40B4-BE49-F238E27FC236}">
                <a16:creationId xmlns:a16="http://schemas.microsoft.com/office/drawing/2014/main" id="{8AB8E1F4-85C4-CE99-1D4A-15A6E737B8D3}"/>
              </a:ext>
            </a:extLst>
          </p:cNvPr>
          <p:cNvGrpSpPr/>
          <p:nvPr/>
        </p:nvGrpSpPr>
        <p:grpSpPr>
          <a:xfrm>
            <a:off x="549440" y="2483125"/>
            <a:ext cx="7131520" cy="1634625"/>
            <a:chOff x="549440" y="2483125"/>
            <a:chExt cx="7131520" cy="1634625"/>
          </a:xfrm>
        </p:grpSpPr>
        <p:sp>
          <p:nvSpPr>
            <p:cNvPr id="4" name="TextBox 3">
              <a:extLst>
                <a:ext uri="{FF2B5EF4-FFF2-40B4-BE49-F238E27FC236}">
                  <a16:creationId xmlns:a16="http://schemas.microsoft.com/office/drawing/2014/main" id="{C6C0F50D-7A1E-836E-E850-C1C9DB6F7349}"/>
                </a:ext>
              </a:extLst>
            </p:cNvPr>
            <p:cNvSpPr txBox="1"/>
            <p:nvPr/>
          </p:nvSpPr>
          <p:spPr>
            <a:xfrm>
              <a:off x="549440" y="2483125"/>
              <a:ext cx="7131520" cy="132343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2400"/>
                </a:spcAft>
                <a:buClrTx/>
                <a:buSzTx/>
                <a:buFontTx/>
                <a:buNone/>
                <a:tabLst/>
                <a:defRPr/>
              </a:pPr>
              <a:r>
                <a:rPr kumimoji="0" lang="en-US" sz="4000" b="0" i="0" u="none" strike="noStrike" kern="1200" cap="none" spc="0" normalizeH="0" baseline="0" noProof="0">
                  <a:ln>
                    <a:noFill/>
                  </a:ln>
                  <a:solidFill>
                    <a:prstClr val="white"/>
                  </a:solidFill>
                  <a:effectLst/>
                  <a:uLnTx/>
                  <a:uFillTx/>
                  <a:latin typeface="Helvetica"/>
                  <a:ea typeface="+mn-ea"/>
                  <a:cs typeface="Helvetica"/>
                </a:rPr>
                <a:t>Deployment maturity of generative AI use cases</a:t>
              </a:r>
            </a:p>
          </p:txBody>
        </p:sp>
        <p:sp>
          <p:nvSpPr>
            <p:cNvPr id="8" name="Rectangle 7">
              <a:extLst>
                <a:ext uri="{FF2B5EF4-FFF2-40B4-BE49-F238E27FC236}">
                  <a16:creationId xmlns:a16="http://schemas.microsoft.com/office/drawing/2014/main" id="{B9FA346C-E931-F2B0-C289-8C4946691E45}"/>
                </a:ext>
              </a:extLst>
            </p:cNvPr>
            <p:cNvSpPr/>
            <p:nvPr/>
          </p:nvSpPr>
          <p:spPr>
            <a:xfrm>
              <a:off x="633533" y="4055276"/>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605414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301C55-D901-7376-8118-606AD3DE34E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33F398F-3AB5-1E9F-3F08-EF2931F32654}"/>
              </a:ext>
            </a:extLst>
          </p:cNvPr>
          <p:cNvSpPr/>
          <p:nvPr/>
        </p:nvSpPr>
        <p:spPr>
          <a:xfrm>
            <a:off x="231669" y="186050"/>
            <a:ext cx="11641573" cy="369332"/>
          </a:xfrm>
          <a:prstGeom prst="rect">
            <a:avLst/>
          </a:prstGeom>
        </p:spPr>
        <p:txBody>
          <a:bodyPr wrap="square" lIns="91440" tIns="45720" rIns="91440" bIns="45720" anchor="t">
            <a:spAutoFit/>
          </a:bodyPr>
          <a:lstStyle/>
          <a:p>
            <a:pPr>
              <a:defRPr/>
            </a:pPr>
            <a:r>
              <a:rPr lang="en-US" b="1">
                <a:solidFill>
                  <a:srgbClr val="000000"/>
                </a:solidFill>
                <a:latin typeface="Helvetica"/>
                <a:cs typeface="Helvetica"/>
              </a:rPr>
              <a:t>What are your primary generative AI use cases and how mature are their deployments?</a:t>
            </a:r>
            <a:endParaRPr kumimoji="0" lang="en-US" i="0" u="none" strike="noStrike" kern="1200" cap="none" spc="0" normalizeH="0" baseline="0" noProof="0">
              <a:ln>
                <a:noFill/>
              </a:ln>
              <a:solidFill>
                <a:srgbClr val="000000"/>
              </a:solidFill>
              <a:effectLst/>
              <a:uLnTx/>
              <a:uFillTx/>
              <a:latin typeface="Helvetica"/>
              <a:cs typeface="Helvetica"/>
            </a:endParaRPr>
          </a:p>
        </p:txBody>
      </p:sp>
      <p:sp>
        <p:nvSpPr>
          <p:cNvPr id="21" name="TextBox 20">
            <a:extLst>
              <a:ext uri="{FF2B5EF4-FFF2-40B4-BE49-F238E27FC236}">
                <a16:creationId xmlns:a16="http://schemas.microsoft.com/office/drawing/2014/main" id="{0F6214B5-2CA6-BF01-4110-01389CB74659}"/>
              </a:ext>
            </a:extLst>
          </p:cNvPr>
          <p:cNvSpPr txBox="1"/>
          <p:nvPr/>
        </p:nvSpPr>
        <p:spPr>
          <a:xfrm>
            <a:off x="4384110" y="6535880"/>
            <a:ext cx="7543562" cy="261610"/>
          </a:xfrm>
          <a:prstGeom prst="rect">
            <a:avLst/>
          </a:prstGeom>
          <a:noFill/>
        </p:spPr>
        <p:txBody>
          <a:bodyPr wrap="square" lIns="91440" tIns="45720" rIns="91440" bIns="45720" rtlCol="0" anchor="t">
            <a:spAutoFit/>
          </a:bodyPr>
          <a:lstStyle/>
          <a:p>
            <a:pPr lvl="0" algn="r">
              <a:defRPr/>
            </a:pPr>
            <a:r>
              <a:rPr lang="en-US" sz="1100" i="1">
                <a:solidFill>
                  <a:srgbClr val="7F7F7F"/>
                </a:solidFill>
                <a:latin typeface="Helvetica" panose="020B0403020202020204" pitchFamily="34" charset="0"/>
                <a:cs typeface="Helvetica Neue" panose="02000503000000020004" pitchFamily="2"/>
              </a:rPr>
              <a:t>Source : ADAPT Government Edge Survey in Nov 2025. Sample size : 78 Australian Government Leaders</a:t>
            </a:r>
          </a:p>
        </p:txBody>
      </p:sp>
      <p:pic>
        <p:nvPicPr>
          <p:cNvPr id="8" name="Graphic 7">
            <a:extLst>
              <a:ext uri="{FF2B5EF4-FFF2-40B4-BE49-F238E27FC236}">
                <a16:creationId xmlns:a16="http://schemas.microsoft.com/office/drawing/2014/main" id="{315752DA-5365-49E0-70EB-BC51D15DF73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1669" y="852993"/>
            <a:ext cx="12282852" cy="5827833"/>
          </a:xfrm>
          <a:prstGeom prst="rect">
            <a:avLst/>
          </a:prstGeom>
        </p:spPr>
      </p:pic>
    </p:spTree>
    <p:extLst>
      <p:ext uri="{BB962C8B-B14F-4D97-AF65-F5344CB8AC3E}">
        <p14:creationId xmlns:p14="http://schemas.microsoft.com/office/powerpoint/2010/main" val="2975192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0A356-7892-7615-15CA-83E3411EEB7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6EF5152-1631-5904-5EC3-CC4CA3ED258F}"/>
              </a:ext>
            </a:extLst>
          </p:cNvPr>
          <p:cNvSpPr txBox="1"/>
          <p:nvPr/>
        </p:nvSpPr>
        <p:spPr>
          <a:xfrm>
            <a:off x="562690" y="1760059"/>
            <a:ext cx="3772622" cy="4416594"/>
          </a:xfrm>
          <a:prstGeom prst="rect">
            <a:avLst/>
          </a:prstGeom>
          <a:noFill/>
        </p:spPr>
        <p:txBody>
          <a:bodyPr wrap="square" lIns="91440" tIns="45720" rIns="91440" bIns="45720" rtlCol="0" anchor="t">
            <a:spAutoFit/>
          </a:bodyPr>
          <a:lstStyle/>
          <a:p>
            <a:pPr>
              <a:lnSpc>
                <a:spcPct val="125000"/>
              </a:lnSpc>
              <a:spcAft>
                <a:spcPts val="1200"/>
              </a:spcAft>
              <a:buClr>
                <a:srgbClr val="E7534F"/>
              </a:buClr>
              <a:defRPr/>
            </a:pPr>
            <a:r>
              <a:rPr kumimoji="0" lang="en-US" sz="1200" b="1" i="0" u="none" strike="noStrike" kern="1200" cap="none" spc="0" normalizeH="0" baseline="0" noProof="0">
                <a:ln>
                  <a:noFill/>
                </a:ln>
                <a:solidFill>
                  <a:srgbClr val="000000"/>
                </a:solidFill>
                <a:effectLst/>
                <a:uLnTx/>
                <a:uFillTx/>
                <a:latin typeface="Helvetica"/>
                <a:ea typeface="+mn-ea"/>
                <a:cs typeface="Helvetica"/>
              </a:rPr>
              <a:t>Generative AI adoption within the </a:t>
            </a:r>
            <a:r>
              <a:rPr lang="en-US" sz="1200" b="1">
                <a:solidFill>
                  <a:srgbClr val="000000"/>
                </a:solidFill>
                <a:latin typeface="Helvetica"/>
                <a:cs typeface="Helvetica"/>
              </a:rPr>
              <a:t>APS is</a:t>
            </a:r>
            <a:r>
              <a:rPr kumimoji="0" lang="en-US" sz="1200" b="1" i="0" u="none" strike="noStrike" kern="1200" cap="none" spc="0" normalizeH="0" baseline="0" noProof="0">
                <a:ln>
                  <a:noFill/>
                </a:ln>
                <a:solidFill>
                  <a:srgbClr val="000000"/>
                </a:solidFill>
                <a:effectLst/>
                <a:uLnTx/>
                <a:uFillTx/>
                <a:latin typeface="Helvetica"/>
                <a:ea typeface="+mn-ea"/>
                <a:cs typeface="Helvetica"/>
              </a:rPr>
              <a:t> marked by widespread experimentation but remains limited in maturity.</a:t>
            </a:r>
            <a:r>
              <a:rPr lang="en-US" sz="1200" b="1">
                <a:solidFill>
                  <a:srgbClr val="000000"/>
                </a:solidFill>
                <a:latin typeface="Helvetica"/>
                <a:cs typeface="Helvetica"/>
              </a:rPr>
              <a:t> </a:t>
            </a:r>
            <a:r>
              <a:rPr kumimoji="0" lang="en-US" sz="1200" b="1" i="0" u="none" strike="noStrike" kern="1200" cap="none" spc="0" normalizeH="0" baseline="0" noProof="0">
                <a:ln>
                  <a:noFill/>
                </a:ln>
                <a:solidFill>
                  <a:srgbClr val="000000"/>
                </a:solidFill>
                <a:effectLst/>
                <a:uLnTx/>
                <a:uFillTx/>
                <a:latin typeface="Helvetica"/>
                <a:ea typeface="+mn-ea"/>
                <a:cs typeface="Helvetica"/>
              </a:rPr>
              <a:t>Most use cases are either inactive or confined to sandbox trials. </a:t>
            </a:r>
            <a:endParaRPr lang="en-US">
              <a:ea typeface="Calibri"/>
              <a:cs typeface="Calibri"/>
            </a:endParaRPr>
          </a:p>
          <a:p>
            <a:pPr marL="0" marR="0" lvl="0" indent="0" algn="l" defTabSz="914400" rtl="0" eaLnBrk="1" fontAlgn="auto" latinLnBrk="0" hangingPunct="1">
              <a:lnSpc>
                <a:spcPct val="125000"/>
              </a:lnSpc>
              <a:spcBef>
                <a:spcPts val="0"/>
              </a:spcBef>
              <a:spcAft>
                <a:spcPts val="600"/>
              </a:spcAft>
              <a:buClr>
                <a:srgbClr val="E7534F"/>
              </a:buClr>
              <a:buSzTx/>
              <a:buFontTx/>
              <a:buNone/>
              <a:tabLst/>
              <a:defRPr/>
            </a:pPr>
            <a:r>
              <a:rPr kumimoji="0" lang="en-US" sz="1200" b="0" i="0" u="none" strike="noStrike" kern="1200" cap="none" spc="0" normalizeH="0" baseline="0" noProof="0">
                <a:ln>
                  <a:noFill/>
                </a:ln>
                <a:solidFill>
                  <a:srgbClr val="000000"/>
                </a:solidFill>
                <a:effectLst/>
                <a:uLnTx/>
                <a:uFillTx/>
                <a:latin typeface="Helvetica"/>
                <a:ea typeface="+mn-ea"/>
                <a:cs typeface="Helvetica"/>
              </a:rPr>
              <a:t>The most inactive generative AI use cases </a:t>
            </a:r>
            <a:r>
              <a:rPr lang="en-US" sz="1200">
                <a:solidFill>
                  <a:srgbClr val="000000"/>
                </a:solidFill>
                <a:latin typeface="Helvetica"/>
                <a:cs typeface="Helvetica"/>
              </a:rPr>
              <a:t>include:</a:t>
            </a:r>
          </a:p>
          <a:p>
            <a:pPr marL="180975" lvl="1" indent="-171450">
              <a:spcAft>
                <a:spcPts val="600"/>
              </a:spcAft>
              <a:buClr>
                <a:srgbClr val="E7534F"/>
              </a:buClr>
              <a:buFont typeface="Arial" panose="020B0604020202020204" pitchFamily="34" charset="0"/>
              <a:buChar char="•"/>
              <a:defRPr/>
            </a:pPr>
            <a:r>
              <a:rPr kumimoji="0" lang="en-US" sz="1200" b="0" i="0" u="none" strike="noStrike" kern="1200" cap="none" spc="0" normalizeH="0" baseline="0" noProof="0">
                <a:ln>
                  <a:noFill/>
                </a:ln>
                <a:solidFill>
                  <a:srgbClr val="000000"/>
                </a:solidFill>
                <a:effectLst/>
                <a:uLnTx/>
                <a:uFillTx/>
                <a:latin typeface="Helvetica"/>
                <a:ea typeface="+mn-ea"/>
                <a:cs typeface="Helvetica"/>
              </a:rPr>
              <a:t>citizen services (66%)</a:t>
            </a:r>
            <a:endParaRPr lang="en-US" sz="1200" b="0" i="0" u="none" strike="noStrike" kern="1200" cap="none" spc="0" normalizeH="0" baseline="0" noProof="0">
              <a:ln>
                <a:noFill/>
              </a:ln>
              <a:solidFill>
                <a:srgbClr val="000000"/>
              </a:solidFill>
              <a:effectLst/>
              <a:uLnTx/>
              <a:uFillTx/>
              <a:latin typeface="Helvetica"/>
              <a:cs typeface="Helvetica"/>
            </a:endParaRPr>
          </a:p>
          <a:p>
            <a:pPr marL="180975" lvl="1" indent="-171450">
              <a:spcAft>
                <a:spcPts val="600"/>
              </a:spcAft>
              <a:buClr>
                <a:srgbClr val="E7534F"/>
              </a:buClr>
              <a:buFont typeface="Arial" panose="020B0604020202020204" pitchFamily="34" charset="0"/>
              <a:buChar char="•"/>
              <a:defRPr/>
            </a:pPr>
            <a:r>
              <a:rPr kumimoji="0" lang="en-US" sz="1200" b="0" i="0" u="none" strike="noStrike" kern="1200" cap="none" spc="0" normalizeH="0" baseline="0" noProof="0">
                <a:ln>
                  <a:noFill/>
                </a:ln>
                <a:solidFill>
                  <a:srgbClr val="000000"/>
                </a:solidFill>
                <a:effectLst/>
                <a:uLnTx/>
                <a:uFillTx/>
                <a:latin typeface="Helvetica"/>
                <a:ea typeface="+mn-ea"/>
                <a:cs typeface="Helvetica"/>
              </a:rPr>
              <a:t>fraud detection (66%)</a:t>
            </a:r>
            <a:endParaRPr lang="en-US" sz="1200" b="0" i="0" u="none" strike="noStrike" kern="1200" cap="none" spc="0" normalizeH="0" baseline="0" noProof="0">
              <a:ln>
                <a:noFill/>
              </a:ln>
              <a:solidFill>
                <a:srgbClr val="000000"/>
              </a:solidFill>
              <a:effectLst/>
              <a:uLnTx/>
              <a:uFillTx/>
              <a:latin typeface="Helvetica"/>
              <a:cs typeface="Helvetica"/>
            </a:endParaRPr>
          </a:p>
          <a:p>
            <a:pPr marL="180975" lvl="1" indent="-171450">
              <a:spcAft>
                <a:spcPts val="1800"/>
              </a:spcAft>
              <a:buClr>
                <a:srgbClr val="E7534F"/>
              </a:buClr>
              <a:buFont typeface="Arial" panose="020B0604020202020204" pitchFamily="34" charset="0"/>
              <a:buChar char="•"/>
              <a:defRPr/>
            </a:pPr>
            <a:r>
              <a:rPr kumimoji="0" lang="en-US" sz="1200" b="0" i="0" u="none" strike="noStrike" kern="1200" cap="none" spc="0" normalizeH="0" baseline="0" noProof="0">
                <a:ln>
                  <a:noFill/>
                </a:ln>
                <a:solidFill>
                  <a:srgbClr val="000000"/>
                </a:solidFill>
                <a:effectLst/>
                <a:uLnTx/>
                <a:uFillTx/>
                <a:latin typeface="Helvetica"/>
                <a:ea typeface="+mn-ea"/>
                <a:cs typeface="Helvetica"/>
              </a:rPr>
              <a:t>augmenting decisions (56%). </a:t>
            </a:r>
            <a:endParaRPr lang="en-US" sz="1200" b="0" i="0" u="none" strike="noStrike" kern="1200" cap="none" spc="0" normalizeH="0" baseline="0" noProof="0">
              <a:ln>
                <a:noFill/>
              </a:ln>
              <a:solidFill>
                <a:srgbClr val="000000"/>
              </a:solidFill>
              <a:effectLst/>
              <a:uLnTx/>
              <a:uFillTx/>
              <a:latin typeface="Helvetica"/>
              <a:cs typeface="Helvetica"/>
            </a:endParaRPr>
          </a:p>
          <a:p>
            <a:pPr marR="0" lvl="0" algn="l" defTabSz="914400" rtl="0" eaLnBrk="1" fontAlgn="auto" latinLnBrk="0" hangingPunct="1">
              <a:lnSpc>
                <a:spcPct val="125000"/>
              </a:lnSpc>
              <a:spcBef>
                <a:spcPts val="0"/>
              </a:spcBef>
              <a:spcAft>
                <a:spcPts val="600"/>
              </a:spcAft>
              <a:buClr>
                <a:srgbClr val="E7534F"/>
              </a:buClr>
              <a:buSzTx/>
              <a:tabLst/>
              <a:defRPr/>
            </a:pPr>
            <a:r>
              <a:rPr kumimoji="0" lang="en-US" sz="1200" b="0" i="0" u="none" strike="noStrike" kern="1200" cap="none" spc="0" normalizeH="0" baseline="0" noProof="0">
                <a:ln>
                  <a:noFill/>
                </a:ln>
                <a:solidFill>
                  <a:srgbClr val="000000"/>
                </a:solidFill>
                <a:effectLst/>
                <a:uLnTx/>
                <a:uFillTx/>
                <a:latin typeface="Helvetica"/>
                <a:ea typeface="+mn-ea"/>
                <a:cs typeface="Helvetica"/>
              </a:rPr>
              <a:t>Sandbox experimentation is currently focused on:</a:t>
            </a:r>
            <a:endParaRPr lang="en-US" sz="1200" b="0" i="0" u="none" strike="noStrike" kern="1200" cap="none" spc="0" normalizeH="0" baseline="0" noProof="0">
              <a:ln>
                <a:noFill/>
              </a:ln>
              <a:solidFill>
                <a:srgbClr val="000000"/>
              </a:solidFill>
              <a:effectLst/>
              <a:uLnTx/>
              <a:uFillTx/>
              <a:latin typeface="Helvetica"/>
              <a:cs typeface="Helvetica"/>
            </a:endParaRPr>
          </a:p>
          <a:p>
            <a:pPr marL="180975" lvl="1" indent="-171450">
              <a:spcAft>
                <a:spcPts val="600"/>
              </a:spcAft>
              <a:buClr>
                <a:srgbClr val="E7534F"/>
              </a:buClr>
              <a:buFont typeface="Arial" panose="020B0604020202020204" pitchFamily="34" charset="0"/>
              <a:buChar char="•"/>
              <a:defRPr/>
            </a:pPr>
            <a:r>
              <a:rPr kumimoji="0" lang="en-US" sz="1200" b="0" i="0" u="none" strike="noStrike" kern="1200" cap="none" spc="0" normalizeH="0" baseline="0" noProof="0">
                <a:ln>
                  <a:noFill/>
                </a:ln>
                <a:solidFill>
                  <a:srgbClr val="000000"/>
                </a:solidFill>
                <a:effectLst/>
                <a:uLnTx/>
                <a:uFillTx/>
                <a:latin typeface="Helvetica"/>
                <a:ea typeface="+mn-ea"/>
                <a:cs typeface="Helvetica"/>
              </a:rPr>
              <a:t>code generation (45%)</a:t>
            </a:r>
            <a:endParaRPr lang="en-US" sz="1200" b="0" i="0" u="none" strike="noStrike" kern="1200" cap="none" spc="0" normalizeH="0" baseline="0" noProof="0">
              <a:ln>
                <a:noFill/>
              </a:ln>
              <a:solidFill>
                <a:srgbClr val="000000"/>
              </a:solidFill>
              <a:effectLst/>
              <a:uLnTx/>
              <a:uFillTx/>
              <a:latin typeface="Helvetica"/>
              <a:cs typeface="Helvetica"/>
            </a:endParaRPr>
          </a:p>
          <a:p>
            <a:pPr marL="180975" lvl="1" indent="-171450">
              <a:spcAft>
                <a:spcPts val="600"/>
              </a:spcAft>
              <a:buClr>
                <a:srgbClr val="E7534F"/>
              </a:buClr>
              <a:buFont typeface="Arial" panose="020B0604020202020204" pitchFamily="34" charset="0"/>
              <a:buChar char="•"/>
              <a:defRPr/>
            </a:pPr>
            <a:r>
              <a:rPr kumimoji="0" lang="en-US" sz="1200" b="0" i="0" u="none" strike="noStrike" kern="1200" cap="none" spc="0" normalizeH="0" baseline="0" noProof="0">
                <a:ln>
                  <a:noFill/>
                </a:ln>
                <a:solidFill>
                  <a:srgbClr val="000000"/>
                </a:solidFill>
                <a:effectLst/>
                <a:uLnTx/>
                <a:uFillTx/>
                <a:latin typeface="Helvetica"/>
                <a:ea typeface="+mn-ea"/>
                <a:cs typeface="Helvetica"/>
              </a:rPr>
              <a:t>operational improvements (40%) </a:t>
            </a:r>
            <a:endParaRPr lang="en-US" sz="1200" b="0" i="0" u="none" strike="noStrike" kern="1200" cap="none" spc="0" normalizeH="0" baseline="0" noProof="0">
              <a:ln>
                <a:noFill/>
              </a:ln>
              <a:solidFill>
                <a:srgbClr val="000000"/>
              </a:solidFill>
              <a:effectLst/>
              <a:uLnTx/>
              <a:uFillTx/>
              <a:latin typeface="Helvetica"/>
              <a:cs typeface="Helvetica"/>
            </a:endParaRPr>
          </a:p>
          <a:p>
            <a:pPr marL="180975" lvl="1" indent="-171450">
              <a:spcAft>
                <a:spcPts val="1800"/>
              </a:spcAft>
              <a:buClr>
                <a:srgbClr val="E7534F"/>
              </a:buClr>
              <a:buFont typeface="Arial" panose="020B0604020202020204" pitchFamily="34" charset="0"/>
              <a:buChar char="•"/>
              <a:defRPr/>
            </a:pPr>
            <a:r>
              <a:rPr kumimoji="0" lang="en-US" sz="1200" b="0" i="0" u="none" strike="noStrike" kern="1200" cap="none" spc="0" normalizeH="0" baseline="0" noProof="0">
                <a:ln>
                  <a:noFill/>
                </a:ln>
                <a:solidFill>
                  <a:srgbClr val="000000"/>
                </a:solidFill>
                <a:effectLst/>
                <a:uLnTx/>
                <a:uFillTx/>
                <a:latin typeface="Helvetica"/>
                <a:ea typeface="+mn-ea"/>
                <a:cs typeface="Helvetica"/>
              </a:rPr>
              <a:t>ideation &amp; research (35%).</a:t>
            </a:r>
            <a:endParaRPr lang="en-US" sz="1200" b="0" i="0" u="none" strike="noStrike" kern="1200" cap="none" spc="0" normalizeH="0" baseline="0" noProof="0">
              <a:ln>
                <a:noFill/>
              </a:ln>
              <a:solidFill>
                <a:srgbClr val="000000"/>
              </a:solidFill>
              <a:effectLst/>
              <a:uLnTx/>
              <a:uFillTx/>
              <a:latin typeface="Helvetica"/>
              <a:cs typeface="Helvetica"/>
            </a:endParaRPr>
          </a:p>
          <a:p>
            <a:pPr marR="0" lvl="0" algn="l" defTabSz="914400" rtl="0" eaLnBrk="1" fontAlgn="auto" latinLnBrk="0" hangingPunct="1">
              <a:lnSpc>
                <a:spcPct val="125000"/>
              </a:lnSpc>
              <a:spcBef>
                <a:spcPts val="0"/>
              </a:spcBef>
              <a:spcAft>
                <a:spcPts val="600"/>
              </a:spcAft>
              <a:buClr>
                <a:srgbClr val="E7534F"/>
              </a:buClr>
              <a:buSzTx/>
              <a:tabLst/>
              <a:defRPr/>
            </a:pPr>
            <a:r>
              <a:rPr kumimoji="0" lang="en-US" sz="1200" b="0" i="0" u="none" strike="noStrike" kern="1200" cap="none" spc="0" normalizeH="0" baseline="0" noProof="0">
                <a:ln>
                  <a:noFill/>
                </a:ln>
                <a:solidFill>
                  <a:srgbClr val="000000"/>
                </a:solidFill>
                <a:effectLst/>
                <a:uLnTx/>
                <a:uFillTx/>
                <a:latin typeface="Helvetica"/>
                <a:ea typeface="+mn-ea"/>
                <a:cs typeface="Helvetica"/>
              </a:rPr>
              <a:t>Chatbot assistants are mostly used for: </a:t>
            </a:r>
            <a:endParaRPr lang="en-US" sz="1200" b="0" i="0" u="none" strike="noStrike" kern="1200" cap="none" spc="0" normalizeH="0" baseline="0" noProof="0">
              <a:ln>
                <a:noFill/>
              </a:ln>
              <a:solidFill>
                <a:srgbClr val="000000"/>
              </a:solidFill>
              <a:effectLst/>
              <a:uLnTx/>
              <a:uFillTx/>
              <a:latin typeface="Helvetica"/>
              <a:cs typeface="Helvetica"/>
            </a:endParaRPr>
          </a:p>
          <a:p>
            <a:pPr marL="180975" lvl="1" indent="-171450">
              <a:spcAft>
                <a:spcPts val="600"/>
              </a:spcAft>
              <a:buClr>
                <a:srgbClr val="E7534F"/>
              </a:buClr>
              <a:buFont typeface="Arial" panose="020B0604020202020204" pitchFamily="34" charset="0"/>
              <a:buChar char="•"/>
              <a:defRPr/>
            </a:pPr>
            <a:r>
              <a:rPr kumimoji="0" lang="en-US" sz="1200" b="0" i="0" u="none" strike="noStrike" kern="1200" cap="none" spc="0" normalizeH="0" baseline="0" noProof="0">
                <a:ln>
                  <a:noFill/>
                </a:ln>
                <a:solidFill>
                  <a:srgbClr val="000000"/>
                </a:solidFill>
                <a:effectLst/>
                <a:uLnTx/>
                <a:uFillTx/>
                <a:latin typeface="Helvetica"/>
                <a:ea typeface="+mn-ea"/>
                <a:cs typeface="Helvetica"/>
              </a:rPr>
              <a:t>common admin tasks (39%) </a:t>
            </a:r>
            <a:endParaRPr lang="en-US" sz="1200" b="0" i="0" u="none" strike="noStrike" kern="1200" cap="none" spc="0" normalizeH="0" baseline="0" noProof="0">
              <a:ln>
                <a:noFill/>
              </a:ln>
              <a:solidFill>
                <a:srgbClr val="000000"/>
              </a:solidFill>
              <a:effectLst/>
              <a:uLnTx/>
              <a:uFillTx/>
              <a:latin typeface="Helvetica"/>
              <a:cs typeface="Helvetica"/>
            </a:endParaRPr>
          </a:p>
          <a:p>
            <a:pPr marL="180975" lvl="1" indent="-171450">
              <a:spcAft>
                <a:spcPts val="600"/>
              </a:spcAft>
              <a:buClr>
                <a:srgbClr val="E7534F"/>
              </a:buClr>
              <a:buFont typeface="Arial" panose="020B0604020202020204" pitchFamily="34" charset="0"/>
              <a:buChar char="•"/>
              <a:defRPr/>
            </a:pPr>
            <a:r>
              <a:rPr kumimoji="0" lang="en-US" sz="1200" b="0" i="0" u="none" strike="noStrike" kern="1200" cap="none" spc="0" normalizeH="0" baseline="0" noProof="0">
                <a:ln>
                  <a:noFill/>
                </a:ln>
                <a:solidFill>
                  <a:srgbClr val="000000"/>
                </a:solidFill>
                <a:effectLst/>
                <a:uLnTx/>
                <a:uFillTx/>
                <a:latin typeface="Helvetica"/>
                <a:ea typeface="+mn-ea"/>
                <a:cs typeface="Helvetica"/>
              </a:rPr>
              <a:t>policy drafting (29%).</a:t>
            </a:r>
            <a:endParaRPr lang="en-US" sz="1200" b="0" i="0" u="none" strike="noStrike" kern="1200" cap="none" spc="0" normalizeH="0" baseline="0" noProof="0">
              <a:ln>
                <a:noFill/>
              </a:ln>
              <a:solidFill>
                <a:srgbClr val="000000"/>
              </a:solidFill>
              <a:effectLst/>
              <a:uLnTx/>
              <a:uFillTx/>
              <a:latin typeface="Helvetica"/>
              <a:cs typeface="Helvetica"/>
            </a:endParaRPr>
          </a:p>
        </p:txBody>
      </p:sp>
      <p:grpSp>
        <p:nvGrpSpPr>
          <p:cNvPr id="2" name="Group 1">
            <a:extLst>
              <a:ext uri="{FF2B5EF4-FFF2-40B4-BE49-F238E27FC236}">
                <a16:creationId xmlns:a16="http://schemas.microsoft.com/office/drawing/2014/main" id="{0E59EBAA-4202-751C-40D2-D87686A7267C}"/>
              </a:ext>
            </a:extLst>
          </p:cNvPr>
          <p:cNvGrpSpPr/>
          <p:nvPr/>
        </p:nvGrpSpPr>
        <p:grpSpPr>
          <a:xfrm>
            <a:off x="562690" y="401023"/>
            <a:ext cx="3630733" cy="1138774"/>
            <a:chOff x="819810" y="1621037"/>
            <a:chExt cx="3630734" cy="1138774"/>
          </a:xfrm>
        </p:grpSpPr>
        <p:sp>
          <p:nvSpPr>
            <p:cNvPr id="3" name="Rectangle 2">
              <a:extLst>
                <a:ext uri="{FF2B5EF4-FFF2-40B4-BE49-F238E27FC236}">
                  <a16:creationId xmlns:a16="http://schemas.microsoft.com/office/drawing/2014/main" id="{6C0FB7F7-68AD-DE7D-8384-3E3B5F97747D}"/>
                </a:ext>
              </a:extLst>
            </p:cNvPr>
            <p:cNvSpPr/>
            <p:nvPr/>
          </p:nvSpPr>
          <p:spPr>
            <a:xfrm>
              <a:off x="819811" y="1928814"/>
              <a:ext cx="3630733" cy="83099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50" normalizeH="0" baseline="0" noProof="0">
                  <a:ln>
                    <a:noFill/>
                  </a:ln>
                  <a:solidFill>
                    <a:prstClr val="black"/>
                  </a:solidFill>
                  <a:effectLst/>
                  <a:uLnTx/>
                  <a:uFillTx/>
                  <a:latin typeface="Helvetica"/>
                  <a:ea typeface="+mn-ea"/>
                  <a:cs typeface="Helvetica"/>
                </a:rPr>
                <a:t>Deployment maturity of generative AI use cases</a:t>
              </a:r>
            </a:p>
          </p:txBody>
        </p:sp>
        <p:sp>
          <p:nvSpPr>
            <p:cNvPr id="6" name="Rectangle 5">
              <a:extLst>
                <a:ext uri="{FF2B5EF4-FFF2-40B4-BE49-F238E27FC236}">
                  <a16:creationId xmlns:a16="http://schemas.microsoft.com/office/drawing/2014/main" id="{C2ADCB1C-AB81-0841-0EC0-DFFDF4A2AE90}"/>
                </a:ext>
              </a:extLst>
            </p:cNvPr>
            <p:cNvSpPr/>
            <p:nvPr/>
          </p:nvSpPr>
          <p:spPr>
            <a:xfrm>
              <a:off x="819810" y="1621037"/>
              <a:ext cx="3630733"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Technology Trends</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7468B58E-2EB9-A924-7097-8A80AE2246A3}"/>
              </a:ext>
            </a:extLst>
          </p:cNvPr>
          <p:cNvCxnSpPr>
            <a:cxnSpLocks/>
          </p:cNvCxnSpPr>
          <p:nvPr/>
        </p:nvCxnSpPr>
        <p:spPr>
          <a:xfrm flipV="1">
            <a:off x="4467649" y="218363"/>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B21FAA54-6B38-D01A-F401-8AB4980A55A5}"/>
              </a:ext>
            </a:extLst>
          </p:cNvPr>
          <p:cNvSpPr txBox="1"/>
          <p:nvPr/>
        </p:nvSpPr>
        <p:spPr>
          <a:xfrm>
            <a:off x="4641668" y="708800"/>
            <a:ext cx="7344000" cy="5458289"/>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25000"/>
              </a:lnSpc>
              <a:spcBef>
                <a:spcPts val="0"/>
              </a:spcBef>
              <a:spcAft>
                <a:spcPts val="1200"/>
              </a:spcAft>
              <a:buClr>
                <a:srgbClr val="E7534F"/>
              </a:buClr>
              <a:buSzTx/>
              <a:buFontTx/>
              <a:buNone/>
              <a:tabLst/>
              <a:defRPr/>
            </a:pPr>
            <a:r>
              <a:rPr kumimoji="0" lang="en-US" sz="1400" b="1" i="0" u="none" strike="noStrike" kern="1200" cap="none" spc="0" normalizeH="0" baseline="0" noProof="0">
                <a:ln>
                  <a:noFill/>
                </a:ln>
                <a:solidFill>
                  <a:prstClr val="black"/>
                </a:solidFill>
                <a:effectLst/>
                <a:uLnTx/>
                <a:uFillTx/>
                <a:latin typeface="Helvetica"/>
                <a:ea typeface="+mn-ea"/>
                <a:cs typeface="Helvetica"/>
              </a:rPr>
              <a:t>Generative AI adoption within the APS is mostly </a:t>
            </a:r>
            <a:br>
              <a:rPr kumimoji="0" lang="en-US" sz="1400" b="1" i="0" u="none" strike="noStrike" kern="1200" cap="none" spc="0" normalizeH="0" baseline="0" noProof="0">
                <a:ln>
                  <a:noFill/>
                </a:ln>
                <a:solidFill>
                  <a:prstClr val="black"/>
                </a:solidFill>
                <a:effectLst/>
                <a:uLnTx/>
                <a:uFillTx/>
                <a:latin typeface="Helvetica"/>
                <a:ea typeface="+mn-ea"/>
                <a:cs typeface="Helvetica"/>
              </a:rPr>
            </a:br>
            <a:r>
              <a:rPr kumimoji="0" lang="en-US" sz="1400" b="1" i="0" u="none" strike="noStrike" kern="1200" cap="none" spc="0" normalizeH="0" baseline="0" noProof="0">
                <a:ln>
                  <a:noFill/>
                </a:ln>
                <a:solidFill>
                  <a:prstClr val="black"/>
                </a:solidFill>
                <a:effectLst/>
                <a:uLnTx/>
                <a:uFillTx/>
                <a:latin typeface="Helvetica"/>
                <a:ea typeface="+mn-ea"/>
                <a:cs typeface="Helvetica"/>
              </a:rPr>
              <a:t>inactive and low in maturity</a:t>
            </a:r>
            <a:endParaRPr kumimoji="0" lang="en-US" sz="1400" b="1" i="0" u="none" strike="noStrike" kern="1200" cap="none" spc="0" normalizeH="0" baseline="0" noProof="0">
              <a:ln>
                <a:noFill/>
              </a:ln>
              <a:solidFill>
                <a:srgbClr val="000000"/>
              </a:solidFill>
              <a:effectLst/>
              <a:uLnTx/>
              <a:uFillTx/>
              <a:latin typeface="Helvetica"/>
              <a:ea typeface="+mn-ea"/>
              <a:cs typeface="Helvetica"/>
            </a:endParaRPr>
          </a:p>
          <a:p>
            <a:pPr marR="0" lvl="0" algn="l" defTabSz="914400" rtl="0" eaLnBrk="1" fontAlgn="auto" latinLnBrk="0" hangingPunct="1">
              <a:lnSpc>
                <a:spcPct val="125000"/>
              </a:lnSpc>
              <a:spcBef>
                <a:spcPts val="0"/>
              </a:spcBef>
              <a:spcAft>
                <a:spcPts val="600"/>
              </a:spcAft>
              <a:buClr>
                <a:srgbClr val="E7534F"/>
              </a:buClr>
              <a:buSzTx/>
              <a:tabLst/>
              <a:defRPr/>
            </a:pPr>
            <a:r>
              <a:rPr lang="en-US" sz="1200" b="1">
                <a:solidFill>
                  <a:prstClr val="black"/>
                </a:solidFill>
                <a:latin typeface="Helvetica"/>
                <a:cs typeface="Helvetica"/>
              </a:rPr>
              <a:t>M</a:t>
            </a:r>
            <a:r>
              <a:rPr kumimoji="0" lang="en-US" sz="1200" b="1" i="0" u="none" strike="noStrike" kern="1200" cap="none" spc="0" normalizeH="0" baseline="0" noProof="0">
                <a:ln>
                  <a:noFill/>
                </a:ln>
                <a:solidFill>
                  <a:prstClr val="black"/>
                </a:solidFill>
                <a:effectLst/>
                <a:uLnTx/>
                <a:uFillTx/>
                <a:latin typeface="Helvetica"/>
                <a:ea typeface="+mn-ea"/>
                <a:cs typeface="Helvetica"/>
              </a:rPr>
              <a:t>ost inactive use cases</a:t>
            </a:r>
            <a:endParaRPr lang="en-US" sz="1200" b="1" i="0" u="none" strike="noStrike" kern="1200" cap="none" spc="0" normalizeH="0" baseline="0" noProof="0">
              <a:ln>
                <a:noFill/>
              </a:ln>
              <a:solidFill>
                <a:prstClr val="black"/>
              </a:solidFill>
              <a:effectLst/>
              <a:uLnTx/>
              <a:uFillTx/>
              <a:latin typeface="Helvetica"/>
              <a:cs typeface="Helvetica"/>
            </a:endParaRPr>
          </a:p>
          <a:p>
            <a:pPr marL="185420" marR="0" lvl="0" indent="-185420"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APS is holding back on deploying generative AI in high-risk or citizen-facing contexts due to governance, data sovereignty and accountability concerns. This reflects a practical and low-risk adoption mindset, before extending AI to decision or fraud-related functions.</a:t>
            </a:r>
            <a:endParaRPr lang="en-US" sz="1200" b="0" i="0" u="none" strike="noStrike" kern="1200" cap="none" spc="0" normalizeH="0" baseline="0" noProof="0">
              <a:ln>
                <a:noFill/>
              </a:ln>
              <a:solidFill>
                <a:prstClr val="black"/>
              </a:solidFill>
              <a:effectLst/>
              <a:uLnTx/>
              <a:uFillTx/>
              <a:latin typeface="Helvetica"/>
              <a:cs typeface="Helvetica"/>
            </a:endParaRPr>
          </a:p>
          <a:p>
            <a:pPr marR="0" lvl="0" algn="l" defTabSz="914400" rtl="0" eaLnBrk="1" fontAlgn="auto" latinLnBrk="0" hangingPunct="1">
              <a:lnSpc>
                <a:spcPct val="125000"/>
              </a:lnSpc>
              <a:spcBef>
                <a:spcPts val="0"/>
              </a:spcBef>
              <a:spcAft>
                <a:spcPts val="600"/>
              </a:spcAft>
              <a:buClr>
                <a:srgbClr val="E7534F"/>
              </a:buClr>
              <a:buSzTx/>
              <a:tabLst/>
              <a:defRPr/>
            </a:pPr>
            <a:r>
              <a:rPr lang="en-US" sz="1200" b="1">
                <a:solidFill>
                  <a:prstClr val="black"/>
                </a:solidFill>
                <a:latin typeface="Helvetica"/>
                <a:cs typeface="Helvetica"/>
              </a:rPr>
              <a:t>P</a:t>
            </a:r>
            <a:r>
              <a:rPr kumimoji="0" lang="en-US" sz="1200" b="1" i="0" u="none" strike="noStrike" kern="1200" cap="none" spc="0" normalizeH="0" baseline="0" noProof="0">
                <a:ln>
                  <a:noFill/>
                </a:ln>
                <a:solidFill>
                  <a:prstClr val="black"/>
                </a:solidFill>
                <a:effectLst/>
                <a:uLnTx/>
                <a:uFillTx/>
                <a:latin typeface="Helvetica"/>
                <a:ea typeface="+mn-ea"/>
                <a:cs typeface="Helvetica"/>
              </a:rPr>
              <a:t>rogressing generative AI use cases</a:t>
            </a:r>
            <a:endParaRPr lang="en-US" sz="1200" b="1" i="0" u="none" strike="noStrike" kern="1200" cap="none" spc="0" normalizeH="0" baseline="0" noProof="0">
              <a:ln>
                <a:noFill/>
              </a:ln>
              <a:solidFill>
                <a:prstClr val="black"/>
              </a:solidFill>
              <a:effectLst/>
              <a:uLnTx/>
              <a:uFillTx/>
              <a:latin typeface="Helvetica"/>
              <a:cs typeface="Helvetica"/>
            </a:endParaRPr>
          </a:p>
          <a:p>
            <a:pPr marL="185420" marR="0" lvl="0" indent="-185420"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Under the decision assist and automated decision-making categories, agencies are </a:t>
            </a:r>
            <a:r>
              <a:rPr kumimoji="0" lang="en-US" sz="1200" b="0" i="0" u="none" strike="noStrike" kern="1200" cap="none" spc="0" normalizeH="0" baseline="0" noProof="0" err="1">
                <a:ln>
                  <a:noFill/>
                </a:ln>
                <a:solidFill>
                  <a:prstClr val="black"/>
                </a:solidFill>
                <a:effectLst/>
                <a:uLnTx/>
                <a:uFillTx/>
                <a:latin typeface="Helvetica"/>
                <a:ea typeface="+mn-ea"/>
                <a:cs typeface="Helvetica"/>
              </a:rPr>
              <a:t>prioritising</a:t>
            </a:r>
            <a:r>
              <a:rPr kumimoji="0" lang="en-US" sz="1200" b="0" i="0" u="none" strike="noStrike" kern="1200" cap="none" spc="0" normalizeH="0" baseline="0" noProof="0">
                <a:ln>
                  <a:noFill/>
                </a:ln>
                <a:solidFill>
                  <a:prstClr val="black"/>
                </a:solidFill>
                <a:effectLst/>
                <a:uLnTx/>
                <a:uFillTx/>
                <a:latin typeface="Helvetica"/>
                <a:ea typeface="+mn-ea"/>
                <a:cs typeface="Helvetica"/>
              </a:rPr>
              <a:t> cyber security threat detection (20%), policy drafting (20%), common admin tasks (17%), research (17%), and knowledge management (15%) over public-facing applications (3%). </a:t>
            </a:r>
            <a:endParaRPr lang="en-US" sz="1200" b="1" i="0" u="none" strike="noStrike" kern="1200" cap="none" spc="0" normalizeH="0" baseline="0" noProof="0">
              <a:ln>
                <a:noFill/>
              </a:ln>
              <a:solidFill>
                <a:prstClr val="black"/>
              </a:solidFill>
              <a:effectLst/>
              <a:uLnTx/>
              <a:uFillTx/>
              <a:latin typeface="Helvetica"/>
              <a:cs typeface="Helvetica"/>
            </a:endParaRPr>
          </a:p>
          <a:p>
            <a:pPr marL="0" marR="0" lvl="0" indent="0" algn="l" defTabSz="914400" rtl="0" eaLnBrk="1" fontAlgn="auto" latinLnBrk="0" hangingPunct="1">
              <a:lnSpc>
                <a:spcPct val="125000"/>
              </a:lnSpc>
              <a:spcBef>
                <a:spcPts val="0"/>
              </a:spcBef>
              <a:spcAft>
                <a:spcPts val="60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Technical and operational applications in sandbox trials</a:t>
            </a:r>
            <a:endParaRPr kumimoji="0" lang="en-US" sz="1200" b="1" i="0" u="none" strike="noStrike" kern="1200" cap="none" spc="0" normalizeH="0" baseline="0" noProof="0">
              <a:ln>
                <a:noFill/>
              </a:ln>
              <a:solidFill>
                <a:srgbClr val="000000"/>
              </a:solidFill>
              <a:effectLst/>
              <a:uLnTx/>
              <a:uFillTx/>
              <a:latin typeface="Helvetica"/>
              <a:ea typeface="+mn-ea"/>
              <a:cs typeface="Helvetica"/>
            </a:endParaRPr>
          </a:p>
          <a:p>
            <a:pPr marL="171450" marR="0" lvl="0" indent="-171450"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APS agencies mostly rely on sandbox experiments to explore generative AI for technical and operational applications, focusing on high learning potential with manageable risks. These use cases are code generation, operational improvements and research.</a:t>
            </a:r>
          </a:p>
          <a:p>
            <a:pPr marL="0" marR="0" lvl="0" indent="0" algn="l" defTabSz="914400" rtl="0" eaLnBrk="1" fontAlgn="auto" latinLnBrk="0" hangingPunct="1">
              <a:lnSpc>
                <a:spcPct val="125000"/>
              </a:lnSpc>
              <a:spcBef>
                <a:spcPts val="0"/>
              </a:spcBef>
              <a:spcAft>
                <a:spcPts val="60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Chatbot assistants driving productivity</a:t>
            </a:r>
            <a:endParaRPr kumimoji="0" lang="en-US" sz="1200" b="1" i="0" u="none" strike="noStrike" kern="1200" cap="none" spc="0" normalizeH="0" baseline="0" noProof="0">
              <a:ln>
                <a:noFill/>
              </a:ln>
              <a:solidFill>
                <a:srgbClr val="000000"/>
              </a:solidFill>
              <a:effectLst/>
              <a:uLnTx/>
              <a:uFillTx/>
              <a:latin typeface="Helvetica"/>
              <a:ea typeface="+mn-ea"/>
              <a:cs typeface="Helvetica"/>
            </a:endParaRPr>
          </a:p>
          <a:p>
            <a:pPr marL="171450" marR="0" lvl="0" indent="-171450" algn="l" defTabSz="914400" rtl="0" eaLnBrk="1" fontAlgn="auto" latinLnBrk="0" hangingPunct="1">
              <a:lnSpc>
                <a:spcPct val="125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Chatbot assistants are viewed as essential tools for handling common tasks and policy drafting. This suggests that the APS prioritises increasing productivity and reducing manual administrative work.</a:t>
            </a:r>
            <a:endParaRPr lang="en-US" sz="1200" b="0" i="0" u="none" strike="noStrike" kern="1200" cap="none" spc="0" normalizeH="0" baseline="0" noProof="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25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With generative AI cutting policy drafting cycles from weeks to days, APS teams can act more responsively on policy decisions, delivering better societal outcomes.</a:t>
            </a:r>
          </a:p>
        </p:txBody>
      </p:sp>
    </p:spTree>
    <p:extLst>
      <p:ext uri="{BB962C8B-B14F-4D97-AF65-F5344CB8AC3E}">
        <p14:creationId xmlns:p14="http://schemas.microsoft.com/office/powerpoint/2010/main" val="1307805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27ABBCE-7401-59E0-AFD8-ABEC52875BBF}"/>
            </a:ext>
          </a:extLst>
        </p:cNvPr>
        <p:cNvGrpSpPr/>
        <p:nvPr/>
      </p:nvGrpSpPr>
      <p:grpSpPr>
        <a:xfrm>
          <a:off x="0" y="0"/>
          <a:ext cx="0" cy="0"/>
          <a:chOff x="0" y="0"/>
          <a:chExt cx="0" cy="0"/>
        </a:xfrm>
      </p:grpSpPr>
      <p:pic>
        <p:nvPicPr>
          <p:cNvPr id="6" name="Graphic 5">
            <a:extLst>
              <a:ext uri="{FF2B5EF4-FFF2-40B4-BE49-F238E27FC236}">
                <a16:creationId xmlns:a16="http://schemas.microsoft.com/office/drawing/2014/main" id="{6FA4D162-D7B6-E640-37B0-ACE57B67F4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0027" y="6005622"/>
            <a:ext cx="2157900" cy="232240"/>
          </a:xfrm>
          <a:prstGeom prst="rect">
            <a:avLst/>
          </a:prstGeom>
        </p:spPr>
      </p:pic>
      <p:grpSp>
        <p:nvGrpSpPr>
          <p:cNvPr id="2" name="Group 1">
            <a:extLst>
              <a:ext uri="{FF2B5EF4-FFF2-40B4-BE49-F238E27FC236}">
                <a16:creationId xmlns:a16="http://schemas.microsoft.com/office/drawing/2014/main" id="{7C80F2C5-2AE6-3742-AF61-DE6C9F8FB57E}"/>
              </a:ext>
            </a:extLst>
          </p:cNvPr>
          <p:cNvGrpSpPr/>
          <p:nvPr/>
        </p:nvGrpSpPr>
        <p:grpSpPr>
          <a:xfrm>
            <a:off x="549440" y="2483125"/>
            <a:ext cx="7131520" cy="1634625"/>
            <a:chOff x="549440" y="2483125"/>
            <a:chExt cx="7131520" cy="1634625"/>
          </a:xfrm>
        </p:grpSpPr>
        <p:sp>
          <p:nvSpPr>
            <p:cNvPr id="5" name="TextBox 4">
              <a:extLst>
                <a:ext uri="{FF2B5EF4-FFF2-40B4-BE49-F238E27FC236}">
                  <a16:creationId xmlns:a16="http://schemas.microsoft.com/office/drawing/2014/main" id="{27407C91-C979-754D-CD5B-8FDB69909A6F}"/>
                </a:ext>
              </a:extLst>
            </p:cNvPr>
            <p:cNvSpPr txBox="1"/>
            <p:nvPr/>
          </p:nvSpPr>
          <p:spPr>
            <a:xfrm>
              <a:off x="549440" y="2483125"/>
              <a:ext cx="7131520" cy="132343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2400"/>
                </a:spcAft>
                <a:buClrTx/>
                <a:buSzTx/>
                <a:buFontTx/>
                <a:buNone/>
                <a:tabLst/>
                <a:defRPr/>
              </a:pPr>
              <a:r>
                <a:rPr kumimoji="0" lang="en-US" sz="4000" b="0" i="0" u="none" strike="noStrike" kern="1200" cap="none" spc="0" normalizeH="0" baseline="0" noProof="0">
                  <a:ln>
                    <a:noFill/>
                  </a:ln>
                  <a:solidFill>
                    <a:prstClr val="white"/>
                  </a:solidFill>
                  <a:effectLst/>
                  <a:uLnTx/>
                  <a:uFillTx/>
                  <a:latin typeface="Helvetica"/>
                  <a:ea typeface="+mn-ea"/>
                  <a:cs typeface="Helvetica"/>
                </a:rPr>
                <a:t>Capability to leverage</a:t>
              </a:r>
              <a:br>
                <a:rPr kumimoji="0" lang="en-US" sz="4000" b="0" i="0" u="none" strike="noStrike" kern="1200" cap="none" spc="0" normalizeH="0" baseline="0" noProof="0">
                  <a:ln>
                    <a:noFill/>
                  </a:ln>
                  <a:solidFill>
                    <a:prstClr val="white"/>
                  </a:solidFill>
                  <a:effectLst/>
                  <a:uLnTx/>
                  <a:uFillTx/>
                  <a:latin typeface="Helvetica"/>
                  <a:ea typeface="+mn-ea"/>
                  <a:cs typeface="Helvetica"/>
                </a:rPr>
              </a:br>
              <a:r>
                <a:rPr kumimoji="0" lang="en-US" sz="4000" b="0" i="0" u="none" strike="noStrike" kern="1200" cap="none" spc="0" normalizeH="0" baseline="0" noProof="0">
                  <a:ln>
                    <a:noFill/>
                  </a:ln>
                  <a:solidFill>
                    <a:prstClr val="white"/>
                  </a:solidFill>
                  <a:effectLst/>
                  <a:uLnTx/>
                  <a:uFillTx/>
                  <a:latin typeface="Helvetica"/>
                  <a:ea typeface="+mn-ea"/>
                  <a:cs typeface="Helvetica"/>
                </a:rPr>
                <a:t>agentic AI</a:t>
              </a:r>
            </a:p>
          </p:txBody>
        </p:sp>
        <p:sp>
          <p:nvSpPr>
            <p:cNvPr id="7" name="Rectangle 6">
              <a:extLst>
                <a:ext uri="{FF2B5EF4-FFF2-40B4-BE49-F238E27FC236}">
                  <a16:creationId xmlns:a16="http://schemas.microsoft.com/office/drawing/2014/main" id="{93E000A1-1C60-72DC-AE5F-5D16528E8C6C}"/>
                </a:ext>
              </a:extLst>
            </p:cNvPr>
            <p:cNvSpPr/>
            <p:nvPr/>
          </p:nvSpPr>
          <p:spPr>
            <a:xfrm>
              <a:off x="633533" y="4055276"/>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742030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F82507-4650-9F9D-F130-715D1AB73C53}"/>
            </a:ext>
          </a:extLst>
        </p:cNvPr>
        <p:cNvGrpSpPr/>
        <p:nvPr/>
      </p:nvGrpSpPr>
      <p:grpSpPr>
        <a:xfrm>
          <a:off x="0" y="0"/>
          <a:ext cx="0" cy="0"/>
          <a:chOff x="0" y="0"/>
          <a:chExt cx="0" cy="0"/>
        </a:xfrm>
      </p:grpSpPr>
      <p:pic>
        <p:nvPicPr>
          <p:cNvPr id="5" name="Graphic 4">
            <a:extLst>
              <a:ext uri="{FF2B5EF4-FFF2-40B4-BE49-F238E27FC236}">
                <a16:creationId xmlns:a16="http://schemas.microsoft.com/office/drawing/2014/main" id="{9CB57944-F960-16EE-7E13-6ACFFAC8488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4547" y="1148318"/>
            <a:ext cx="11742708" cy="5306108"/>
          </a:xfrm>
          <a:prstGeom prst="rect">
            <a:avLst/>
          </a:prstGeom>
        </p:spPr>
      </p:pic>
      <p:sp>
        <p:nvSpPr>
          <p:cNvPr id="2" name="Title 1">
            <a:extLst>
              <a:ext uri="{FF2B5EF4-FFF2-40B4-BE49-F238E27FC236}">
                <a16:creationId xmlns:a16="http://schemas.microsoft.com/office/drawing/2014/main" id="{89C95FD3-017E-7F80-AF8C-83738B42B166}"/>
              </a:ext>
            </a:extLst>
          </p:cNvPr>
          <p:cNvSpPr>
            <a:spLocks noGrp="1"/>
          </p:cNvSpPr>
          <p:nvPr>
            <p:ph type="title" idx="4294967295"/>
          </p:nvPr>
        </p:nvSpPr>
        <p:spPr>
          <a:xfrm>
            <a:off x="297711" y="149223"/>
            <a:ext cx="10440988" cy="719138"/>
          </a:xfrm>
        </p:spPr>
        <p:txBody>
          <a:bodyPr lIns="91440" tIns="45720" rIns="91440" bIns="45720" anchor="t">
            <a:normAutofit/>
          </a:bodyPr>
          <a:lstStyle/>
          <a:p>
            <a:pPr algn="l">
              <a:lnSpc>
                <a:spcPct val="100000"/>
              </a:lnSpc>
              <a:defRPr sz="1800" b="1">
                <a:latin typeface="Helvetica"/>
              </a:defRPr>
            </a:pPr>
            <a:r>
              <a:rPr lang="en-US" sz="2000"/>
              <a:t>Which statement best describes your agency’s current appetite </a:t>
            </a:r>
            <a:br>
              <a:rPr lang="en-US" sz="2000"/>
            </a:br>
            <a:r>
              <a:rPr lang="en-US" sz="2000"/>
              <a:t>and capability to leverage agentic AI over the next 18 months?</a:t>
            </a:r>
            <a:endParaRPr sz="2000"/>
          </a:p>
        </p:txBody>
      </p:sp>
      <p:sp>
        <p:nvSpPr>
          <p:cNvPr id="8" name="TextBox 7">
            <a:extLst>
              <a:ext uri="{FF2B5EF4-FFF2-40B4-BE49-F238E27FC236}">
                <a16:creationId xmlns:a16="http://schemas.microsoft.com/office/drawing/2014/main" id="{C201A1D7-84D4-177B-4CF9-F5394984286F}"/>
              </a:ext>
            </a:extLst>
          </p:cNvPr>
          <p:cNvSpPr txBox="1"/>
          <p:nvPr/>
        </p:nvSpPr>
        <p:spPr>
          <a:xfrm>
            <a:off x="3525520" y="6500712"/>
            <a:ext cx="8514899"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 ADAPT Government Edge Survey in Oct 2025. Sample size : 95 Australian Government Leaders</a:t>
            </a:r>
          </a:p>
        </p:txBody>
      </p:sp>
    </p:spTree>
    <p:extLst>
      <p:ext uri="{BB962C8B-B14F-4D97-AF65-F5344CB8AC3E}">
        <p14:creationId xmlns:p14="http://schemas.microsoft.com/office/powerpoint/2010/main" val="3285522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DF54F-97B0-102D-C438-30D9B9CA31E4}"/>
            </a:ext>
          </a:extLst>
        </p:cNvPr>
        <p:cNvGrpSpPr/>
        <p:nvPr/>
      </p:nvGrpSpPr>
      <p:grpSpPr>
        <a:xfrm>
          <a:off x="0" y="0"/>
          <a:ext cx="0" cy="0"/>
          <a:chOff x="0" y="0"/>
          <a:chExt cx="0" cy="0"/>
        </a:xfrm>
      </p:grpSpPr>
      <p:pic>
        <p:nvPicPr>
          <p:cNvPr id="4" name="Graphic 3">
            <a:extLst>
              <a:ext uri="{FF2B5EF4-FFF2-40B4-BE49-F238E27FC236}">
                <a16:creationId xmlns:a16="http://schemas.microsoft.com/office/drawing/2014/main" id="{FC503E35-16E1-2D4E-C7A9-9713307B0BC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4931" y="1100421"/>
            <a:ext cx="11805487" cy="5231505"/>
          </a:xfrm>
          <a:prstGeom prst="rect">
            <a:avLst/>
          </a:prstGeom>
        </p:spPr>
      </p:pic>
      <p:sp>
        <p:nvSpPr>
          <p:cNvPr id="2" name="Title 1">
            <a:extLst>
              <a:ext uri="{FF2B5EF4-FFF2-40B4-BE49-F238E27FC236}">
                <a16:creationId xmlns:a16="http://schemas.microsoft.com/office/drawing/2014/main" id="{ACF2E79A-D52A-799F-0C86-476AAC5633AE}"/>
              </a:ext>
            </a:extLst>
          </p:cNvPr>
          <p:cNvSpPr>
            <a:spLocks noGrp="1"/>
          </p:cNvSpPr>
          <p:nvPr>
            <p:ph type="title" idx="4294967295"/>
          </p:nvPr>
        </p:nvSpPr>
        <p:spPr>
          <a:xfrm>
            <a:off x="297711" y="149223"/>
            <a:ext cx="10440988" cy="719138"/>
          </a:xfrm>
        </p:spPr>
        <p:txBody>
          <a:bodyPr lIns="91440" tIns="45720" rIns="91440" bIns="45720" anchor="t">
            <a:normAutofit/>
          </a:bodyPr>
          <a:lstStyle/>
          <a:p>
            <a:pPr>
              <a:lnSpc>
                <a:spcPct val="100000"/>
              </a:lnSpc>
              <a:defRPr sz="1800" b="1">
                <a:latin typeface="Helvetica"/>
              </a:defRPr>
            </a:pPr>
            <a:r>
              <a:rPr lang="en-US" sz="2000"/>
              <a:t>APS’ capability to leverage agentic AI over the next 18 months </a:t>
            </a:r>
            <a:br>
              <a:rPr lang="en-US" sz="2000"/>
            </a:br>
            <a:r>
              <a:rPr lang="en-US" sz="2000"/>
              <a:t>as it relates to staff-experience and productivity</a:t>
            </a:r>
            <a:endParaRPr lang="en-PH" sz="2000"/>
          </a:p>
        </p:txBody>
      </p:sp>
      <p:sp>
        <p:nvSpPr>
          <p:cNvPr id="8" name="TextBox 7">
            <a:extLst>
              <a:ext uri="{FF2B5EF4-FFF2-40B4-BE49-F238E27FC236}">
                <a16:creationId xmlns:a16="http://schemas.microsoft.com/office/drawing/2014/main" id="{5892D104-8791-2969-54D3-F28B33EE57FB}"/>
              </a:ext>
            </a:extLst>
          </p:cNvPr>
          <p:cNvSpPr txBox="1"/>
          <p:nvPr/>
        </p:nvSpPr>
        <p:spPr>
          <a:xfrm>
            <a:off x="3525520" y="6500712"/>
            <a:ext cx="8514899"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ADAPT Government Edge Survey in Oct 2025: Sample size: 95 Australian Government Leaders'</a:t>
            </a:r>
          </a:p>
        </p:txBody>
      </p:sp>
    </p:spTree>
    <p:extLst>
      <p:ext uri="{BB962C8B-B14F-4D97-AF65-F5344CB8AC3E}">
        <p14:creationId xmlns:p14="http://schemas.microsoft.com/office/powerpoint/2010/main" val="3264194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8BC9DC-3464-B2C8-FD0D-D6E4E1DF7B2D}"/>
            </a:ext>
          </a:extLst>
        </p:cNvPr>
        <p:cNvGrpSpPr/>
        <p:nvPr/>
      </p:nvGrpSpPr>
      <p:grpSpPr>
        <a:xfrm>
          <a:off x="0" y="0"/>
          <a:ext cx="0" cy="0"/>
          <a:chOff x="0" y="0"/>
          <a:chExt cx="0" cy="0"/>
        </a:xfrm>
      </p:grpSpPr>
      <p:pic>
        <p:nvPicPr>
          <p:cNvPr id="5" name="Graphic 4">
            <a:extLst>
              <a:ext uri="{FF2B5EF4-FFF2-40B4-BE49-F238E27FC236}">
                <a16:creationId xmlns:a16="http://schemas.microsoft.com/office/drawing/2014/main" id="{FA37999E-8602-F8BC-A2B2-63156ACAB55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4212" y="950096"/>
            <a:ext cx="11769178" cy="5563057"/>
          </a:xfrm>
          <a:prstGeom prst="rect">
            <a:avLst/>
          </a:prstGeom>
        </p:spPr>
      </p:pic>
      <p:sp>
        <p:nvSpPr>
          <p:cNvPr id="2" name="Title 1">
            <a:extLst>
              <a:ext uri="{FF2B5EF4-FFF2-40B4-BE49-F238E27FC236}">
                <a16:creationId xmlns:a16="http://schemas.microsoft.com/office/drawing/2014/main" id="{CA0E9954-E08F-DFDE-9FB3-34912121FD7A}"/>
              </a:ext>
            </a:extLst>
          </p:cNvPr>
          <p:cNvSpPr>
            <a:spLocks noGrp="1"/>
          </p:cNvSpPr>
          <p:nvPr>
            <p:ph type="title" idx="4294967295"/>
          </p:nvPr>
        </p:nvSpPr>
        <p:spPr>
          <a:xfrm>
            <a:off x="297711" y="149223"/>
            <a:ext cx="10440988" cy="719138"/>
          </a:xfrm>
        </p:spPr>
        <p:txBody>
          <a:bodyPr lIns="91440" tIns="45720" rIns="91440" bIns="45720" anchor="t">
            <a:normAutofit/>
          </a:bodyPr>
          <a:lstStyle/>
          <a:p>
            <a:pPr algn="l">
              <a:lnSpc>
                <a:spcPct val="100000"/>
              </a:lnSpc>
              <a:defRPr sz="1800" b="1">
                <a:latin typeface="Helvetica"/>
              </a:defRPr>
            </a:pPr>
            <a:r>
              <a:rPr lang="en-US" sz="2000"/>
              <a:t>APS’s capability to leverage agentic AI over the next 18 months as it relates </a:t>
            </a:r>
            <a:br>
              <a:rPr lang="en-US" sz="2000"/>
            </a:br>
            <a:r>
              <a:rPr lang="en-US" sz="2000"/>
              <a:t>to average percentage of workloads in the public cloud</a:t>
            </a:r>
            <a:endParaRPr sz="2000"/>
          </a:p>
        </p:txBody>
      </p:sp>
      <p:sp>
        <p:nvSpPr>
          <p:cNvPr id="8" name="TextBox 7">
            <a:extLst>
              <a:ext uri="{FF2B5EF4-FFF2-40B4-BE49-F238E27FC236}">
                <a16:creationId xmlns:a16="http://schemas.microsoft.com/office/drawing/2014/main" id="{9EB47E9A-63B0-4BB1-4533-D0EB1158BF16}"/>
              </a:ext>
            </a:extLst>
          </p:cNvPr>
          <p:cNvSpPr txBox="1"/>
          <p:nvPr/>
        </p:nvSpPr>
        <p:spPr>
          <a:xfrm>
            <a:off x="3525520" y="6500712"/>
            <a:ext cx="8514899"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ADAPT Government Edge Survey in Oct 2025: Sample size: 95 Australian Government Leaders'</a:t>
            </a:r>
          </a:p>
        </p:txBody>
      </p:sp>
    </p:spTree>
    <p:extLst>
      <p:ext uri="{BB962C8B-B14F-4D97-AF65-F5344CB8AC3E}">
        <p14:creationId xmlns:p14="http://schemas.microsoft.com/office/powerpoint/2010/main" val="1235006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3_Custom Design">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Slide Footer">
  <a:themeElements>
    <a:clrScheme name="Custom 1">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4_Custom Design">
  <a:themeElements>
    <a:clrScheme name="ADAPT 1">
      <a:dk1>
        <a:srgbClr val="000000"/>
      </a:dk1>
      <a:lt1>
        <a:srgbClr val="FFFFFF"/>
      </a:lt1>
      <a:dk2>
        <a:srgbClr val="44546A"/>
      </a:dk2>
      <a:lt2>
        <a:srgbClr val="E7E6E6"/>
      </a:lt2>
      <a:accent1>
        <a:srgbClr val="E7534F"/>
      </a:accent1>
      <a:accent2>
        <a:srgbClr val="F09190"/>
      </a:accent2>
      <a:accent3>
        <a:srgbClr val="A5A5A5"/>
      </a:accent3>
      <a:accent4>
        <a:srgbClr val="000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itle White">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Theme">
  <a:themeElements>
    <a:clrScheme name="ADAPT 1">
      <a:dk1>
        <a:srgbClr val="000000"/>
      </a:dk1>
      <a:lt1>
        <a:srgbClr val="FFFFFF"/>
      </a:lt1>
      <a:dk2>
        <a:srgbClr val="44546A"/>
      </a:dk2>
      <a:lt2>
        <a:srgbClr val="E7E6E6"/>
      </a:lt2>
      <a:accent1>
        <a:srgbClr val="E7534F"/>
      </a:accent1>
      <a:accent2>
        <a:srgbClr val="F09190"/>
      </a:accent2>
      <a:accent3>
        <a:srgbClr val="A5A5A5"/>
      </a:accent3>
      <a:accent4>
        <a:srgbClr val="000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earchTerms xmlns="507dee17-6aae-496b-8a1e-0f1e47f95f1a" xsi:nil="true"/>
    <Keychallenges xmlns="507dee17-6aae-496b-8a1e-0f1e47f95f1a" xsi:nil="true"/>
    <Indsutry xmlns="507dee17-6aae-496b-8a1e-0f1e47f95f1a" xsi:nil="true"/>
    <year xmlns="507dee17-6aae-496b-8a1e-0f1e47f95f1a" xsi:nil="true"/>
    <TaxCatchAll xmlns="6b548529-d317-4b85-942f-248fe0d44d93" xsi:nil="true"/>
    <lcf76f155ced4ddcb4097134ff3c332f xmlns="507dee17-6aae-496b-8a1e-0f1e47f95f1a">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3F0E2E35C7FC547A4E113B88C746E98" ma:contentTypeVersion="22" ma:contentTypeDescription="Create a new document." ma:contentTypeScope="" ma:versionID="c072abb42aaca8a5afecb30be56d9061">
  <xsd:schema xmlns:xsd="http://www.w3.org/2001/XMLSchema" xmlns:xs="http://www.w3.org/2001/XMLSchema" xmlns:p="http://schemas.microsoft.com/office/2006/metadata/properties" xmlns:ns2="6b548529-d317-4b85-942f-248fe0d44d93" xmlns:ns3="507dee17-6aae-496b-8a1e-0f1e47f95f1a" targetNamespace="http://schemas.microsoft.com/office/2006/metadata/properties" ma:root="true" ma:fieldsID="bb7dff88ecc81e24d7b1a339654dd762" ns2:_="" ns3:_="">
    <xsd:import namespace="6b548529-d317-4b85-942f-248fe0d44d93"/>
    <xsd:import namespace="507dee17-6aae-496b-8a1e-0f1e47f95f1a"/>
    <xsd:element name="properties">
      <xsd:complexType>
        <xsd:sequence>
          <xsd:element name="documentManagement">
            <xsd:complexType>
              <xsd:all>
                <xsd:element ref="ns2:SharedWithUsers" minOccurs="0"/>
                <xsd:element ref="ns2:SharedWithDetails" minOccurs="0"/>
                <xsd:element ref="ns3:SearchTerm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ServiceOCR" minOccurs="0"/>
                <xsd:element ref="ns3:MediaLengthInSeconds" minOccurs="0"/>
                <xsd:element ref="ns3:Keychallenges" minOccurs="0"/>
                <xsd:element ref="ns3:Indsutry" minOccurs="0"/>
                <xsd:element ref="ns3:year"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548529-d317-4b85-942f-248fe0d44d9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f485b663-2aff-4673-a82a-b12cb1024c9d}" ma:internalName="TaxCatchAll" ma:showField="CatchAllData" ma:web="6b548529-d317-4b85-942f-248fe0d44d9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07dee17-6aae-496b-8a1e-0f1e47f95f1a" elementFormDefault="qualified">
    <xsd:import namespace="http://schemas.microsoft.com/office/2006/documentManagement/types"/>
    <xsd:import namespace="http://schemas.microsoft.com/office/infopath/2007/PartnerControls"/>
    <xsd:element name="SearchTerms" ma:index="10" nillable="true" ma:displayName="Search Terms" ma:format="Dropdown" ma:internalName="SearchTerms">
      <xsd:simpleType>
        <xsd:restriction base="dms:Text">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Keychallenges" ma:index="20" nillable="true" ma:displayName="Key challenges" ma:format="Dropdown" ma:internalName="Keychallenges">
      <xsd:simpleType>
        <xsd:restriction base="dms:Note">
          <xsd:maxLength value="255"/>
        </xsd:restriction>
      </xsd:simpleType>
    </xsd:element>
    <xsd:element name="Indsutry" ma:index="21" nillable="true" ma:displayName="Indsutry" ma:format="Dropdown" ma:internalName="Indsutry">
      <xsd:complexType>
        <xsd:complexContent>
          <xsd:extension base="dms:MultiChoice">
            <xsd:sequence>
              <xsd:element name="Value" maxOccurs="unbounded" minOccurs="0" nillable="true">
                <xsd:simpleType>
                  <xsd:restriction base="dms:Choice">
                    <xsd:enumeration value="Retailing"/>
                    <xsd:enumeration value="Education"/>
                    <xsd:enumeration value="Government"/>
                  </xsd:restriction>
                </xsd:simpleType>
              </xsd:element>
            </xsd:sequence>
          </xsd:extension>
        </xsd:complexContent>
      </xsd:complexType>
    </xsd:element>
    <xsd:element name="year" ma:index="22" nillable="true" ma:displayName="year" ma:format="Dropdown" ma:internalName="year">
      <xsd:simpleType>
        <xsd:restriction base="dms:Choice">
          <xsd:enumeration value="2020"/>
          <xsd:enumeration value="2021"/>
          <xsd:enumeration value="Choice 3"/>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15abc23-978a-4c3a-9ac6-7569edd9917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C675AF3-3C2E-444C-A0FC-A413662DEB00}">
  <ds:schemaRefs>
    <ds:schemaRef ds:uri="507dee17-6aae-496b-8a1e-0f1e47f95f1a"/>
    <ds:schemaRef ds:uri="6b548529-d317-4b85-942f-248fe0d44d9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5E772B95-7BAD-4D3B-97BC-D7E057C3F157}">
  <ds:schemaRefs>
    <ds:schemaRef ds:uri="http://schemas.microsoft.com/sharepoint/v3/contenttype/forms"/>
  </ds:schemaRefs>
</ds:datastoreItem>
</file>

<file path=customXml/itemProps3.xml><?xml version="1.0" encoding="utf-8"?>
<ds:datastoreItem xmlns:ds="http://schemas.openxmlformats.org/officeDocument/2006/customXml" ds:itemID="{BFB52DC2-0EB9-40D8-A667-23CFB9D49651}">
  <ds:schemaRefs>
    <ds:schemaRef ds:uri="507dee17-6aae-496b-8a1e-0f1e47f95f1a"/>
    <ds:schemaRef ds:uri="6b548529-d317-4b85-942f-248fe0d44d9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17</Slides>
  <Notes>11</Notes>
  <HiddenSlides>0</HiddenSlides>
  <ScaleCrop>false</ScaleCrop>
  <HeadingPairs>
    <vt:vector size="4" baseType="variant">
      <vt:variant>
        <vt:lpstr>Theme</vt:lpstr>
      </vt:variant>
      <vt:variant>
        <vt:i4>5</vt:i4>
      </vt:variant>
      <vt:variant>
        <vt:lpstr>Slide Titles</vt:lpstr>
      </vt:variant>
      <vt:variant>
        <vt:i4>17</vt:i4>
      </vt:variant>
    </vt:vector>
  </HeadingPairs>
  <TitlesOfParts>
    <vt:vector size="22" baseType="lpstr">
      <vt:lpstr>3_Custom Design</vt:lpstr>
      <vt:lpstr>1_Slide Footer</vt:lpstr>
      <vt:lpstr>4_Custom Design</vt:lpstr>
      <vt:lpstr>Title White</vt:lpstr>
      <vt:lpstr>1_Office Theme</vt:lpstr>
      <vt:lpstr>PowerPoint Presentation</vt:lpstr>
      <vt:lpstr>PowerPoint Presentation</vt:lpstr>
      <vt:lpstr>PowerPoint Presentation</vt:lpstr>
      <vt:lpstr>PowerPoint Presentation</vt:lpstr>
      <vt:lpstr>PowerPoint Presentation</vt:lpstr>
      <vt:lpstr>PowerPoint Presentation</vt:lpstr>
      <vt:lpstr>Which statement best describes your agency’s current appetite  and capability to leverage agentic AI over the next 18 months?</vt:lpstr>
      <vt:lpstr>APS’ capability to leverage agentic AI over the next 18 months  as it relates to staff-experience and productivity</vt:lpstr>
      <vt:lpstr>APS’s capability to leverage agentic AI over the next 18 months as it relates  to average percentage of workloads in the public cloud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revision>6</cp:revision>
  <dcterms:created xsi:type="dcterms:W3CDTF">2025-11-09T23:19:42Z</dcterms:created>
  <dcterms:modified xsi:type="dcterms:W3CDTF">2025-12-22T03:47:05Z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0x01010003F0E2E35C7FC547A4E113B88C746E98</vt:lpwstr>
  </property>
  <property fmtid="{D5CDD505-2E9C-101B-9397-08002B2CF9AE}" pid="3" name="MediaServiceImageTags">
    <vt:lpwstr/>
  </property>
</Properties>
</file>