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4"/>
    <p:sldMasterId id="2147483715" r:id="rId5"/>
    <p:sldMasterId id="2147483745" r:id="rId6"/>
    <p:sldMasterId id="2147483786" r:id="rId7"/>
    <p:sldMasterId id="2147483789" r:id="rId8"/>
    <p:sldMasterId id="2147483705" r:id="rId9"/>
  </p:sldMasterIdLst>
  <p:notesMasterIdLst>
    <p:notesMasterId r:id="rId35"/>
  </p:notesMasterIdLst>
  <p:sldIdLst>
    <p:sldId id="280" r:id="rId10"/>
    <p:sldId id="281" r:id="rId11"/>
    <p:sldId id="282" r:id="rId12"/>
    <p:sldId id="2147483603" r:id="rId13"/>
    <p:sldId id="2147483625" r:id="rId14"/>
    <p:sldId id="283" r:id="rId15"/>
    <p:sldId id="303" r:id="rId16"/>
    <p:sldId id="309" r:id="rId17"/>
    <p:sldId id="308" r:id="rId18"/>
    <p:sldId id="306" r:id="rId19"/>
    <p:sldId id="278" r:id="rId20"/>
    <p:sldId id="313" r:id="rId21"/>
    <p:sldId id="307" r:id="rId22"/>
    <p:sldId id="317" r:id="rId23"/>
    <p:sldId id="314" r:id="rId24"/>
    <p:sldId id="315" r:id="rId25"/>
    <p:sldId id="316" r:id="rId26"/>
    <p:sldId id="312" r:id="rId27"/>
    <p:sldId id="285" r:id="rId28"/>
    <p:sldId id="286" r:id="rId29"/>
    <p:sldId id="287" r:id="rId30"/>
    <p:sldId id="263" r:id="rId31"/>
    <p:sldId id="289" r:id="rId32"/>
    <p:sldId id="290" r:id="rId33"/>
    <p:sldId id="29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F4AD36-8B39-895B-C014-DDDE60543046}" name="Byron Connolly" initials="BC" userId="S::byron.connolly@adapt.com.au::4cc4c652-673a-4968-9eb6-ad1b8e0a1a32" providerId="AD"/>
  <p188:author id="{08FF026B-0093-C3A2-E8B8-B4BBF1138074}" name="Patricia Allen" initials="PA" userId="S::patricia.allen@adapt.com.au::346380ed-8562-4683-9b3e-72fe32eb1059" providerId="AD"/>
  <p188:author id="{B666F0A7-BAC1-9A13-4ABF-03AA0276E4F6}" name="Jim Berry" initials="JB" userId="S::jim.berry@adapt.com.au::b82c612f-c1c3-422c-9db6-9873b0756772"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 id="{1E31D6E7-0F4F-BA6C-5F8B-3D2775736FDE}" name="Harshit Goel" initials="HG" userId="S::harshit.goel@adapt.com.au::9022dc35-8c38-4ce0-9ad9-9e802154055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534F"/>
    <a:srgbClr val="F6BDBC"/>
    <a:srgbClr val="D9D9D9"/>
    <a:srgbClr val="7F7F7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E66377-88E3-436A-890F-4700543E3627}" v="12" dt="2025-12-05T00:56:28.383"/>
    <p1510:client id="{E5B39287-DB0B-58EF-E5DF-5F6FA6D16705}" v="101" dt="2025-12-04T22:59:43.3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176" autoAdjust="0"/>
  </p:normalViewPr>
  <p:slideViewPr>
    <p:cSldViewPr snapToGrid="0">
      <p:cViewPr varScale="1">
        <p:scale>
          <a:sx n="63" d="100"/>
          <a:sy n="63" d="100"/>
        </p:scale>
        <p:origin x="54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ableStyles" Target="tableStyles.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DD8B36-8630-46A5-8314-258EDEE3FBFD}" type="datetimeFigureOut">
              <a:rPr lang="en-PH" smtClean="0"/>
              <a:t>09/12/2025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88395D-8425-44B3-A12B-23877C3CDDF8}" type="slidenum">
              <a:rPr lang="en-PH" smtClean="0"/>
              <a:t>‹#›</a:t>
            </a:fld>
            <a:endParaRPr lang="en-PH"/>
          </a:p>
        </p:txBody>
      </p:sp>
    </p:spTree>
    <p:extLst>
      <p:ext uri="{BB962C8B-B14F-4D97-AF65-F5344CB8AC3E}">
        <p14:creationId xmlns:p14="http://schemas.microsoft.com/office/powerpoint/2010/main" val="366163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DB722-4D8D-03C5-7CF7-7890781C4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0145E1-ED18-B230-87AB-331A04A68E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918983-2C8D-95AE-1ADD-37736399E76D}"/>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C5A04817-F593-B139-9036-7285072E1A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7391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815F1-5B98-E9AC-0D62-399A608B42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79F5AF-5EF6-2F70-0B28-65F6E66A472C}"/>
              </a:ext>
            </a:extLst>
          </p:cNvPr>
          <p:cNvSpPr>
            <a:spLocks noGrp="1" noRot="1" noChangeAspect="1"/>
          </p:cNvSpPr>
          <p:nvPr>
            <p:ph type="sldImg"/>
          </p:nvPr>
        </p:nvSpPr>
        <p:spPr/>
        <p:txBody>
          <a:bodyPr/>
          <a:lstStyle/>
          <a:p>
            <a:endParaRPr lang="en-PH"/>
          </a:p>
        </p:txBody>
      </p:sp>
      <p:sp>
        <p:nvSpPr>
          <p:cNvPr id="3" name="Notes Placeholder 2">
            <a:extLst>
              <a:ext uri="{FF2B5EF4-FFF2-40B4-BE49-F238E27FC236}">
                <a16:creationId xmlns:a16="http://schemas.microsoft.com/office/drawing/2014/main" id="{DADA75D1-C215-98D0-6D63-223696B6BE80}"/>
              </a:ext>
            </a:extLst>
          </p:cNvPr>
          <p:cNvSpPr>
            <a:spLocks noGrp="1"/>
          </p:cNvSpPr>
          <p:nvPr>
            <p:ph type="body" idx="1"/>
          </p:nvPr>
        </p:nvSpPr>
        <p:spPr/>
        <p:txBody>
          <a:bodyPr/>
          <a:lstStyle/>
          <a:p>
            <a:pPr marL="0" lvl="0" indent="0" algn="l" rtl="0">
              <a:lnSpc>
                <a:spcPct val="100000"/>
              </a:lnSpc>
              <a:spcBef>
                <a:spcPts val="0"/>
              </a:spcBef>
              <a:spcAft>
                <a:spcPts val="0"/>
              </a:spcAft>
              <a:buSzPts val="1100"/>
              <a:buNone/>
            </a:pPr>
            <a:endParaRPr lang="en-US"/>
          </a:p>
        </p:txBody>
      </p:sp>
      <p:sp>
        <p:nvSpPr>
          <p:cNvPr id="4" name="Slide Number Placeholder 3">
            <a:extLst>
              <a:ext uri="{FF2B5EF4-FFF2-40B4-BE49-F238E27FC236}">
                <a16:creationId xmlns:a16="http://schemas.microsoft.com/office/drawing/2014/main" id="{F0946410-7D11-61B8-5727-523A54F4CE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8196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A4F74-5602-2CFD-9A60-49432003A3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355327-049A-E8A1-6A37-654B061C32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78EE6C-F010-A741-2B05-A2D0CD96A649}"/>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39F4177D-CEE9-BC0B-1F9E-93B495BD33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5884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D988395D-8425-44B3-A12B-23877C3CDDF8}" type="slidenum">
              <a:rPr lang="en-PH" smtClean="0"/>
              <a:t>7</a:t>
            </a:fld>
            <a:endParaRPr lang="en-PH"/>
          </a:p>
        </p:txBody>
      </p:sp>
    </p:spTree>
    <p:extLst>
      <p:ext uri="{BB962C8B-B14F-4D97-AF65-F5344CB8AC3E}">
        <p14:creationId xmlns:p14="http://schemas.microsoft.com/office/powerpoint/2010/main" val="1556282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D988395D-8425-44B3-A12B-23877C3CDDF8}" type="slidenum">
              <a:rPr lang="en-PH" smtClean="0"/>
              <a:t>8</a:t>
            </a:fld>
            <a:endParaRPr lang="en-PH"/>
          </a:p>
        </p:txBody>
      </p:sp>
    </p:spTree>
    <p:extLst>
      <p:ext uri="{BB962C8B-B14F-4D97-AF65-F5344CB8AC3E}">
        <p14:creationId xmlns:p14="http://schemas.microsoft.com/office/powerpoint/2010/main" val="1217365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BFCD8-56E1-7F64-3DCC-83CA467605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84A8E-381F-0DDC-039B-8DB6C18F7C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AA7A16-3E1A-ECF2-7589-45A712DF4B39}"/>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FB470DA5-CD73-73A0-7A73-7CEFD8CA15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73798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58BBC-454F-17CF-98A8-2E7F49426A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9CBF55-7246-835B-5FD8-5234296B0A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9DA42C-BD34-AFA7-6197-EBE66ADBF8F6}"/>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9B2390D3-A371-F381-5D9B-54FDDA1C7F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6702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06DFD-B846-2EC1-937F-006CFDF9E1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BB934F-74B6-ABCA-80C5-7E64D6BEB4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8678A2-19C5-2716-E7AB-5B4419D3A535}"/>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CE6C6D9A-63E0-E88C-A245-087A1B2545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4693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1.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32080" y="293914"/>
            <a:ext cx="6882944" cy="6688877"/>
          </a:xfrm>
          <a:prstGeom prst="rect">
            <a:avLst/>
          </a:prstGeom>
        </p:spPr>
      </p:pic>
      <p:pic>
        <p:nvPicPr>
          <p:cNvPr id="2" name="Graphic 1">
            <a:extLst>
              <a:ext uri="{FF2B5EF4-FFF2-40B4-BE49-F238E27FC236}">
                <a16:creationId xmlns:a16="http://schemas.microsoft.com/office/drawing/2014/main" id="{1CB04A48-8E26-0E34-74F0-EB16B23F4CD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124011" y="1590258"/>
            <a:ext cx="2040156" cy="3590219"/>
          </a:xfrm>
          <a:prstGeom prst="rect">
            <a:avLst/>
          </a:prstGeom>
        </p:spPr>
      </p:pic>
    </p:spTree>
    <p:extLst>
      <p:ext uri="{BB962C8B-B14F-4D97-AF65-F5344CB8AC3E}">
        <p14:creationId xmlns:p14="http://schemas.microsoft.com/office/powerpoint/2010/main" val="3986290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747302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3104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5231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76729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837A2D93-81BD-2E8F-AF58-B1838083613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621361" y="293914"/>
            <a:ext cx="6882944" cy="6688877"/>
          </a:xfrm>
          <a:prstGeom prst="rect">
            <a:avLst/>
          </a:prstGeom>
        </p:spPr>
      </p:pic>
    </p:spTree>
    <p:extLst>
      <p:ext uri="{BB962C8B-B14F-4D97-AF65-F5344CB8AC3E}">
        <p14:creationId xmlns:p14="http://schemas.microsoft.com/office/powerpoint/2010/main" val="2586153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30954448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72371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68541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r:embed="rId2">
            <a:extLst>
              <a:ext uri="{96DAC541-7B7A-43D3-8B79-37D633B846F1}">
                <asvg:svgBlip xmlns:asvg="http://schemas.microsoft.com/office/drawing/2016/SVG/main" r:embed="rId3"/>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659423431"/>
      </p:ext>
    </p:extLst>
  </p:cSld>
  <p:clrMapOvr>
    <a:masterClrMapping/>
  </p:clrMapOvr>
  <p:hf sldNum="0"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6655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r:embed="rId2">
            <a:extLst>
              <a:ext uri="{96DAC541-7B7A-43D3-8B79-37D633B846F1}">
                <asvg:svgBlip xmlns:asvg="http://schemas.microsoft.com/office/drawing/2016/SVG/main" r:embed="rId3"/>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106122731"/>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39413" y="293914"/>
            <a:ext cx="6882944" cy="6688877"/>
          </a:xfrm>
          <a:prstGeom prst="rect">
            <a:avLst/>
          </a:prstGeom>
        </p:spPr>
      </p:pic>
      <p:pic>
        <p:nvPicPr>
          <p:cNvPr id="4" name="Graphic 3">
            <a:extLst>
              <a:ext uri="{FF2B5EF4-FFF2-40B4-BE49-F238E27FC236}">
                <a16:creationId xmlns:a16="http://schemas.microsoft.com/office/drawing/2014/main" id="{136B2BC1-2CEC-6B0D-C7B4-9167967D5375}"/>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573708" y="2120213"/>
            <a:ext cx="3825685" cy="2617573"/>
          </a:xfrm>
          <a:prstGeom prst="rect">
            <a:avLst/>
          </a:prstGeom>
        </p:spPr>
      </p:pic>
    </p:spTree>
    <p:extLst>
      <p:ext uri="{BB962C8B-B14F-4D97-AF65-F5344CB8AC3E}">
        <p14:creationId xmlns:p14="http://schemas.microsoft.com/office/powerpoint/2010/main" val="1044289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939413" y="293914"/>
            <a:ext cx="6882944" cy="6688877"/>
          </a:xfrm>
          <a:prstGeom prst="rect">
            <a:avLst/>
          </a:prstGeom>
        </p:spPr>
      </p:pic>
      <p:pic>
        <p:nvPicPr>
          <p:cNvPr id="4" name="Graphic 3">
            <a:extLst>
              <a:ext uri="{FF2B5EF4-FFF2-40B4-BE49-F238E27FC236}">
                <a16:creationId xmlns:a16="http://schemas.microsoft.com/office/drawing/2014/main" id="{136B2BC1-2CEC-6B0D-C7B4-9167967D5375}"/>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6573708" y="2120213"/>
            <a:ext cx="3825685" cy="2617573"/>
          </a:xfrm>
          <a:prstGeom prst="rect">
            <a:avLst/>
          </a:prstGeom>
        </p:spPr>
      </p:pic>
    </p:spTree>
    <p:extLst>
      <p:ext uri="{BB962C8B-B14F-4D97-AF65-F5344CB8AC3E}">
        <p14:creationId xmlns:p14="http://schemas.microsoft.com/office/powerpoint/2010/main" val="32524790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r:embed="rId2">
            <a:extLst>
              <a:ext uri="{96DAC541-7B7A-43D3-8B79-37D633B846F1}">
                <asvg:svgBlip xmlns:asvg="http://schemas.microsoft.com/office/drawing/2016/SVG/main" r:embed="rId3"/>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3009609819"/>
      </p:ext>
    </p:extLst>
  </p:cSld>
  <p:clrMapOvr>
    <a:masterClrMapping/>
  </p:clrMapOvr>
  <p:hf sldNum="0"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42846131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46106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815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2944970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6462958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99226215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9595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11629090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8803115"/>
      </p:ext>
    </p:extLst>
  </p:cSld>
  <p:clrMapOvr>
    <a:masterClrMapping/>
  </p:clrMapOvr>
  <p:hf sldNum="0"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53214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01064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32434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888792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415352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1536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1647784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Whit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01603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913566A-C59E-9F4D-BDB6-CAB2B2CEEEFF}"/>
              </a:ext>
            </a:extLst>
          </p:cNvPr>
          <p:cNvCxnSpPr>
            <a:cxnSpLocks/>
          </p:cNvCxnSpPr>
          <p:nvPr userDrawn="1"/>
        </p:nvCxnSpPr>
        <p:spPr>
          <a:xfrm>
            <a:off x="328246" y="931417"/>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245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63993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033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5780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417478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891210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1468879829"/>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8635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0412880"/>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6" Type="http://schemas.openxmlformats.org/officeDocument/2006/relationships/theme" Target="../theme/theme3.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slideLayout" Target="../slideLayouts/slideLayout40.xml"/><Relationship Id="rId1" Type="http://schemas.openxmlformats.org/officeDocument/2006/relationships/slideLayout" Target="../slideLayouts/slideLayout39.xml"/><Relationship Id="rId5" Type="http://schemas.openxmlformats.org/officeDocument/2006/relationships/image" Target="../media/image7.png"/><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436562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2310419"/>
      </p:ext>
    </p:extLst>
  </p:cSld>
  <p:clrMap bg1="lt1" tx1="dk1" bg2="lt2" tx2="dk2" accent1="accent1" accent2="accent2" accent3="accent3" accent4="accent4" accent5="accent5" accent6="accent6" hlink="hlink" folHlink="folHlink"/>
  <p:sldLayoutIdLst>
    <p:sldLayoutId id="2147483718" r:id="rId1"/>
    <p:sldLayoutId id="2147483725" r:id="rId2"/>
    <p:sldLayoutId id="2147483727" r:id="rId3"/>
    <p:sldLayoutId id="2147483717" r:id="rId4"/>
    <p:sldLayoutId id="2147483726" r:id="rId5"/>
    <p:sldLayoutId id="2147483716" r:id="rId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0133879"/>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586003284"/>
      </p:ext>
    </p:extLst>
  </p:cSld>
  <p:clrMap bg1="lt1" tx1="dk1" bg2="lt2" tx2="dk2" accent1="accent1" accent2="accent2" accent3="accent3" accent4="accent4" accent5="accent5" accent6="accent6" hlink="hlink" folHlink="folHlink"/>
  <p:sldLayoutIdLst>
    <p:sldLayoutId id="2147483787" r:id="rId1"/>
    <p:sldLayoutId id="2147483788"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E060D809-485C-9039-7A79-5EE5D2BB4518}"/>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anose="020B0403020202020204" pitchFamily="34" charset="0"/>
              </a:defRPr>
            </a:lvl1pPr>
          </a:lstStyle>
          <a:p>
            <a:fld id="{382A61F1-CF47-C748-AB4B-CD3294508500}" type="slidenum">
              <a:rPr lang="en-US" smtClean="0"/>
              <a:pPr/>
              <a:t>‹#›</a:t>
            </a:fld>
            <a:endParaRPr lang="en-US"/>
          </a:p>
        </p:txBody>
      </p:sp>
    </p:spTree>
    <p:extLst>
      <p:ext uri="{BB962C8B-B14F-4D97-AF65-F5344CB8AC3E}">
        <p14:creationId xmlns:p14="http://schemas.microsoft.com/office/powerpoint/2010/main" val="3650679366"/>
      </p:ext>
    </p:extLst>
  </p:cSld>
  <p:clrMap bg1="lt1" tx1="dk1" bg2="lt2" tx2="dk2" accent1="accent1" accent2="accent2" accent3="accent3" accent4="accent4" accent5="accent5" accent6="accent6" hlink="hlink" folHlink="folHlink"/>
  <p:sldLayoutIdLst>
    <p:sldLayoutId id="2147483790"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5"/>
          <a:stretch>
            <a:fillRect/>
          </a:stretch>
        </p:blipFill>
        <p:spPr>
          <a:xfrm>
            <a:off x="10963224" y="244359"/>
            <a:ext cx="910019" cy="221316"/>
          </a:xfrm>
          <a:prstGeom prst="rect">
            <a:avLst/>
          </a:prstGeom>
        </p:spPr>
      </p:pic>
    </p:spTree>
    <p:extLst>
      <p:ext uri="{BB962C8B-B14F-4D97-AF65-F5344CB8AC3E}">
        <p14:creationId xmlns:p14="http://schemas.microsoft.com/office/powerpoint/2010/main" val="1932851115"/>
      </p:ext>
    </p:extLst>
  </p:cSld>
  <p:clrMap bg1="lt1" tx1="dk1" bg2="lt2" tx2="dk2" accent1="accent1" accent2="accent2" accent3="accent3" accent4="accent4" accent5="accent5" accent6="accent6" hlink="hlink" folHlink="folHlink"/>
  <p:sldLayoutIdLst>
    <p:sldLayoutId id="2147483724" r:id="rId1"/>
    <p:sldLayoutId id="2147483706" r:id="rId2"/>
    <p:sldLayoutId id="2147483791"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6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1" indent="-228591" algn="l" defTabSz="91436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73" indent="-228591" algn="l" defTabSz="91436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54" indent="-228591" algn="l" defTabSz="91436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36"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18"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99"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5" indent="-228591" algn="l" defTabSz="91436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9.sv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6.png"/><Relationship Id="rId3" Type="http://schemas.openxmlformats.org/officeDocument/2006/relationships/hyperlink" Target="https://research.adapt.com.au/filter-types/market-trend-reports" TargetMode="External"/><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 Type="http://schemas.openxmlformats.org/officeDocument/2006/relationships/hyperlink" Target="mailto:success@adapt.com.au" TargetMode="External"/><Relationship Id="rId16" Type="http://schemas.openxmlformats.org/officeDocument/2006/relationships/image" Target="../media/image54.png"/><Relationship Id="rId1" Type="http://schemas.openxmlformats.org/officeDocument/2006/relationships/slideLayout" Target="../slideLayouts/slideLayout16.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9.png"/><Relationship Id="rId5" Type="http://schemas.openxmlformats.org/officeDocument/2006/relationships/hyperlink" Target="https://research.adapt.com.au/data-insights/" TargetMode="External"/><Relationship Id="rId15" Type="http://schemas.openxmlformats.org/officeDocument/2006/relationships/image" Target="../media/image53.png"/><Relationship Id="rId10" Type="http://schemas.openxmlformats.org/officeDocument/2006/relationships/image" Target="../media/image48.png"/><Relationship Id="rId19" Type="http://schemas.openxmlformats.org/officeDocument/2006/relationships/image" Target="../media/image57.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7.png"/><Relationship Id="rId14" Type="http://schemas.openxmlformats.org/officeDocument/2006/relationships/image" Target="../media/image5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1.svg"/></Relationships>
</file>

<file path=ppt/slides/_rels/slide6.xml.rels><?xml version="1.0" encoding="UTF-8" standalone="yes"?>
<Relationships xmlns="http://schemas.openxmlformats.org/package/2006/relationships"><Relationship Id="rId3" Type="http://schemas.openxmlformats.org/officeDocument/2006/relationships/hyperlink" Target="https://research.adapt.com.au/strategic-business-initiatives/strategies-processes/data-insights/leveraging-real-time-processes-and-data-to-accelerate-initiatives-from-strategy-to-execution"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hyperlink" Target="https://research.adapt.com.au/finance/top-emerging-technologies/market-pulse/how-can-cfos-lead-the-shift-to-real-time-finance-to-create-competitive-advantage" TargetMode="External"/><Relationship Id="rId4" Type="http://schemas.openxmlformats.org/officeDocument/2006/relationships/hyperlink" Target="https://research.adapt.com.au/cloud-infrastructure/strategies-processes/data-insights/how-are-australian-infrastructure-leaders-preparing-their-cloud-migration-journey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5.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pic>
        <p:nvPicPr>
          <p:cNvPr id="10" name="Graphic 9">
            <a:extLst>
              <a:ext uri="{FF2B5EF4-FFF2-40B4-BE49-F238E27FC236}">
                <a16:creationId xmlns:a16="http://schemas.microsoft.com/office/drawing/2014/main" id="{07790D33-9133-925C-97D1-5791DB9C6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9440" y="698999"/>
            <a:ext cx="3486157" cy="375192"/>
          </a:xfrm>
          <a:prstGeom prst="rect">
            <a:avLst/>
          </a:prstGeom>
        </p:spPr>
      </p:pic>
      <p:sp>
        <p:nvSpPr>
          <p:cNvPr id="4" name="TextBox 3">
            <a:extLst>
              <a:ext uri="{FF2B5EF4-FFF2-40B4-BE49-F238E27FC236}">
                <a16:creationId xmlns:a16="http://schemas.microsoft.com/office/drawing/2014/main" id="{2FB85129-1D2E-9AC9-2EC3-6B3EA361A833}"/>
              </a:ext>
            </a:extLst>
          </p:cNvPr>
          <p:cNvSpPr txBox="1"/>
          <p:nvPr/>
        </p:nvSpPr>
        <p:spPr>
          <a:xfrm>
            <a:off x="549440" y="2482373"/>
            <a:ext cx="5729440" cy="1938992"/>
          </a:xfrm>
          <a:prstGeom prst="rect">
            <a:avLst/>
          </a:prstGeom>
          <a:noFill/>
        </p:spPr>
        <p:txBody>
          <a:bodyPr wrap="square" lIns="91440" tIns="45720" rIns="91440" bIns="45720" rtlCol="0" anchor="t">
            <a:spAutoFit/>
          </a:bodyPr>
          <a:lstStyle/>
          <a:p>
            <a:pPr>
              <a:spcAft>
                <a:spcPts val="2400"/>
              </a:spcAft>
              <a:defRPr/>
            </a:pPr>
            <a:r>
              <a:rPr kumimoji="0" lang="en-US" sz="4000" i="0" u="none" strike="noStrike" kern="1200" cap="none" spc="0" normalizeH="0" baseline="0" noProof="0">
                <a:ln>
                  <a:noFill/>
                </a:ln>
                <a:solidFill>
                  <a:prstClr val="white"/>
                </a:solidFill>
                <a:effectLst/>
                <a:uLnTx/>
                <a:uFillTx/>
                <a:latin typeface="Helvetica"/>
                <a:ea typeface="+mn-ea"/>
                <a:cs typeface="Helvetica"/>
              </a:rPr>
              <a:t>Maturity of Australian </a:t>
            </a:r>
            <a:r>
              <a:rPr kumimoji="0" lang="en-US" sz="4000" i="0" u="none" strike="noStrike" kern="1200" cap="none" spc="0" normalizeH="0" baseline="0" noProof="0" err="1">
                <a:ln>
                  <a:noFill/>
                </a:ln>
                <a:solidFill>
                  <a:prstClr val="white"/>
                </a:solidFill>
                <a:effectLst/>
                <a:uLnTx/>
                <a:uFillTx/>
                <a:latin typeface="Helvetica"/>
                <a:ea typeface="+mn-ea"/>
                <a:cs typeface="Helvetica"/>
              </a:rPr>
              <a:t>Organisations</a:t>
            </a:r>
            <a:r>
              <a:rPr kumimoji="0" lang="en-US" sz="4000" i="0" u="none" strike="noStrike" kern="1200" cap="none" spc="0" normalizeH="0" baseline="0" noProof="0">
                <a:ln>
                  <a:noFill/>
                </a:ln>
                <a:solidFill>
                  <a:prstClr val="white"/>
                </a:solidFill>
                <a:effectLst/>
                <a:uLnTx/>
                <a:uFillTx/>
                <a:latin typeface="Helvetica"/>
                <a:ea typeface="+mn-ea"/>
                <a:cs typeface="Helvetica"/>
              </a:rPr>
              <a:t> Exploring Agentic AI</a:t>
            </a:r>
          </a:p>
        </p:txBody>
      </p:sp>
      <p:sp>
        <p:nvSpPr>
          <p:cNvPr id="5" name="TextBox 4">
            <a:extLst>
              <a:ext uri="{FF2B5EF4-FFF2-40B4-BE49-F238E27FC236}">
                <a16:creationId xmlns:a16="http://schemas.microsoft.com/office/drawing/2014/main" id="{C6370ABA-94DD-AEB7-99CC-7F3C8E5290F2}"/>
              </a:ext>
            </a:extLst>
          </p:cNvPr>
          <p:cNvSpPr txBox="1"/>
          <p:nvPr/>
        </p:nvSpPr>
        <p:spPr>
          <a:xfrm>
            <a:off x="555283" y="2143819"/>
            <a:ext cx="3486157"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E7534F"/>
                </a:solidFill>
                <a:effectLst/>
                <a:uLnTx/>
                <a:uFillTx/>
                <a:latin typeface="Helvetica"/>
                <a:ea typeface="+mn-ea"/>
                <a:cs typeface="Helvetica"/>
              </a:rPr>
              <a:t>ADAPT Technology Trends</a:t>
            </a:r>
          </a:p>
        </p:txBody>
      </p:sp>
    </p:spTree>
    <p:extLst>
      <p:ext uri="{BB962C8B-B14F-4D97-AF65-F5344CB8AC3E}">
        <p14:creationId xmlns:p14="http://schemas.microsoft.com/office/powerpoint/2010/main" val="1605408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36767A6-A3A3-26BA-19A7-25B3CEEE776A}"/>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57FB6DA5-817C-EE34-F56B-BC2499D63F2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515360C5-59B8-902F-4868-FBF26333D630}"/>
              </a:ext>
            </a:extLst>
          </p:cNvPr>
          <p:cNvGrpSpPr/>
          <p:nvPr/>
        </p:nvGrpSpPr>
        <p:grpSpPr>
          <a:xfrm>
            <a:off x="588022" y="2712427"/>
            <a:ext cx="7131520" cy="1580527"/>
            <a:chOff x="549440" y="2673845"/>
            <a:chExt cx="7131520" cy="1580527"/>
          </a:xfrm>
        </p:grpSpPr>
        <p:sp>
          <p:nvSpPr>
            <p:cNvPr id="4" name="TextBox 3">
              <a:extLst>
                <a:ext uri="{FF2B5EF4-FFF2-40B4-BE49-F238E27FC236}">
                  <a16:creationId xmlns:a16="http://schemas.microsoft.com/office/drawing/2014/main" id="{B9E92476-4922-AEAC-405B-21E5CE3F87D7}"/>
                </a:ext>
              </a:extLst>
            </p:cNvPr>
            <p:cNvSpPr txBox="1"/>
            <p:nvPr/>
          </p:nvSpPr>
          <p:spPr>
            <a:xfrm>
              <a:off x="549440" y="2673845"/>
              <a:ext cx="7131520" cy="1323439"/>
            </a:xfrm>
            <a:prstGeom prst="rect">
              <a:avLst/>
            </a:prstGeom>
            <a:noFill/>
          </p:spPr>
          <p:txBody>
            <a:bodyPr wrap="square" lIns="91440" tIns="45720" rIns="91440" bIns="45720" rtlCol="0" anchor="t">
              <a:spAutoFit/>
            </a:bodyPr>
            <a:lstStyle/>
            <a:p>
              <a:pPr>
                <a:spcAft>
                  <a:spcPts val="2400"/>
                </a:spcAft>
              </a:pPr>
              <a:r>
                <a:rPr lang="en-US" sz="4000">
                  <a:solidFill>
                    <a:schemeClr val="bg1"/>
                  </a:solidFill>
                  <a:latin typeface="Helvetica"/>
                  <a:cs typeface="Helvetica"/>
                </a:rPr>
                <a:t>Significant factors that drive agentic AI maturity</a:t>
              </a:r>
            </a:p>
          </p:txBody>
        </p:sp>
        <p:sp>
          <p:nvSpPr>
            <p:cNvPr id="8" name="Rectangle 7">
              <a:extLst>
                <a:ext uri="{FF2B5EF4-FFF2-40B4-BE49-F238E27FC236}">
                  <a16:creationId xmlns:a16="http://schemas.microsoft.com/office/drawing/2014/main" id="{8FA3F778-23FA-E88E-CDD4-5276C60A7C3C}"/>
                </a:ext>
              </a:extLst>
            </p:cNvPr>
            <p:cNvSpPr/>
            <p:nvPr/>
          </p:nvSpPr>
          <p:spPr>
            <a:xfrm>
              <a:off x="643179" y="4191898"/>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67625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DABC9B-2C69-6BB1-7CC5-A1E6F1FF3214}"/>
              </a:ext>
            </a:extLst>
          </p:cNvPr>
          <p:cNvSpPr txBox="1">
            <a:spLocks/>
          </p:cNvSpPr>
          <p:nvPr/>
        </p:nvSpPr>
        <p:spPr>
          <a:xfrm>
            <a:off x="303431" y="212942"/>
            <a:ext cx="10683031" cy="432626"/>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sz="1800" b="1">
                <a:latin typeface="Helvetica"/>
              </a:defRPr>
            </a:pPr>
            <a:r>
              <a:rPr lang="en-US" sz="2100" b="1">
                <a:latin typeface="Helvetica"/>
              </a:rPr>
              <a:t>Agentic AI maturity</a:t>
            </a:r>
            <a:r>
              <a:rPr lang="en-US" sz="2100" b="1" dirty="0">
                <a:latin typeface="Helvetica"/>
              </a:rPr>
              <a:t>: </a:t>
            </a:r>
            <a:r>
              <a:rPr lang="en-US" sz="2100" b="1" dirty="0" err="1">
                <a:latin typeface="Helvetica"/>
              </a:rPr>
              <a:t>Modernisation</a:t>
            </a:r>
            <a:r>
              <a:rPr lang="en-US" sz="2100" b="1" dirty="0">
                <a:latin typeface="Helvetica"/>
              </a:rPr>
              <a:t> and workforce</a:t>
            </a:r>
            <a:r>
              <a:rPr lang="en-US" sz="2100" b="1">
                <a:latin typeface="Helvetica"/>
              </a:rPr>
              <a:t> upskilling</a:t>
            </a:r>
            <a:endParaRPr lang="en-US" dirty="0"/>
          </a:p>
        </p:txBody>
      </p:sp>
      <p:sp>
        <p:nvSpPr>
          <p:cNvPr id="9" name="TextBox 8">
            <a:extLst>
              <a:ext uri="{FF2B5EF4-FFF2-40B4-BE49-F238E27FC236}">
                <a16:creationId xmlns:a16="http://schemas.microsoft.com/office/drawing/2014/main" id="{E477B53A-6A88-7D61-1341-4686EE348701}"/>
              </a:ext>
            </a:extLst>
          </p:cNvPr>
          <p:cNvSpPr txBox="1"/>
          <p:nvPr/>
        </p:nvSpPr>
        <p:spPr>
          <a:xfrm>
            <a:off x="6318656" y="6561205"/>
            <a:ext cx="5668392" cy="261610"/>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lang="en-US" sz="1050" b="0" i="1" u="none" strike="noStrike" kern="1200" cap="none" spc="0" normalizeH="0" baseline="0" noProof="0">
                <a:ln>
                  <a:noFill/>
                </a:ln>
                <a:solidFill>
                  <a:schemeClr val="bg1">
                    <a:lumMod val="50000"/>
                  </a:schemeClr>
                </a:solidFill>
                <a:effectLst/>
                <a:uLnTx/>
                <a:uFillTx/>
                <a:latin typeface="Helvetica"/>
                <a:ea typeface="+mn-ea"/>
                <a:cs typeface="+mn-cs"/>
              </a:rPr>
              <a:t>Source: ADAPT CIO Edge Survey in Aug 2025: Sample size: 151 Australian CIOs</a:t>
            </a:r>
          </a:p>
        </p:txBody>
      </p:sp>
      <p:pic>
        <p:nvPicPr>
          <p:cNvPr id="3" name="Graphic 2">
            <a:extLst>
              <a:ext uri="{FF2B5EF4-FFF2-40B4-BE49-F238E27FC236}">
                <a16:creationId xmlns:a16="http://schemas.microsoft.com/office/drawing/2014/main" id="{BA93FAFD-D31F-A744-B47A-9CCB62904B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5677" y="766800"/>
            <a:ext cx="11760646" cy="57467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779A7-5E43-A26A-5622-569A8F951185}"/>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8BED5EE8-BBBA-C4C2-3DF7-E3CDE9CFA3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5685" y="905152"/>
            <a:ext cx="11560629" cy="5339291"/>
          </a:xfrm>
          <a:prstGeom prst="rect">
            <a:avLst/>
          </a:prstGeom>
        </p:spPr>
      </p:pic>
      <p:sp>
        <p:nvSpPr>
          <p:cNvPr id="3" name="TextBox 2">
            <a:extLst>
              <a:ext uri="{FF2B5EF4-FFF2-40B4-BE49-F238E27FC236}">
                <a16:creationId xmlns:a16="http://schemas.microsoft.com/office/drawing/2014/main" id="{C034218F-29F9-E9B2-80D7-C7B5EEB5BA55}"/>
              </a:ext>
            </a:extLst>
          </p:cNvPr>
          <p:cNvSpPr txBox="1"/>
          <p:nvPr/>
        </p:nvSpPr>
        <p:spPr>
          <a:xfrm>
            <a:off x="7387480" y="6591301"/>
            <a:ext cx="4804520" cy="246221"/>
          </a:xfrm>
          <a:prstGeom prst="rect">
            <a:avLst/>
          </a:prstGeom>
          <a:noFill/>
        </p:spPr>
        <p:txBody>
          <a:bodyPr wrap="none">
            <a:spAutoFit/>
          </a:bodyPr>
          <a:lstStyle/>
          <a:p>
            <a:pPr algn="r" defTabSz="380985">
              <a:defRPr sz="1200" i="1">
                <a:latin typeface="Helvetica"/>
              </a:defRPr>
            </a:pPr>
            <a:r>
              <a:rPr sz="1000" i="1">
                <a:solidFill>
                  <a:schemeClr val="bg1">
                    <a:lumMod val="50000"/>
                  </a:schemeClr>
                </a:solidFill>
                <a:latin typeface="Helvetica"/>
              </a:rPr>
              <a:t>Source: ADAPT CIO Edge Survey in Aug 2025: Sample size: 1</a:t>
            </a:r>
            <a:r>
              <a:rPr lang="en-PH" sz="1000" i="1">
                <a:solidFill>
                  <a:schemeClr val="bg1">
                    <a:lumMod val="50000"/>
                  </a:schemeClr>
                </a:solidFill>
                <a:latin typeface="Helvetica"/>
              </a:rPr>
              <a:t>40 </a:t>
            </a:r>
            <a:r>
              <a:rPr sz="1000" i="1">
                <a:solidFill>
                  <a:schemeClr val="bg1">
                    <a:lumMod val="50000"/>
                  </a:schemeClr>
                </a:solidFill>
                <a:latin typeface="Helvetica"/>
              </a:rPr>
              <a:t>Australian CIOs</a:t>
            </a:r>
          </a:p>
        </p:txBody>
      </p:sp>
      <p:sp>
        <p:nvSpPr>
          <p:cNvPr id="5" name="Title 1">
            <a:extLst>
              <a:ext uri="{FF2B5EF4-FFF2-40B4-BE49-F238E27FC236}">
                <a16:creationId xmlns:a16="http://schemas.microsoft.com/office/drawing/2014/main" id="{576DAEF9-1924-9C0D-E314-976D92D19AB5}"/>
              </a:ext>
            </a:extLst>
          </p:cNvPr>
          <p:cNvSpPr txBox="1">
            <a:spLocks/>
          </p:cNvSpPr>
          <p:nvPr/>
        </p:nvSpPr>
        <p:spPr>
          <a:xfrm>
            <a:off x="271900" y="80216"/>
            <a:ext cx="8320308" cy="573868"/>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sz="1800" b="1">
                <a:latin typeface="Helvetica"/>
              </a:defRPr>
            </a:pPr>
            <a:r>
              <a:rPr lang="en-US" sz="2000" b="1">
                <a:latin typeface="Helvetica"/>
              </a:rPr>
              <a:t>Agentic AI maturity as a driving factor of agents’ ability to change an organisation’s data</a:t>
            </a:r>
          </a:p>
        </p:txBody>
      </p:sp>
    </p:spTree>
    <p:extLst>
      <p:ext uri="{BB962C8B-B14F-4D97-AF65-F5344CB8AC3E}">
        <p14:creationId xmlns:p14="http://schemas.microsoft.com/office/powerpoint/2010/main" val="1379030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A1A58-07D6-26A0-0603-CFD308165D4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B246B30-4E89-4D71-CF60-77A0D3E23C6F}"/>
              </a:ext>
            </a:extLst>
          </p:cNvPr>
          <p:cNvSpPr txBox="1"/>
          <p:nvPr/>
        </p:nvSpPr>
        <p:spPr>
          <a:xfrm>
            <a:off x="416812" y="2283271"/>
            <a:ext cx="3922187" cy="3490123"/>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srgbClr val="000000"/>
                </a:solidFill>
                <a:latin typeface="Helvetica"/>
                <a:cs typeface="Helvetica"/>
              </a:rPr>
              <a:t>Correlation analysis from ADAPT's CIO Edge Survey (Aug 2025) identifies </a:t>
            </a:r>
            <a:r>
              <a:rPr lang="en-US" sz="1200" b="1" dirty="0">
                <a:solidFill>
                  <a:srgbClr val="000000"/>
                </a:solidFill>
                <a:latin typeface="Helvetica"/>
                <a:cs typeface="Helvetica"/>
              </a:rPr>
              <a:t>3 </a:t>
            </a:r>
            <a:r>
              <a:rPr lang="en-US" sz="1200" b="1">
                <a:solidFill>
                  <a:srgbClr val="000000"/>
                </a:solidFill>
                <a:latin typeface="Helvetica"/>
                <a:cs typeface="Helvetica"/>
              </a:rPr>
              <a:t>significant factors that scale operations and </a:t>
            </a:r>
            <a:r>
              <a:rPr lang="en-US" sz="1200" b="1" err="1">
                <a:solidFill>
                  <a:srgbClr val="000000"/>
                </a:solidFill>
                <a:latin typeface="Helvetica"/>
                <a:cs typeface="Helvetica"/>
              </a:rPr>
              <a:t>optimise</a:t>
            </a:r>
            <a:r>
              <a:rPr lang="en-US" sz="1200" b="1">
                <a:solidFill>
                  <a:srgbClr val="000000"/>
                </a:solidFill>
                <a:latin typeface="Helvetica"/>
                <a:cs typeface="Helvetica"/>
              </a:rPr>
              <a:t> value </a:t>
            </a:r>
            <a:r>
              <a:rPr lang="en-US" sz="1200" b="1" dirty="0">
                <a:solidFill>
                  <a:srgbClr val="000000"/>
                </a:solidFill>
                <a:latin typeface="Helvetica"/>
                <a:cs typeface="Helvetica"/>
              </a:rPr>
              <a:t>when using </a:t>
            </a:r>
            <a:r>
              <a:rPr lang="en-US" sz="1200" b="1">
                <a:solidFill>
                  <a:srgbClr val="000000"/>
                </a:solidFill>
                <a:latin typeface="Helvetica"/>
                <a:cs typeface="Helvetica"/>
              </a:rPr>
              <a:t>agentic AI:</a:t>
            </a:r>
          </a:p>
          <a:p>
            <a:pPr marL="628650" lvl="1" indent="-171450">
              <a:lnSpc>
                <a:spcPct val="150000"/>
              </a:lnSpc>
              <a:spcAft>
                <a:spcPts val="600"/>
              </a:spcAft>
              <a:buClr>
                <a:srgbClr val="E7534F"/>
              </a:buClr>
              <a:buFont typeface="Arial" panose="020B0604020202020204" pitchFamily="34" charset="0"/>
              <a:buChar char="•"/>
              <a:defRPr/>
            </a:pPr>
            <a:r>
              <a:rPr lang="en-US" sz="1200" dirty="0" err="1">
                <a:solidFill>
                  <a:prstClr val="black"/>
                </a:solidFill>
                <a:latin typeface="Helvetica"/>
                <a:cs typeface="Helvetica"/>
              </a:rPr>
              <a:t>modernisation</a:t>
            </a:r>
            <a:r>
              <a:rPr lang="en-US" sz="1200" dirty="0">
                <a:solidFill>
                  <a:prstClr val="black"/>
                </a:solidFill>
                <a:latin typeface="Helvetica"/>
                <a:cs typeface="Helvetica"/>
              </a:rPr>
              <a:t> </a:t>
            </a:r>
            <a:r>
              <a:rPr lang="en-US" sz="1200">
                <a:solidFill>
                  <a:prstClr val="black"/>
                </a:solidFill>
                <a:latin typeface="Helvetica"/>
                <a:cs typeface="Helvetica"/>
              </a:rPr>
              <a:t>related to workforce upskilling</a:t>
            </a:r>
          </a:p>
          <a:p>
            <a:pPr marL="628650" lvl="1"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real-time operating capability</a:t>
            </a:r>
          </a:p>
          <a:p>
            <a:pPr marL="628650" lvl="1" indent="-171450">
              <a:lnSpc>
                <a:spcPct val="150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access</a:t>
            </a:r>
            <a:r>
              <a:rPr lang="en-US" sz="1200">
                <a:solidFill>
                  <a:prstClr val="black"/>
                </a:solidFill>
                <a:latin typeface="Helvetica"/>
                <a:cs typeface="Helvetica"/>
              </a:rPr>
              <a:t> to trusted real-time data.</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ADAPT findings also reveal that </a:t>
            </a:r>
            <a:r>
              <a:rPr lang="en-US" sz="1200" err="1">
                <a:solidFill>
                  <a:prstClr val="black"/>
                </a:solidFill>
                <a:latin typeface="Helvetica"/>
                <a:cs typeface="Helvetica"/>
              </a:rPr>
              <a:t>organisations</a:t>
            </a:r>
            <a:r>
              <a:rPr lang="en-US" sz="1200">
                <a:solidFill>
                  <a:prstClr val="black"/>
                </a:solidFill>
                <a:latin typeface="Helvetica"/>
                <a:cs typeface="Helvetica"/>
              </a:rPr>
              <a:t> with scaled/</a:t>
            </a:r>
            <a:r>
              <a:rPr lang="en-US" sz="1200" err="1">
                <a:solidFill>
                  <a:prstClr val="black"/>
                </a:solidFill>
                <a:latin typeface="Helvetica"/>
                <a:cs typeface="Helvetica"/>
              </a:rPr>
              <a:t>optimised</a:t>
            </a:r>
            <a:r>
              <a:rPr lang="en-US" sz="1200">
                <a:solidFill>
                  <a:prstClr val="black"/>
                </a:solidFill>
                <a:latin typeface="Helvetica"/>
                <a:cs typeface="Helvetica"/>
              </a:rPr>
              <a:t> agentic AI use are more likely to grant agents greater data access, enabling them to modify </a:t>
            </a:r>
            <a:r>
              <a:rPr lang="en-US" sz="1200" err="1">
                <a:solidFill>
                  <a:prstClr val="black"/>
                </a:solidFill>
                <a:latin typeface="Helvetica"/>
                <a:cs typeface="Helvetica"/>
              </a:rPr>
              <a:t>organisational</a:t>
            </a:r>
            <a:r>
              <a:rPr lang="en-US" sz="1200">
                <a:solidFill>
                  <a:prstClr val="black"/>
                </a:solidFill>
                <a:latin typeface="Helvetica"/>
                <a:cs typeface="Helvetica"/>
              </a:rPr>
              <a:t> data securely and effectively.</a:t>
            </a:r>
            <a:endParaRPr lang="en-US" sz="1200" i="0" u="none" strike="noStrike" kern="1200" cap="none" spc="0" normalizeH="0" baseline="0" noProof="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ED0D28F4-A6E4-E680-7285-D887FC0C4CCD}"/>
              </a:ext>
            </a:extLst>
          </p:cNvPr>
          <p:cNvGrpSpPr/>
          <p:nvPr/>
        </p:nvGrpSpPr>
        <p:grpSpPr>
          <a:xfrm>
            <a:off x="468300" y="1078481"/>
            <a:ext cx="4129258" cy="1138774"/>
            <a:chOff x="819810" y="1621037"/>
            <a:chExt cx="4129259" cy="1138774"/>
          </a:xfrm>
        </p:grpSpPr>
        <p:sp>
          <p:nvSpPr>
            <p:cNvPr id="3" name="Rectangle 2">
              <a:extLst>
                <a:ext uri="{FF2B5EF4-FFF2-40B4-BE49-F238E27FC236}">
                  <a16:creationId xmlns:a16="http://schemas.microsoft.com/office/drawing/2014/main" id="{04795003-7554-36D8-2E7A-D6674E1877F7}"/>
                </a:ext>
              </a:extLst>
            </p:cNvPr>
            <p:cNvSpPr/>
            <p:nvPr/>
          </p:nvSpPr>
          <p:spPr>
            <a:xfrm>
              <a:off x="819811" y="1928814"/>
              <a:ext cx="3771235"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a:solidFill>
                    <a:srgbClr val="000000"/>
                  </a:solidFill>
                  <a:latin typeface="Helvetica"/>
                  <a:cs typeface="Helvetica"/>
                </a:rPr>
                <a:t>Driving maturity on agentic AI</a:t>
              </a:r>
            </a:p>
          </p:txBody>
        </p:sp>
        <p:sp>
          <p:nvSpPr>
            <p:cNvPr id="6" name="Rectangle 5">
              <a:extLst>
                <a:ext uri="{FF2B5EF4-FFF2-40B4-BE49-F238E27FC236}">
                  <a16:creationId xmlns:a16="http://schemas.microsoft.com/office/drawing/2014/main" id="{A5311B24-E22B-BCD4-7028-1772AABDECA0}"/>
                </a:ext>
              </a:extLst>
            </p:cNvPr>
            <p:cNvSpPr/>
            <p:nvPr/>
          </p:nvSpPr>
          <p:spPr>
            <a:xfrm>
              <a:off x="819810" y="1621037"/>
              <a:ext cx="4129259"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E410E09B-B9E9-9E97-5521-32184C42E5BE}"/>
              </a:ext>
            </a:extLst>
          </p:cNvPr>
          <p:cNvCxnSpPr>
            <a:cxnSpLocks/>
          </p:cNvCxnSpPr>
          <p:nvPr/>
        </p:nvCxnSpPr>
        <p:spPr>
          <a:xfrm flipV="1">
            <a:off x="4485086"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33DB99C-A48C-DC2F-9FB8-836F592642F5}"/>
              </a:ext>
            </a:extLst>
          </p:cNvPr>
          <p:cNvSpPr txBox="1"/>
          <p:nvPr/>
        </p:nvSpPr>
        <p:spPr>
          <a:xfrm>
            <a:off x="4748512" y="260472"/>
            <a:ext cx="7121045" cy="6337056"/>
          </a:xfrm>
          <a:prstGeom prst="rect">
            <a:avLst/>
          </a:prstGeom>
          <a:noFill/>
        </p:spPr>
        <p:txBody>
          <a:bodyPr wrap="square" lIns="91440" tIns="45720" rIns="91440" bIns="45720" anchor="t">
            <a:spAutoFit/>
          </a:bodyPr>
          <a:lstStyle/>
          <a:p>
            <a:pPr>
              <a:lnSpc>
                <a:spcPct val="150000"/>
              </a:lnSpc>
              <a:spcBef>
                <a:spcPts val="600"/>
              </a:spcBef>
              <a:buClr>
                <a:srgbClr val="E7534F"/>
              </a:buClr>
              <a:defRPr/>
            </a:pPr>
            <a:r>
              <a:rPr lang="en-US" sz="1200" b="1">
                <a:solidFill>
                  <a:srgbClr val="000000"/>
                </a:solidFill>
                <a:latin typeface="Helvetica"/>
                <a:cs typeface="Helvetica"/>
              </a:rPr>
              <a:t>Modernising skills to improve AI capability without increasing human oversight</a:t>
            </a:r>
            <a:endPar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indent="-171450">
              <a:lnSpc>
                <a:spcPct val="150000"/>
              </a:lnSpc>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with </a:t>
            </a:r>
            <a:r>
              <a:rPr lang="en-US" sz="1200" err="1">
                <a:solidFill>
                  <a:prstClr val="black"/>
                </a:solidFill>
                <a:latin typeface="Helvetica"/>
                <a:cs typeface="Helvetica"/>
              </a:rPr>
              <a:t>modernised</a:t>
            </a:r>
            <a:r>
              <a:rPr lang="en-US" sz="1200">
                <a:solidFill>
                  <a:prstClr val="black"/>
                </a:solidFill>
                <a:latin typeface="Helvetica"/>
                <a:cs typeface="Helvetica"/>
              </a:rPr>
              <a:t> skills are more effective at configuring and monitoring agentic </a:t>
            </a:r>
            <a:br>
              <a:rPr lang="en-US" sz="1200">
                <a:solidFill>
                  <a:prstClr val="black"/>
                </a:solidFill>
                <a:latin typeface="Helvetica"/>
                <a:cs typeface="Helvetica"/>
              </a:rPr>
            </a:br>
            <a:r>
              <a:rPr lang="en-US" sz="1200">
                <a:solidFill>
                  <a:prstClr val="black"/>
                </a:solidFill>
                <a:latin typeface="Helvetica"/>
                <a:cs typeface="Helvetica"/>
              </a:rPr>
              <a:t>AI without relying heavily on human oversight. </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This capability transforms AI from a cost-saving tool into a growth driver, as scaling requires handling larger and more complex workloads. </a:t>
            </a:r>
            <a:endParaRPr lang="en-US" sz="1200" b="0" i="0" u="none" strike="noStrike" kern="1200" cap="none" spc="0" normalizeH="0" baseline="0" noProof="0">
              <a:ln>
                <a:noFill/>
              </a:ln>
              <a:solidFill>
                <a:prstClr val="black"/>
              </a:solidFill>
              <a:effectLst/>
              <a:uLnTx/>
              <a:uFillTx/>
              <a:latin typeface="Helvetica"/>
              <a:cs typeface="Helvetica"/>
            </a:endParaRPr>
          </a:p>
          <a:p>
            <a:pPr>
              <a:lnSpc>
                <a:spcPct val="150000"/>
              </a:lnSpc>
              <a:buClr>
                <a:srgbClr val="E7534F"/>
              </a:buClr>
              <a:defRPr/>
            </a:pPr>
            <a:r>
              <a:rPr lang="en-US" sz="1200" b="1">
                <a:solidFill>
                  <a:srgbClr val="000000"/>
                </a:solidFill>
                <a:latin typeface="Helvetica"/>
                <a:cs typeface="Helvetica"/>
              </a:rPr>
              <a:t>Real-time operations and trusted data</a:t>
            </a:r>
            <a:endParaRPr lang="en-US" sz="1200" b="1">
              <a:solidFill>
                <a:prstClr val="black"/>
              </a:solidFill>
              <a:latin typeface="Helvetica" panose="020B0604020202020204" pitchFamily="34" charset="0"/>
              <a:cs typeface="Helvetica" panose="020B0604020202020204" pitchFamily="34" charset="0"/>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Agentic AI delivers value when it can act in the moment. Delays caused by batch updates hinder </a:t>
            </a:r>
            <a:r>
              <a:rPr lang="en-US" sz="1200" err="1">
                <a:solidFill>
                  <a:prstClr val="black"/>
                </a:solidFill>
                <a:latin typeface="Helvetica"/>
                <a:cs typeface="Helvetica"/>
              </a:rPr>
              <a:t>optimisation</a:t>
            </a:r>
            <a:r>
              <a:rPr lang="en-US" sz="1200">
                <a:solidFill>
                  <a:prstClr val="black"/>
                </a:solidFill>
                <a:latin typeface="Helvetica"/>
                <a:cs typeface="Helvetica"/>
              </a:rPr>
              <a:t>, making employee access to trusted, real-time data critical for seamless collaboration with AI.  </a:t>
            </a:r>
          </a:p>
          <a:p>
            <a:pPr>
              <a:lnSpc>
                <a:spcPct val="150000"/>
              </a:lnSpc>
              <a:buClr>
                <a:srgbClr val="E7534F"/>
              </a:buClr>
              <a:defRPr/>
            </a:pPr>
            <a:r>
              <a:rPr lang="en-US" sz="1200" b="1">
                <a:solidFill>
                  <a:srgbClr val="000000"/>
                </a:solidFill>
                <a:latin typeface="Helvetica"/>
                <a:cs typeface="Helvetica"/>
              </a:rPr>
              <a:t>Scaling and </a:t>
            </a:r>
            <a:r>
              <a:rPr lang="en-US" sz="1200" b="1" err="1">
                <a:solidFill>
                  <a:srgbClr val="000000"/>
                </a:solidFill>
                <a:latin typeface="Helvetica"/>
                <a:cs typeface="Helvetica"/>
              </a:rPr>
              <a:t>optimising</a:t>
            </a:r>
            <a:r>
              <a:rPr lang="en-US" sz="1200" b="1">
                <a:solidFill>
                  <a:srgbClr val="000000"/>
                </a:solidFill>
                <a:latin typeface="Helvetica"/>
                <a:cs typeface="Helvetica"/>
              </a:rPr>
              <a:t> agentic AI</a:t>
            </a:r>
            <a:endParaRPr lang="en-US" sz="1200" b="1">
              <a:solidFill>
                <a:prstClr val="black"/>
              </a:solidFill>
              <a:latin typeface="Helvetica" panose="020B0604020202020204" pitchFamily="34" charset="0"/>
              <a:cs typeface="Helvetica" panose="020B0604020202020204" pitchFamily="34" charset="0"/>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As </a:t>
            </a:r>
            <a:r>
              <a:rPr lang="en-US" sz="1200" err="1">
                <a:solidFill>
                  <a:prstClr val="black"/>
                </a:solidFill>
                <a:latin typeface="Helvetica"/>
                <a:cs typeface="Helvetica"/>
              </a:rPr>
              <a:t>organisations</a:t>
            </a:r>
            <a:r>
              <a:rPr lang="en-US" sz="1200">
                <a:solidFill>
                  <a:prstClr val="black"/>
                </a:solidFill>
                <a:latin typeface="Helvetica"/>
                <a:cs typeface="Helvetica"/>
              </a:rPr>
              <a:t> move from initial awareness, active exploration and target implementation to value </a:t>
            </a:r>
            <a:r>
              <a:rPr lang="en-US" sz="1200" err="1">
                <a:solidFill>
                  <a:prstClr val="black"/>
                </a:solidFill>
                <a:latin typeface="Helvetica"/>
                <a:cs typeface="Helvetica"/>
              </a:rPr>
              <a:t>optimisation</a:t>
            </a:r>
            <a:r>
              <a:rPr lang="en-US" sz="1200">
                <a:solidFill>
                  <a:prstClr val="black"/>
                </a:solidFill>
                <a:latin typeface="Helvetica"/>
                <a:cs typeface="Helvetica"/>
              </a:rPr>
              <a:t> with agentic AI, the focus shifts from ‘Can we use agents?' to ‘How do we </a:t>
            </a:r>
            <a:r>
              <a:rPr lang="en-US" sz="1200" err="1">
                <a:solidFill>
                  <a:prstClr val="black"/>
                </a:solidFill>
                <a:latin typeface="Helvetica"/>
                <a:cs typeface="Helvetica"/>
              </a:rPr>
              <a:t>maximise</a:t>
            </a:r>
            <a:r>
              <a:rPr lang="en-US" sz="1200">
                <a:solidFill>
                  <a:prstClr val="black"/>
                </a:solidFill>
                <a:latin typeface="Helvetica"/>
                <a:cs typeface="Helvetica"/>
              </a:rPr>
              <a:t> ROI while managing risks?” To </a:t>
            </a:r>
            <a:r>
              <a:rPr lang="en-US" sz="1200" err="1">
                <a:solidFill>
                  <a:prstClr val="black"/>
                </a:solidFill>
                <a:latin typeface="Helvetica"/>
                <a:cs typeface="Helvetica"/>
              </a:rPr>
              <a:t>optimise</a:t>
            </a:r>
            <a:r>
              <a:rPr lang="en-US" sz="1200">
                <a:solidFill>
                  <a:prstClr val="black"/>
                </a:solidFill>
                <a:latin typeface="Helvetica"/>
                <a:cs typeface="Helvetica"/>
              </a:rPr>
              <a:t> value, agents require deeper process integration, greater data access and high-trust, real-time operations for safe, rapid execution.</a:t>
            </a:r>
          </a:p>
          <a:p>
            <a:pPr>
              <a:lnSpc>
                <a:spcPct val="150000"/>
              </a:lnSpc>
              <a:buClr>
                <a:srgbClr val="E7534F"/>
              </a:buClr>
              <a:defRPr/>
            </a:pPr>
            <a:r>
              <a:rPr lang="en-US" sz="1200" b="1">
                <a:solidFill>
                  <a:prstClr val="black"/>
                </a:solidFill>
                <a:latin typeface="Helvetica"/>
                <a:cs typeface="Helvetica"/>
              </a:rPr>
              <a:t>2x2 Matrix: Scaled/</a:t>
            </a:r>
            <a:r>
              <a:rPr lang="en-US" sz="1200" b="1" err="1">
                <a:solidFill>
                  <a:prstClr val="black"/>
                </a:solidFill>
                <a:latin typeface="Helvetica"/>
                <a:cs typeface="Helvetica"/>
              </a:rPr>
              <a:t>optimised</a:t>
            </a:r>
            <a:r>
              <a:rPr lang="en-US" sz="1200" b="1">
                <a:solidFill>
                  <a:prstClr val="black"/>
                </a:solidFill>
                <a:latin typeface="Helvetica"/>
                <a:cs typeface="Helvetica"/>
              </a:rPr>
              <a:t> use of agentic AI vs agent data access</a:t>
            </a:r>
          </a:p>
          <a:p>
            <a:pPr marL="171450" indent="-171450">
              <a:lnSpc>
                <a:spcPct val="150000"/>
              </a:lnSpc>
              <a:buClr>
                <a:srgbClr val="E7534F"/>
              </a:buClr>
              <a:buFont typeface="Arial" panose="020B0604020202020204" pitchFamily="34" charset="0"/>
              <a:buChar char="•"/>
              <a:defRPr/>
            </a:pPr>
            <a:r>
              <a:rPr lang="en-PH" sz="1200" b="1">
                <a:latin typeface="Helvetica" panose="020B0604020202020204"/>
                <a:cs typeface="Helvetica" panose="020B0604020202020204"/>
              </a:rPr>
              <a:t>Exploratory but risk-blind:</a:t>
            </a:r>
            <a:r>
              <a:rPr lang="en-US" sz="1200">
                <a:latin typeface="Helvetica" panose="020B0604020202020204"/>
                <a:cs typeface="Helvetica" panose="020B0604020202020204"/>
              </a:rPr>
              <a:t>. Piloting AI agents without considering data modification risks.</a:t>
            </a:r>
            <a:endParaRPr lang="en-PH" sz="1200">
              <a:latin typeface="Helvetica" panose="020B0604020202020204"/>
              <a:cs typeface="Helvetica" panose="020B0604020202020204"/>
            </a:endParaRPr>
          </a:p>
          <a:p>
            <a:pPr marL="171450" indent="-171450">
              <a:lnSpc>
                <a:spcPct val="150000"/>
              </a:lnSpc>
              <a:buClr>
                <a:srgbClr val="E7534F"/>
              </a:buClr>
              <a:buFont typeface="Arial" panose="020B0604020202020204" pitchFamily="34" charset="0"/>
              <a:buChar char="•"/>
              <a:defRPr/>
            </a:pPr>
            <a:r>
              <a:rPr lang="en-PH" sz="1200" b="1">
                <a:latin typeface="Helvetica" panose="020B0604020202020204"/>
                <a:cs typeface="Helvetica" panose="020B0604020202020204"/>
              </a:rPr>
              <a:t>Safe sandboxing: </a:t>
            </a:r>
            <a:r>
              <a:rPr lang="en-PH" sz="1200">
                <a:latin typeface="Helvetica" panose="020B0604020202020204"/>
                <a:cs typeface="Helvetica" panose="020B0604020202020204"/>
              </a:rPr>
              <a:t>Building a foundation for responsible scaling.</a:t>
            </a:r>
          </a:p>
          <a:p>
            <a:pPr marL="171450" indent="-171450">
              <a:lnSpc>
                <a:spcPct val="150000"/>
              </a:lnSpc>
              <a:buClr>
                <a:srgbClr val="E7534F"/>
              </a:buClr>
              <a:buFont typeface="Arial" panose="020B0604020202020204" pitchFamily="34" charset="0"/>
              <a:buChar char="•"/>
              <a:defRPr/>
            </a:pPr>
            <a:r>
              <a:rPr lang="en-PH" sz="1200" b="1">
                <a:latin typeface="Helvetica" panose="020B0604020202020204"/>
                <a:cs typeface="Helvetica" panose="020B0604020202020204"/>
              </a:rPr>
              <a:t>Innovation, but with hidden risks: </a:t>
            </a:r>
            <a:r>
              <a:rPr lang="en-US" sz="1200">
                <a:latin typeface="Helvetica" panose="020B0604020202020204"/>
                <a:cs typeface="Helvetica" panose="020B0604020202020204"/>
              </a:rPr>
              <a:t>Embedding AI agents in operations but with weak data controls on data access.</a:t>
            </a:r>
            <a:endParaRPr lang="en-PH" sz="1200">
              <a:latin typeface="Helvetica" panose="020B0604020202020204"/>
              <a:cs typeface="Helvetica" panose="020B0604020202020204"/>
            </a:endParaRPr>
          </a:p>
          <a:p>
            <a:pPr marL="171450" indent="-171450">
              <a:lnSpc>
                <a:spcPct val="150000"/>
              </a:lnSpc>
              <a:spcAft>
                <a:spcPts val="1200"/>
              </a:spcAft>
              <a:buClr>
                <a:srgbClr val="E7534F"/>
              </a:buClr>
              <a:buFont typeface="Arial" panose="020B0604020202020204" pitchFamily="34" charset="0"/>
              <a:buChar char="•"/>
              <a:defRPr/>
            </a:pPr>
            <a:r>
              <a:rPr lang="en-PH" sz="1200" b="1">
                <a:latin typeface="Helvetica" panose="020B0604020202020204"/>
                <a:cs typeface="Helvetica" panose="020B0604020202020204"/>
              </a:rPr>
              <a:t>Trusted enterprise-scale AI: </a:t>
            </a:r>
            <a:r>
              <a:rPr lang="en-US" sz="1200">
                <a:latin typeface="Helvetica" panose="020B0604020202020204"/>
                <a:cs typeface="Helvetica" panose="020B0604020202020204"/>
              </a:rPr>
              <a:t>High maturity paired with strong governance of agent data access, enabling secure, auditable automation.</a:t>
            </a:r>
            <a:endParaRPr lang="en-PH" sz="1200">
              <a:latin typeface="Helvetica" panose="020B0604020202020204"/>
              <a:cs typeface="Helvetica" panose="020B0604020202020204"/>
            </a:endParaRPr>
          </a:p>
        </p:txBody>
      </p:sp>
    </p:spTree>
    <p:extLst>
      <p:ext uri="{BB962C8B-B14F-4D97-AF65-F5344CB8AC3E}">
        <p14:creationId xmlns:p14="http://schemas.microsoft.com/office/powerpoint/2010/main" val="2833508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8E9EF-1070-4080-520E-CA07BB250A2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19240E02-6B56-3043-7107-AD8925206D43}"/>
              </a:ext>
            </a:extLst>
          </p:cNvPr>
          <p:cNvSpPr txBox="1"/>
          <p:nvPr/>
        </p:nvSpPr>
        <p:spPr>
          <a:xfrm>
            <a:off x="7387480" y="6591301"/>
            <a:ext cx="4804520" cy="246221"/>
          </a:xfrm>
          <a:prstGeom prst="rect">
            <a:avLst/>
          </a:prstGeom>
          <a:noFill/>
        </p:spPr>
        <p:txBody>
          <a:bodyPr wrap="none">
            <a:spAutoFit/>
          </a:bodyPr>
          <a:lstStyle/>
          <a:p>
            <a:pPr algn="r" defTabSz="380985">
              <a:defRPr sz="1200" i="1">
                <a:latin typeface="Helvetica"/>
              </a:defRPr>
            </a:pPr>
            <a:r>
              <a:rPr sz="1000" i="1">
                <a:solidFill>
                  <a:schemeClr val="bg1">
                    <a:lumMod val="50000"/>
                  </a:schemeClr>
                </a:solidFill>
                <a:latin typeface="Helvetica"/>
              </a:rPr>
              <a:t>Source: ADAPT CIO Edge Survey in Aug 2025: Sample size: 1</a:t>
            </a:r>
            <a:r>
              <a:rPr lang="en-PH" sz="1000" i="1">
                <a:solidFill>
                  <a:schemeClr val="bg1">
                    <a:lumMod val="50000"/>
                  </a:schemeClr>
                </a:solidFill>
                <a:latin typeface="Helvetica"/>
              </a:rPr>
              <a:t>40 </a:t>
            </a:r>
            <a:r>
              <a:rPr sz="1000" i="1">
                <a:solidFill>
                  <a:schemeClr val="bg1">
                    <a:lumMod val="50000"/>
                  </a:schemeClr>
                </a:solidFill>
                <a:latin typeface="Helvetica"/>
              </a:rPr>
              <a:t>Australian CIOs</a:t>
            </a:r>
          </a:p>
        </p:txBody>
      </p:sp>
      <p:sp>
        <p:nvSpPr>
          <p:cNvPr id="8" name="Title 1">
            <a:extLst>
              <a:ext uri="{FF2B5EF4-FFF2-40B4-BE49-F238E27FC236}">
                <a16:creationId xmlns:a16="http://schemas.microsoft.com/office/drawing/2014/main" id="{F3635E05-8953-657B-5CCC-C7E58ACCF9B1}"/>
              </a:ext>
            </a:extLst>
          </p:cNvPr>
          <p:cNvSpPr txBox="1">
            <a:spLocks/>
          </p:cNvSpPr>
          <p:nvPr/>
        </p:nvSpPr>
        <p:spPr>
          <a:xfrm>
            <a:off x="255037" y="50386"/>
            <a:ext cx="10016014" cy="640730"/>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sz="1800" b="1">
                <a:latin typeface="Helvetica"/>
              </a:defRPr>
            </a:pPr>
            <a:r>
              <a:rPr lang="en-US" sz="2000" b="1">
                <a:latin typeface="Helvetica"/>
              </a:rPr>
              <a:t>What makes an agent's ability to change </a:t>
            </a:r>
            <a:r>
              <a:rPr lang="en-US" sz="2000" b="1" err="1">
                <a:latin typeface="Helvetica"/>
              </a:rPr>
              <a:t>organisational</a:t>
            </a:r>
            <a:r>
              <a:rPr lang="en-US" sz="2000" b="1">
                <a:latin typeface="Helvetica"/>
              </a:rPr>
              <a:t> data an important metric for evaluating agentic AI products?</a:t>
            </a:r>
          </a:p>
        </p:txBody>
      </p:sp>
      <p:sp>
        <p:nvSpPr>
          <p:cNvPr id="4" name="TextBox 3">
            <a:extLst>
              <a:ext uri="{FF2B5EF4-FFF2-40B4-BE49-F238E27FC236}">
                <a16:creationId xmlns:a16="http://schemas.microsoft.com/office/drawing/2014/main" id="{2B019454-C069-71B6-B254-C38A1FA6169F}"/>
              </a:ext>
            </a:extLst>
          </p:cNvPr>
          <p:cNvSpPr txBox="1"/>
          <p:nvPr/>
        </p:nvSpPr>
        <p:spPr>
          <a:xfrm>
            <a:off x="255037" y="877190"/>
            <a:ext cx="7132443" cy="338554"/>
          </a:xfrm>
          <a:prstGeom prst="rect">
            <a:avLst/>
          </a:prstGeom>
          <a:noFill/>
        </p:spPr>
        <p:txBody>
          <a:bodyPr wrap="square" lIns="91440" tIns="45720" rIns="91440" bIns="45720" rtlCol="0" anchor="t">
            <a:spAutoFit/>
          </a:bodyPr>
          <a:lstStyle/>
          <a:p>
            <a:r>
              <a:rPr lang="en-US" sz="1600" dirty="0">
                <a:latin typeface="Helvetica"/>
                <a:cs typeface="Helvetica"/>
              </a:rPr>
              <a:t>Alignment and involvement of finance when evaluating tech spend.</a:t>
            </a:r>
          </a:p>
        </p:txBody>
      </p:sp>
      <p:pic>
        <p:nvPicPr>
          <p:cNvPr id="3" name="Graphic 2">
            <a:extLst>
              <a:ext uri="{FF2B5EF4-FFF2-40B4-BE49-F238E27FC236}">
                <a16:creationId xmlns:a16="http://schemas.microsoft.com/office/drawing/2014/main" id="{E9937CDB-ADC4-53B9-B8EA-628EB666A6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93372" y="1595696"/>
            <a:ext cx="9405257" cy="4510655"/>
          </a:xfrm>
          <a:prstGeom prst="rect">
            <a:avLst/>
          </a:prstGeom>
        </p:spPr>
      </p:pic>
    </p:spTree>
    <p:extLst>
      <p:ext uri="{BB962C8B-B14F-4D97-AF65-F5344CB8AC3E}">
        <p14:creationId xmlns:p14="http://schemas.microsoft.com/office/powerpoint/2010/main" val="218795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F7708-A686-C680-FE79-EDAB00739CC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477899A-16D5-D8A9-5C71-F5710DEFCCBF}"/>
              </a:ext>
            </a:extLst>
          </p:cNvPr>
          <p:cNvSpPr txBox="1"/>
          <p:nvPr/>
        </p:nvSpPr>
        <p:spPr>
          <a:xfrm>
            <a:off x="7387480" y="6591301"/>
            <a:ext cx="4804520" cy="246221"/>
          </a:xfrm>
          <a:prstGeom prst="rect">
            <a:avLst/>
          </a:prstGeom>
          <a:noFill/>
        </p:spPr>
        <p:txBody>
          <a:bodyPr wrap="none">
            <a:spAutoFit/>
          </a:bodyPr>
          <a:lstStyle/>
          <a:p>
            <a:pPr algn="r" defTabSz="380985">
              <a:defRPr sz="1200" i="1">
                <a:latin typeface="Helvetica"/>
              </a:defRPr>
            </a:pPr>
            <a:r>
              <a:rPr sz="1000" i="1">
                <a:solidFill>
                  <a:schemeClr val="bg1">
                    <a:lumMod val="50000"/>
                  </a:schemeClr>
                </a:solidFill>
                <a:latin typeface="Helvetica"/>
              </a:rPr>
              <a:t>Source: ADAPT CIO Edge Survey in Aug 2025: Sample size: 1</a:t>
            </a:r>
            <a:r>
              <a:rPr lang="en-PH" sz="1000" i="1">
                <a:solidFill>
                  <a:schemeClr val="bg1">
                    <a:lumMod val="50000"/>
                  </a:schemeClr>
                </a:solidFill>
                <a:latin typeface="Helvetica"/>
              </a:rPr>
              <a:t>40 </a:t>
            </a:r>
            <a:r>
              <a:rPr sz="1000" i="1">
                <a:solidFill>
                  <a:schemeClr val="bg1">
                    <a:lumMod val="50000"/>
                  </a:schemeClr>
                </a:solidFill>
                <a:latin typeface="Helvetica"/>
              </a:rPr>
              <a:t>Australian CIOs</a:t>
            </a:r>
          </a:p>
        </p:txBody>
      </p:sp>
      <p:sp>
        <p:nvSpPr>
          <p:cNvPr id="8" name="Title 1">
            <a:extLst>
              <a:ext uri="{FF2B5EF4-FFF2-40B4-BE49-F238E27FC236}">
                <a16:creationId xmlns:a16="http://schemas.microsoft.com/office/drawing/2014/main" id="{07914532-4FF9-8B4D-C6E1-BAD2EA769721}"/>
              </a:ext>
            </a:extLst>
          </p:cNvPr>
          <p:cNvSpPr txBox="1">
            <a:spLocks/>
          </p:cNvSpPr>
          <p:nvPr/>
        </p:nvSpPr>
        <p:spPr>
          <a:xfrm>
            <a:off x="255037" y="50386"/>
            <a:ext cx="10016014" cy="640730"/>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sz="1800" b="1">
                <a:latin typeface="Helvetica"/>
              </a:defRPr>
            </a:pPr>
            <a:r>
              <a:rPr lang="en-US" sz="2000" b="1">
                <a:latin typeface="Helvetica"/>
              </a:rPr>
              <a:t>What makes an agent's ability to change </a:t>
            </a:r>
            <a:r>
              <a:rPr lang="en-US" sz="2000" b="1" err="1">
                <a:latin typeface="Helvetica"/>
              </a:rPr>
              <a:t>organisational</a:t>
            </a:r>
            <a:r>
              <a:rPr lang="en-US" sz="2000" b="1">
                <a:latin typeface="Helvetica"/>
              </a:rPr>
              <a:t> data an important metric for evaluating agentic AI products?</a:t>
            </a:r>
            <a:endParaRPr lang="en-US"/>
          </a:p>
        </p:txBody>
      </p:sp>
      <p:sp>
        <p:nvSpPr>
          <p:cNvPr id="4" name="TextBox 3">
            <a:extLst>
              <a:ext uri="{FF2B5EF4-FFF2-40B4-BE49-F238E27FC236}">
                <a16:creationId xmlns:a16="http://schemas.microsoft.com/office/drawing/2014/main" id="{3CEDE9A5-57BC-ABA3-41F1-05937663DF7F}"/>
              </a:ext>
            </a:extLst>
          </p:cNvPr>
          <p:cNvSpPr txBox="1"/>
          <p:nvPr/>
        </p:nvSpPr>
        <p:spPr>
          <a:xfrm>
            <a:off x="255037" y="877190"/>
            <a:ext cx="7132443" cy="338554"/>
          </a:xfrm>
          <a:prstGeom prst="rect">
            <a:avLst/>
          </a:prstGeom>
          <a:noFill/>
        </p:spPr>
        <p:txBody>
          <a:bodyPr wrap="square" lIns="91440" tIns="45720" rIns="91440" bIns="45720" rtlCol="0" anchor="t">
            <a:spAutoFit/>
          </a:bodyPr>
          <a:lstStyle/>
          <a:p>
            <a:r>
              <a:rPr lang="en-US" sz="1600" dirty="0">
                <a:latin typeface="Helvetica"/>
                <a:cs typeface="Helvetica"/>
              </a:rPr>
              <a:t>How agents rely upon external models.</a:t>
            </a:r>
            <a:endParaRPr lang="en-US" sz="1600">
              <a:latin typeface="Helvetica" pitchFamily="2" charset="0"/>
            </a:endParaRPr>
          </a:p>
        </p:txBody>
      </p:sp>
      <p:pic>
        <p:nvPicPr>
          <p:cNvPr id="2" name="Graphic 1">
            <a:extLst>
              <a:ext uri="{FF2B5EF4-FFF2-40B4-BE49-F238E27FC236}">
                <a16:creationId xmlns:a16="http://schemas.microsoft.com/office/drawing/2014/main" id="{4796610C-EB3C-9C43-A990-DBE09902233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393372" y="1595696"/>
            <a:ext cx="9405256" cy="4510655"/>
          </a:xfrm>
          <a:prstGeom prst="rect">
            <a:avLst/>
          </a:prstGeom>
        </p:spPr>
      </p:pic>
    </p:spTree>
    <p:extLst>
      <p:ext uri="{BB962C8B-B14F-4D97-AF65-F5344CB8AC3E}">
        <p14:creationId xmlns:p14="http://schemas.microsoft.com/office/powerpoint/2010/main" val="2383886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82EDA-B398-7B0C-69E1-E9FF1F565D5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69D32EA-2CCD-EBC6-C2F0-453D60EE480F}"/>
              </a:ext>
            </a:extLst>
          </p:cNvPr>
          <p:cNvSpPr txBox="1"/>
          <p:nvPr/>
        </p:nvSpPr>
        <p:spPr>
          <a:xfrm>
            <a:off x="7387480" y="6591301"/>
            <a:ext cx="4804520" cy="246221"/>
          </a:xfrm>
          <a:prstGeom prst="rect">
            <a:avLst/>
          </a:prstGeom>
          <a:noFill/>
        </p:spPr>
        <p:txBody>
          <a:bodyPr wrap="none">
            <a:spAutoFit/>
          </a:bodyPr>
          <a:lstStyle/>
          <a:p>
            <a:pPr algn="r" defTabSz="380985">
              <a:defRPr sz="1200" i="1">
                <a:latin typeface="Helvetica"/>
              </a:defRPr>
            </a:pPr>
            <a:r>
              <a:rPr sz="1000" i="1">
                <a:solidFill>
                  <a:schemeClr val="bg1">
                    <a:lumMod val="50000"/>
                  </a:schemeClr>
                </a:solidFill>
                <a:latin typeface="Helvetica"/>
              </a:rPr>
              <a:t>Source: ADAPT CIO Edge Survey in Aug 2025: Sample size: 1</a:t>
            </a:r>
            <a:r>
              <a:rPr lang="en-PH" sz="1000" i="1">
                <a:solidFill>
                  <a:schemeClr val="bg1">
                    <a:lumMod val="50000"/>
                  </a:schemeClr>
                </a:solidFill>
                <a:latin typeface="Helvetica"/>
              </a:rPr>
              <a:t>40 </a:t>
            </a:r>
            <a:r>
              <a:rPr sz="1000" i="1">
                <a:solidFill>
                  <a:schemeClr val="bg1">
                    <a:lumMod val="50000"/>
                  </a:schemeClr>
                </a:solidFill>
                <a:latin typeface="Helvetica"/>
              </a:rPr>
              <a:t>Australian CIOs</a:t>
            </a:r>
          </a:p>
        </p:txBody>
      </p:sp>
      <p:sp>
        <p:nvSpPr>
          <p:cNvPr id="8" name="Title 1">
            <a:extLst>
              <a:ext uri="{FF2B5EF4-FFF2-40B4-BE49-F238E27FC236}">
                <a16:creationId xmlns:a16="http://schemas.microsoft.com/office/drawing/2014/main" id="{1BA0E50E-807B-67E9-FEA9-89A92D507EFB}"/>
              </a:ext>
            </a:extLst>
          </p:cNvPr>
          <p:cNvSpPr txBox="1">
            <a:spLocks/>
          </p:cNvSpPr>
          <p:nvPr/>
        </p:nvSpPr>
        <p:spPr>
          <a:xfrm>
            <a:off x="255037" y="50386"/>
            <a:ext cx="10016014" cy="640730"/>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sz="1800" b="1">
                <a:latin typeface="Helvetica"/>
              </a:defRPr>
            </a:pPr>
            <a:r>
              <a:rPr lang="en-US" sz="2000" b="1">
                <a:latin typeface="Helvetica"/>
              </a:rPr>
              <a:t>What makes an agent's ability to change </a:t>
            </a:r>
            <a:r>
              <a:rPr lang="en-US" sz="2000" b="1" err="1">
                <a:latin typeface="Helvetica"/>
              </a:rPr>
              <a:t>organisational</a:t>
            </a:r>
            <a:r>
              <a:rPr lang="en-US" sz="2000" b="1">
                <a:latin typeface="Helvetica"/>
              </a:rPr>
              <a:t> data an important metric for evaluating agentic AI products?</a:t>
            </a:r>
            <a:endParaRPr lang="en-US"/>
          </a:p>
        </p:txBody>
      </p:sp>
      <p:sp>
        <p:nvSpPr>
          <p:cNvPr id="3" name="TextBox 2">
            <a:extLst>
              <a:ext uri="{FF2B5EF4-FFF2-40B4-BE49-F238E27FC236}">
                <a16:creationId xmlns:a16="http://schemas.microsoft.com/office/drawing/2014/main" id="{14E31A94-BC73-6452-E860-491401018827}"/>
              </a:ext>
            </a:extLst>
          </p:cNvPr>
          <p:cNvSpPr txBox="1"/>
          <p:nvPr/>
        </p:nvSpPr>
        <p:spPr>
          <a:xfrm>
            <a:off x="255037" y="877190"/>
            <a:ext cx="7132443" cy="338554"/>
          </a:xfrm>
          <a:prstGeom prst="rect">
            <a:avLst/>
          </a:prstGeom>
          <a:noFill/>
        </p:spPr>
        <p:txBody>
          <a:bodyPr wrap="square" lIns="91440" tIns="45720" rIns="91440" bIns="45720" rtlCol="0" anchor="t">
            <a:spAutoFit/>
          </a:bodyPr>
          <a:lstStyle/>
          <a:p>
            <a:r>
              <a:rPr lang="en-US" sz="1600" dirty="0">
                <a:latin typeface="Helvetica"/>
                <a:cs typeface="Helvetica"/>
              </a:rPr>
              <a:t>How agents store </a:t>
            </a:r>
            <a:r>
              <a:rPr lang="en-US" sz="1600" dirty="0" err="1">
                <a:latin typeface="Helvetica"/>
                <a:cs typeface="Helvetica"/>
              </a:rPr>
              <a:t>organisations’</a:t>
            </a:r>
            <a:r>
              <a:rPr lang="en-US" sz="1600" dirty="0">
                <a:latin typeface="Helvetica"/>
                <a:cs typeface="Helvetica"/>
              </a:rPr>
              <a:t> data.</a:t>
            </a:r>
            <a:endParaRPr lang="en-US" sz="1600">
              <a:latin typeface="Helvetica" pitchFamily="2" charset="0"/>
            </a:endParaRPr>
          </a:p>
        </p:txBody>
      </p:sp>
      <p:pic>
        <p:nvPicPr>
          <p:cNvPr id="2" name="Graphic 1">
            <a:extLst>
              <a:ext uri="{FF2B5EF4-FFF2-40B4-BE49-F238E27FC236}">
                <a16:creationId xmlns:a16="http://schemas.microsoft.com/office/drawing/2014/main" id="{948D3E7A-0F8E-BD11-EEC7-A984F7B8DF5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393372" y="1595696"/>
            <a:ext cx="9405256" cy="4510654"/>
          </a:xfrm>
          <a:prstGeom prst="rect">
            <a:avLst/>
          </a:prstGeom>
        </p:spPr>
      </p:pic>
    </p:spTree>
    <p:extLst>
      <p:ext uri="{BB962C8B-B14F-4D97-AF65-F5344CB8AC3E}">
        <p14:creationId xmlns:p14="http://schemas.microsoft.com/office/powerpoint/2010/main" val="2283449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C505A-E7E7-0AE9-0ECE-490D7AE1C142}"/>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A1902427-CB76-CEAE-FFF3-35AE0882D55B}"/>
              </a:ext>
            </a:extLst>
          </p:cNvPr>
          <p:cNvSpPr txBox="1"/>
          <p:nvPr/>
        </p:nvSpPr>
        <p:spPr>
          <a:xfrm>
            <a:off x="7387480" y="6591301"/>
            <a:ext cx="4804520" cy="246221"/>
          </a:xfrm>
          <a:prstGeom prst="rect">
            <a:avLst/>
          </a:prstGeom>
          <a:noFill/>
        </p:spPr>
        <p:txBody>
          <a:bodyPr wrap="none">
            <a:spAutoFit/>
          </a:bodyPr>
          <a:lstStyle/>
          <a:p>
            <a:pPr algn="r" defTabSz="380985">
              <a:defRPr sz="1200" i="1">
                <a:latin typeface="Helvetica"/>
              </a:defRPr>
            </a:pPr>
            <a:r>
              <a:rPr sz="1000" i="1">
                <a:solidFill>
                  <a:schemeClr val="bg1">
                    <a:lumMod val="50000"/>
                  </a:schemeClr>
                </a:solidFill>
                <a:latin typeface="Helvetica"/>
              </a:rPr>
              <a:t>Source: ADAPT CIO Edge Survey in Aug 2025: Sample size: 1</a:t>
            </a:r>
            <a:r>
              <a:rPr lang="en-PH" sz="1000" i="1">
                <a:solidFill>
                  <a:schemeClr val="bg1">
                    <a:lumMod val="50000"/>
                  </a:schemeClr>
                </a:solidFill>
                <a:latin typeface="Helvetica"/>
              </a:rPr>
              <a:t>40 </a:t>
            </a:r>
            <a:r>
              <a:rPr sz="1000" i="1">
                <a:solidFill>
                  <a:schemeClr val="bg1">
                    <a:lumMod val="50000"/>
                  </a:schemeClr>
                </a:solidFill>
                <a:latin typeface="Helvetica"/>
              </a:rPr>
              <a:t>Australian CIOs</a:t>
            </a:r>
          </a:p>
        </p:txBody>
      </p:sp>
      <p:sp>
        <p:nvSpPr>
          <p:cNvPr id="8" name="Title 1">
            <a:extLst>
              <a:ext uri="{FF2B5EF4-FFF2-40B4-BE49-F238E27FC236}">
                <a16:creationId xmlns:a16="http://schemas.microsoft.com/office/drawing/2014/main" id="{C0425C76-053D-C9DC-5FD8-A56C1B308EBF}"/>
              </a:ext>
            </a:extLst>
          </p:cNvPr>
          <p:cNvSpPr txBox="1">
            <a:spLocks/>
          </p:cNvSpPr>
          <p:nvPr/>
        </p:nvSpPr>
        <p:spPr>
          <a:xfrm>
            <a:off x="255037" y="50386"/>
            <a:ext cx="10016014" cy="640730"/>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sz="1800" b="1">
                <a:latin typeface="Helvetica"/>
              </a:defRPr>
            </a:pPr>
            <a:r>
              <a:rPr lang="en-US" sz="2000" b="1">
                <a:latin typeface="Helvetica"/>
              </a:rPr>
              <a:t>What makes an agent's ability to change </a:t>
            </a:r>
            <a:r>
              <a:rPr lang="en-US" sz="2000" b="1" err="1">
                <a:latin typeface="Helvetica"/>
              </a:rPr>
              <a:t>organisational</a:t>
            </a:r>
            <a:r>
              <a:rPr lang="en-US" sz="2000" b="1">
                <a:latin typeface="Helvetica"/>
              </a:rPr>
              <a:t> data an important metric for evaluating agentic AI products?</a:t>
            </a:r>
            <a:endParaRPr lang="en-US"/>
          </a:p>
        </p:txBody>
      </p:sp>
      <p:sp>
        <p:nvSpPr>
          <p:cNvPr id="3" name="TextBox 2">
            <a:extLst>
              <a:ext uri="{FF2B5EF4-FFF2-40B4-BE49-F238E27FC236}">
                <a16:creationId xmlns:a16="http://schemas.microsoft.com/office/drawing/2014/main" id="{EB4BEE89-7623-FB16-EB60-2DA0EB2CB4EF}"/>
              </a:ext>
            </a:extLst>
          </p:cNvPr>
          <p:cNvSpPr txBox="1"/>
          <p:nvPr/>
        </p:nvSpPr>
        <p:spPr>
          <a:xfrm>
            <a:off x="255037" y="877190"/>
            <a:ext cx="7132443" cy="338554"/>
          </a:xfrm>
          <a:prstGeom prst="rect">
            <a:avLst/>
          </a:prstGeom>
          <a:noFill/>
        </p:spPr>
        <p:txBody>
          <a:bodyPr wrap="square" lIns="91440" tIns="45720" rIns="91440" bIns="45720" rtlCol="0" anchor="t">
            <a:spAutoFit/>
          </a:bodyPr>
          <a:lstStyle/>
          <a:p>
            <a:r>
              <a:rPr lang="en-US" sz="1600" dirty="0">
                <a:latin typeface="Helvetica"/>
                <a:cs typeface="Helvetica"/>
              </a:rPr>
              <a:t>How </a:t>
            </a:r>
            <a:r>
              <a:rPr lang="en-US" sz="1600" dirty="0" err="1">
                <a:latin typeface="Helvetica"/>
                <a:cs typeface="Helvetica"/>
              </a:rPr>
              <a:t>organisations</a:t>
            </a:r>
            <a:r>
              <a:rPr lang="en-US" sz="1600" dirty="0">
                <a:latin typeface="Helvetica"/>
                <a:cs typeface="Helvetica"/>
              </a:rPr>
              <a:t> can audit decisions of agents.</a:t>
            </a:r>
            <a:endParaRPr lang="en-US" sz="1600">
              <a:latin typeface="Helvetica" pitchFamily="2" charset="0"/>
            </a:endParaRPr>
          </a:p>
        </p:txBody>
      </p:sp>
      <p:pic>
        <p:nvPicPr>
          <p:cNvPr id="2" name="Graphic 1">
            <a:extLst>
              <a:ext uri="{FF2B5EF4-FFF2-40B4-BE49-F238E27FC236}">
                <a16:creationId xmlns:a16="http://schemas.microsoft.com/office/drawing/2014/main" id="{416A931A-2390-CD59-EC58-7AB7FE98629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393373" y="1595696"/>
            <a:ext cx="9405253" cy="4510654"/>
          </a:xfrm>
          <a:prstGeom prst="rect">
            <a:avLst/>
          </a:prstGeom>
        </p:spPr>
      </p:pic>
    </p:spTree>
    <p:extLst>
      <p:ext uri="{BB962C8B-B14F-4D97-AF65-F5344CB8AC3E}">
        <p14:creationId xmlns:p14="http://schemas.microsoft.com/office/powerpoint/2010/main" val="1049549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9262E-52B8-13B7-A504-02ACFCE7A9D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E7001E4-343E-7454-DB48-A0DD7D6D9BAB}"/>
              </a:ext>
            </a:extLst>
          </p:cNvPr>
          <p:cNvSpPr txBox="1"/>
          <p:nvPr/>
        </p:nvSpPr>
        <p:spPr>
          <a:xfrm>
            <a:off x="515596" y="2174992"/>
            <a:ext cx="3525055" cy="3692421"/>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dirty="0">
                <a:solidFill>
                  <a:srgbClr val="000000"/>
                </a:solidFill>
                <a:latin typeface="Helvetica"/>
                <a:cs typeface="Helvetica"/>
              </a:rPr>
              <a:t>Beyond value </a:t>
            </a:r>
            <a:r>
              <a:rPr lang="en-US" sz="1200" b="1" dirty="0" err="1">
                <a:solidFill>
                  <a:srgbClr val="000000"/>
                </a:solidFill>
                <a:latin typeface="Helvetica"/>
                <a:cs typeface="Helvetica"/>
              </a:rPr>
              <a:t>optimisation</a:t>
            </a:r>
            <a:r>
              <a:rPr lang="en-US" sz="1200" b="1" dirty="0">
                <a:solidFill>
                  <a:srgbClr val="000000"/>
                </a:solidFill>
                <a:latin typeface="Helvetica"/>
                <a:cs typeface="Helvetica"/>
              </a:rPr>
              <a:t> of agentic AI, ADAPT’s correlation analysis highlights 4 key factors that make agent data access critical:</a:t>
            </a:r>
          </a:p>
          <a:p>
            <a:pPr marL="184150" lvl="1" indent="-184150">
              <a:lnSpc>
                <a:spcPct val="150000"/>
              </a:lnSpc>
              <a:spcAft>
                <a:spcPts val="600"/>
              </a:spcAft>
              <a:buClr>
                <a:srgbClr val="E7534F"/>
              </a:buClr>
              <a:buFont typeface="Arial" panose="020B0604020202020204" pitchFamily="34" charset="0"/>
              <a:buChar char="•"/>
              <a:defRPr/>
            </a:pPr>
            <a:r>
              <a:rPr lang="en-US" sz="1200" i="0" u="none" strike="noStrike" kern="1200" cap="none" spc="0" normalizeH="0" baseline="0" noProof="0" dirty="0">
                <a:ln>
                  <a:noFill/>
                </a:ln>
                <a:solidFill>
                  <a:prstClr val="black"/>
                </a:solidFill>
                <a:effectLst/>
                <a:uLnTx/>
                <a:uFillTx/>
                <a:latin typeface="Helvetica"/>
                <a:cs typeface="Helvetica"/>
              </a:rPr>
              <a:t>strong alignment </a:t>
            </a:r>
            <a:r>
              <a:rPr lang="en-US" sz="1200" dirty="0">
                <a:solidFill>
                  <a:prstClr val="black"/>
                </a:solidFill>
                <a:latin typeface="Helvetica"/>
                <a:cs typeface="Helvetica"/>
              </a:rPr>
              <a:t>between the CIO and procurement / finance business-partner </a:t>
            </a:r>
            <a:br>
              <a:rPr lang="en-US" sz="1200" dirty="0">
                <a:solidFill>
                  <a:prstClr val="black"/>
                </a:solidFill>
                <a:latin typeface="Helvetica"/>
                <a:cs typeface="Helvetica"/>
              </a:rPr>
            </a:br>
            <a:r>
              <a:rPr lang="en-US" sz="1200" dirty="0">
                <a:solidFill>
                  <a:prstClr val="black"/>
                </a:solidFill>
                <a:latin typeface="Helvetica"/>
                <a:cs typeface="Helvetica"/>
              </a:rPr>
              <a:t>when evaluating tech spend</a:t>
            </a:r>
          </a:p>
          <a:p>
            <a:pPr marL="184150" lvl="1" indent="-184150">
              <a:lnSpc>
                <a:spcPct val="150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high</a:t>
            </a:r>
            <a:r>
              <a:rPr lang="en-US" sz="1200" i="0" u="none" strike="noStrike" kern="1200" cap="none" spc="0" normalizeH="0" baseline="0" noProof="0" dirty="0">
                <a:ln>
                  <a:noFill/>
                </a:ln>
                <a:solidFill>
                  <a:prstClr val="black"/>
                </a:solidFill>
                <a:effectLst/>
                <a:uLnTx/>
                <a:uFillTx/>
                <a:latin typeface="Helvetica"/>
                <a:cs typeface="Helvetica"/>
              </a:rPr>
              <a:t> reliance upon external models for advanced capabilities</a:t>
            </a:r>
          </a:p>
          <a:p>
            <a:pPr marL="184150" lvl="1" indent="-184150">
              <a:lnSpc>
                <a:spcPct val="150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robust data storage practices to ensure security and integrity</a:t>
            </a:r>
          </a:p>
          <a:p>
            <a:pPr marL="184150" lvl="1" indent="-184150">
              <a:lnSpc>
                <a:spcPct val="150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high</a:t>
            </a:r>
            <a:r>
              <a:rPr lang="en-US" sz="1200" i="0" u="none" strike="noStrike" kern="1200" cap="none" spc="0" normalizeH="0" baseline="0" noProof="0" dirty="0">
                <a:ln>
                  <a:noFill/>
                </a:ln>
                <a:solidFill>
                  <a:prstClr val="black"/>
                </a:solidFill>
                <a:effectLst/>
                <a:uLnTx/>
                <a:uFillTx/>
                <a:latin typeface="Helvetica"/>
                <a:cs typeface="Helvetica"/>
              </a:rPr>
              <a:t> auditability of agent actions for compliance and trust.</a:t>
            </a:r>
          </a:p>
        </p:txBody>
      </p:sp>
      <p:grpSp>
        <p:nvGrpSpPr>
          <p:cNvPr id="2" name="Group 1">
            <a:extLst>
              <a:ext uri="{FF2B5EF4-FFF2-40B4-BE49-F238E27FC236}">
                <a16:creationId xmlns:a16="http://schemas.microsoft.com/office/drawing/2014/main" id="{EFCE97D4-03DB-5F4F-1787-65C01E62C6F5}"/>
              </a:ext>
            </a:extLst>
          </p:cNvPr>
          <p:cNvGrpSpPr/>
          <p:nvPr/>
        </p:nvGrpSpPr>
        <p:grpSpPr>
          <a:xfrm>
            <a:off x="515598" y="905064"/>
            <a:ext cx="3525060" cy="1138774"/>
            <a:chOff x="819810" y="1621037"/>
            <a:chExt cx="3525061" cy="1138774"/>
          </a:xfrm>
        </p:grpSpPr>
        <p:sp>
          <p:nvSpPr>
            <p:cNvPr id="3" name="Rectangle 2">
              <a:extLst>
                <a:ext uri="{FF2B5EF4-FFF2-40B4-BE49-F238E27FC236}">
                  <a16:creationId xmlns:a16="http://schemas.microsoft.com/office/drawing/2014/main" id="{D7FAC0D4-62A3-6E05-53BA-AD7A7A1054C9}"/>
                </a:ext>
              </a:extLst>
            </p:cNvPr>
            <p:cNvSpPr/>
            <p:nvPr/>
          </p:nvSpPr>
          <p:spPr>
            <a:xfrm>
              <a:off x="819811" y="1928814"/>
              <a:ext cx="3525060"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a:solidFill>
                    <a:srgbClr val="000000"/>
                  </a:solidFill>
                  <a:latin typeface="Helvetica"/>
                  <a:cs typeface="Helvetica"/>
                </a:rPr>
                <a:t>What makes agent data access important?</a:t>
              </a:r>
            </a:p>
          </p:txBody>
        </p:sp>
        <p:sp>
          <p:nvSpPr>
            <p:cNvPr id="6" name="Rectangle 5">
              <a:extLst>
                <a:ext uri="{FF2B5EF4-FFF2-40B4-BE49-F238E27FC236}">
                  <a16:creationId xmlns:a16="http://schemas.microsoft.com/office/drawing/2014/main" id="{123B1F14-FA0F-2874-68C9-8907E335C2D5}"/>
                </a:ext>
              </a:extLst>
            </p:cNvPr>
            <p:cNvSpPr/>
            <p:nvPr/>
          </p:nvSpPr>
          <p:spPr>
            <a:xfrm>
              <a:off x="819810" y="1621037"/>
              <a:ext cx="3525061"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8D0D89F6-F57D-377D-13A0-171FD5DFDAFE}"/>
              </a:ext>
            </a:extLst>
          </p:cNvPr>
          <p:cNvCxnSpPr>
            <a:cxnSpLocks/>
          </p:cNvCxnSpPr>
          <p:nvPr/>
        </p:nvCxnSpPr>
        <p:spPr>
          <a:xfrm flipV="1">
            <a:off x="4258157"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379D9D7-1128-4510-323D-45646A90AB8B}"/>
              </a:ext>
            </a:extLst>
          </p:cNvPr>
          <p:cNvSpPr txBox="1"/>
          <p:nvPr/>
        </p:nvSpPr>
        <p:spPr>
          <a:xfrm>
            <a:off x="4597558" y="1153152"/>
            <a:ext cx="7200000" cy="4397807"/>
          </a:xfrm>
          <a:prstGeom prst="rect">
            <a:avLst/>
          </a:prstGeom>
          <a:noFill/>
        </p:spPr>
        <p:txBody>
          <a:bodyPr wrap="square" lIns="91440" tIns="45720" rIns="91440" bIns="45720" anchor="t">
            <a:spAutoFit/>
          </a:bodyPr>
          <a:lstStyle/>
          <a:p>
            <a:pPr>
              <a:lnSpc>
                <a:spcPct val="150000"/>
              </a:lnSpc>
              <a:spcAft>
                <a:spcPts val="1200"/>
              </a:spcAft>
              <a:buClr>
                <a:srgbClr val="E7534F"/>
              </a:buClr>
              <a:defRPr/>
            </a:pPr>
            <a:r>
              <a:rPr lang="en-US" sz="1200" b="1">
                <a:solidFill>
                  <a:srgbClr val="000000"/>
                </a:solidFill>
                <a:latin typeface="Helvetica"/>
                <a:cs typeface="Helvetica"/>
              </a:rPr>
              <a:t>Key insights: Drivers of agent data access</a:t>
            </a:r>
          </a:p>
          <a:p>
            <a:pPr>
              <a:lnSpc>
                <a:spcPct val="150000"/>
              </a:lnSpc>
              <a:buClr>
                <a:srgbClr val="E7534F"/>
              </a:buClr>
              <a:defRPr/>
            </a:pPr>
            <a:r>
              <a:rPr lang="en-US" sz="1200" b="1">
                <a:solidFill>
                  <a:srgbClr val="000000"/>
                </a:solidFill>
                <a:latin typeface="Helvetica"/>
                <a:cs typeface="Helvetica"/>
              </a:rPr>
              <a:t>ADAPT’s analysis identifies several factors that make agent data access critical:</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High strategic alignment with procurement and finance partners. Strategic involvement of these teams in tech spend evaluation ensures risk-adjusted data access aligned with financial policies.</a:t>
            </a:r>
          </a:p>
          <a:p>
            <a:pPr>
              <a:lnSpc>
                <a:spcPct val="150000"/>
              </a:lnSpc>
              <a:buClr>
                <a:srgbClr val="E7534F"/>
              </a:buClr>
              <a:defRPr/>
            </a:pPr>
            <a:endParaRPr lang="en-US" sz="1200">
              <a:solidFill>
                <a:prstClr val="black"/>
              </a:solidFill>
              <a:latin typeface="Helvetica"/>
              <a:cs typeface="Helvetica"/>
            </a:endParaRPr>
          </a:p>
          <a:p>
            <a:pPr>
              <a:lnSpc>
                <a:spcPct val="150000"/>
              </a:lnSpc>
              <a:buClr>
                <a:srgbClr val="E7534F"/>
              </a:buClr>
              <a:defRPr/>
            </a:pPr>
            <a:r>
              <a:rPr lang="en-US" sz="1200" b="1">
                <a:solidFill>
                  <a:srgbClr val="000000"/>
                </a:solidFill>
                <a:latin typeface="Helvetica"/>
                <a:cs typeface="Helvetica"/>
              </a:rPr>
              <a:t>Other important agentic AI product metrics</a:t>
            </a:r>
          </a:p>
          <a:p>
            <a:pPr marL="171450" indent="-171450">
              <a:lnSpc>
                <a:spcPct val="150000"/>
              </a:lnSpc>
              <a:spcAft>
                <a:spcPts val="1200"/>
              </a:spcAft>
              <a:buClr>
                <a:srgbClr val="E7534F"/>
              </a:buClr>
              <a:buFont typeface="Arial" panose="020B0604020202020204" pitchFamily="34" charset="0"/>
              <a:buChar char="•"/>
              <a:defRPr/>
            </a:pPr>
            <a:r>
              <a:rPr lang="en-US" sz="1200" b="1">
                <a:solidFill>
                  <a:prstClr val="black"/>
                </a:solidFill>
                <a:latin typeface="Helvetica"/>
                <a:cs typeface="Helvetica"/>
              </a:rPr>
              <a:t>High reliance on external models: </a:t>
            </a:r>
            <a:r>
              <a:rPr lang="en-US" sz="1200" err="1">
                <a:solidFill>
                  <a:prstClr val="black"/>
                </a:solidFill>
                <a:latin typeface="Helvetica"/>
                <a:cs typeface="Helvetica"/>
              </a:rPr>
              <a:t>Organisations</a:t>
            </a:r>
            <a:r>
              <a:rPr lang="en-US" sz="1200">
                <a:solidFill>
                  <a:prstClr val="black"/>
                </a:solidFill>
                <a:latin typeface="Helvetica"/>
                <a:cs typeface="Helvetica"/>
              </a:rPr>
              <a:t> that depend heavily on external models and grant high data access operate in a high-risk, high-reward zone. They can secure full automation but require strong governance and close collaboration between CIOs and CFOs.</a:t>
            </a:r>
          </a:p>
          <a:p>
            <a:pPr marL="171450" indent="-171450">
              <a:lnSpc>
                <a:spcPct val="150000"/>
              </a:lnSpc>
              <a:spcAft>
                <a:spcPts val="1200"/>
              </a:spcAft>
              <a:buClr>
                <a:srgbClr val="E7534F"/>
              </a:buClr>
              <a:buFont typeface="Arial" panose="020B0604020202020204" pitchFamily="34" charset="0"/>
              <a:buChar char="•"/>
              <a:defRPr/>
            </a:pPr>
            <a:r>
              <a:rPr lang="en-US" sz="1200" b="1">
                <a:solidFill>
                  <a:prstClr val="black"/>
                </a:solidFill>
                <a:latin typeface="Helvetica"/>
                <a:cs typeface="Helvetica"/>
              </a:rPr>
              <a:t>Strong data storage practices: </a:t>
            </a:r>
            <a:r>
              <a:rPr lang="en-US" sz="1200">
                <a:solidFill>
                  <a:prstClr val="black"/>
                </a:solidFill>
                <a:latin typeface="Helvetica"/>
                <a:cs typeface="Helvetica"/>
              </a:rPr>
              <a:t>This </a:t>
            </a:r>
            <a:r>
              <a:rPr lang="en-US" sz="1200" err="1">
                <a:solidFill>
                  <a:prstClr val="black"/>
                </a:solidFill>
                <a:latin typeface="Helvetica"/>
                <a:cs typeface="Helvetica"/>
              </a:rPr>
              <a:t>maximises</a:t>
            </a:r>
            <a:r>
              <a:rPr lang="en-US" sz="1200">
                <a:solidFill>
                  <a:prstClr val="black"/>
                </a:solidFill>
                <a:latin typeface="Helvetica"/>
                <a:cs typeface="Helvetica"/>
              </a:rPr>
              <a:t> AI-driven business value with a secure and trusted data foundation. As CIOs ensure IT governance, CDAOs focus on data ethics and model accountability. This collaboration enables </a:t>
            </a:r>
            <a:r>
              <a:rPr lang="en-US" sz="1200" err="1">
                <a:solidFill>
                  <a:prstClr val="black"/>
                </a:solidFill>
                <a:latin typeface="Helvetica"/>
                <a:cs typeface="Helvetica"/>
              </a:rPr>
              <a:t>organisations</a:t>
            </a:r>
            <a:r>
              <a:rPr lang="en-US" sz="1200">
                <a:solidFill>
                  <a:prstClr val="black"/>
                </a:solidFill>
                <a:latin typeface="Helvetica"/>
                <a:cs typeface="Helvetica"/>
              </a:rPr>
              <a:t> to pass audits while enabling agent autonomy.</a:t>
            </a:r>
          </a:p>
          <a:p>
            <a:pPr marL="171450" indent="-171450">
              <a:lnSpc>
                <a:spcPct val="150000"/>
              </a:lnSpc>
              <a:buClr>
                <a:srgbClr val="E7534F"/>
              </a:buClr>
              <a:buFont typeface="Arial" panose="020B0604020202020204" pitchFamily="34" charset="0"/>
              <a:buChar char="•"/>
              <a:defRPr/>
            </a:pPr>
            <a:r>
              <a:rPr lang="en-US" sz="1200" b="1">
                <a:solidFill>
                  <a:prstClr val="black"/>
                </a:solidFill>
                <a:latin typeface="Helvetica"/>
                <a:cs typeface="Helvetica"/>
              </a:rPr>
              <a:t>High auditability: </a:t>
            </a:r>
            <a:r>
              <a:rPr lang="en-US" sz="1200">
                <a:solidFill>
                  <a:prstClr val="black"/>
                </a:solidFill>
                <a:latin typeface="Helvetica"/>
                <a:cs typeface="Helvetica"/>
              </a:rPr>
              <a:t>This leads to maximum efficiency with greater accountability, which is the target state for CIOs and CISOs.</a:t>
            </a:r>
          </a:p>
        </p:txBody>
      </p:sp>
    </p:spTree>
    <p:extLst>
      <p:ext uri="{BB962C8B-B14F-4D97-AF65-F5344CB8AC3E}">
        <p14:creationId xmlns:p14="http://schemas.microsoft.com/office/powerpoint/2010/main" val="3849537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2F48DF-9D6C-3228-21A2-820D6D67B240}"/>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9EAED369-5220-5C53-BB8C-7BE5404A7C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5083C820-8BA8-36CF-FF2B-C816663F0E0D}"/>
              </a:ext>
            </a:extLst>
          </p:cNvPr>
          <p:cNvGrpSpPr/>
          <p:nvPr/>
        </p:nvGrpSpPr>
        <p:grpSpPr>
          <a:xfrm>
            <a:off x="549440" y="2867586"/>
            <a:ext cx="6513512" cy="869995"/>
            <a:chOff x="549440" y="2867586"/>
            <a:chExt cx="6513512" cy="869995"/>
          </a:xfrm>
        </p:grpSpPr>
        <p:sp>
          <p:nvSpPr>
            <p:cNvPr id="4" name="TextBox 3">
              <a:extLst>
                <a:ext uri="{FF2B5EF4-FFF2-40B4-BE49-F238E27FC236}">
                  <a16:creationId xmlns:a16="http://schemas.microsoft.com/office/drawing/2014/main" id="{58DA0D75-1AFB-9113-6722-17BC16842820}"/>
                </a:ext>
              </a:extLst>
            </p:cNvPr>
            <p:cNvSpPr txBox="1"/>
            <p:nvPr/>
          </p:nvSpPr>
          <p:spPr>
            <a:xfrm>
              <a:off x="549440" y="2867586"/>
              <a:ext cx="6513512" cy="707886"/>
            </a:xfrm>
            <a:prstGeom prst="rect">
              <a:avLst/>
            </a:prstGeom>
            <a:noFill/>
          </p:spPr>
          <p:txBody>
            <a:bodyPr wrap="square" lIns="91440" tIns="45720" rIns="91440" bIns="45720" rtlCol="0" anchor="t">
              <a:spAutoFit/>
            </a:bodyPr>
            <a:lstStyle/>
            <a:p>
              <a:pPr>
                <a:spcAft>
                  <a:spcPts val="2400"/>
                </a:spcAft>
              </a:pPr>
              <a:r>
                <a:rPr lang="en-US" sz="4000">
                  <a:solidFill>
                    <a:schemeClr val="bg1"/>
                  </a:solidFill>
                  <a:latin typeface="Helvetica"/>
                  <a:cs typeface="Helvetica"/>
                </a:rPr>
                <a:t>Survey demographics</a:t>
              </a:r>
            </a:p>
          </p:txBody>
        </p:sp>
        <p:sp>
          <p:nvSpPr>
            <p:cNvPr id="8" name="Rectangle 7">
              <a:extLst>
                <a:ext uri="{FF2B5EF4-FFF2-40B4-BE49-F238E27FC236}">
                  <a16:creationId xmlns:a16="http://schemas.microsoft.com/office/drawing/2014/main" id="{E3C4AB77-7F5C-126B-4811-E8DE62B75D5C}"/>
                </a:ext>
              </a:extLst>
            </p:cNvPr>
            <p:cNvSpPr/>
            <p:nvPr/>
          </p:nvSpPr>
          <p:spPr>
            <a:xfrm>
              <a:off x="633533" y="367510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251702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31764" y="1480535"/>
            <a:ext cx="3770641" cy="4677306"/>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ADAPT’s CIO Edge Survey </a:t>
            </a:r>
            <a:r>
              <a:rPr lang="en-US" sz="1200" b="1">
                <a:solidFill>
                  <a:prstClr val="black"/>
                </a:solidFill>
                <a:latin typeface="Helvetica"/>
                <a:cs typeface="Helvetica"/>
              </a:rPr>
              <a:t>(Aug 2025),</a:t>
            </a:r>
            <a:r>
              <a:rPr kumimoji="0" lang="en-US" sz="1200" b="1" i="0" u="none" strike="noStrike" kern="1200" cap="none" spc="0" normalizeH="0" baseline="0" noProof="0">
                <a:ln>
                  <a:noFill/>
                </a:ln>
                <a:solidFill>
                  <a:prstClr val="black"/>
                </a:solidFill>
                <a:effectLst/>
                <a:uLnTx/>
                <a:uFillTx/>
                <a:latin typeface="Helvetica"/>
                <a:ea typeface="+mn-ea"/>
                <a:cs typeface="Helvetica"/>
              </a:rPr>
              <a:t> reveals that 86% of </a:t>
            </a:r>
            <a:r>
              <a:rPr kumimoji="0" lang="en-US" sz="1200" b="1"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1" i="0" u="none" strike="noStrike" kern="1200" cap="none" spc="0" normalizeH="0" baseline="0" noProof="0">
                <a:ln>
                  <a:noFill/>
                </a:ln>
                <a:solidFill>
                  <a:prstClr val="black"/>
                </a:solidFill>
                <a:effectLst/>
                <a:uLnTx/>
                <a:uFillTx/>
                <a:latin typeface="Helvetica"/>
                <a:ea typeface="+mn-ea"/>
                <a:cs typeface="Helvetica"/>
              </a:rPr>
              <a:t> are still monitoring and exploring the potential benefits of agentic AI.</a:t>
            </a:r>
          </a:p>
          <a:p>
            <a:pPr marL="171450" indent="-171450">
              <a:lnSpc>
                <a:spcPct val="150000"/>
              </a:lnSpc>
              <a:spcAft>
                <a:spcPts val="600"/>
              </a:spcAft>
              <a:buClr>
                <a:srgbClr val="E7534F"/>
              </a:buClr>
              <a:buFont typeface="Arial" panose="020B0604020202020204" pitchFamily="34" charset="0"/>
              <a:buChar char="•"/>
              <a:defRPr/>
            </a:pPr>
            <a:r>
              <a:rPr kumimoji="0" lang="en-US" sz="1200" i="0" u="none" strike="noStrike" kern="1200" cap="none" spc="0" normalizeH="0" baseline="0" noProof="0">
                <a:ln>
                  <a:noFill/>
                </a:ln>
                <a:solidFill>
                  <a:prstClr val="black"/>
                </a:solidFill>
                <a:effectLst/>
                <a:uLnTx/>
                <a:uFillTx/>
                <a:latin typeface="Helvetica"/>
                <a:ea typeface="+mn-ea"/>
                <a:cs typeface="Helvetica"/>
              </a:rPr>
              <a:t>The top agentic AI metric </a:t>
            </a:r>
            <a:r>
              <a:rPr lang="en-US" sz="1200">
                <a:solidFill>
                  <a:prstClr val="black"/>
                </a:solidFill>
                <a:latin typeface="Helvetica"/>
                <a:cs typeface="Helvetica"/>
              </a:rPr>
              <a:t>is the level of access </a:t>
            </a:r>
            <a:r>
              <a:rPr lang="en-US" sz="1200" err="1">
                <a:solidFill>
                  <a:prstClr val="black"/>
                </a:solidFill>
                <a:latin typeface="Helvetica"/>
                <a:cs typeface="Helvetica"/>
              </a:rPr>
              <a:t>organisations</a:t>
            </a:r>
            <a:r>
              <a:rPr lang="en-US" sz="1200">
                <a:solidFill>
                  <a:prstClr val="black"/>
                </a:solidFill>
                <a:latin typeface="Helvetica"/>
                <a:cs typeface="Helvetica"/>
              </a:rPr>
              <a:t> have to modify their data.</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ADAPT’s correlation analysis identifies key factors that enable </a:t>
            </a:r>
            <a:r>
              <a:rPr lang="en-US" sz="1200" err="1">
                <a:solidFill>
                  <a:prstClr val="black"/>
                </a:solidFill>
                <a:latin typeface="Helvetica"/>
                <a:cs typeface="Helvetica"/>
              </a:rPr>
              <a:t>organisations</a:t>
            </a:r>
            <a:r>
              <a:rPr lang="en-US" sz="1200">
                <a:solidFill>
                  <a:prstClr val="black"/>
                </a:solidFill>
                <a:latin typeface="Helvetica"/>
                <a:cs typeface="Helvetica"/>
              </a:rPr>
              <a:t> to scale operations </a:t>
            </a:r>
            <a:br>
              <a:rPr lang="en-US" sz="1200">
                <a:solidFill>
                  <a:prstClr val="black"/>
                </a:solidFill>
                <a:latin typeface="Helvetica"/>
                <a:cs typeface="Helvetica"/>
              </a:rPr>
            </a:br>
            <a:r>
              <a:rPr lang="en-US" sz="1200">
                <a:solidFill>
                  <a:prstClr val="black"/>
                </a:solidFill>
                <a:latin typeface="Helvetica"/>
                <a:cs typeface="Helvetica"/>
              </a:rPr>
              <a:t>and </a:t>
            </a:r>
            <a:r>
              <a:rPr lang="en-US" sz="1200" err="1">
                <a:solidFill>
                  <a:prstClr val="black"/>
                </a:solidFill>
                <a:latin typeface="Helvetica"/>
                <a:cs typeface="Helvetica"/>
              </a:rPr>
              <a:t>maximise</a:t>
            </a:r>
            <a:r>
              <a:rPr lang="en-US" sz="1200">
                <a:solidFill>
                  <a:prstClr val="black"/>
                </a:solidFill>
                <a:latin typeface="Helvetica"/>
                <a:cs typeface="Helvetica"/>
              </a:rPr>
              <a:t> value through agentic AI. </a:t>
            </a:r>
            <a:br>
              <a:rPr lang="en-US" sz="1200">
                <a:solidFill>
                  <a:prstClr val="black"/>
                </a:solidFill>
                <a:latin typeface="Helvetica"/>
                <a:cs typeface="Helvetica"/>
              </a:rPr>
            </a:br>
            <a:r>
              <a:rPr lang="en-US" sz="1200">
                <a:solidFill>
                  <a:prstClr val="black"/>
                </a:solidFill>
                <a:latin typeface="Helvetica"/>
                <a:cs typeface="Helvetica"/>
              </a:rPr>
              <a:t>These include:</a:t>
            </a:r>
          </a:p>
          <a:p>
            <a:pPr marL="355600" lvl="1" indent="-171450">
              <a:lnSpc>
                <a:spcPct val="150000"/>
              </a:lnSpc>
              <a:spcAft>
                <a:spcPts val="600"/>
              </a:spcAft>
              <a:buClr>
                <a:srgbClr val="E7534F"/>
              </a:buClr>
              <a:buFont typeface="Courier New" panose="02070309020205020404" pitchFamily="49" charset="0"/>
              <a:buChar char="o"/>
              <a:defRPr/>
            </a:pPr>
            <a:r>
              <a:rPr lang="en-US" sz="1200" dirty="0">
                <a:solidFill>
                  <a:prstClr val="black"/>
                </a:solidFill>
                <a:latin typeface="Helvetica"/>
                <a:cs typeface="Helvetica"/>
              </a:rPr>
              <a:t>advanced </a:t>
            </a:r>
            <a:r>
              <a:rPr lang="en-US" sz="1200" err="1">
                <a:solidFill>
                  <a:prstClr val="black"/>
                </a:solidFill>
                <a:latin typeface="Helvetica"/>
                <a:cs typeface="Helvetica"/>
              </a:rPr>
              <a:t>modernisation</a:t>
            </a:r>
            <a:r>
              <a:rPr lang="en-US" sz="1200">
                <a:solidFill>
                  <a:prstClr val="black"/>
                </a:solidFill>
                <a:latin typeface="Helvetica"/>
                <a:cs typeface="Helvetica"/>
              </a:rPr>
              <a:t> initiatives, </a:t>
            </a:r>
            <a:br>
              <a:rPr lang="en-US" sz="1200">
                <a:solidFill>
                  <a:prstClr val="black"/>
                </a:solidFill>
                <a:latin typeface="Helvetica"/>
                <a:cs typeface="Helvetica"/>
              </a:rPr>
            </a:br>
            <a:r>
              <a:rPr lang="en-US" sz="1200">
                <a:solidFill>
                  <a:prstClr val="black"/>
                </a:solidFill>
                <a:latin typeface="Helvetica"/>
                <a:cs typeface="Helvetica"/>
              </a:rPr>
              <a:t>particularly upskilling</a:t>
            </a:r>
          </a:p>
          <a:p>
            <a:pPr marL="355600" lvl="1" indent="-171450">
              <a:lnSpc>
                <a:spcPct val="150000"/>
              </a:lnSpc>
              <a:spcAft>
                <a:spcPts val="600"/>
              </a:spcAft>
              <a:buClr>
                <a:srgbClr val="E7534F"/>
              </a:buClr>
              <a:buFont typeface="Courier New" panose="02070309020205020404" pitchFamily="49" charset="0"/>
              <a:buChar char="o"/>
              <a:defRPr/>
            </a:pPr>
            <a:r>
              <a:rPr lang="en-US" sz="1200" dirty="0">
                <a:solidFill>
                  <a:prstClr val="black"/>
                </a:solidFill>
                <a:latin typeface="Helvetica"/>
                <a:cs typeface="Helvetica"/>
              </a:rPr>
              <a:t>real-time </a:t>
            </a:r>
            <a:r>
              <a:rPr lang="en-US" sz="1200">
                <a:solidFill>
                  <a:prstClr val="black"/>
                </a:solidFill>
                <a:latin typeface="Helvetica"/>
                <a:cs typeface="Helvetica"/>
              </a:rPr>
              <a:t>operational processes</a:t>
            </a:r>
          </a:p>
          <a:p>
            <a:pPr marL="355600" lvl="1" indent="-171450">
              <a:lnSpc>
                <a:spcPct val="150000"/>
              </a:lnSpc>
              <a:spcAft>
                <a:spcPts val="600"/>
              </a:spcAft>
              <a:buClr>
                <a:srgbClr val="E7534F"/>
              </a:buClr>
              <a:buFont typeface="Courier New" panose="02070309020205020404" pitchFamily="49" charset="0"/>
              <a:buChar char="o"/>
              <a:defRPr/>
            </a:pPr>
            <a:r>
              <a:rPr lang="en-US" sz="1200" dirty="0">
                <a:solidFill>
                  <a:prstClr val="black"/>
                </a:solidFill>
                <a:latin typeface="Helvetica"/>
                <a:cs typeface="Helvetica"/>
              </a:rPr>
              <a:t>sufficient</a:t>
            </a:r>
            <a:r>
              <a:rPr lang="en-US" sz="1200">
                <a:solidFill>
                  <a:prstClr val="black"/>
                </a:solidFill>
                <a:latin typeface="Helvetica"/>
                <a:cs typeface="Helvetica"/>
              </a:rPr>
              <a:t> access to real-time data.</a:t>
            </a:r>
          </a:p>
          <a:p>
            <a:pPr marL="182245" lvl="1" indent="-182245">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High maturity in agentic AI use strongly predicts greater data access for agents.</a:t>
            </a:r>
            <a:endParaRPr lang="en-US" sz="120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531764" y="855673"/>
            <a:ext cx="2795624"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531762" y="537599"/>
            <a:ext cx="279562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 AI</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13095"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744716" y="245212"/>
            <a:ext cx="7200000" cy="6367577"/>
          </a:xfrm>
          <a:prstGeom prst="rect">
            <a:avLst/>
          </a:prstGeom>
          <a:noFill/>
        </p:spPr>
        <p:txBody>
          <a:bodyPr wrap="square" lIns="91440" tIns="45720" rIns="91440" bIns="45720" anchor="t">
            <a:spAutoFit/>
          </a:bodyPr>
          <a:lstStyle/>
          <a:p>
            <a:pPr marL="228600" marR="0" lvl="0" indent="-228600" algn="l" defTabSz="914400" rtl="0" eaLnBrk="1" fontAlgn="auto" latinLnBrk="0" hangingPunct="1">
              <a:lnSpc>
                <a:spcPct val="150000"/>
              </a:lnSpc>
              <a:spcBef>
                <a:spcPts val="0"/>
              </a:spcBef>
              <a:spcAft>
                <a:spcPts val="0"/>
              </a:spcAft>
              <a:buClr>
                <a:srgbClr val="E7534F"/>
              </a:buClr>
              <a:buSzTx/>
              <a:buFont typeface="+mj-lt"/>
              <a:buAutoNum type="arabicPeriod"/>
              <a:tabLst/>
              <a:defRPr/>
            </a:pPr>
            <a:r>
              <a:rPr lang="en-US" sz="1200" b="1" err="1">
                <a:solidFill>
                  <a:srgbClr val="000000"/>
                </a:solidFill>
                <a:latin typeface="Helvetica"/>
                <a:cs typeface="Helvetica"/>
                <a:sym typeface="Arial"/>
              </a:rPr>
              <a:t>Organisations’</a:t>
            </a:r>
            <a:r>
              <a:rPr lang="en-US" sz="1200" b="1">
                <a:solidFill>
                  <a:srgbClr val="000000"/>
                </a:solidFill>
                <a:latin typeface="Helvetica"/>
                <a:cs typeface="Helvetica"/>
                <a:sym typeface="Arial"/>
              </a:rPr>
              <a:t> maturity in agentic AI </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355600" indent="-17272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No </a:t>
            </a:r>
            <a:r>
              <a:rPr lang="en-US" sz="1200" err="1">
                <a:solidFill>
                  <a:prstClr val="black"/>
                </a:solidFill>
                <a:latin typeface="Helvetica"/>
                <a:cs typeface="Helvetica"/>
              </a:rPr>
              <a:t>organisation</a:t>
            </a:r>
            <a:r>
              <a:rPr lang="en-US" sz="1200">
                <a:solidFill>
                  <a:prstClr val="black"/>
                </a:solidFill>
                <a:latin typeface="Helvetica"/>
                <a:cs typeface="Helvetica"/>
              </a:rPr>
              <a:t> reported that they have optimised value from the use of agentic AI. </a:t>
            </a:r>
            <a:br>
              <a:rPr lang="en-US" sz="1200">
                <a:solidFill>
                  <a:prstClr val="black"/>
                </a:solidFill>
                <a:latin typeface="Helvetica"/>
                <a:cs typeface="Helvetica"/>
              </a:rPr>
            </a:br>
            <a:r>
              <a:rPr lang="en-US" sz="1200">
                <a:solidFill>
                  <a:prstClr val="black"/>
                </a:solidFill>
                <a:latin typeface="Helvetica"/>
                <a:cs typeface="Helvetica"/>
              </a:rPr>
              <a:t>Only 2% have successfully scaled operations using it.</a:t>
            </a:r>
          </a:p>
          <a:p>
            <a:pPr marL="355600" indent="-17272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Low maturity is largely due to limited deployment of generative AI use cases </a:t>
            </a:r>
            <a:br>
              <a:rPr lang="en-US" sz="1200">
                <a:solidFill>
                  <a:prstClr val="black"/>
                </a:solidFill>
                <a:latin typeface="Helvetica"/>
                <a:cs typeface="Helvetica"/>
              </a:rPr>
            </a:br>
            <a:r>
              <a:rPr lang="en-US" sz="1200">
                <a:solidFill>
                  <a:prstClr val="black"/>
                </a:solidFill>
                <a:latin typeface="Helvetica"/>
                <a:cs typeface="Helvetica"/>
              </a:rPr>
              <a:t>and a lack of workforce upskilling</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228600" marR="0" lvl="0" indent="-228600" algn="l" defTabSz="914400" rtl="0" eaLnBrk="1" fontAlgn="auto" latinLnBrk="0" hangingPunct="1">
              <a:lnSpc>
                <a:spcPct val="150000"/>
              </a:lnSpc>
              <a:spcBef>
                <a:spcPts val="0"/>
              </a:spcBef>
              <a:spcAft>
                <a:spcPts val="0"/>
              </a:spcAft>
              <a:buClr>
                <a:srgbClr val="E7534F"/>
              </a:buClr>
              <a:buSzTx/>
              <a:buFont typeface="+mj-lt"/>
              <a:buAutoNum type="arabicPeriod" startAt="2"/>
              <a:tabLst/>
              <a:defRPr/>
            </a:pPr>
            <a:r>
              <a:rPr kumimoji="0" lang="en-US" sz="1200" b="1" i="0" u="none" strike="noStrike" kern="1200" cap="none" spc="0" normalizeH="0" baseline="0" noProof="0">
                <a:ln>
                  <a:noFill/>
                </a:ln>
                <a:solidFill>
                  <a:srgbClr val="000000"/>
                </a:solidFill>
                <a:effectLst/>
                <a:uLnTx/>
                <a:uFillTx/>
                <a:latin typeface="Helvetica"/>
                <a:ea typeface="+mn-ea"/>
                <a:cs typeface="Helvetica"/>
                <a:sym typeface="Arial"/>
              </a:rPr>
              <a:t>Agentic AI product metrics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355600" lvl="0" indent="-17272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leading metric for agentic AI products is agents’ ability to modify </a:t>
            </a:r>
            <a:r>
              <a:rPr lang="en-US" sz="1200" err="1">
                <a:solidFill>
                  <a:prstClr val="black"/>
                </a:solidFill>
                <a:latin typeface="Helvetica"/>
                <a:cs typeface="Helvetica"/>
              </a:rPr>
              <a:t>organisational</a:t>
            </a:r>
            <a:r>
              <a:rPr lang="en-US" sz="1200">
                <a:solidFill>
                  <a:prstClr val="black"/>
                </a:solidFill>
                <a:latin typeface="Helvetica"/>
                <a:cs typeface="Helvetica"/>
              </a:rPr>
              <a:t> data. </a:t>
            </a:r>
            <a:br>
              <a:rPr lang="en-US" sz="1200">
                <a:solidFill>
                  <a:prstClr val="black"/>
                </a:solidFill>
                <a:latin typeface="Helvetica"/>
                <a:cs typeface="Helvetica"/>
              </a:rPr>
            </a:br>
            <a:r>
              <a:rPr lang="en-US" sz="1200">
                <a:solidFill>
                  <a:prstClr val="black"/>
                </a:solidFill>
                <a:latin typeface="Helvetica"/>
                <a:cs typeface="Helvetica"/>
              </a:rPr>
              <a:t>Other critical metrics include:</a:t>
            </a:r>
          </a:p>
          <a:p>
            <a:pPr marL="741045" lvl="1" indent="-236220">
              <a:lnSpc>
                <a:spcPct val="150000"/>
              </a:lnSpc>
              <a:spcAft>
                <a:spcPts val="1200"/>
              </a:spcAft>
              <a:buClr>
                <a:srgbClr val="E7534F"/>
              </a:buClr>
              <a:buFont typeface="Courier New" panose="02070309020205020404" pitchFamily="49" charset="0"/>
              <a:buChar char="o"/>
              <a:defRPr/>
            </a:pPr>
            <a:r>
              <a:rPr lang="en-US" sz="1200" dirty="0">
                <a:solidFill>
                  <a:prstClr val="black"/>
                </a:solidFill>
                <a:latin typeface="Helvetica"/>
                <a:cs typeface="Helvetica"/>
              </a:rPr>
              <a:t>data </a:t>
            </a:r>
            <a:r>
              <a:rPr lang="en-US" sz="1200">
                <a:solidFill>
                  <a:prstClr val="black"/>
                </a:solidFill>
                <a:latin typeface="Helvetica"/>
                <a:cs typeface="Helvetica"/>
              </a:rPr>
              <a:t>storage practices and data integrity monitoring</a:t>
            </a:r>
            <a:endParaRPr lang="en-US" sz="1200" dirty="0">
              <a:solidFill>
                <a:prstClr val="black"/>
              </a:solidFill>
              <a:latin typeface="Helvetica"/>
              <a:cs typeface="Helvetica"/>
            </a:endParaRPr>
          </a:p>
          <a:p>
            <a:pPr marL="741045" lvl="1" indent="-236220">
              <a:spcAft>
                <a:spcPts val="1200"/>
              </a:spcAft>
              <a:buClr>
                <a:srgbClr val="E7534F"/>
              </a:buClr>
              <a:buFont typeface="Courier New" panose="02070309020205020404" pitchFamily="49" charset="0"/>
              <a:buChar char="o"/>
              <a:defRPr/>
            </a:pPr>
            <a:r>
              <a:rPr lang="en-US" sz="1200" dirty="0">
                <a:solidFill>
                  <a:prstClr val="black"/>
                </a:solidFill>
                <a:latin typeface="Helvetica"/>
                <a:cs typeface="Helvetica"/>
              </a:rPr>
              <a:t>human </a:t>
            </a:r>
            <a:r>
              <a:rPr lang="en-US" sz="1200">
                <a:solidFill>
                  <a:prstClr val="black"/>
                </a:solidFill>
                <a:latin typeface="Helvetica"/>
                <a:cs typeface="Helvetica"/>
              </a:rPr>
              <a:t>oversight of agents’ decisions to ensure accountability.</a:t>
            </a:r>
          </a:p>
          <a:p>
            <a:pPr marL="355600" lvl="0" indent="-17272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Top use cases focus on enhancing customer and employee experiences</a:t>
            </a:r>
            <a:r>
              <a:rPr lang="en-US" sz="1200" dirty="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228600" marR="0" lvl="0" indent="-228600" algn="l" defTabSz="914400" rtl="0" eaLnBrk="1" fontAlgn="auto" latinLnBrk="0" hangingPunct="1">
              <a:lnSpc>
                <a:spcPct val="150000"/>
              </a:lnSpc>
              <a:spcBef>
                <a:spcPts val="0"/>
              </a:spcBef>
              <a:spcAft>
                <a:spcPts val="0"/>
              </a:spcAft>
              <a:buClr>
                <a:srgbClr val="E7534F"/>
              </a:buClr>
              <a:buSzTx/>
              <a:buFont typeface="+mj-lt"/>
              <a:buAutoNum type="arabicPeriod" startAt="3"/>
              <a:tabLst/>
              <a:defRPr/>
            </a:pPr>
            <a:r>
              <a:rPr kumimoji="0" lang="en-AU" sz="1200" b="1" i="0" u="none" strike="noStrike" kern="1200" cap="none" spc="0" normalizeH="0" baseline="0" noProof="0">
                <a:ln>
                  <a:noFill/>
                </a:ln>
                <a:solidFill>
                  <a:srgbClr val="000000"/>
                </a:solidFill>
                <a:effectLst/>
                <a:uLnTx/>
                <a:uFillTx/>
                <a:latin typeface="Helvetica"/>
                <a:ea typeface="+mn-ea"/>
                <a:cs typeface="Helvetica"/>
                <a:sym typeface="Arial"/>
              </a:rPr>
              <a:t>Significant factors </a:t>
            </a:r>
            <a:r>
              <a:rPr lang="en-AU" sz="1200" b="1">
                <a:solidFill>
                  <a:srgbClr val="000000"/>
                </a:solidFill>
                <a:latin typeface="Helvetica"/>
                <a:cs typeface="Helvetica"/>
                <a:sym typeface="Arial"/>
              </a:rPr>
              <a:t>for</a:t>
            </a:r>
            <a:r>
              <a:rPr kumimoji="0" lang="en-AU" sz="1200" b="1" i="0" u="none" strike="noStrike" kern="1200" cap="none" spc="0" normalizeH="0" baseline="0" noProof="0">
                <a:ln>
                  <a:noFill/>
                </a:ln>
                <a:solidFill>
                  <a:srgbClr val="000000"/>
                </a:solidFill>
                <a:effectLst/>
                <a:uLnTx/>
                <a:uFillTx/>
                <a:latin typeface="Helvetica"/>
                <a:ea typeface="+mn-ea"/>
                <a:cs typeface="Helvetica"/>
                <a:sym typeface="Arial"/>
              </a:rPr>
              <a:t> agentic AI success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355600" lvl="1" indent="-172720">
              <a:lnSpc>
                <a:spcPct val="150000"/>
              </a:lnSpc>
              <a:spcAft>
                <a:spcPts val="1200"/>
              </a:spcAft>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a:t>
            </a:r>
            <a:r>
              <a:rPr lang="en-US" sz="1200" err="1">
                <a:solidFill>
                  <a:prstClr val="black"/>
                </a:solidFill>
                <a:latin typeface="Helvetica"/>
                <a:cs typeface="Helvetica"/>
              </a:rPr>
              <a:t>recognise</a:t>
            </a:r>
            <a:r>
              <a:rPr lang="en-US" sz="1200">
                <a:solidFill>
                  <a:prstClr val="black"/>
                </a:solidFill>
                <a:latin typeface="Helvetica"/>
                <a:cs typeface="Helvetica"/>
              </a:rPr>
              <a:t> that </a:t>
            </a:r>
            <a:r>
              <a:rPr lang="en-US" sz="1200" err="1">
                <a:solidFill>
                  <a:prstClr val="black"/>
                </a:solidFill>
                <a:latin typeface="Helvetica"/>
                <a:cs typeface="Helvetica"/>
              </a:rPr>
              <a:t>modernising</a:t>
            </a:r>
            <a:r>
              <a:rPr lang="en-US" sz="1200">
                <a:solidFill>
                  <a:prstClr val="black"/>
                </a:solidFill>
                <a:latin typeface="Helvetica"/>
                <a:cs typeface="Helvetica"/>
              </a:rPr>
              <a:t> workforce skills is critical to strengthen AI capabilities. Operating in real-time with trusted data is also essential to scale operations and </a:t>
            </a:r>
            <a:r>
              <a:rPr lang="en-US" sz="1200" err="1">
                <a:solidFill>
                  <a:prstClr val="black"/>
                </a:solidFill>
                <a:latin typeface="Helvetica"/>
                <a:cs typeface="Helvetica"/>
              </a:rPr>
              <a:t>optimise</a:t>
            </a:r>
            <a:r>
              <a:rPr lang="en-US" sz="1200">
                <a:solidFill>
                  <a:prstClr val="black"/>
                </a:solidFill>
                <a:latin typeface="Helvetica"/>
                <a:cs typeface="Helvetica"/>
              </a:rPr>
              <a:t> value from agentic AI.</a:t>
            </a:r>
            <a:endParaRPr lang="en-US" sz="1200" b="1">
              <a:solidFill>
                <a:prstClr val="black"/>
              </a:solidFill>
              <a:latin typeface="Helvetica"/>
              <a:cs typeface="Helvetica"/>
            </a:endParaRPr>
          </a:p>
          <a:p>
            <a:pPr marL="228600" lvl="1" indent="-228600">
              <a:lnSpc>
                <a:spcPct val="150000"/>
              </a:lnSpc>
              <a:buClr>
                <a:srgbClr val="E7534F"/>
              </a:buClr>
              <a:buFont typeface="+mj-lt"/>
              <a:buAutoNum type="arabicPeriod" startAt="4"/>
              <a:defRPr/>
            </a:pPr>
            <a:r>
              <a:rPr lang="en-US" sz="1200" b="1">
                <a:solidFill>
                  <a:prstClr val="black"/>
                </a:solidFill>
                <a:latin typeface="Helvetica"/>
                <a:cs typeface="Helvetica"/>
              </a:rPr>
              <a:t>Maturity of agentic AI as a driver of agents’ high data access</a:t>
            </a:r>
          </a:p>
          <a:p>
            <a:pPr marL="355600" lvl="2" indent="-172720">
              <a:lnSpc>
                <a:spcPct val="150000"/>
              </a:lnSpc>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that have scaled and </a:t>
            </a:r>
            <a:r>
              <a:rPr lang="en-US" sz="1200" err="1">
                <a:solidFill>
                  <a:prstClr val="black"/>
                </a:solidFill>
                <a:latin typeface="Helvetica"/>
                <a:cs typeface="Helvetica"/>
              </a:rPr>
              <a:t>optimised</a:t>
            </a:r>
            <a:r>
              <a:rPr lang="en-US" sz="1200">
                <a:solidFill>
                  <a:prstClr val="black"/>
                </a:solidFill>
                <a:latin typeface="Helvetica"/>
                <a:cs typeface="Helvetica"/>
              </a:rPr>
              <a:t> agentic AI possess strong access to data, enabling scalable, secure, and auditable automation. High agent data access is also driven </a:t>
            </a:r>
            <a:br>
              <a:rPr lang="en-US" sz="1200">
                <a:solidFill>
                  <a:prstClr val="black"/>
                </a:solidFill>
                <a:latin typeface="Helvetica"/>
                <a:cs typeface="Helvetica"/>
              </a:rPr>
            </a:br>
            <a:r>
              <a:rPr lang="en-US" sz="1200">
                <a:solidFill>
                  <a:prstClr val="black"/>
                </a:solidFill>
                <a:latin typeface="Helvetica"/>
                <a:cs typeface="Helvetica"/>
              </a:rPr>
              <a:t>by alignment of finance when evaluating tech spend, reliance on external models, </a:t>
            </a:r>
            <a:br>
              <a:rPr lang="en-US" sz="1200">
                <a:solidFill>
                  <a:prstClr val="black"/>
                </a:solidFill>
                <a:latin typeface="Helvetica"/>
                <a:cs typeface="Helvetica"/>
              </a:rPr>
            </a:br>
            <a:r>
              <a:rPr lang="en-US" sz="1200">
                <a:solidFill>
                  <a:prstClr val="black"/>
                </a:solidFill>
                <a:latin typeface="Helvetica"/>
                <a:cs typeface="Helvetica"/>
              </a:rPr>
              <a:t>strong data storage practices and high auditability on agents' decisions.</a:t>
            </a:r>
          </a:p>
        </p:txBody>
      </p:sp>
    </p:spTree>
    <p:extLst>
      <p:ext uri="{BB962C8B-B14F-4D97-AF65-F5344CB8AC3E}">
        <p14:creationId xmlns:p14="http://schemas.microsoft.com/office/powerpoint/2010/main" val="746966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300451" y="124263"/>
            <a:ext cx="7013267"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CIOs in 2025</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pic>
        <p:nvPicPr>
          <p:cNvPr id="7" name="Graphic 6">
            <a:extLst>
              <a:ext uri="{FF2B5EF4-FFF2-40B4-BE49-F238E27FC236}">
                <a16:creationId xmlns:a16="http://schemas.microsoft.com/office/drawing/2014/main" id="{A1DF43E9-F4F7-A045-1255-E05F7D494F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735" y="685824"/>
            <a:ext cx="11752562" cy="5699458"/>
          </a:xfrm>
          <a:prstGeom prst="rect">
            <a:avLst/>
          </a:prstGeom>
        </p:spPr>
      </p:pic>
    </p:spTree>
    <p:extLst>
      <p:ext uri="{BB962C8B-B14F-4D97-AF65-F5344CB8AC3E}">
        <p14:creationId xmlns:p14="http://schemas.microsoft.com/office/powerpoint/2010/main" val="35809205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a:lnSpc>
                <a:spcPct val="150000"/>
              </a:lnSpc>
              <a:spcAft>
                <a:spcPts val="600"/>
              </a:spcAft>
              <a:buClr>
                <a:srgbClr val="E7534F"/>
              </a:buClr>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a:t>
            </a:r>
            <a:r>
              <a:rPr lang="en-US" sz="1100">
                <a:solidFill>
                  <a:prstClr val="black"/>
                </a:solidFill>
                <a:latin typeface="Helvetica"/>
                <a:cs typeface="Helvetica"/>
              </a:rPr>
              <a:t>doesn't </a:t>
            </a:r>
            <a:r>
              <a:rPr kumimoji="0" lang="en-US" sz="1100" b="0" i="0" u="none" strike="noStrike" kern="1200" cap="none" spc="0" normalizeH="0" baseline="0" noProof="0">
                <a:ln>
                  <a:noFill/>
                </a:ln>
                <a:solidFill>
                  <a:prstClr val="black"/>
                </a:solidFill>
                <a:effectLst/>
                <a:uLnTx/>
                <a:uFillTx/>
                <a:latin typeface="Helvetica"/>
                <a:ea typeface="+mn-ea"/>
                <a:cs typeface="Helvetica"/>
              </a:rPr>
              <a:t>guarantee future respondents will reflect the same trends. For instance, while 100% of respondents in a sample of 10 might invest in AI, </a:t>
            </a:r>
            <a:r>
              <a:rPr lang="en-US" sz="1100">
                <a:solidFill>
                  <a:prstClr val="black"/>
                </a:solidFill>
                <a:latin typeface="Helvetica"/>
                <a:cs typeface="Helvetica"/>
              </a:rPr>
              <a:t>it'd </a:t>
            </a:r>
            <a:r>
              <a:rPr kumimoji="0" lang="en-US" sz="1100" b="0" i="0" u="none" strike="noStrike" kern="1200" cap="none" spc="0" normalizeH="0" baseline="0" noProof="0">
                <a:ln>
                  <a:noFill/>
                </a:ln>
                <a:solidFill>
                  <a:prstClr val="black"/>
                </a:solidFill>
                <a:effectLst/>
                <a:uLnTx/>
                <a:uFillTx/>
                <a:latin typeface="Helvetica"/>
                <a:ea typeface="+mn-ea"/>
                <a:cs typeface="Helvetica"/>
              </a:rPr>
              <a:t>be unrealistic to assume this pattern will hold as the sample size grows. However, if the sample size increases to 20, </a:t>
            </a:r>
            <a:r>
              <a:rPr lang="en-US" sz="1100">
                <a:solidFill>
                  <a:prstClr val="black"/>
                </a:solidFill>
                <a:latin typeface="Helvetica"/>
                <a:cs typeface="Helvetica"/>
              </a:rPr>
              <a:t>it's</a:t>
            </a:r>
            <a:r>
              <a:rPr kumimoji="0" lang="en-US" sz="1100" b="0" i="0" u="none" strike="noStrike" kern="1200" cap="none" spc="0" normalizeH="0" baseline="0" noProof="0">
                <a:ln>
                  <a:noFill/>
                </a:ln>
                <a:solidFill>
                  <a:prstClr val="black"/>
                </a:solidFill>
                <a:effectLst/>
                <a:uLnTx/>
                <a:uFillTx/>
                <a:latin typeface="Helvetica"/>
                <a:ea typeface="+mn-ea"/>
                <a:cs typeface="Helvetica"/>
              </a:rPr>
              <a:t> unlikely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a:t>
            </a:r>
            <a:r>
              <a:rPr kumimoji="0" lang="en-US" sz="1200" b="0" i="0" u="none" strike="noStrike" kern="1200" cap="none" spc="0" normalizeH="0" baseline="0" noProof="0" err="1">
                <a:ln>
                  <a:noFill/>
                </a:ln>
                <a:solidFill>
                  <a:prstClr val="black"/>
                </a:solidFill>
                <a:effectLst/>
                <a:uLnTx/>
                <a:uFillTx/>
                <a:latin typeface="Helvetica" panose="020B0403020202020204" pitchFamily="34" charset="0"/>
                <a:ea typeface="+mn-ea"/>
                <a:cs typeface="+mn-cs"/>
              </a:rPr>
              <a:t>organisations</a:t>
            </a: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specialises</a:t>
            </a:r>
            <a:r>
              <a:rPr kumimoji="0" lang="en-US" sz="1200" b="0" i="0" u="none" strike="noStrike" kern="1200" cap="none" spc="0" normalizeH="0" baseline="0" noProof="0">
                <a:ln>
                  <a:noFill/>
                </a:ln>
                <a:solidFill>
                  <a:prstClr val="black"/>
                </a:solidFill>
                <a:effectLst/>
                <a:uLnTx/>
                <a:uFillTx/>
                <a:latin typeface="Helvetica"/>
                <a:ea typeface="+mn-ea"/>
                <a:cs typeface="Helvetica"/>
              </a:rPr>
              <a:t>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t>
            </a:r>
            <a:r>
              <a:rPr kumimoji="0" lang="en-US" sz="1200" b="0" i="0" u="none" strike="noStrike" kern="1200" cap="none" spc="0" normalizeH="0" baseline="0" noProof="0" err="1">
                <a:ln>
                  <a:noFill/>
                </a:ln>
                <a:solidFill>
                  <a:prstClr val="black"/>
                </a:solidFill>
                <a:effectLst/>
                <a:uLnTx/>
                <a:uFillTx/>
                <a:latin typeface="Helvetica" panose="020B0403020202020204" pitchFamily="34" charset="0"/>
                <a:ea typeface="+mn-ea"/>
                <a:cs typeface="+mn-cs"/>
              </a:rPr>
              <a:t>analysed</a:t>
            </a: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 data using a range of statistical tools and techniques, and provided clients with statistical </a:t>
            </a:r>
            <a:b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814128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US"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US"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US"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US"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US"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PH"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5047A1A9-BDA7-8A8B-56E4-A2A0AF7F4181}"/>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US" kern="0">
                <a:latin typeface="Helvetica" panose="020B0604020202020204" pitchFamily="34" charset="0"/>
                <a:cs typeface="Helvetica" panose="020B0604020202020204" pitchFamily="34" charset="0"/>
              </a:rPr>
              <a:t>Additional</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resources</a:t>
            </a:r>
            <a:r>
              <a:rPr lang="en-US" kern="0" spc="-15">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you</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can</a:t>
            </a:r>
            <a:r>
              <a:rPr lang="en-US" kern="0" spc="-20">
                <a:latin typeface="Helvetica" panose="020B0604020202020204" pitchFamily="34" charset="0"/>
                <a:cs typeface="Helvetica" panose="020B0604020202020204" pitchFamily="34" charset="0"/>
              </a:rPr>
              <a:t> </a:t>
            </a:r>
            <a:r>
              <a:rPr lang="en-US" kern="0" spc="-1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449976F-3F37-2124-BDCB-614B1C94D558}"/>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8CDDF79D-B05B-7BAF-9BB4-FE3FC267C5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8AB8E1F4-85C4-CE99-1D4A-15A6E737B8D3}"/>
              </a:ext>
            </a:extLst>
          </p:cNvPr>
          <p:cNvGrpSpPr/>
          <p:nvPr/>
        </p:nvGrpSpPr>
        <p:grpSpPr>
          <a:xfrm>
            <a:off x="549440" y="2153096"/>
            <a:ext cx="6883076" cy="2160220"/>
            <a:chOff x="549440" y="2559496"/>
            <a:chExt cx="7703247" cy="2160220"/>
          </a:xfrm>
        </p:grpSpPr>
        <p:sp>
          <p:nvSpPr>
            <p:cNvPr id="4" name="TextBox 3">
              <a:extLst>
                <a:ext uri="{FF2B5EF4-FFF2-40B4-BE49-F238E27FC236}">
                  <a16:creationId xmlns:a16="http://schemas.microsoft.com/office/drawing/2014/main" id="{C6C0F50D-7A1E-836E-E850-C1C9DB6F7349}"/>
                </a:ext>
              </a:extLst>
            </p:cNvPr>
            <p:cNvSpPr txBox="1"/>
            <p:nvPr/>
          </p:nvSpPr>
          <p:spPr>
            <a:xfrm>
              <a:off x="549440" y="2559496"/>
              <a:ext cx="7703247" cy="1938992"/>
            </a:xfrm>
            <a:prstGeom prst="rect">
              <a:avLst/>
            </a:prstGeom>
            <a:noFill/>
          </p:spPr>
          <p:txBody>
            <a:bodyPr wrap="square" lIns="91440" tIns="45720" rIns="91440" bIns="45720" rtlCol="0" anchor="t">
              <a:spAutoFit/>
            </a:bodyPr>
            <a:lstStyle/>
            <a:p>
              <a:pPr>
                <a:spcAft>
                  <a:spcPts val="2400"/>
                </a:spcAft>
              </a:pPr>
              <a:r>
                <a:rPr lang="en-US" sz="4000" dirty="0">
                  <a:solidFill>
                    <a:schemeClr val="bg1"/>
                  </a:solidFill>
                  <a:latin typeface="Helvetica"/>
                  <a:cs typeface="Helvetica"/>
                </a:rPr>
                <a:t>Maturity of agentic AI, </a:t>
              </a:r>
              <a:br>
                <a:rPr lang="en-US" sz="4000" dirty="0">
                  <a:solidFill>
                    <a:schemeClr val="bg1"/>
                  </a:solidFill>
                  <a:latin typeface="Helvetica"/>
                  <a:cs typeface="Helvetica"/>
                </a:rPr>
              </a:br>
              <a:r>
                <a:rPr lang="en-US" sz="4000" dirty="0">
                  <a:solidFill>
                    <a:schemeClr val="bg1"/>
                  </a:solidFill>
                  <a:latin typeface="Helvetica"/>
                  <a:cs typeface="Helvetica"/>
                </a:rPr>
                <a:t>its evaluation metrics </a:t>
              </a:r>
              <a:br>
                <a:rPr lang="en-US" sz="4000" dirty="0">
                  <a:solidFill>
                    <a:schemeClr val="bg1"/>
                  </a:solidFill>
                  <a:latin typeface="Helvetica"/>
                  <a:cs typeface="Helvetica"/>
                </a:rPr>
              </a:br>
              <a:r>
                <a:rPr lang="en-US" sz="4000" dirty="0">
                  <a:solidFill>
                    <a:schemeClr val="bg1"/>
                  </a:solidFill>
                  <a:latin typeface="Helvetica"/>
                  <a:cs typeface="Helvetica"/>
                </a:rPr>
                <a:t>and use cases</a:t>
              </a:r>
            </a:p>
          </p:txBody>
        </p:sp>
        <p:sp>
          <p:nvSpPr>
            <p:cNvPr id="8" name="Rectangle 7">
              <a:extLst>
                <a:ext uri="{FF2B5EF4-FFF2-40B4-BE49-F238E27FC236}">
                  <a16:creationId xmlns:a16="http://schemas.microsoft.com/office/drawing/2014/main" id="{B9FA346C-E931-F2B0-C289-8C4946691E45}"/>
                </a:ext>
              </a:extLst>
            </p:cNvPr>
            <p:cNvSpPr/>
            <p:nvPr/>
          </p:nvSpPr>
          <p:spPr>
            <a:xfrm>
              <a:off x="695587" y="4657242"/>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929632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D9954-7287-DBBD-FF58-22CF1779FC88}"/>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58B18468-C116-1DF2-5F4C-D4B119EA4D0B}"/>
              </a:ext>
            </a:extLst>
          </p:cNvPr>
          <p:cNvSpPr txBox="1"/>
          <p:nvPr/>
        </p:nvSpPr>
        <p:spPr>
          <a:xfrm>
            <a:off x="4114967" y="6535880"/>
            <a:ext cx="8077033" cy="261610"/>
          </a:xfrm>
          <a:prstGeom prst="rect">
            <a:avLst/>
          </a:prstGeom>
          <a:noFill/>
        </p:spPr>
        <p:txBody>
          <a:bodyPr wrap="square" lIns="91440" tIns="45720" rIns="91440" bIns="45720" rtlCol="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lang="en-US" sz="1050" b="0" i="1" u="none" strike="noStrike" kern="1200" cap="none" spc="0" normalizeH="0" baseline="0" noProof="0">
                <a:ln>
                  <a:noFill/>
                </a:ln>
                <a:solidFill>
                  <a:srgbClr val="7F7F7F"/>
                </a:solidFill>
                <a:effectLst/>
                <a:uLnTx/>
                <a:uFillTx/>
                <a:latin typeface="Helvetica" panose="020B0403020202020204" pitchFamily="34" charset="0"/>
                <a:ea typeface="+mn-ea"/>
                <a:cs typeface="+mn-cs"/>
              </a:rPr>
              <a:t>Source : ADAPT CIO Edge Survey in Aug 2025. Sample size : 151 Australian CIOs</a:t>
            </a:r>
          </a:p>
        </p:txBody>
      </p:sp>
      <p:sp>
        <p:nvSpPr>
          <p:cNvPr id="3" name="Title 1">
            <a:extLst>
              <a:ext uri="{FF2B5EF4-FFF2-40B4-BE49-F238E27FC236}">
                <a16:creationId xmlns:a16="http://schemas.microsoft.com/office/drawing/2014/main" id="{F19D14C9-C93E-68FA-4367-4D249D50B42A}"/>
              </a:ext>
            </a:extLst>
          </p:cNvPr>
          <p:cNvSpPr txBox="1">
            <a:spLocks/>
          </p:cNvSpPr>
          <p:nvPr/>
        </p:nvSpPr>
        <p:spPr>
          <a:xfrm>
            <a:off x="325120" y="181713"/>
            <a:ext cx="10636105" cy="540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sz="1800" b="1">
                <a:latin typeface="Helvetica"/>
              </a:defRPr>
            </a:pPr>
            <a:r>
              <a:rPr lang="en-US" sz="2400" b="1">
                <a:latin typeface="Helvetica"/>
              </a:rPr>
              <a:t>How mature is your </a:t>
            </a:r>
            <a:r>
              <a:rPr lang="en-US" sz="2400" b="1" err="1">
                <a:latin typeface="Helvetica"/>
              </a:rPr>
              <a:t>organisation’s</a:t>
            </a:r>
            <a:r>
              <a:rPr lang="en-US" sz="2400" b="1">
                <a:latin typeface="Helvetica"/>
              </a:rPr>
              <a:t> use of agentic AI?</a:t>
            </a:r>
            <a:endParaRPr lang="en-US" sz="2400" b="1" baseline="30000">
              <a:latin typeface="Helvetica"/>
            </a:endParaRPr>
          </a:p>
        </p:txBody>
      </p:sp>
      <p:pic>
        <p:nvPicPr>
          <p:cNvPr id="4" name="Graphic 3">
            <a:extLst>
              <a:ext uri="{FF2B5EF4-FFF2-40B4-BE49-F238E27FC236}">
                <a16:creationId xmlns:a16="http://schemas.microsoft.com/office/drawing/2014/main" id="{DD5F2CEC-9BBE-BB91-7E43-7616D01D98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5686" y="814975"/>
            <a:ext cx="11560629" cy="5530067"/>
          </a:xfrm>
          <a:prstGeom prst="rect">
            <a:avLst/>
          </a:prstGeom>
        </p:spPr>
      </p:pic>
    </p:spTree>
    <p:extLst>
      <p:ext uri="{BB962C8B-B14F-4D97-AF65-F5344CB8AC3E}">
        <p14:creationId xmlns:p14="http://schemas.microsoft.com/office/powerpoint/2010/main" val="4004411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7ECF8-F3BD-D05D-A5B9-2FA6C35D35A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1BC1D23-79E8-62E9-42C2-73E59F2CB3A9}"/>
              </a:ext>
            </a:extLst>
          </p:cNvPr>
          <p:cNvSpPr/>
          <p:nvPr/>
        </p:nvSpPr>
        <p:spPr>
          <a:xfrm>
            <a:off x="231669" y="170810"/>
            <a:ext cx="11641573" cy="400110"/>
          </a:xfrm>
          <a:prstGeom prst="rect">
            <a:avLst/>
          </a:prstGeom>
        </p:spPr>
        <p:txBody>
          <a:bodyPr wrap="square" lIns="91440" tIns="45720" rIns="91440" bIns="45720" anchor="t">
            <a:spAutoFit/>
          </a:bodyPr>
          <a:lstStyle/>
          <a:p>
            <a:pPr lvl="0">
              <a:defRPr/>
            </a:pPr>
            <a:r>
              <a:rPr lang="en-US" sz="2000" b="1">
                <a:solidFill>
                  <a:srgbClr val="000000"/>
                </a:solidFill>
                <a:latin typeface="Helvetica"/>
                <a:cs typeface="Helvetica"/>
              </a:rPr>
              <a:t>What are your primary generative AI use cases and the maturity of their deployment?</a:t>
            </a:r>
          </a:p>
        </p:txBody>
      </p:sp>
      <p:sp>
        <p:nvSpPr>
          <p:cNvPr id="21" name="TextBox 20">
            <a:extLst>
              <a:ext uri="{FF2B5EF4-FFF2-40B4-BE49-F238E27FC236}">
                <a16:creationId xmlns:a16="http://schemas.microsoft.com/office/drawing/2014/main" id="{BE2D09AF-9D8F-773D-A888-BB654BCCEA1B}"/>
              </a:ext>
            </a:extLst>
          </p:cNvPr>
          <p:cNvSpPr txBox="1"/>
          <p:nvPr/>
        </p:nvSpPr>
        <p:spPr>
          <a:xfrm>
            <a:off x="5830886" y="6535880"/>
            <a:ext cx="6096786" cy="261610"/>
          </a:xfrm>
          <a:prstGeom prst="rect">
            <a:avLst/>
          </a:prstGeom>
          <a:noFill/>
        </p:spPr>
        <p:txBody>
          <a:bodyPr wrap="square" lIns="91440" tIns="45720" rIns="91440" bIns="45720" rtlCol="0" anchor="t">
            <a:spAutoFit/>
          </a:bodyPr>
          <a:lstStyle/>
          <a:p>
            <a:pPr lvl="0" algn="r">
              <a:defRPr/>
            </a:pPr>
            <a:r>
              <a:rPr lang="en-US" sz="1050" i="1">
                <a:solidFill>
                  <a:srgbClr val="7F7F7F"/>
                </a:solidFill>
                <a:latin typeface="Helvetica" panose="020B0403020202020204" pitchFamily="34" charset="0"/>
                <a:cs typeface="Helvetica Neue" panose="02000503000000020004" pitchFamily="2"/>
              </a:rPr>
              <a:t>Source : ADAPT CIO Edge Survey in Aug 2025. Sample size : 130 Australian CIOs</a:t>
            </a:r>
          </a:p>
        </p:txBody>
      </p:sp>
      <p:sp>
        <p:nvSpPr>
          <p:cNvPr id="6" name="TextBox 5">
            <a:extLst>
              <a:ext uri="{FF2B5EF4-FFF2-40B4-BE49-F238E27FC236}">
                <a16:creationId xmlns:a16="http://schemas.microsoft.com/office/drawing/2014/main" id="{5E450BC6-CF86-7F2D-A468-B1B9A3B0A482}"/>
              </a:ext>
            </a:extLst>
          </p:cNvPr>
          <p:cNvSpPr txBox="1"/>
          <p:nvPr/>
        </p:nvSpPr>
        <p:spPr>
          <a:xfrm>
            <a:off x="201711" y="6396653"/>
            <a:ext cx="6036529" cy="430887"/>
          </a:xfrm>
          <a:prstGeom prst="rect">
            <a:avLst/>
          </a:prstGeom>
          <a:noFill/>
        </p:spPr>
        <p:txBody>
          <a:bodyPr wrap="square">
            <a:spAutoFit/>
          </a:bodyPr>
          <a:lstStyle/>
          <a:p>
            <a:r>
              <a:rPr lang="en-PH" sz="1100" i="1">
                <a:solidFill>
                  <a:schemeClr val="bg1">
                    <a:lumMod val="50000"/>
                  </a:schemeClr>
                </a:solidFill>
                <a:latin typeface="Helvetica" panose="020B0604020202020204" pitchFamily="34" charset="0"/>
                <a:cs typeface="Helvetica" panose="020B0604020202020204" pitchFamily="34" charset="0"/>
              </a:rPr>
              <a:t>Please note that the percentages shown are rounded to the nearest whole number.</a:t>
            </a:r>
          </a:p>
          <a:p>
            <a:r>
              <a:rPr lang="en-PH" sz="1100" i="1">
                <a:solidFill>
                  <a:schemeClr val="bg1">
                    <a:lumMod val="50000"/>
                  </a:schemeClr>
                </a:solidFill>
                <a:latin typeface="Helvetica" panose="020B0604020202020204" pitchFamily="34" charset="0"/>
                <a:cs typeface="Helvetica" panose="020B0604020202020204" pitchFamily="34" charset="0"/>
              </a:rPr>
              <a:t>As a result, the total may appear slightly above or below 100% due to rounding.</a:t>
            </a:r>
          </a:p>
        </p:txBody>
      </p:sp>
      <p:pic>
        <p:nvPicPr>
          <p:cNvPr id="32" name="Graphic 31">
            <a:extLst>
              <a:ext uri="{FF2B5EF4-FFF2-40B4-BE49-F238E27FC236}">
                <a16:creationId xmlns:a16="http://schemas.microsoft.com/office/drawing/2014/main" id="{F5CA9737-6B64-1BC0-2F23-B8BBB9842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5214" y="819620"/>
            <a:ext cx="11916786" cy="5607249"/>
          </a:xfrm>
          <a:prstGeom prst="rect">
            <a:avLst/>
          </a:prstGeom>
        </p:spPr>
      </p:pic>
    </p:spTree>
    <p:extLst>
      <p:ext uri="{BB962C8B-B14F-4D97-AF65-F5344CB8AC3E}">
        <p14:creationId xmlns:p14="http://schemas.microsoft.com/office/powerpoint/2010/main" val="4110858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77B8C-0F34-0A07-0DDE-3316CCE32B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E5EBE07-74D0-430F-5989-EFC349FEE229}"/>
              </a:ext>
            </a:extLst>
          </p:cNvPr>
          <p:cNvSpPr txBox="1"/>
          <p:nvPr/>
        </p:nvSpPr>
        <p:spPr>
          <a:xfrm>
            <a:off x="468299" y="1717440"/>
            <a:ext cx="3771234" cy="4520918"/>
          </a:xfrm>
          <a:prstGeom prst="rect">
            <a:avLst/>
          </a:prstGeom>
          <a:noFill/>
        </p:spPr>
        <p:txBody>
          <a:bodyPr wrap="square" lIns="91440" tIns="45720" rIns="91440" bIns="45720" rtlCol="0" anchor="t">
            <a:spAutoFit/>
          </a:bodyPr>
          <a:lstStyle/>
          <a:p>
            <a:pPr lvl="0">
              <a:lnSpc>
                <a:spcPct val="150000"/>
              </a:lnSpc>
              <a:spcAft>
                <a:spcPts val="600"/>
              </a:spcAft>
              <a:buClr>
                <a:srgbClr val="E7534F"/>
              </a:buClr>
              <a:defRPr/>
            </a:pPr>
            <a:r>
              <a:rPr lang="en-US" sz="1200" b="1">
                <a:solidFill>
                  <a:prstClr val="black"/>
                </a:solidFill>
                <a:latin typeface="Helvetica"/>
                <a:cs typeface="Helvetica"/>
              </a:rPr>
              <a:t>About 86% of </a:t>
            </a:r>
            <a:r>
              <a:rPr lang="en-US" sz="1200" b="1" err="1">
                <a:solidFill>
                  <a:prstClr val="black"/>
                </a:solidFill>
                <a:latin typeface="Helvetica"/>
                <a:cs typeface="Helvetica"/>
              </a:rPr>
              <a:t>organisations</a:t>
            </a:r>
            <a:r>
              <a:rPr lang="en-US" sz="1200" b="1">
                <a:solidFill>
                  <a:prstClr val="black"/>
                </a:solidFill>
                <a:latin typeface="Helvetica"/>
                <a:cs typeface="Helvetica"/>
              </a:rPr>
              <a:t> remain in the early stages of agentic AI adoption, focusing primarily on exploring and evaluating its potential use cases</a:t>
            </a:r>
            <a:r>
              <a:rPr lang="en-US" sz="1200" b="1">
                <a:solidFill>
                  <a:srgbClr val="000000"/>
                </a:solidFill>
                <a:latin typeface="Helvetica"/>
                <a:cs typeface="Helvetica"/>
              </a:rPr>
              <a:t>.</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Fewer than 10% of Australian CIOs have implemented automated decision-making across most generative AI use cases. No </a:t>
            </a:r>
            <a:r>
              <a:rPr lang="en-US" sz="1200" err="1">
                <a:solidFill>
                  <a:prstClr val="black"/>
                </a:solidFill>
                <a:latin typeface="Helvetica"/>
                <a:cs typeface="Helvetica"/>
              </a:rPr>
              <a:t>organisation</a:t>
            </a:r>
            <a:r>
              <a:rPr lang="en-US" sz="1200">
                <a:solidFill>
                  <a:prstClr val="black"/>
                </a:solidFill>
                <a:latin typeface="Helvetica"/>
                <a:cs typeface="Helvetica"/>
              </a:rPr>
              <a:t> reported using automation for routine admin tasks or strategic decisions augmentation.</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Low </a:t>
            </a:r>
            <a:r>
              <a:rPr lang="en-US" sz="1200" err="1">
                <a:solidFill>
                  <a:prstClr val="black"/>
                </a:solidFill>
                <a:latin typeface="Helvetica"/>
                <a:cs typeface="Helvetica"/>
              </a:rPr>
              <a:t>modernisation</a:t>
            </a:r>
            <a:r>
              <a:rPr lang="en-US" sz="1200">
                <a:solidFill>
                  <a:prstClr val="black"/>
                </a:solidFill>
                <a:latin typeface="Helvetica"/>
                <a:cs typeface="Helvetica"/>
              </a:rPr>
              <a:t> and workforce upskilling limits </a:t>
            </a:r>
            <a:r>
              <a:rPr lang="en-US" sz="1200" err="1">
                <a:solidFill>
                  <a:prstClr val="black"/>
                </a:solidFill>
                <a:latin typeface="Helvetica"/>
                <a:cs typeface="Helvetica"/>
              </a:rPr>
              <a:t>organisations</a:t>
            </a:r>
            <a:r>
              <a:rPr lang="en-US" sz="1200">
                <a:solidFill>
                  <a:prstClr val="black"/>
                </a:solidFill>
                <a:latin typeface="Helvetica"/>
                <a:cs typeface="Helvetica"/>
              </a:rPr>
              <a:t> from scaling AI adoption.</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To achieve success with agentic AI, </a:t>
            </a:r>
            <a:r>
              <a:rPr lang="en-US" sz="1200" err="1">
                <a:solidFill>
                  <a:prstClr val="black"/>
                </a:solidFill>
                <a:latin typeface="Helvetica"/>
                <a:cs typeface="Helvetica"/>
              </a:rPr>
              <a:t>organisations</a:t>
            </a:r>
            <a:r>
              <a:rPr lang="en-US" sz="1200">
                <a:solidFill>
                  <a:prstClr val="black"/>
                </a:solidFill>
                <a:latin typeface="Helvetica"/>
                <a:cs typeface="Helvetica"/>
              </a:rPr>
              <a:t> must ensure preparedness in: data readiness, business process </a:t>
            </a:r>
            <a:r>
              <a:rPr lang="en-US" sz="1200" err="1">
                <a:solidFill>
                  <a:prstClr val="black"/>
                </a:solidFill>
                <a:latin typeface="Helvetica"/>
                <a:cs typeface="Helvetica"/>
              </a:rPr>
              <a:t>optimisation</a:t>
            </a:r>
            <a:r>
              <a:rPr lang="en-US" sz="1200">
                <a:solidFill>
                  <a:prstClr val="black"/>
                </a:solidFill>
                <a:latin typeface="Helvetica"/>
                <a:cs typeface="Helvetica"/>
              </a:rPr>
              <a:t>, governance frameworks and workforce skills development.</a:t>
            </a:r>
          </a:p>
        </p:txBody>
      </p:sp>
      <p:sp>
        <p:nvSpPr>
          <p:cNvPr id="3" name="Rectangle 2">
            <a:extLst>
              <a:ext uri="{FF2B5EF4-FFF2-40B4-BE49-F238E27FC236}">
                <a16:creationId xmlns:a16="http://schemas.microsoft.com/office/drawing/2014/main" id="{B0BCCE32-7F72-B175-A9CE-B855B27E7FE2}"/>
              </a:ext>
            </a:extLst>
          </p:cNvPr>
          <p:cNvSpPr/>
          <p:nvPr/>
        </p:nvSpPr>
        <p:spPr>
          <a:xfrm>
            <a:off x="468301" y="1163238"/>
            <a:ext cx="3599201"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a:solidFill>
                  <a:srgbClr val="000000"/>
                </a:solidFill>
                <a:latin typeface="Helvetica"/>
                <a:cs typeface="Helvetica"/>
              </a:rPr>
              <a:t>Agentic AI</a:t>
            </a:r>
          </a:p>
        </p:txBody>
      </p:sp>
      <p:sp>
        <p:nvSpPr>
          <p:cNvPr id="6" name="Rectangle 5">
            <a:extLst>
              <a:ext uri="{FF2B5EF4-FFF2-40B4-BE49-F238E27FC236}">
                <a16:creationId xmlns:a16="http://schemas.microsoft.com/office/drawing/2014/main" id="{C50F5313-5303-D495-0549-B4D033FE9730}"/>
              </a:ext>
            </a:extLst>
          </p:cNvPr>
          <p:cNvSpPr/>
          <p:nvPr/>
        </p:nvSpPr>
        <p:spPr>
          <a:xfrm>
            <a:off x="468300" y="855461"/>
            <a:ext cx="3599200"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B3EE24F4-F605-4747-F320-4F3140B1A0CE}"/>
              </a:ext>
            </a:extLst>
          </p:cNvPr>
          <p:cNvCxnSpPr>
            <a:cxnSpLocks/>
          </p:cNvCxnSpPr>
          <p:nvPr/>
        </p:nvCxnSpPr>
        <p:spPr>
          <a:xfrm flipV="1">
            <a:off x="4390490"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430AB88-0DE1-91D2-F15D-0608497B62F2}"/>
              </a:ext>
            </a:extLst>
          </p:cNvPr>
          <p:cNvSpPr txBox="1"/>
          <p:nvPr/>
        </p:nvSpPr>
        <p:spPr>
          <a:xfrm>
            <a:off x="4518728" y="398972"/>
            <a:ext cx="7594442" cy="6060057"/>
          </a:xfrm>
          <a:prstGeom prst="rect">
            <a:avLst/>
          </a:prstGeom>
          <a:noFill/>
        </p:spPr>
        <p:txBody>
          <a:bodyPr wrap="square" lIns="91440" tIns="45720" rIns="91440" bIns="45720" anchor="t">
            <a:spAutoFit/>
          </a:bodyPr>
          <a:lstStyle/>
          <a:p>
            <a:pPr>
              <a:lnSpc>
                <a:spcPct val="150000"/>
              </a:lnSpc>
              <a:buClr>
                <a:srgbClr val="E7534F"/>
              </a:buClr>
              <a:defRPr/>
            </a:pPr>
            <a:r>
              <a:rPr lang="en-US" sz="1200" b="1">
                <a:solidFill>
                  <a:srgbClr val="000000"/>
                </a:solidFill>
                <a:latin typeface="Helvetica"/>
                <a:cs typeface="Helvetica"/>
              </a:rPr>
              <a:t>Agentic AI is still an emerging technology</a:t>
            </a:r>
            <a:endParaRPr lang="en-US" sz="1200" b="1">
              <a:solidFill>
                <a:prstClr val="black"/>
              </a:solidFill>
              <a:latin typeface="Helvetica" panose="020B0604020202020204" pitchFamily="34" charset="0"/>
              <a:cs typeface="Helvetica" panose="020B0604020202020204" pitchFamily="34" charset="0"/>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Legacy systems continue to be a major barrier, slowing full operational rollout. </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Agentic AI depends on large volumes of high quality, real-time data. However, less than 50%, on average, of processes operate in real-time (</a:t>
            </a:r>
            <a:r>
              <a:rPr lang="en-US" sz="1200" dirty="0">
                <a:solidFill>
                  <a:schemeClr val="accent1"/>
                </a:solidFill>
                <a:latin typeface="Helvetica"/>
                <a:cs typeface="Helvetica"/>
                <a:hlinkClick r:id="rId3"/>
              </a:rPr>
              <a:t>ADAPT Tech Trend</a:t>
            </a:r>
            <a:r>
              <a:rPr lang="en-US" sz="1200">
                <a:solidFill>
                  <a:schemeClr val="accent1"/>
                </a:solidFill>
                <a:latin typeface="Helvetica"/>
                <a:cs typeface="Helvetica"/>
              </a:rPr>
              <a:t> </a:t>
            </a:r>
            <a:r>
              <a:rPr lang="en-US" sz="1200">
                <a:solidFill>
                  <a:prstClr val="black"/>
                </a:solidFill>
                <a:latin typeface="Helvetica"/>
                <a:cs typeface="Helvetica"/>
              </a:rPr>
              <a:t>report, </a:t>
            </a:r>
            <a:r>
              <a:rPr lang="en-US" sz="1200" dirty="0">
                <a:solidFill>
                  <a:prstClr val="black"/>
                </a:solidFill>
                <a:latin typeface="Helvetica"/>
                <a:cs typeface="Helvetica"/>
              </a:rPr>
              <a:t>Nov </a:t>
            </a:r>
            <a:r>
              <a:rPr lang="en-US" sz="1200">
                <a:solidFill>
                  <a:prstClr val="black"/>
                </a:solidFill>
                <a:latin typeface="Helvetica"/>
                <a:cs typeface="Helvetica"/>
              </a:rPr>
              <a:t>2025), and just 4% of </a:t>
            </a:r>
            <a:r>
              <a:rPr lang="en-US" sz="1200" err="1">
                <a:solidFill>
                  <a:prstClr val="black"/>
                </a:solidFill>
                <a:latin typeface="Helvetica"/>
                <a:cs typeface="Helvetica"/>
              </a:rPr>
              <a:t>organisations</a:t>
            </a:r>
            <a:r>
              <a:rPr lang="en-US" sz="1200">
                <a:solidFill>
                  <a:prstClr val="black"/>
                </a:solidFill>
                <a:latin typeface="Helvetica"/>
                <a:cs typeface="Helvetica"/>
              </a:rPr>
              <a:t> </a:t>
            </a:r>
            <a:br>
              <a:rPr lang="en-US" sz="1200">
                <a:solidFill>
                  <a:prstClr val="black"/>
                </a:solidFill>
                <a:latin typeface="Helvetica"/>
                <a:cs typeface="Helvetica"/>
              </a:rPr>
            </a:br>
            <a:r>
              <a:rPr lang="en-US" sz="1200">
                <a:solidFill>
                  <a:prstClr val="black"/>
                </a:solidFill>
                <a:latin typeface="Helvetica"/>
                <a:cs typeface="Helvetica"/>
              </a:rPr>
              <a:t>have a fully unified multi-cloud unification approach (</a:t>
            </a:r>
            <a:r>
              <a:rPr lang="en-US" sz="1200" dirty="0">
                <a:solidFill>
                  <a:schemeClr val="accent1"/>
                </a:solidFill>
                <a:latin typeface="Helvetica"/>
                <a:cs typeface="Helvetica"/>
                <a:hlinkClick r:id="rId4"/>
              </a:rPr>
              <a:t>ADAPT Tech Trend</a:t>
            </a:r>
            <a:r>
              <a:rPr lang="en-US" sz="1200">
                <a:solidFill>
                  <a:schemeClr val="accent1"/>
                </a:solidFill>
                <a:latin typeface="Helvetica"/>
                <a:cs typeface="Helvetica"/>
              </a:rPr>
              <a:t> </a:t>
            </a:r>
            <a:r>
              <a:rPr lang="en-US" sz="1200">
                <a:solidFill>
                  <a:prstClr val="black"/>
                </a:solidFill>
                <a:latin typeface="Helvetica"/>
                <a:cs typeface="Helvetica"/>
              </a:rPr>
              <a:t>report, </a:t>
            </a:r>
            <a:r>
              <a:rPr lang="en-US" sz="1200" dirty="0">
                <a:solidFill>
                  <a:prstClr val="black"/>
                </a:solidFill>
                <a:latin typeface="Helvetica"/>
                <a:cs typeface="Helvetica"/>
              </a:rPr>
              <a:t>Sep </a:t>
            </a:r>
            <a:r>
              <a:rPr lang="en-US" sz="1200">
                <a:solidFill>
                  <a:prstClr val="black"/>
                </a:solidFill>
                <a:latin typeface="Helvetica"/>
                <a:cs typeface="Helvetica"/>
              </a:rPr>
              <a:t>2025).</a:t>
            </a:r>
            <a:endParaRPr lang="en-US" sz="1200" b="1">
              <a:solidFill>
                <a:prstClr val="black"/>
              </a:solidFill>
              <a:latin typeface="Helvetica"/>
              <a:cs typeface="Helvetica"/>
            </a:endParaRPr>
          </a:p>
          <a:p>
            <a:pPr>
              <a:lnSpc>
                <a:spcPct val="150000"/>
              </a:lnSpc>
              <a:buClr>
                <a:srgbClr val="E7534F"/>
              </a:buClr>
              <a:defRPr/>
            </a:pPr>
            <a:r>
              <a:rPr lang="en-US" sz="1200" b="1">
                <a:solidFill>
                  <a:srgbClr val="000000"/>
                </a:solidFill>
                <a:latin typeface="Helvetica"/>
                <a:cs typeface="Helvetica"/>
              </a:rPr>
              <a:t>Impact of generative AI deployment</a:t>
            </a:r>
            <a:endPar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The limited use of generative AI for automated decision-making impacts </a:t>
            </a:r>
            <a:r>
              <a:rPr lang="en-US" sz="1200" err="1">
                <a:solidFill>
                  <a:prstClr val="black"/>
                </a:solidFill>
                <a:latin typeface="Helvetica"/>
                <a:cs typeface="Helvetica"/>
              </a:rPr>
              <a:t>organisations'</a:t>
            </a:r>
            <a:r>
              <a:rPr lang="en-US" sz="1200">
                <a:solidFill>
                  <a:prstClr val="black"/>
                </a:solidFill>
                <a:latin typeface="Helvetica"/>
                <a:cs typeface="Helvetica"/>
              </a:rPr>
              <a:t> confidence in adopting autonomous agentic AI. </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Human-in-the-loop assistance is essential for cyber security. Chatbot assistants are mainly used for common admin tasks. Other applications are either still in sandbox experiments or inactive.</a:t>
            </a:r>
            <a:endParaRPr lang="en-US" sz="1200" b="0" i="0" u="none" strike="noStrike" kern="1200" cap="none" spc="0" normalizeH="0" baseline="0" noProof="0">
              <a:ln>
                <a:noFill/>
              </a:ln>
              <a:solidFill>
                <a:prstClr val="black"/>
              </a:solidFill>
              <a:effectLst/>
              <a:uLnTx/>
              <a:uFillTx/>
              <a:latin typeface="Helvetica"/>
              <a:cs typeface="Helvetica"/>
            </a:endParaRPr>
          </a:p>
          <a:p>
            <a:pPr>
              <a:lnSpc>
                <a:spcPct val="150000"/>
              </a:lnSpc>
              <a:buClr>
                <a:srgbClr val="E7534F"/>
              </a:buClr>
              <a:defRPr/>
            </a:pPr>
            <a:r>
              <a:rPr lang="en-US" sz="1200" b="1">
                <a:solidFill>
                  <a:srgbClr val="000000"/>
                </a:solidFill>
                <a:latin typeface="Helvetica"/>
                <a:cs typeface="Helvetica"/>
              </a:rPr>
              <a:t>Upskilling as a critical barrier</a:t>
            </a:r>
            <a:endParaRPr lang="en-US" sz="1200" b="1">
              <a:solidFill>
                <a:prstClr val="black"/>
              </a:solidFill>
              <a:latin typeface="Helvetica" panose="020B0604020202020204" pitchFamily="34" charset="0"/>
              <a:cs typeface="Helvetica" panose="020B0604020202020204" pitchFamily="34" charset="0"/>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ADAPT’s CIO Edge Survey (Aug 2025) shows </a:t>
            </a:r>
            <a:r>
              <a:rPr lang="en-US" sz="1200" err="1">
                <a:solidFill>
                  <a:prstClr val="black"/>
                </a:solidFill>
                <a:latin typeface="Helvetica"/>
                <a:cs typeface="Helvetica"/>
              </a:rPr>
              <a:t>modernisation</a:t>
            </a:r>
            <a:r>
              <a:rPr lang="en-US" sz="1200">
                <a:solidFill>
                  <a:prstClr val="black"/>
                </a:solidFill>
                <a:latin typeface="Helvetica"/>
                <a:cs typeface="Helvetica"/>
              </a:rPr>
              <a:t> in upskilling averages only 39%. This lack of workforce readiness aligns with the limited use of automated decision-making across generative AI use cases. AI adoption requires not just technology, but a skilled workforce capable of understanding, operating, and </a:t>
            </a:r>
            <a:r>
              <a:rPr lang="en-US" sz="1200" err="1">
                <a:solidFill>
                  <a:prstClr val="black"/>
                </a:solidFill>
                <a:latin typeface="Helvetica"/>
                <a:cs typeface="Helvetica"/>
              </a:rPr>
              <a:t>optimising</a:t>
            </a:r>
            <a:r>
              <a:rPr lang="en-US" sz="1200">
                <a:solidFill>
                  <a:prstClr val="black"/>
                </a:solidFill>
                <a:latin typeface="Helvetica"/>
                <a:cs typeface="Helvetica"/>
              </a:rPr>
              <a:t> AI. </a:t>
            </a:r>
          </a:p>
          <a:p>
            <a:pPr>
              <a:lnSpc>
                <a:spcPct val="150000"/>
              </a:lnSpc>
              <a:buClr>
                <a:srgbClr val="E7534F"/>
              </a:buClr>
              <a:defRPr/>
            </a:pPr>
            <a:r>
              <a:rPr lang="en-US" sz="1200" b="1">
                <a:solidFill>
                  <a:prstClr val="black"/>
                </a:solidFill>
                <a:latin typeface="Helvetica"/>
                <a:cs typeface="Helvetica"/>
              </a:rPr>
              <a:t>Path to success</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As CIOs plan significant investment in agentic AI and GenAI, they should focus on identifying high-impact use cases that align with their goals and demonstrate measurable ROI. An </a:t>
            </a:r>
            <a:r>
              <a:rPr lang="en-US" sz="1200">
                <a:solidFill>
                  <a:schemeClr val="accent1"/>
                </a:solidFill>
                <a:latin typeface="Helvetica"/>
                <a:cs typeface="Helvetica"/>
                <a:hlinkClick r:id="rId5">
                  <a:extLst>
                    <a:ext uri="{A12FA001-AC4F-418D-AE19-62706E023703}">
                      <ahyp:hlinkClr xmlns:ahyp="http://schemas.microsoft.com/office/drawing/2018/hyperlinkcolor" val="tx"/>
                    </a:ext>
                  </a:extLst>
                </a:hlinkClick>
              </a:rPr>
              <a:t>ADAPT Market Pulse</a:t>
            </a:r>
            <a:r>
              <a:rPr lang="en-US" sz="1200">
                <a:solidFill>
                  <a:schemeClr val="accent1"/>
                </a:solidFill>
                <a:latin typeface="Helvetica"/>
                <a:cs typeface="Helvetica"/>
              </a:rPr>
              <a:t> </a:t>
            </a:r>
            <a:r>
              <a:rPr lang="en-US" sz="1200">
                <a:solidFill>
                  <a:prstClr val="black"/>
                </a:solidFill>
                <a:latin typeface="Helvetica"/>
                <a:cs typeface="Helvetica"/>
              </a:rPr>
              <a:t>(Jul 2025) lists four things to focus on for achieving success in agentic AI: having well-prepared and integrated data, clear business processes, strong governance frameworks and workforce preparedness.</a:t>
            </a:r>
          </a:p>
        </p:txBody>
      </p:sp>
    </p:spTree>
    <p:extLst>
      <p:ext uri="{BB962C8B-B14F-4D97-AF65-F5344CB8AC3E}">
        <p14:creationId xmlns:p14="http://schemas.microsoft.com/office/powerpoint/2010/main" val="783221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7F7BF35-C88E-2132-32DB-7677A7ECAB13}"/>
              </a:ext>
            </a:extLst>
          </p:cNvPr>
          <p:cNvSpPr txBox="1">
            <a:spLocks/>
          </p:cNvSpPr>
          <p:nvPr/>
        </p:nvSpPr>
        <p:spPr>
          <a:xfrm>
            <a:off x="257906" y="138873"/>
            <a:ext cx="10713902" cy="598881"/>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sz="1800" b="1">
                <a:latin typeface="Helvetica"/>
              </a:defRPr>
            </a:pPr>
            <a:r>
              <a:rPr lang="en-US" sz="2200" b="1">
                <a:latin typeface="Helvetica"/>
              </a:rPr>
              <a:t>How important are the following areas when evaluating </a:t>
            </a:r>
            <a:r>
              <a:rPr lang="en-US" sz="2200" b="1" dirty="0">
                <a:latin typeface="Helvetica"/>
              </a:rPr>
              <a:t>agentic</a:t>
            </a:r>
            <a:r>
              <a:rPr lang="en-US" sz="2200" b="1">
                <a:latin typeface="Helvetica"/>
              </a:rPr>
              <a:t> AI products?</a:t>
            </a:r>
          </a:p>
        </p:txBody>
      </p:sp>
      <p:sp>
        <p:nvSpPr>
          <p:cNvPr id="6" name="TextBox 5">
            <a:extLst>
              <a:ext uri="{FF2B5EF4-FFF2-40B4-BE49-F238E27FC236}">
                <a16:creationId xmlns:a16="http://schemas.microsoft.com/office/drawing/2014/main" id="{625CA89B-FA63-578F-53BB-43916E8A218E}"/>
              </a:ext>
            </a:extLst>
          </p:cNvPr>
          <p:cNvSpPr txBox="1"/>
          <p:nvPr/>
        </p:nvSpPr>
        <p:spPr>
          <a:xfrm>
            <a:off x="6868943" y="6520616"/>
            <a:ext cx="5142755" cy="253916"/>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sz="1100" i="1">
                <a:latin typeface="Helvetica"/>
              </a:defRPr>
            </a:pPr>
            <a:r>
              <a:rPr kumimoji="0" lang="en-US" sz="1050" b="0" i="1" u="none" strike="noStrike" kern="1200" cap="none" spc="0" normalizeH="0" baseline="0" noProof="0">
                <a:ln>
                  <a:noFill/>
                </a:ln>
                <a:solidFill>
                  <a:schemeClr val="bg1">
                    <a:lumMod val="50000"/>
                  </a:schemeClr>
                </a:solidFill>
                <a:effectLst/>
                <a:uLnTx/>
                <a:uFillTx/>
                <a:latin typeface="Helvetica"/>
                <a:ea typeface="+mn-ea"/>
                <a:cs typeface="+mn-cs"/>
              </a:rPr>
              <a:t>Source : ADAPT CIO Edge Survey in Aug 2025. Sample size : 1</a:t>
            </a:r>
            <a:r>
              <a:rPr lang="en-US" sz="1050" i="1">
                <a:solidFill>
                  <a:schemeClr val="bg1">
                    <a:lumMod val="50000"/>
                  </a:schemeClr>
                </a:solidFill>
                <a:latin typeface="Helvetica"/>
              </a:rPr>
              <a:t>43</a:t>
            </a:r>
            <a:r>
              <a:rPr kumimoji="0" lang="en-US" sz="1050" b="0" i="1" u="none" strike="noStrike" kern="1200" cap="none" spc="0" normalizeH="0" baseline="0" noProof="0">
                <a:ln>
                  <a:noFill/>
                </a:ln>
                <a:solidFill>
                  <a:schemeClr val="bg1">
                    <a:lumMod val="50000"/>
                  </a:schemeClr>
                </a:solidFill>
                <a:effectLst/>
                <a:uLnTx/>
                <a:uFillTx/>
                <a:latin typeface="Helvetica"/>
                <a:ea typeface="+mn-ea"/>
                <a:cs typeface="+mn-cs"/>
              </a:rPr>
              <a:t> Australian CIOs</a:t>
            </a:r>
          </a:p>
        </p:txBody>
      </p:sp>
      <p:sp>
        <p:nvSpPr>
          <p:cNvPr id="32" name="TextBox 31">
            <a:extLst>
              <a:ext uri="{FF2B5EF4-FFF2-40B4-BE49-F238E27FC236}">
                <a16:creationId xmlns:a16="http://schemas.microsoft.com/office/drawing/2014/main" id="{6AE97482-3A02-1F6A-ECAB-7523AE7C34EF}"/>
              </a:ext>
            </a:extLst>
          </p:cNvPr>
          <p:cNvSpPr txBox="1"/>
          <p:nvPr/>
        </p:nvSpPr>
        <p:spPr>
          <a:xfrm>
            <a:off x="257906" y="6396653"/>
            <a:ext cx="5466680" cy="430887"/>
          </a:xfrm>
          <a:prstGeom prst="rect">
            <a:avLst/>
          </a:prstGeom>
          <a:noFill/>
        </p:spPr>
        <p:txBody>
          <a:bodyPr wrap="square">
            <a:spAutoFit/>
          </a:bodyPr>
          <a:lstStyle/>
          <a:p>
            <a:r>
              <a:rPr lang="en-PH" sz="1100" i="1" baseline="30000">
                <a:solidFill>
                  <a:schemeClr val="bg1">
                    <a:lumMod val="50000"/>
                  </a:schemeClr>
                </a:solidFill>
                <a:latin typeface="Helvetica" panose="020B0604020202020204" pitchFamily="34" charset="0"/>
                <a:cs typeface="Helvetica" panose="020B0604020202020204" pitchFamily="34" charset="0"/>
              </a:rPr>
              <a:t>1</a:t>
            </a:r>
            <a:r>
              <a:rPr lang="en-PH" sz="1100" i="1">
                <a:solidFill>
                  <a:schemeClr val="bg1">
                    <a:lumMod val="50000"/>
                  </a:schemeClr>
                </a:solidFill>
                <a:latin typeface="Helvetica" panose="020B0604020202020204" pitchFamily="34" charset="0"/>
                <a:cs typeface="Helvetica" panose="020B0604020202020204" pitchFamily="34" charset="0"/>
              </a:rPr>
              <a:t>Please note that the percentages shown are rounded to the nearest whole number.</a:t>
            </a:r>
          </a:p>
          <a:p>
            <a:r>
              <a:rPr lang="en-PH" sz="1100" i="1">
                <a:solidFill>
                  <a:schemeClr val="bg1">
                    <a:lumMod val="50000"/>
                  </a:schemeClr>
                </a:solidFill>
                <a:latin typeface="Helvetica" panose="020B0604020202020204" pitchFamily="34" charset="0"/>
                <a:cs typeface="Helvetica" panose="020B0604020202020204" pitchFamily="34" charset="0"/>
              </a:rPr>
              <a:t>As a result, the total may appear slightly above or below 100% due to rounding.</a:t>
            </a:r>
          </a:p>
        </p:txBody>
      </p:sp>
      <p:pic>
        <p:nvPicPr>
          <p:cNvPr id="34" name="Graphic 33">
            <a:extLst>
              <a:ext uri="{FF2B5EF4-FFF2-40B4-BE49-F238E27FC236}">
                <a16:creationId xmlns:a16="http://schemas.microsoft.com/office/drawing/2014/main" id="{388B8EDB-5670-5C62-FF27-F6D1EB8E77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9357" y="866969"/>
            <a:ext cx="11593286" cy="540309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38982" y="6583680"/>
            <a:ext cx="5319085" cy="253916"/>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sz="1100" i="1">
                <a:latin typeface="Helvetica"/>
              </a:defRPr>
            </a:pPr>
            <a:r>
              <a:rPr kumimoji="0" lang="en-AU" sz="1050" b="0" i="1" u="none" strike="noStrike" kern="1200" cap="none" spc="0" normalizeH="0" baseline="0" noProof="0">
                <a:ln>
                  <a:noFill/>
                </a:ln>
                <a:solidFill>
                  <a:schemeClr val="bg1">
                    <a:lumMod val="50000"/>
                  </a:schemeClr>
                </a:solidFill>
                <a:effectLst/>
                <a:uLnTx/>
                <a:uFillTx/>
                <a:latin typeface="Helvetica"/>
                <a:ea typeface="+mn-ea"/>
                <a:cs typeface="+mn-cs"/>
              </a:rPr>
              <a:t>Source : ADAPT Digital Edge Survey in June 2025. Sample size : 82 Australian CDOs</a:t>
            </a:r>
          </a:p>
        </p:txBody>
      </p:sp>
      <p:sp>
        <p:nvSpPr>
          <p:cNvPr id="6" name="Title 1">
            <a:extLst>
              <a:ext uri="{FF2B5EF4-FFF2-40B4-BE49-F238E27FC236}">
                <a16:creationId xmlns:a16="http://schemas.microsoft.com/office/drawing/2014/main" id="{3ADEC3B9-9A43-7CC7-C6A8-020FBB8A77CC}"/>
              </a:ext>
            </a:extLst>
          </p:cNvPr>
          <p:cNvSpPr txBox="1">
            <a:spLocks/>
          </p:cNvSpPr>
          <p:nvPr/>
        </p:nvSpPr>
        <p:spPr>
          <a:xfrm>
            <a:off x="240014" y="172706"/>
            <a:ext cx="9385552" cy="4329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sz="1800" b="1">
                <a:latin typeface="Helvetica"/>
              </a:defRPr>
            </a:pPr>
            <a:r>
              <a:rPr lang="en-US" sz="2400" b="1">
                <a:latin typeface="Helvetica"/>
              </a:rPr>
              <a:t>What are the main use cases for agentic AI? </a:t>
            </a:r>
          </a:p>
        </p:txBody>
      </p:sp>
      <p:pic>
        <p:nvPicPr>
          <p:cNvPr id="31" name="Graphic 30">
            <a:extLst>
              <a:ext uri="{FF2B5EF4-FFF2-40B4-BE49-F238E27FC236}">
                <a16:creationId xmlns:a16="http://schemas.microsoft.com/office/drawing/2014/main" id="{BBCC08F3-114D-A9A2-ECFD-B3738CAB10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0014" y="878876"/>
            <a:ext cx="11711973" cy="566877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DF190-3228-7E72-89D3-2C23C03502E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39AD454-F76C-2E72-C6C5-E489BFA9EDAB}"/>
              </a:ext>
            </a:extLst>
          </p:cNvPr>
          <p:cNvSpPr txBox="1"/>
          <p:nvPr/>
        </p:nvSpPr>
        <p:spPr>
          <a:xfrm>
            <a:off x="468299" y="2320750"/>
            <a:ext cx="3771234" cy="3889976"/>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srgbClr val="000000"/>
                </a:solidFill>
                <a:latin typeface="Helvetica"/>
                <a:cs typeface="Helvetica"/>
              </a:rPr>
              <a:t>The top 3 metrics highlight the importance of data access, security and integrity. Australian CIOs are </a:t>
            </a:r>
            <a:r>
              <a:rPr lang="en-US" sz="1200" b="1" err="1">
                <a:solidFill>
                  <a:srgbClr val="000000"/>
                </a:solidFill>
                <a:latin typeface="Helvetica"/>
                <a:cs typeface="Helvetica"/>
              </a:rPr>
              <a:t>prioritising</a:t>
            </a:r>
            <a:r>
              <a:rPr lang="en-US" sz="1200" b="1">
                <a:solidFill>
                  <a:srgbClr val="000000"/>
                </a:solidFill>
                <a:latin typeface="Helvetica"/>
                <a:cs typeface="Helvetica"/>
              </a:rPr>
              <a:t> secure and responsible adoption of agentic AI technologies. </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Data storage practices and data integrity are </a:t>
            </a:r>
            <a:r>
              <a:rPr lang="en-US" sz="1200" dirty="0">
                <a:solidFill>
                  <a:prstClr val="black"/>
                </a:solidFill>
                <a:latin typeface="Helvetica"/>
                <a:cs typeface="Helvetica"/>
              </a:rPr>
              <a:t>the second most important evaluation metric for agentic </a:t>
            </a:r>
            <a:r>
              <a:rPr lang="en-US" sz="1200">
                <a:solidFill>
                  <a:prstClr val="black"/>
                </a:solidFill>
                <a:latin typeface="Helvetica"/>
                <a:cs typeface="Helvetica"/>
              </a:rPr>
              <a:t>AI</a:t>
            </a:r>
            <a:r>
              <a:rPr lang="en-US" sz="1200" dirty="0">
                <a:solidFill>
                  <a:prstClr val="black"/>
                </a:solidFill>
                <a:latin typeface="Helvetica"/>
                <a:cs typeface="Helvetica"/>
              </a:rPr>
              <a:t>, following data access control</a:t>
            </a:r>
            <a:r>
              <a:rPr lang="en-US" sz="1200">
                <a:solidFill>
                  <a:prstClr val="black"/>
                </a:solidFill>
                <a:latin typeface="Helvetica"/>
                <a:cs typeface="Helvetica"/>
              </a:rPr>
              <a:t>. </a:t>
            </a:r>
            <a:endParaRPr lang="en-US" sz="1200" dirty="0">
              <a:solidFill>
                <a:prstClr val="black"/>
              </a:solidFill>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Other areas such as human oversight of agents, audibility of agent decisions and reliance on external models are becoming more important.</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While most CIOs believe agentic AI could be applied across many use cases, actual deployments remain low.</a:t>
            </a:r>
          </a:p>
        </p:txBody>
      </p:sp>
      <p:grpSp>
        <p:nvGrpSpPr>
          <p:cNvPr id="2" name="Group 1">
            <a:extLst>
              <a:ext uri="{FF2B5EF4-FFF2-40B4-BE49-F238E27FC236}">
                <a16:creationId xmlns:a16="http://schemas.microsoft.com/office/drawing/2014/main" id="{A8666791-100C-D1BE-B2C1-DF303ED399B8}"/>
              </a:ext>
            </a:extLst>
          </p:cNvPr>
          <p:cNvGrpSpPr/>
          <p:nvPr/>
        </p:nvGrpSpPr>
        <p:grpSpPr>
          <a:xfrm>
            <a:off x="468300" y="1076253"/>
            <a:ext cx="4129258" cy="1138774"/>
            <a:chOff x="819810" y="1621037"/>
            <a:chExt cx="4129259" cy="1138774"/>
          </a:xfrm>
        </p:grpSpPr>
        <p:sp>
          <p:nvSpPr>
            <p:cNvPr id="3" name="Rectangle 2">
              <a:extLst>
                <a:ext uri="{FF2B5EF4-FFF2-40B4-BE49-F238E27FC236}">
                  <a16:creationId xmlns:a16="http://schemas.microsoft.com/office/drawing/2014/main" id="{96960B77-280B-50D7-0186-C44D8A17C358}"/>
                </a:ext>
              </a:extLst>
            </p:cNvPr>
            <p:cNvSpPr/>
            <p:nvPr/>
          </p:nvSpPr>
          <p:spPr>
            <a:xfrm>
              <a:off x="819811" y="1928814"/>
              <a:ext cx="3771235"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a:solidFill>
                    <a:srgbClr val="000000"/>
                  </a:solidFill>
                  <a:latin typeface="Helvetica"/>
                  <a:cs typeface="Helvetica"/>
                </a:rPr>
                <a:t>Agentic AI top metrics and use cases</a:t>
              </a:r>
            </a:p>
          </p:txBody>
        </p:sp>
        <p:sp>
          <p:nvSpPr>
            <p:cNvPr id="6" name="Rectangle 5">
              <a:extLst>
                <a:ext uri="{FF2B5EF4-FFF2-40B4-BE49-F238E27FC236}">
                  <a16:creationId xmlns:a16="http://schemas.microsoft.com/office/drawing/2014/main" id="{9E6FF05C-E402-2EA5-125D-20B45D2FB118}"/>
                </a:ext>
              </a:extLst>
            </p:cNvPr>
            <p:cNvSpPr/>
            <p:nvPr/>
          </p:nvSpPr>
          <p:spPr>
            <a:xfrm>
              <a:off x="819810" y="1621037"/>
              <a:ext cx="4129259"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AAF1D0F4-F0C5-EABE-16DF-4BAB4425FF8A}"/>
              </a:ext>
            </a:extLst>
          </p:cNvPr>
          <p:cNvCxnSpPr>
            <a:cxnSpLocks/>
          </p:cNvCxnSpPr>
          <p:nvPr/>
        </p:nvCxnSpPr>
        <p:spPr>
          <a:xfrm flipV="1">
            <a:off x="4327426"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5490A74-8AFE-49AA-D4A7-FC47BF40C60C}"/>
              </a:ext>
            </a:extLst>
          </p:cNvPr>
          <p:cNvSpPr txBox="1"/>
          <p:nvPr/>
        </p:nvSpPr>
        <p:spPr>
          <a:xfrm>
            <a:off x="4415318" y="218363"/>
            <a:ext cx="7380000" cy="6613798"/>
          </a:xfrm>
          <a:prstGeom prst="rect">
            <a:avLst/>
          </a:prstGeom>
          <a:noFill/>
        </p:spPr>
        <p:txBody>
          <a:bodyPr wrap="square" lIns="91440" tIns="45720" rIns="91440" bIns="45720" anchor="t">
            <a:spAutoFit/>
          </a:bodyPr>
          <a:lstStyle/>
          <a:p>
            <a:pPr>
              <a:lnSpc>
                <a:spcPct val="150000"/>
              </a:lnSpc>
              <a:spcBef>
                <a:spcPts val="600"/>
              </a:spcBef>
              <a:buClr>
                <a:srgbClr val="E7534F"/>
              </a:buClr>
              <a:defRPr/>
            </a:pPr>
            <a:r>
              <a:rPr lang="en-US" sz="1200" b="1">
                <a:solidFill>
                  <a:srgbClr val="000000"/>
                </a:solidFill>
                <a:latin typeface="Helvetica"/>
                <a:cs typeface="Helvetica"/>
              </a:rPr>
              <a:t>Data access and modification control</a:t>
            </a:r>
            <a:endPar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As data access and modification are linked to risk and trust, there’s a greater need to limit or monitor modification rights to prevent unintended damage. </a:t>
            </a:r>
            <a:r>
              <a:rPr lang="en-US" sz="1200" dirty="0">
                <a:solidFill>
                  <a:prstClr val="black"/>
                </a:solidFill>
                <a:latin typeface="Helvetica"/>
                <a:cs typeface="Helvetica"/>
              </a:rPr>
              <a:t>This is </a:t>
            </a:r>
            <a:r>
              <a:rPr lang="en-US" sz="1200">
                <a:solidFill>
                  <a:prstClr val="black"/>
                </a:solidFill>
                <a:latin typeface="Helvetica"/>
                <a:cs typeface="Helvetica"/>
              </a:rPr>
              <a:t>one reason why cyber security ranks as their #3 </a:t>
            </a:r>
            <a:r>
              <a:rPr lang="en-US" sz="1200" dirty="0">
                <a:solidFill>
                  <a:prstClr val="black"/>
                </a:solidFill>
                <a:latin typeface="Helvetica"/>
                <a:cs typeface="Helvetica"/>
              </a:rPr>
              <a:t>initiative </a:t>
            </a:r>
            <a:r>
              <a:rPr lang="en-US" sz="1200">
                <a:solidFill>
                  <a:prstClr val="black"/>
                </a:solidFill>
                <a:latin typeface="Helvetica"/>
                <a:cs typeface="Helvetica"/>
              </a:rPr>
              <a:t>priority, after GenAI adoption and core systems </a:t>
            </a:r>
            <a:r>
              <a:rPr lang="en-US" sz="1200" err="1">
                <a:solidFill>
                  <a:prstClr val="black"/>
                </a:solidFill>
                <a:latin typeface="Helvetica"/>
                <a:cs typeface="Helvetica"/>
              </a:rPr>
              <a:t>modernisation</a:t>
            </a:r>
            <a:r>
              <a:rPr lang="en-US" sz="1200">
                <a:solidFill>
                  <a:prstClr val="black"/>
                </a:solidFill>
                <a:latin typeface="Helvetica"/>
                <a:cs typeface="Helvetica"/>
              </a:rPr>
              <a:t>.</a:t>
            </a:r>
          </a:p>
          <a:p>
            <a:pPr marL="171450" indent="-171450">
              <a:lnSpc>
                <a:spcPct val="150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To guarantee </a:t>
            </a:r>
            <a:r>
              <a:rPr lang="en-US" sz="1200">
                <a:solidFill>
                  <a:prstClr val="black"/>
                </a:solidFill>
                <a:latin typeface="Helvetica"/>
                <a:cs typeface="Helvetica"/>
              </a:rPr>
              <a:t>agent actions remain within legal and policy constraints</a:t>
            </a:r>
            <a:r>
              <a:rPr lang="en-US" sz="1200" dirty="0">
                <a:solidFill>
                  <a:prstClr val="black"/>
                </a:solidFill>
                <a:latin typeface="Helvetica"/>
                <a:cs typeface="Helvetica"/>
              </a:rPr>
              <a:t>, strong data governance (#3 investment priority) is crucial</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a:lnSpc>
                <a:spcPct val="150000"/>
              </a:lnSpc>
              <a:buClr>
                <a:srgbClr val="E7534F"/>
              </a:buClr>
              <a:defRPr/>
            </a:pPr>
            <a:r>
              <a:rPr lang="en-US" sz="1200" b="1">
                <a:solidFill>
                  <a:prstClr val="black"/>
                </a:solidFill>
                <a:latin typeface="Helvetica"/>
                <a:cs typeface="Helvetica"/>
              </a:rPr>
              <a:t>Data storage and integrity</a:t>
            </a:r>
          </a:p>
          <a:p>
            <a:pPr marL="171450" indent="-171450">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CIOs consider agent </a:t>
            </a:r>
            <a:r>
              <a:rPr lang="en-US" sz="1200">
                <a:solidFill>
                  <a:prstClr val="black"/>
                </a:solidFill>
                <a:latin typeface="Helvetica"/>
                <a:cs typeface="Helvetica"/>
              </a:rPr>
              <a:t>data storage </a:t>
            </a:r>
            <a:r>
              <a:rPr lang="en-US" sz="1200" dirty="0">
                <a:solidFill>
                  <a:prstClr val="black"/>
                </a:solidFill>
                <a:latin typeface="Helvetica"/>
                <a:cs typeface="Helvetica"/>
              </a:rPr>
              <a:t>and data integrity monitoring highly important because agentic AI systems can introduce new risks around data security, governance and compliance.</a:t>
            </a:r>
          </a:p>
          <a:p>
            <a:pPr marL="171450" indent="-171450">
              <a:lnSpc>
                <a:spcPct val="150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This shows that CIOs aim for transparency and trustworthiness across data handling </a:t>
            </a:r>
            <a:r>
              <a:rPr lang="en-US" sz="1200">
                <a:solidFill>
                  <a:prstClr val="black"/>
                </a:solidFill>
                <a:latin typeface="Helvetica"/>
                <a:cs typeface="Helvetica"/>
              </a:rPr>
              <a:t>to </a:t>
            </a:r>
            <a:r>
              <a:rPr lang="en-US" sz="1200" dirty="0">
                <a:solidFill>
                  <a:prstClr val="black"/>
                </a:solidFill>
                <a:latin typeface="Helvetica"/>
                <a:cs typeface="Helvetica"/>
              </a:rPr>
              <a:t>ensure </a:t>
            </a:r>
            <a:r>
              <a:rPr lang="en-US" sz="1200">
                <a:solidFill>
                  <a:prstClr val="black"/>
                </a:solidFill>
                <a:latin typeface="Helvetica"/>
                <a:cs typeface="Helvetica"/>
              </a:rPr>
              <a:t>safe agentic AI autonomy, and guarantee actions taken by agents are reliable, auditable and secure</a:t>
            </a:r>
            <a:r>
              <a:rPr lang="en-US" sz="1200" dirty="0">
                <a:solidFill>
                  <a:prstClr val="black"/>
                </a:solidFill>
                <a:latin typeface="Helvetica"/>
                <a:cs typeface="Helvetica"/>
              </a:rPr>
              <a:t>.</a:t>
            </a:r>
            <a:endParaRPr lang="en-US" sz="1200">
              <a:solidFill>
                <a:prstClr val="black"/>
              </a:solidFill>
              <a:latin typeface="Helvetica"/>
              <a:cs typeface="Helvetica"/>
            </a:endParaRPr>
          </a:p>
          <a:p>
            <a:pPr>
              <a:lnSpc>
                <a:spcPct val="150000"/>
              </a:lnSpc>
              <a:buClr>
                <a:srgbClr val="E7534F"/>
              </a:buClr>
              <a:defRPr/>
            </a:pPr>
            <a:r>
              <a:rPr lang="en-US" sz="1200" b="1">
                <a:solidFill>
                  <a:srgbClr val="000000"/>
                </a:solidFill>
                <a:latin typeface="Helvetica"/>
                <a:cs typeface="Helvetica"/>
              </a:rPr>
              <a:t>Other </a:t>
            </a:r>
            <a:r>
              <a:rPr lang="en-US" sz="1200" b="1" dirty="0">
                <a:solidFill>
                  <a:srgbClr val="000000"/>
                </a:solidFill>
                <a:latin typeface="Helvetica"/>
                <a:cs typeface="Helvetica"/>
              </a:rPr>
              <a:t>emerging </a:t>
            </a:r>
            <a:r>
              <a:rPr lang="en-US" sz="1200" b="1">
                <a:solidFill>
                  <a:srgbClr val="000000"/>
                </a:solidFill>
                <a:latin typeface="Helvetica"/>
                <a:cs typeface="Helvetica"/>
              </a:rPr>
              <a:t>priorities</a:t>
            </a:r>
            <a:endParaRPr lang="en-US" sz="1200" b="1">
              <a:solidFill>
                <a:prstClr val="black"/>
              </a:solidFill>
              <a:latin typeface="Helvetica" panose="020B0604020202020204" pitchFamily="34" charset="0"/>
              <a:cs typeface="Helvetica" panose="020B0604020202020204" pitchFamily="34" charset="0"/>
            </a:endParaRPr>
          </a:p>
          <a:p>
            <a:pPr marL="171450" indent="-171450">
              <a:lnSpc>
                <a:spcPct val="150000"/>
              </a:lnSpc>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view human oversight mechanisms as crucial to validate decisions made by agentic AI products. The auditability of agent decisions and agents’ reliance on external models are also important for building trust in AI systems. </a:t>
            </a:r>
            <a:endParaRPr lang="en-US" sz="1200" dirty="0">
              <a:solidFill>
                <a:prstClr val="black"/>
              </a:solidFill>
              <a:latin typeface="Helvetica"/>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While most CIOs consider multi-agent orchestration important, it </a:t>
            </a:r>
            <a:r>
              <a:rPr lang="en-US" sz="1200" dirty="0">
                <a:solidFill>
                  <a:prstClr val="black"/>
                </a:solidFill>
                <a:latin typeface="Helvetica"/>
                <a:cs typeface="Helvetica"/>
              </a:rPr>
              <a:t>is notably lower than all other metrics, suggesting </a:t>
            </a:r>
            <a:r>
              <a:rPr lang="en-US" sz="1200">
                <a:solidFill>
                  <a:prstClr val="black"/>
                </a:solidFill>
                <a:latin typeface="Helvetica"/>
                <a:cs typeface="Helvetica"/>
              </a:rPr>
              <a:t>a </a:t>
            </a:r>
            <a:r>
              <a:rPr lang="en-US" sz="1200" dirty="0">
                <a:solidFill>
                  <a:prstClr val="black"/>
                </a:solidFill>
                <a:latin typeface="Helvetica"/>
                <a:cs typeface="Helvetica"/>
              </a:rPr>
              <a:t>high priority on governance over technical orchestration complexity</a:t>
            </a:r>
            <a:r>
              <a:rPr lang="en-US" sz="1200">
                <a:solidFill>
                  <a:prstClr val="black"/>
                </a:solidFill>
                <a:latin typeface="Helvetica"/>
                <a:cs typeface="Helvetica"/>
              </a:rPr>
              <a:t>.</a:t>
            </a:r>
          </a:p>
          <a:p>
            <a:pPr>
              <a:lnSpc>
                <a:spcPct val="150000"/>
              </a:lnSpc>
              <a:buClr>
                <a:srgbClr val="E7534F"/>
              </a:buClr>
              <a:defRPr/>
            </a:pPr>
            <a:r>
              <a:rPr lang="en-US" sz="1200" b="1">
                <a:solidFill>
                  <a:prstClr val="black"/>
                </a:solidFill>
                <a:latin typeface="Helvetica"/>
                <a:cs typeface="Helvetica"/>
              </a:rPr>
              <a:t>Top use cases according to CDOs</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According to CDOs, the top two use cases for agentic AI focus on enhancing employee and customer experiences. Given CIOs’ emphasis on data access, security, and integrity, these experience-driven use cases remain a priority. Agentic AI is less likely to be deployed for automated communication, as human-in-the-loop decision-making remains important.</a:t>
            </a:r>
          </a:p>
        </p:txBody>
      </p:sp>
    </p:spTree>
    <p:extLst>
      <p:ext uri="{BB962C8B-B14F-4D97-AF65-F5344CB8AC3E}">
        <p14:creationId xmlns:p14="http://schemas.microsoft.com/office/powerpoint/2010/main" val="3605922409"/>
      </p:ext>
    </p:extLst>
  </p:cSld>
  <p:clrMapOvr>
    <a:masterClrMapping/>
  </p:clrMapOvr>
</p:sld>
</file>

<file path=ppt/theme/theme1.xml><?xml version="1.0" encoding="utf-8"?>
<a:theme xmlns:a="http://schemas.openxmlformats.org/drawingml/2006/main" name="1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Slide Footer">
  <a:themeElements>
    <a:clrScheme name="Custom 1">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year xmlns="507dee17-6aae-496b-8a1e-0f1e47f95f1a" xsi:nil="true"/>
    <Indsutry xmlns="507dee17-6aae-496b-8a1e-0f1e47f95f1a" xsi:nil="true"/>
    <Keychallenges xmlns="507dee17-6aae-496b-8a1e-0f1e47f95f1a" xsi:nil="true"/>
    <SharedWithUsers xmlns="6b548529-d317-4b85-942f-248fe0d44d93">
      <UserInfo>
        <DisplayName/>
        <AccountId xsi:nil="true"/>
        <AccountType/>
      </UserInfo>
    </SharedWithUsers>
    <lcf76f155ced4ddcb4097134ff3c332f xmlns="507dee17-6aae-496b-8a1e-0f1e47f95f1a">
      <Terms xmlns="http://schemas.microsoft.com/office/infopath/2007/PartnerControls"/>
    </lcf76f155ced4ddcb4097134ff3c332f>
    <TaxCatchAll xmlns="6b548529-d317-4b85-942f-248fe0d44d93" xsi:nil="true"/>
    <SearchTerms xmlns="507dee17-6aae-496b-8a1e-0f1e47f95f1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F62E5E-C29B-437D-8D3A-E770B10F0D8B}">
  <ds:schemaRefs>
    <ds:schemaRef ds:uri="http://www.w3.org/XML/1998/namespace"/>
    <ds:schemaRef ds:uri="http://purl.org/dc/terms/"/>
    <ds:schemaRef ds:uri="http://purl.org/dc/elements/1.1/"/>
    <ds:schemaRef ds:uri="507dee17-6aae-496b-8a1e-0f1e47f95f1a"/>
    <ds:schemaRef ds:uri="http://schemas.microsoft.com/office/infopath/2007/PartnerControls"/>
    <ds:schemaRef ds:uri="6b548529-d317-4b85-942f-248fe0d44d93"/>
    <ds:schemaRef ds:uri="http://schemas.microsoft.com/office/2006/documentManagement/types"/>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8937D4B5-BF86-4E91-9F53-D4248FCD4B21}">
  <ds:schemaRefs>
    <ds:schemaRef ds:uri="http://schemas.microsoft.com/sharepoint/v3/contenttype/forms"/>
  </ds:schemaRefs>
</ds:datastoreItem>
</file>

<file path=customXml/itemProps3.xml><?xml version="1.0" encoding="utf-8"?>
<ds:datastoreItem xmlns:ds="http://schemas.openxmlformats.org/officeDocument/2006/customXml" ds:itemID="{BFF0B183-EA53-441A-A760-ABED9A5859F5}">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3264</Words>
  <Application>Microsoft Office PowerPoint</Application>
  <PresentationFormat>Widescreen</PresentationFormat>
  <Paragraphs>190</Paragraphs>
  <Slides>25</Slides>
  <Notes>12</Notes>
  <HiddenSlides>0</HiddenSlides>
  <MMClips>0</MMClips>
  <ScaleCrop>false</ScaleCrop>
  <HeadingPairs>
    <vt:vector size="4" baseType="variant">
      <vt:variant>
        <vt:lpstr>Theme</vt:lpstr>
      </vt:variant>
      <vt:variant>
        <vt:i4>6</vt:i4>
      </vt:variant>
      <vt:variant>
        <vt:lpstr>Slide Titles</vt:lpstr>
      </vt:variant>
      <vt:variant>
        <vt:i4>25</vt:i4>
      </vt:variant>
    </vt:vector>
  </HeadingPairs>
  <TitlesOfParts>
    <vt:vector size="31" baseType="lpstr">
      <vt:lpstr>1_Custom Design</vt:lpstr>
      <vt:lpstr>3_Custom Design</vt:lpstr>
      <vt:lpstr>4_Custom Design</vt:lpstr>
      <vt:lpstr>5_Custom Design</vt:lpstr>
      <vt:lpstr>1_Slide Footer</vt:lpstr>
      <vt:lpstr>Title 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Francis Olivier</cp:lastModifiedBy>
  <cp:revision>2</cp:revision>
  <dcterms:created xsi:type="dcterms:W3CDTF">2025-08-10T05:31:24Z</dcterms:created>
  <dcterms:modified xsi:type="dcterms:W3CDTF">2025-12-10T01:49:19Z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0x01010003F0E2E35C7FC547A4E113B88C746E98</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