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5" r:id="rId4"/>
  </p:sldMasterIdLst>
  <p:notesMasterIdLst>
    <p:notesMasterId r:id="rId23"/>
  </p:notesMasterIdLst>
  <p:sldIdLst>
    <p:sldId id="2147376773" r:id="rId5"/>
    <p:sldId id="2147376683" r:id="rId6"/>
    <p:sldId id="2147376949" r:id="rId7"/>
    <p:sldId id="260" r:id="rId8"/>
    <p:sldId id="2147377265" r:id="rId9"/>
    <p:sldId id="2147376777" r:id="rId10"/>
    <p:sldId id="2147376950" r:id="rId11"/>
    <p:sldId id="2147376952" r:id="rId12"/>
    <p:sldId id="259" r:id="rId13"/>
    <p:sldId id="2147376953" r:id="rId14"/>
    <p:sldId id="2147377266" r:id="rId15"/>
    <p:sldId id="2147376951" r:id="rId16"/>
    <p:sldId id="2147376937" r:id="rId17"/>
    <p:sldId id="266" r:id="rId18"/>
    <p:sldId id="263" r:id="rId19"/>
    <p:sldId id="2147376360" r:id="rId20"/>
    <p:sldId id="2147376793" r:id="rId21"/>
    <p:sldId id="2147376791" r:id="rId2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41F84B64-B5AB-1C3E-59A4-2331F0F5F601}" name="Aarjun Kumar" initials="AK" userId="S::aarjun.kumar@adapt.com.au::75a13c2f-2fe6-493b-8a42-5face6af43f8" providerId="AD"/>
  <p188:author id="{08FF026B-0093-C3A2-E8B8-B4BBF1138074}" name="Patricia Allen" initials="PA" userId="S::patricia.allen@adapt.com.au::346380ed-8562-4683-9b3e-72fe32eb1059"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8080"/>
    <a:srgbClr val="E7534F"/>
    <a:srgbClr val="F558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34D040-2B3A-4299-9DF5-35C0AC1304CD}" v="1" dt="2025-12-21T23:09:28.413"/>
    <p1510:client id="{B11F2178-531C-9DDE-5D84-85726734BDD5}" v="11" dt="2025-12-21T22:56:05.8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CE31C-E088-44EB-ADD7-F91E7D59E169}" type="datetimeFigureOut">
              <a:rPr lang="en-AU" smtClean="0"/>
              <a:t>6/01/2026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6B608-E85F-4D7C-9813-2DDFA3256EA5}" type="slidenum">
              <a:rPr lang="en-AU" smtClean="0"/>
              <a:t>‹#›</a:t>
            </a:fld>
            <a:endParaRPr lang="en-AU"/>
          </a:p>
        </p:txBody>
      </p:sp>
    </p:spTree>
    <p:extLst>
      <p:ext uri="{BB962C8B-B14F-4D97-AF65-F5344CB8AC3E}">
        <p14:creationId xmlns:p14="http://schemas.microsoft.com/office/powerpoint/2010/main" val="36993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2539-7450-64CD-DB45-EF7689A75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330A-F6A7-3638-00BC-E6FAC992699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A4C144F-A44E-B79D-5AA2-4779868B9ABF}"/>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E7FC531-D873-84EF-BEC1-7D2437ADF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959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4</a:t>
            </a:fld>
            <a:endParaRPr lang="en-AU"/>
          </a:p>
        </p:txBody>
      </p:sp>
    </p:spTree>
    <p:extLst>
      <p:ext uri="{BB962C8B-B14F-4D97-AF65-F5344CB8AC3E}">
        <p14:creationId xmlns:p14="http://schemas.microsoft.com/office/powerpoint/2010/main" val="4090269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5</a:t>
            </a:fld>
            <a:endParaRPr lang="en-AU"/>
          </a:p>
        </p:txBody>
      </p:sp>
    </p:spTree>
    <p:extLst>
      <p:ext uri="{BB962C8B-B14F-4D97-AF65-F5344CB8AC3E}">
        <p14:creationId xmlns:p14="http://schemas.microsoft.com/office/powerpoint/2010/main" val="1299542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6</a:t>
            </a:fld>
            <a:endParaRPr lang="en-AU"/>
          </a:p>
        </p:txBody>
      </p:sp>
    </p:spTree>
    <p:extLst>
      <p:ext uri="{BB962C8B-B14F-4D97-AF65-F5344CB8AC3E}">
        <p14:creationId xmlns:p14="http://schemas.microsoft.com/office/powerpoint/2010/main" val="317190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C21C8-6B8F-7687-178D-99DA3F6E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51FC-F2EB-8D0F-A8E2-ED940C8C91B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772DEF4-155F-9258-93B0-2490251D89B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366C096-B438-84EE-0504-B8960AB59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4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8</a:t>
            </a:fld>
            <a:endParaRPr lang="en-AU"/>
          </a:p>
        </p:txBody>
      </p:sp>
    </p:spTree>
    <p:extLst>
      <p:ext uri="{BB962C8B-B14F-4D97-AF65-F5344CB8AC3E}">
        <p14:creationId xmlns:p14="http://schemas.microsoft.com/office/powerpoint/2010/main" val="2345266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9</a:t>
            </a:fld>
            <a:endParaRPr lang="en-AU"/>
          </a:p>
        </p:txBody>
      </p:sp>
    </p:spTree>
    <p:extLst>
      <p:ext uri="{BB962C8B-B14F-4D97-AF65-F5344CB8AC3E}">
        <p14:creationId xmlns:p14="http://schemas.microsoft.com/office/powerpoint/2010/main" val="918543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1B06B608-E85F-4D7C-9813-2DDFA3256EA5}" type="slidenum">
              <a:rPr lang="en-AU" smtClean="0"/>
              <a:t>10</a:t>
            </a:fld>
            <a:endParaRPr lang="en-AU"/>
          </a:p>
        </p:txBody>
      </p:sp>
    </p:spTree>
    <p:extLst>
      <p:ext uri="{BB962C8B-B14F-4D97-AF65-F5344CB8AC3E}">
        <p14:creationId xmlns:p14="http://schemas.microsoft.com/office/powerpoint/2010/main" val="31810390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80F28C-E115-A212-B101-AE4C9CA6032A}"/>
              </a:ext>
            </a:extLst>
          </p:cNvPr>
          <p:cNvPicPr>
            <a:picLocks noChangeAspect="1"/>
          </p:cNvPicPr>
          <p:nvPr userDrawn="1"/>
        </p:nvPicPr>
        <p:blipFill>
          <a:blip r:embed="rId2">
            <a:extLst>
              <a:ext uri="{28A0092B-C50C-407E-A947-70E740481C1C}">
                <a14:useLocalDpi xmlns:a14="http://schemas.microsoft.com/office/drawing/2010/main" val="0"/>
              </a:ext>
            </a:extLst>
          </a:blip>
          <a:srcRect l="552" r="552"/>
          <a:stretch/>
        </p:blipFill>
        <p:spPr>
          <a:xfrm>
            <a:off x="0" y="0"/>
            <a:ext cx="12192000" cy="3889829"/>
          </a:xfrm>
          <a:prstGeom prst="rect">
            <a:avLst/>
          </a:prstGeom>
        </p:spPr>
      </p:pic>
      <p:sp>
        <p:nvSpPr>
          <p:cNvPr id="8" name="Rectangle 7">
            <a:extLst>
              <a:ext uri="{FF2B5EF4-FFF2-40B4-BE49-F238E27FC236}">
                <a16:creationId xmlns:a16="http://schemas.microsoft.com/office/drawing/2014/main" id="{548C2E90-75AB-B814-5681-5240D4CF20FD}"/>
              </a:ext>
            </a:extLst>
          </p:cNvPr>
          <p:cNvSpPr/>
          <p:nvPr userDrawn="1"/>
        </p:nvSpPr>
        <p:spPr>
          <a:xfrm>
            <a:off x="0" y="3284992"/>
            <a:ext cx="12192000" cy="3573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2ACA6FF-B1D2-29C8-60BD-EBA9FEE960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696570" y="5993998"/>
            <a:ext cx="3063418" cy="329695"/>
          </a:xfrm>
          <a:prstGeom prst="rect">
            <a:avLst/>
          </a:prstGeom>
        </p:spPr>
      </p:pic>
    </p:spTree>
    <p:extLst>
      <p:ext uri="{BB962C8B-B14F-4D97-AF65-F5344CB8AC3E}">
        <p14:creationId xmlns:p14="http://schemas.microsoft.com/office/powerpoint/2010/main" val="148912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A Background">
    <p:spTree>
      <p:nvGrpSpPr>
        <p:cNvPr id="1" name=""/>
        <p:cNvGrpSpPr/>
        <p:nvPr/>
      </p:nvGrpSpPr>
      <p:grpSpPr>
        <a:xfrm>
          <a:off x="0" y="0"/>
          <a:ext cx="0" cy="0"/>
          <a:chOff x="0" y="0"/>
          <a:chExt cx="0" cy="0"/>
        </a:xfrm>
      </p:grpSpPr>
      <p:pic>
        <p:nvPicPr>
          <p:cNvPr id="7" name="Picture 6" descr="A white letter a with a black background&#10;&#10;Description automatically generated">
            <a:extLst>
              <a:ext uri="{FF2B5EF4-FFF2-40B4-BE49-F238E27FC236}">
                <a16:creationId xmlns:a16="http://schemas.microsoft.com/office/drawing/2014/main" id="{A12884F7-8A04-31A5-156D-7253BA0C6726}"/>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8" name="Group 7">
            <a:extLst>
              <a:ext uri="{FF2B5EF4-FFF2-40B4-BE49-F238E27FC236}">
                <a16:creationId xmlns:a16="http://schemas.microsoft.com/office/drawing/2014/main" id="{D1769542-9F09-8749-D638-FA10BB7B531A}"/>
              </a:ext>
            </a:extLst>
          </p:cNvPr>
          <p:cNvGrpSpPr/>
          <p:nvPr userDrawn="1"/>
        </p:nvGrpSpPr>
        <p:grpSpPr>
          <a:xfrm>
            <a:off x="1083907" y="6062651"/>
            <a:ext cx="2668365" cy="226977"/>
            <a:chOff x="712794" y="6196131"/>
            <a:chExt cx="3390094" cy="288369"/>
          </a:xfrm>
        </p:grpSpPr>
        <p:pic>
          <p:nvPicPr>
            <p:cNvPr id="9" name="Graphic 8">
              <a:extLst>
                <a:ext uri="{FF2B5EF4-FFF2-40B4-BE49-F238E27FC236}">
                  <a16:creationId xmlns:a16="http://schemas.microsoft.com/office/drawing/2014/main" id="{FFA7BC50-99B1-6E8F-4B60-C12ADAED0E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9559F7C1-1BDA-7CAE-4962-CA6181F37EA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8056" y="6254584"/>
              <a:ext cx="3044832" cy="165803"/>
            </a:xfrm>
            <a:prstGeom prst="rect">
              <a:avLst/>
            </a:prstGeom>
          </p:spPr>
        </p:pic>
      </p:grpSp>
      <p:sp>
        <p:nvSpPr>
          <p:cNvPr id="11" name="Rectangle 10">
            <a:extLst>
              <a:ext uri="{FF2B5EF4-FFF2-40B4-BE49-F238E27FC236}">
                <a16:creationId xmlns:a16="http://schemas.microsoft.com/office/drawing/2014/main" id="{125E3C0F-EB19-83CF-2770-03EE081F77DC}"/>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99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Header">
    <p:spTree>
      <p:nvGrpSpPr>
        <p:cNvPr id="1" name=""/>
        <p:cNvGrpSpPr/>
        <p:nvPr/>
      </p:nvGrpSpPr>
      <p:grpSpPr>
        <a:xfrm>
          <a:off x="0" y="0"/>
          <a:ext cx="0" cy="0"/>
          <a:chOff x="0" y="0"/>
          <a:chExt cx="0" cy="0"/>
        </a:xfrm>
      </p:grpSpPr>
      <p:sp>
        <p:nvSpPr>
          <p:cNvPr id="12" name="bg object 17">
            <a:extLst>
              <a:ext uri="{FF2B5EF4-FFF2-40B4-BE49-F238E27FC236}">
                <a16:creationId xmlns:a16="http://schemas.microsoft.com/office/drawing/2014/main" id="{F4EB5279-DC47-9BF7-6A7C-93B96AC86ED1}"/>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750092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A Backgroun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A0A6BC8-9E99-6E38-3090-86D20A362A0E}"/>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Tree>
    <p:extLst>
      <p:ext uri="{BB962C8B-B14F-4D97-AF65-F5344CB8AC3E}">
        <p14:creationId xmlns:p14="http://schemas.microsoft.com/office/powerpoint/2010/main" val="22127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y Contact">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
        <p:nvSpPr>
          <p:cNvPr id="2" name="TextBox 1">
            <a:extLst>
              <a:ext uri="{FF2B5EF4-FFF2-40B4-BE49-F238E27FC236}">
                <a16:creationId xmlns:a16="http://schemas.microsoft.com/office/drawing/2014/main" id="{ABB5FBFB-8D0D-D354-9682-9807B1C2F40A}"/>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pic>
        <p:nvPicPr>
          <p:cNvPr id="3" name="Picture 2" descr="A picture containing logo&#10;&#10;Description automatically generated">
            <a:extLst>
              <a:ext uri="{FF2B5EF4-FFF2-40B4-BE49-F238E27FC236}">
                <a16:creationId xmlns:a16="http://schemas.microsoft.com/office/drawing/2014/main" id="{F025BBB4-6AAA-3DEC-FCB4-2F67A8F5CFB2}"/>
              </a:ext>
            </a:extLst>
          </p:cNvPr>
          <p:cNvPicPr>
            <a:picLocks noChangeAspect="1"/>
          </p:cNvPicPr>
          <p:nvPr userDrawn="1"/>
        </p:nvPicPr>
        <p:blipFill>
          <a:blip r:embed="rId3"/>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2059538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Black">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912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797722-E5AF-2503-A0D9-A5B8F9814E6D}"/>
              </a:ext>
            </a:extLst>
          </p:cNvPr>
          <p:cNvPicPr>
            <a:picLocks noChangeAspect="1"/>
          </p:cNvPicPr>
          <p:nvPr userDrawn="1"/>
        </p:nvPicPr>
        <p:blipFill>
          <a:blip r:embed="rId2">
            <a:extLst>
              <a:ext uri="{28A0092B-C50C-407E-A947-70E740481C1C}">
                <a14:useLocalDpi xmlns:a14="http://schemas.microsoft.com/office/drawing/2010/main" val="0"/>
              </a:ext>
            </a:extLst>
          </a:blip>
          <a:srcRect l="69589" r="9093"/>
          <a:stretch>
            <a:fillRect/>
          </a:stretch>
        </p:blipFill>
        <p:spPr>
          <a:xfrm>
            <a:off x="7552000" y="-1"/>
            <a:ext cx="4640000" cy="6858000"/>
          </a:xfrm>
          <a:prstGeom prst="rect">
            <a:avLst/>
          </a:prstGeom>
        </p:spPr>
      </p:pic>
      <p:sp>
        <p:nvSpPr>
          <p:cNvPr id="8" name="Rectangle 7">
            <a:extLst>
              <a:ext uri="{FF2B5EF4-FFF2-40B4-BE49-F238E27FC236}">
                <a16:creationId xmlns:a16="http://schemas.microsoft.com/office/drawing/2014/main" id="{4DAFF4DE-12DD-3EBB-1BB9-696A03FB10CE}"/>
              </a:ext>
            </a:extLst>
          </p:cNvPr>
          <p:cNvSpPr/>
          <p:nvPr userDrawn="1"/>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6537F206-9C95-3417-B911-55498DD635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99601" y="5993993"/>
            <a:ext cx="3063418" cy="329695"/>
          </a:xfrm>
          <a:prstGeom prst="rect">
            <a:avLst/>
          </a:prstGeom>
        </p:spPr>
      </p:pic>
    </p:spTree>
    <p:extLst>
      <p:ext uri="{BB962C8B-B14F-4D97-AF65-F5344CB8AC3E}">
        <p14:creationId xmlns:p14="http://schemas.microsoft.com/office/powerpoint/2010/main" val="317763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Title-Whi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4A2C9E0-28F5-0AC4-7312-5CA6497BDA6D}"/>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853618A3-B975-078C-17EC-6295A7E2CE0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988503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Bottom Logo-White">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F514BAF5-0A28-C669-0442-4079BA16DE4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522335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9630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 Title-Black">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560B4E-1648-1280-CEC2-456B72E4E67B}"/>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clipart&#10;&#10;Description automatically generated">
            <a:extLst>
              <a:ext uri="{FF2B5EF4-FFF2-40B4-BE49-F238E27FC236}">
                <a16:creationId xmlns:a16="http://schemas.microsoft.com/office/drawing/2014/main" id="{72F9BC67-888B-8266-71BA-AA648AFAAA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80326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 Logo-Black">
    <p:bg>
      <p:bgPr>
        <a:solidFill>
          <a:schemeClr val="tx1"/>
        </a:solidFill>
        <a:effectLst/>
      </p:bgPr>
    </p:bg>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C451EBA-26C7-9DA9-EC3E-ED5FC2ADAB4E}"/>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07578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395E70-112D-C9AF-84FB-4DD2E6EAD948}"/>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9" name="Picture 8" descr="A picture containing drawing&#10;&#10;Description automatically generated">
            <a:extLst>
              <a:ext uri="{FF2B5EF4-FFF2-40B4-BE49-F238E27FC236}">
                <a16:creationId xmlns:a16="http://schemas.microsoft.com/office/drawing/2014/main" id="{46E6B795-5DAA-6E19-5AC2-DB8C91B5C38E}"/>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89633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898927-BDE5-C5D3-BE71-1ECD16106881}"/>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52863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278750"/>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1.svg"/></Relationships>
</file>

<file path=ppt/slides/_rels/slide11.xml.rels><?xml version="1.0" encoding="UTF-8" standalone="yes"?>
<Relationships xmlns="http://schemas.openxmlformats.org/package/2006/relationships"><Relationship Id="rId3" Type="http://schemas.openxmlformats.org/officeDocument/2006/relationships/hyperlink" Target="https://research.adapt.com.au/strategic-business-initiatives/top-10-strategic-priorities/data-insights/financial-services-industry-fsi-cio-insights-2025" TargetMode="External"/><Relationship Id="rId2" Type="http://schemas.openxmlformats.org/officeDocument/2006/relationships/hyperlink" Target="https://www.apra.gov.au/about-apra"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hyperlink" Target="https://research.adapt.com.au/filter-types/market-trend-reports" TargetMode="External"/><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hyperlink" Target="mailto:success@adapt.com.au" TargetMode="External"/><Relationship Id="rId16" Type="http://schemas.openxmlformats.org/officeDocument/2006/relationships/image" Target="../media/image48.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3.png"/><Relationship Id="rId5" Type="http://schemas.openxmlformats.org/officeDocument/2006/relationships/hyperlink" Target="https://research.adapt.com.au/data-insights/" TargetMode="External"/><Relationship Id="rId15" Type="http://schemas.openxmlformats.org/officeDocument/2006/relationships/image" Target="../media/image47.png"/><Relationship Id="rId10" Type="http://schemas.openxmlformats.org/officeDocument/2006/relationships/image" Target="../media/image42.png"/><Relationship Id="rId19" Type="http://schemas.openxmlformats.org/officeDocument/2006/relationships/image" Target="../media/image51.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1.png"/><Relationship Id="rId1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hyperlink" Target="https://research.adapt.com.au/security/top-emerging-technologies/best-practices/the-security-divide-why-australias-security-leaders-are-fighting-yesterdays-war"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research.adapt.com.au/it-executive-strategy/legacy-modernisation/community-interviews/former-bendigo-adelaide-cio-on-why-simplification-is-the-key-to-digital-transformation-succes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7.sv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C2D915A-D892-909E-FB25-EDA524F105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96570" y="5993998"/>
            <a:ext cx="3063418" cy="329695"/>
          </a:xfrm>
          <a:prstGeom prst="rect">
            <a:avLst/>
          </a:prstGeom>
        </p:spPr>
      </p:pic>
      <p:grpSp>
        <p:nvGrpSpPr>
          <p:cNvPr id="7" name="Group 6">
            <a:extLst>
              <a:ext uri="{FF2B5EF4-FFF2-40B4-BE49-F238E27FC236}">
                <a16:creationId xmlns:a16="http://schemas.microsoft.com/office/drawing/2014/main" id="{2F2D6AB3-164B-573F-9A54-1C6D270EC5EF}"/>
              </a:ext>
            </a:extLst>
          </p:cNvPr>
          <p:cNvGrpSpPr/>
          <p:nvPr/>
        </p:nvGrpSpPr>
        <p:grpSpPr>
          <a:xfrm>
            <a:off x="576105" y="3809559"/>
            <a:ext cx="8347812" cy="1846402"/>
            <a:chOff x="894158" y="2606027"/>
            <a:chExt cx="8347812" cy="1846402"/>
          </a:xfrm>
        </p:grpSpPr>
        <p:sp>
          <p:nvSpPr>
            <p:cNvPr id="8" name="TextBox 7">
              <a:extLst>
                <a:ext uri="{FF2B5EF4-FFF2-40B4-BE49-F238E27FC236}">
                  <a16:creationId xmlns:a16="http://schemas.microsoft.com/office/drawing/2014/main" id="{C7309F25-3C01-8674-D144-F803D3F1D0BA}"/>
                </a:ext>
              </a:extLst>
            </p:cNvPr>
            <p:cNvSpPr txBox="1"/>
            <p:nvPr/>
          </p:nvSpPr>
          <p:spPr>
            <a:xfrm>
              <a:off x="894158" y="2606027"/>
              <a:ext cx="8347812" cy="1738938"/>
            </a:xfrm>
            <a:prstGeom prst="rect">
              <a:avLst/>
            </a:prstGeom>
            <a:noFill/>
          </p:spPr>
          <p:txBody>
            <a:bodyPr wrap="square" lIns="91440" tIns="45720" rIns="91440" bIns="45720" rtlCol="0" anchor="t">
              <a:spAutoFit/>
            </a:bodyPr>
            <a:lstStyle>
              <a:defPPr>
                <a:defRPr lang="en-US"/>
              </a:defPPr>
              <a:lvl1pPr algn="ctr">
                <a:defRPr sz="3600" spc="-150">
                  <a:latin typeface="Helvetica Neue"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H" sz="1800" b="1" i="0" u="none" strike="noStrike" kern="1200" cap="none" spc="0" normalizeH="0" baseline="0" noProof="0">
                  <a:ln>
                    <a:noFill/>
                  </a:ln>
                  <a:solidFill>
                    <a:srgbClr val="E7534F"/>
                  </a:solidFill>
                  <a:effectLst/>
                  <a:uLnTx/>
                  <a:uFillTx/>
                  <a:latin typeface="Helvetica"/>
                  <a:cs typeface="Helvetica"/>
                </a:rPr>
                <a:t>ADAPT </a:t>
              </a:r>
              <a:r>
                <a:rPr lang="en-PH" sz="1800" b="1" spc="0">
                  <a:solidFill>
                    <a:srgbClr val="E7534F"/>
                  </a:solidFill>
                  <a:latin typeface="Helvetica"/>
                  <a:cs typeface="Helvetica"/>
                </a:rPr>
                <a:t>Sector Analysis</a:t>
              </a:r>
              <a:endParaRPr kumimoji="0" lang="en-PH" sz="1800" b="1" i="0" u="none" strike="noStrike" kern="1200" cap="none" spc="0" normalizeH="0" baseline="0" noProof="0">
                <a:ln>
                  <a:noFill/>
                </a:ln>
                <a:solidFill>
                  <a:srgbClr val="E7534F"/>
                </a:solidFill>
                <a:effectLst/>
                <a:uLnTx/>
                <a:uFillTx/>
                <a:latin typeface="Helvetica"/>
                <a:cs typeface="Helvetica"/>
              </a:endParaRPr>
            </a:p>
            <a:p>
              <a:pPr algn="l">
                <a:defRPr/>
              </a:pPr>
              <a:br>
                <a:rPr lang="en-GB" sz="900" b="0" i="0" u="none" strike="noStrike" kern="1200" cap="none" spc="-150" normalizeH="0" baseline="0" noProof="0">
                  <a:ln>
                    <a:noFill/>
                  </a:ln>
                  <a:effectLst/>
                  <a:uLnTx/>
                  <a:uFillTx/>
                  <a:latin typeface="Helvetica Neue" panose="02000503000000020004" pitchFamily="2"/>
                  <a:cs typeface="Helvetica Neue" panose="02000503000000020004" pitchFamily="2"/>
                </a:rPr>
              </a:br>
              <a:r>
                <a:rPr lang="en-US" sz="4000" b="1" spc="0">
                  <a:solidFill>
                    <a:schemeClr val="bg1"/>
                  </a:solidFill>
                  <a:latin typeface="Helvetica"/>
                  <a:cs typeface="Helvetica"/>
                </a:rPr>
                <a:t>Financial Services Industry (FSI):</a:t>
              </a:r>
            </a:p>
            <a:p>
              <a:pPr algn="l">
                <a:defRPr/>
              </a:pPr>
              <a:r>
                <a:rPr lang="en-US" sz="4000" b="1" spc="0">
                  <a:solidFill>
                    <a:schemeClr val="bg1"/>
                  </a:solidFill>
                  <a:latin typeface="Helvetica"/>
                  <a:cs typeface="Helvetica"/>
                </a:rPr>
                <a:t>CISO Insights</a:t>
              </a:r>
            </a:p>
          </p:txBody>
        </p:sp>
        <p:sp>
          <p:nvSpPr>
            <p:cNvPr id="9" name="Rectangle 8">
              <a:extLst>
                <a:ext uri="{FF2B5EF4-FFF2-40B4-BE49-F238E27FC236}">
                  <a16:creationId xmlns:a16="http://schemas.microsoft.com/office/drawing/2014/main" id="{18CFCD97-E820-BF99-78D3-C5B7E4C11111}"/>
                </a:ext>
              </a:extLst>
            </p:cNvPr>
            <p:cNvSpPr/>
            <p:nvPr/>
          </p:nvSpPr>
          <p:spPr>
            <a:xfrm>
              <a:off x="1031756" y="4385223"/>
              <a:ext cx="363198" cy="67206"/>
            </a:xfrm>
            <a:prstGeom prst="rect">
              <a:avLst/>
            </a:prstGeom>
            <a:solidFill>
              <a:srgbClr val="F55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55854"/>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858C88A-3231-B2AF-6B81-442B674A3C4E}"/>
              </a:ext>
            </a:extLst>
          </p:cNvPr>
          <p:cNvSpPr txBox="1"/>
          <p:nvPr/>
        </p:nvSpPr>
        <p:spPr>
          <a:xfrm>
            <a:off x="4139713" y="6601598"/>
            <a:ext cx="7856639"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201 Australian CISOs, 55 from financial services</a:t>
            </a:r>
          </a:p>
        </p:txBody>
      </p:sp>
      <p:pic>
        <p:nvPicPr>
          <p:cNvPr id="3" name="Graphic 2">
            <a:extLst>
              <a:ext uri="{FF2B5EF4-FFF2-40B4-BE49-F238E27FC236}">
                <a16:creationId xmlns:a16="http://schemas.microsoft.com/office/drawing/2014/main" id="{3164D2BA-DE61-D9A1-D04A-298A6AE36D67}"/>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68778" y="889005"/>
            <a:ext cx="11654443" cy="5325631"/>
          </a:xfrm>
          <a:prstGeom prst="rect">
            <a:avLst/>
          </a:prstGeom>
        </p:spPr>
      </p:pic>
      <p:sp>
        <p:nvSpPr>
          <p:cNvPr id="4" name="TextBox 3">
            <a:extLst>
              <a:ext uri="{FF2B5EF4-FFF2-40B4-BE49-F238E27FC236}">
                <a16:creationId xmlns:a16="http://schemas.microsoft.com/office/drawing/2014/main" id="{CDEAF8E4-4A74-5889-CD8B-90313A66FF2C}"/>
              </a:ext>
            </a:extLst>
          </p:cNvPr>
          <p:cNvSpPr txBox="1"/>
          <p:nvPr/>
        </p:nvSpPr>
        <p:spPr>
          <a:xfrm>
            <a:off x="268772" y="187703"/>
            <a:ext cx="10156850" cy="369332"/>
          </a:xfrm>
          <a:prstGeom prst="rect">
            <a:avLst/>
          </a:prstGeom>
          <a:noFill/>
        </p:spPr>
        <p:txBody>
          <a:bodyPr wrap="square" rtlCol="0">
            <a:spAutoFit/>
          </a:bodyPr>
          <a:lstStyle/>
          <a:p>
            <a:r>
              <a:rPr lang="en-US" b="1">
                <a:latin typeface="Helvetica" pitchFamily="2" charset="0"/>
              </a:rPr>
              <a:t>What is the average mean time to respond (MTTR) to a security incident once detected?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01EF9-106C-A72C-47E1-A37A788390C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74B13FF-053D-EF9D-4DB4-768CF3CE8A53}"/>
              </a:ext>
            </a:extLst>
          </p:cNvPr>
          <p:cNvSpPr txBox="1"/>
          <p:nvPr/>
        </p:nvSpPr>
        <p:spPr>
          <a:xfrm>
            <a:off x="591616" y="2011059"/>
            <a:ext cx="3374323" cy="3686330"/>
          </a:xfrm>
          <a:prstGeom prst="rect">
            <a:avLst/>
          </a:prstGeom>
          <a:noFill/>
        </p:spPr>
        <p:txBody>
          <a:bodyPr wrap="square" lIns="91440" tIns="45720" rIns="91440" bIns="45720" rtlCol="0" anchor="t">
            <a:spAutoFit/>
          </a:bodyPr>
          <a:lstStyle/>
          <a:p>
            <a:pPr>
              <a:lnSpc>
                <a:spcPct val="125000"/>
              </a:lnSpc>
              <a:spcAft>
                <a:spcPts val="12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Key takeaways from FSI </a:t>
            </a:r>
            <a:r>
              <a:rPr lang="en-US" sz="1200" b="1">
                <a:solidFill>
                  <a:prstClr val="black"/>
                </a:solidFill>
                <a:latin typeface="Helvetica"/>
                <a:cs typeface="Helvetica"/>
              </a:rPr>
              <a:t>CISO respondents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SOC structure: </a:t>
            </a:r>
            <a:r>
              <a:rPr lang="en-US" sz="1200">
                <a:solidFill>
                  <a:prstClr val="black"/>
                </a:solidFill>
                <a:latin typeface="Helvetica"/>
                <a:cs typeface="Helvetica"/>
              </a:rPr>
              <a:t>Most FSI </a:t>
            </a:r>
            <a:r>
              <a:rPr lang="en-US" sz="1200" err="1">
                <a:solidFill>
                  <a:prstClr val="black"/>
                </a:solidFill>
                <a:latin typeface="Helvetica"/>
                <a:cs typeface="Helvetica"/>
              </a:rPr>
              <a:t>organisations</a:t>
            </a:r>
            <a:r>
              <a:rPr lang="en-US" sz="1200">
                <a:solidFill>
                  <a:prstClr val="black"/>
                </a:solidFill>
                <a:latin typeface="Helvetica"/>
                <a:cs typeface="Helvetica"/>
              </a:rPr>
              <a:t> operate fully in-house SOCs, unlike other sectors that often use partially in-house or fully outsourced SOCs.</a:t>
            </a:r>
            <a:endParaRPr lang="en-GB" sz="1200">
              <a:solidFill>
                <a:prstClr val="black"/>
              </a:solidFill>
              <a:latin typeface="Helvetica"/>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Incident response speed: </a:t>
            </a:r>
            <a:r>
              <a:rPr lang="en-US" sz="1200">
                <a:solidFill>
                  <a:prstClr val="black"/>
                </a:solidFill>
                <a:latin typeface="Helvetica"/>
                <a:cs typeface="Helvetica"/>
              </a:rPr>
              <a:t>FSIs detect and respond to security incidents faster than other sectors.</a:t>
            </a: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Response time: </a:t>
            </a:r>
            <a:r>
              <a:rPr lang="en-US" sz="1200">
                <a:solidFill>
                  <a:prstClr val="black"/>
                </a:solidFill>
                <a:latin typeface="Helvetica"/>
                <a:cs typeface="Helvetica"/>
              </a:rPr>
              <a:t>The majority resolve incidents in under 6 hours.</a:t>
            </a: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cs typeface="Helvetica"/>
              </a:rPr>
              <a:t>Comparison: </a:t>
            </a:r>
            <a:r>
              <a:rPr lang="en-US" sz="1200">
                <a:solidFill>
                  <a:prstClr val="black"/>
                </a:solidFill>
                <a:latin typeface="Helvetica"/>
                <a:cs typeface="Helvetica"/>
              </a:rPr>
              <a:t>Only 15% of FSIs take more than 6 hours, compared to 26% in other sectors.</a:t>
            </a: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A8820D84-C666-77F1-1946-9E39D1AF684F}"/>
              </a:ext>
            </a:extLst>
          </p:cNvPr>
          <p:cNvSpPr/>
          <p:nvPr/>
        </p:nvSpPr>
        <p:spPr>
          <a:xfrm>
            <a:off x="591616" y="1449293"/>
            <a:ext cx="369241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SOC, MTTD and MTTR</a:t>
            </a:r>
          </a:p>
        </p:txBody>
      </p:sp>
      <p:sp>
        <p:nvSpPr>
          <p:cNvPr id="6" name="Rectangle 5">
            <a:extLst>
              <a:ext uri="{FF2B5EF4-FFF2-40B4-BE49-F238E27FC236}">
                <a16:creationId xmlns:a16="http://schemas.microsoft.com/office/drawing/2014/main" id="{EF9337E3-E81D-9640-07B8-1C765FC55334}"/>
              </a:ext>
            </a:extLst>
          </p:cNvPr>
          <p:cNvSpPr/>
          <p:nvPr/>
        </p:nvSpPr>
        <p:spPr>
          <a:xfrm>
            <a:off x="591616" y="1141516"/>
            <a:ext cx="3551095" cy="307777"/>
          </a:xfrm>
          <a:prstGeom prst="rect">
            <a:avLst/>
          </a:prstGeom>
        </p:spPr>
        <p:txBody>
          <a:bodyPr wrap="square" lIns="91440" tIns="45720" rIns="91440" bIns="45720" anchor="t">
            <a:spAutoFit/>
          </a:bodyPr>
          <a:lstStyle/>
          <a:p>
            <a:pPr lvl="0">
              <a:defRPr/>
            </a:pPr>
            <a:r>
              <a:rPr lang="en-US" sz="1400" b="1">
                <a:solidFill>
                  <a:srgbClr val="E7534F"/>
                </a:solidFill>
                <a:latin typeface="Helvetica"/>
                <a:cs typeface="Helvetica"/>
              </a:rPr>
              <a:t>CISO Insights: FSI Sector </a:t>
            </a:r>
            <a:endParaRPr lang="en-US" sz="140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0DF6B8B0-E6E8-DD24-DA69-DAD8C272E1B6}"/>
              </a:ext>
            </a:extLst>
          </p:cNvPr>
          <p:cNvCxnSpPr>
            <a:cxnSpLocks/>
          </p:cNvCxnSpPr>
          <p:nvPr/>
        </p:nvCxnSpPr>
        <p:spPr>
          <a:xfrm flipV="1">
            <a:off x="4257106"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FAECF45-702B-D2BD-2FD7-8649C39FCF9F}"/>
              </a:ext>
            </a:extLst>
          </p:cNvPr>
          <p:cNvSpPr txBox="1"/>
          <p:nvPr/>
        </p:nvSpPr>
        <p:spPr>
          <a:xfrm>
            <a:off x="4510386" y="624033"/>
            <a:ext cx="7321982" cy="56099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Aft>
                <a:spcPts val="600"/>
              </a:spcAft>
              <a:buClr>
                <a:srgbClr val="E7534F"/>
              </a:buClr>
              <a:defRPr/>
            </a:pPr>
            <a:r>
              <a:rPr lang="en-US" sz="1200" b="1">
                <a:solidFill>
                  <a:prstClr val="black"/>
                </a:solidFill>
                <a:latin typeface="Helvetica"/>
                <a:cs typeface="Helvetica"/>
              </a:rPr>
              <a:t>FSI maintains mostly fully in-house SOCs</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FSIs face strong obligations under the </a:t>
            </a:r>
            <a:r>
              <a:rPr lang="en-PH" sz="1200">
                <a:solidFill>
                  <a:srgbClr val="E7534F"/>
                </a:solidFill>
                <a:latin typeface="Helvetica"/>
                <a:cs typeface="Helvetica"/>
                <a:hlinkClick r:id="rId2">
                  <a:extLst>
                    <a:ext uri="{A12FA001-AC4F-418D-AE19-62706E023703}">
                      <ahyp:hlinkClr xmlns:ahyp="http://schemas.microsoft.com/office/drawing/2018/hyperlinkcolor" val="tx"/>
                    </a:ext>
                  </a:extLst>
                </a:hlinkClick>
              </a:rPr>
              <a:t>Australian Prudential Regulation Authority</a:t>
            </a:r>
            <a:r>
              <a:rPr lang="en-US" sz="1200">
                <a:solidFill>
                  <a:srgbClr val="E7534F"/>
                </a:solidFill>
                <a:latin typeface="Helvetica"/>
                <a:cs typeface="Helvetica"/>
                <a:hlinkClick r:id="rId2">
                  <a:extLst>
                    <a:ext uri="{A12FA001-AC4F-418D-AE19-62706E023703}">
                      <ahyp:hlinkClr xmlns:ahyp="http://schemas.microsoft.com/office/drawing/2018/hyperlinkcolor" val="tx"/>
                    </a:ext>
                  </a:extLst>
                </a:hlinkClick>
              </a:rPr>
              <a:t> (APRA)</a:t>
            </a:r>
            <a:r>
              <a:rPr lang="en-US" sz="1200">
                <a:solidFill>
                  <a:prstClr val="black"/>
                </a:solidFill>
                <a:latin typeface="Helvetica"/>
                <a:cs typeface="Helvetica"/>
              </a:rPr>
              <a:t>. FSIs </a:t>
            </a:r>
            <a:r>
              <a:rPr lang="en-US" sz="1200" err="1">
                <a:solidFill>
                  <a:prstClr val="black"/>
                </a:solidFill>
                <a:latin typeface="Helvetica"/>
                <a:cs typeface="Helvetica"/>
              </a:rPr>
              <a:t>favour</a:t>
            </a:r>
            <a:r>
              <a:rPr lang="en-US" sz="1200">
                <a:solidFill>
                  <a:prstClr val="black"/>
                </a:solidFill>
                <a:latin typeface="Helvetica"/>
                <a:cs typeface="Helvetica"/>
              </a:rPr>
              <a:t> in-house SOCs for full visibility and strong governance. APRA mandates accountability, incident response readiness and control over critical security functions. Regulators expect FSIs to maintain 24/7 monitoring and rapid incident escalation, which is easier to achieve internally.</a:t>
            </a:r>
          </a:p>
          <a:p>
            <a:pPr>
              <a:lnSpc>
                <a:spcPct val="125000"/>
              </a:lnSpc>
              <a:spcBef>
                <a:spcPts val="1200"/>
              </a:spcBef>
              <a:buClr>
                <a:srgbClr val="E7534F"/>
              </a:buClr>
              <a:defRPr/>
            </a:pPr>
            <a:r>
              <a:rPr lang="en-US" sz="1200" b="1">
                <a:solidFill>
                  <a:prstClr val="black"/>
                </a:solidFill>
                <a:latin typeface="Helvetica"/>
                <a:cs typeface="Helvetica"/>
              </a:rPr>
              <a:t>Driving cyber resilience outcomes</a:t>
            </a:r>
          </a:p>
          <a:p>
            <a:pPr marL="171450" indent="-171450">
              <a:lnSpc>
                <a:spcPct val="125000"/>
              </a:lnSpc>
              <a:buClr>
                <a:srgbClr val="E7534F"/>
              </a:buClr>
              <a:buFont typeface="Arial" panose="020B0604020202020204" pitchFamily="34" charset="0"/>
              <a:buChar char="•"/>
              <a:defRPr/>
            </a:pPr>
            <a:r>
              <a:rPr lang="en-US" sz="1200" err="1">
                <a:solidFill>
                  <a:prstClr val="black"/>
                </a:solidFill>
                <a:latin typeface="Helvetica"/>
                <a:cs typeface="Helvetica"/>
              </a:rPr>
              <a:t>Organisations</a:t>
            </a:r>
            <a:r>
              <a:rPr lang="en-US" sz="1200">
                <a:solidFill>
                  <a:prstClr val="black"/>
                </a:solidFill>
                <a:latin typeface="Helvetica"/>
                <a:cs typeface="Helvetica"/>
              </a:rPr>
              <a:t> with fully in-house SOCs show high commitment to cyber resilience. They tend to respond faster and integrate more closely with IT, cloud and business operations.</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With stronger E8 maturity and cyber resilience, FSIs are better positioned than other sectors to sustain long-term resilience by maintaining internal SOCs.</a:t>
            </a:r>
          </a:p>
          <a:p>
            <a:pPr lvl="0">
              <a:lnSpc>
                <a:spcPct val="125000"/>
              </a:lnSpc>
              <a:spcBef>
                <a:spcPts val="1200"/>
              </a:spcBef>
              <a:spcAft>
                <a:spcPts val="600"/>
              </a:spcAft>
              <a:buClr>
                <a:srgbClr val="E7534F"/>
              </a:buClr>
              <a:defRPr/>
            </a:pPr>
            <a:r>
              <a:rPr lang="en-US" sz="1200" b="1">
                <a:solidFill>
                  <a:prstClr val="black"/>
                </a:solidFill>
                <a:latin typeface="Helvetica"/>
                <a:cs typeface="Helvetica"/>
              </a:rPr>
              <a:t>Faster threat detection and response</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With most FSIs having in-house SOC, they typically have a more mature approach to cyber resilience. Higher cyber resilience progress in FSI </a:t>
            </a:r>
            <a:r>
              <a:rPr lang="en-US" sz="1200" err="1">
                <a:solidFill>
                  <a:prstClr val="black"/>
                </a:solidFill>
                <a:latin typeface="Helvetica"/>
                <a:cs typeface="Helvetica"/>
              </a:rPr>
              <a:t>organisations</a:t>
            </a:r>
            <a:r>
              <a:rPr lang="en-US" sz="1200">
                <a:solidFill>
                  <a:prstClr val="black"/>
                </a:solidFill>
                <a:latin typeface="Helvetica"/>
                <a:cs typeface="Helvetica"/>
              </a:rPr>
              <a:t> indicates an advanced ability to detect and respond to any threat vectors.</a:t>
            </a:r>
          </a:p>
          <a:p>
            <a:pPr>
              <a:lnSpc>
                <a:spcPct val="125000"/>
              </a:lnSpc>
              <a:spcBef>
                <a:spcPts val="1200"/>
              </a:spcBef>
              <a:spcAft>
                <a:spcPts val="600"/>
              </a:spcAft>
              <a:buClr>
                <a:srgbClr val="E7534F"/>
              </a:buClr>
              <a:defRPr/>
            </a:pPr>
            <a:r>
              <a:rPr lang="en-US" sz="1200" b="1">
                <a:solidFill>
                  <a:prstClr val="black"/>
                </a:solidFill>
                <a:latin typeface="Helvetica"/>
                <a:cs typeface="Helvetica"/>
              </a:rPr>
              <a:t>Other sectors take more than 6 hours to detect and respond to any security incidents</a:t>
            </a: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This stems from lower security investment and resourcing than FSIs (</a:t>
            </a:r>
            <a:r>
              <a:rPr lang="en-US" sz="1200">
                <a:solidFill>
                  <a:srgbClr val="E7534F"/>
                </a:solidFill>
                <a:latin typeface="Helvetica"/>
                <a:cs typeface="Helvetica"/>
                <a:hlinkClick r:id="rId3">
                  <a:extLst>
                    <a:ext uri="{A12FA001-AC4F-418D-AE19-62706E023703}">
                      <ahyp:hlinkClr xmlns:ahyp="http://schemas.microsoft.com/office/drawing/2018/hyperlinkcolor" val="tx"/>
                    </a:ext>
                  </a:extLst>
                </a:hlinkClick>
              </a:rPr>
              <a:t>ADAPT FSI Sector</a:t>
            </a:r>
            <a:r>
              <a:rPr lang="en-US" sz="1200">
                <a:solidFill>
                  <a:prstClr val="black"/>
                </a:solidFill>
                <a:latin typeface="Helvetica"/>
                <a:cs typeface="Helvetica"/>
              </a:rPr>
              <a:t> report, June 2025). By contrast, FSI </a:t>
            </a:r>
            <a:r>
              <a:rPr lang="en-US" sz="1200" err="1">
                <a:solidFill>
                  <a:prstClr val="black"/>
                </a:solidFill>
                <a:latin typeface="Helvetica"/>
                <a:cs typeface="Helvetica"/>
              </a:rPr>
              <a:t>organisations</a:t>
            </a:r>
            <a:r>
              <a:rPr lang="en-US" sz="1200">
                <a:solidFill>
                  <a:prstClr val="black"/>
                </a:solidFill>
                <a:latin typeface="Helvetica"/>
                <a:cs typeface="Helvetica"/>
              </a:rPr>
              <a:t> invest heavily in these areas due to customer trust expectations. </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As non-FSIs have weaker cyber governance structures, they experience limited incident simulation and slower decision-making during security incidents.</a:t>
            </a:r>
          </a:p>
        </p:txBody>
      </p:sp>
    </p:spTree>
    <p:extLst>
      <p:ext uri="{BB962C8B-B14F-4D97-AF65-F5344CB8AC3E}">
        <p14:creationId xmlns:p14="http://schemas.microsoft.com/office/powerpoint/2010/main" val="116643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F2433-2CE5-CC05-B4F4-17426E119E1C}"/>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DF0DB43A-F56B-D9F2-FB5B-59293E805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360AA7A2-D980-3058-0C86-3F1E291D4D89}"/>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A6A9865-E8B2-1505-38D6-DDA473D28E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082BEBF-94CC-D762-A7BF-C0172F95A00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8BDCCC35-5802-7EA6-71D1-30BB92596305}"/>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1F2F13C7-F8F1-ED86-2281-DC1745D8A97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917DD9B6-728F-B2FF-FAE0-723EE9ABB62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08644E41-46CB-74D4-1727-58CF67B27E0E}"/>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BC2D5B74-83D8-C205-EA23-23CCE0ADFC3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1CCB9D20-7708-36AD-13C5-516CDB83E57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52C72E11-BC83-5B8C-88D0-D2823608608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320AF26-9E7F-CD15-E24A-510968726C3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6B9E2F50-6CB5-1284-59A9-F19D2F6D4D3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AD31C7B4-8EA3-2A10-6C77-A8CF5D606B2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A6C1A22C-E691-AE22-8530-A23E4E7B627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6549D9C2-D8EB-A2B8-1889-92C5E477AC17}"/>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3AF8CEE9-9830-7F7F-A68E-4C443C680C70}"/>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C5345A3C-3FD6-03E6-14CC-0A386B17A76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4A4386B5-AE92-9116-6736-5E7ED79FAC69}"/>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186E821D-EB15-ED8A-913D-71B1F84E74C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084FA80F-6C68-ADFA-6E22-D432B8DA4376}"/>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5716C834-40FD-9C2B-A02D-E318C257F72E}"/>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31FA19D5-F13A-F742-72BF-ACE8F91A59A1}"/>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4909A210-1677-0DC6-208E-4BB24F9D52E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9D12161-BEB1-EA10-63A0-A7FBB103828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254C54B2-2747-52B9-6026-2AD2F95166B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3ECCD1B-2E57-6998-762A-DA2CC982523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4E9E6130-B776-0ECF-A1CF-3E716AB7C5A1}"/>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E06B3D5-2CBC-0630-C036-D0CD2754AF4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33E38B8-B50E-FC5F-6767-F2CBB028FC6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BF6182F-E9B4-57AD-4389-FE040D53BA3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E5FB700-B2EF-C44A-159B-1D358817323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5102E8-280C-B2FF-F64C-B5525944F0CD}"/>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73EC921F-AEA5-A871-CC00-BD4714B703FA}"/>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81C7F0F-9BD3-85D0-FA56-34F607C842F4}"/>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4E70885-51A5-A57F-5CED-D98943D0DBC9}"/>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07F3D6F-6CC0-A093-05E7-5642B056E6D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64FA534-7AA9-4B8A-25FE-2FADD10E119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FF12559-196A-A2B2-163C-9749175185C0}"/>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FC1B77B-3E4E-B7A1-02E4-D766A4487B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52CE777-1EDD-F483-3E16-81016E5EE4A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5B64304-ABA7-0F1E-5B61-98168944AB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50" name="Group 49">
            <a:extLst>
              <a:ext uri="{FF2B5EF4-FFF2-40B4-BE49-F238E27FC236}">
                <a16:creationId xmlns:a16="http://schemas.microsoft.com/office/drawing/2014/main" id="{326560BB-D9FB-8FA2-31DB-BB1C0A9F4CFF}"/>
              </a:ext>
            </a:extLst>
          </p:cNvPr>
          <p:cNvGrpSpPr/>
          <p:nvPr/>
        </p:nvGrpSpPr>
        <p:grpSpPr>
          <a:xfrm>
            <a:off x="525042" y="2669541"/>
            <a:ext cx="7978878" cy="942904"/>
            <a:chOff x="525042" y="1048599"/>
            <a:chExt cx="7978878" cy="942904"/>
          </a:xfrm>
        </p:grpSpPr>
        <p:sp>
          <p:nvSpPr>
            <p:cNvPr id="51" name="TextBox 50">
              <a:extLst>
                <a:ext uri="{FF2B5EF4-FFF2-40B4-BE49-F238E27FC236}">
                  <a16:creationId xmlns:a16="http://schemas.microsoft.com/office/drawing/2014/main" id="{F002BD2A-3386-3BF1-782C-D083923E01DD}"/>
                </a:ext>
              </a:extLst>
            </p:cNvPr>
            <p:cNvSpPr txBox="1"/>
            <p:nvPr/>
          </p:nvSpPr>
          <p:spPr>
            <a:xfrm>
              <a:off x="525042" y="1048599"/>
              <a:ext cx="7978878" cy="769441"/>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Survey demographics</a:t>
              </a:r>
            </a:p>
          </p:txBody>
        </p:sp>
        <p:sp>
          <p:nvSpPr>
            <p:cNvPr id="52" name="Rectangle 51">
              <a:extLst>
                <a:ext uri="{FF2B5EF4-FFF2-40B4-BE49-F238E27FC236}">
                  <a16:creationId xmlns:a16="http://schemas.microsoft.com/office/drawing/2014/main" id="{F8D89C85-255B-F9BE-5F14-637236CF55DC}"/>
                </a:ext>
              </a:extLst>
            </p:cNvPr>
            <p:cNvSpPr/>
            <p:nvPr/>
          </p:nvSpPr>
          <p:spPr>
            <a:xfrm>
              <a:off x="616936" y="192902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6657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72734" y="143927"/>
            <a:ext cx="7781104"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a:t>
            </a:r>
            <a:r>
              <a:rPr lang="en-US" sz="2400" b="1">
                <a:solidFill>
                  <a:srgbClr val="000000"/>
                </a:solidFill>
                <a:latin typeface="Helvetica Neue" panose="02000503000000020004"/>
                <a:cs typeface="Helvetica"/>
              </a:rPr>
              <a:t>FSI CISOs</a:t>
            </a: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21" name="Graphic 20">
            <a:extLst>
              <a:ext uri="{FF2B5EF4-FFF2-40B4-BE49-F238E27FC236}">
                <a16:creationId xmlns:a16="http://schemas.microsoft.com/office/drawing/2014/main" id="{192B0134-EEFB-4E99-55E6-4345CF9A83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0096" y="773501"/>
            <a:ext cx="11371808" cy="5723828"/>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498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&amp;</a:t>
            </a:r>
            <a:r>
              <a:rPr kumimoji="0"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&amp;</a:t>
            </a:r>
            <a:r>
              <a:rPr kumimoji="0"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3" name="object 2">
            <a:extLst>
              <a:ext uri="{FF2B5EF4-FFF2-40B4-BE49-F238E27FC236}">
                <a16:creationId xmlns:a16="http://schemas.microsoft.com/office/drawing/2014/main" id="{24230FEA-4CD1-0A1E-D2A8-9ED9DD65F037}"/>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20432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80039" y="1585989"/>
            <a:ext cx="4050286" cy="468660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US" sz="1200" b="1">
                <a:solidFill>
                  <a:prstClr val="black"/>
                </a:solidFill>
                <a:latin typeface="Helvetica"/>
                <a:cs typeface="Helvetica"/>
              </a:rPr>
              <a:t>insights</a:t>
            </a:r>
            <a:r>
              <a:rPr kumimoji="0" lang="en-US" sz="1200" b="1" i="0" u="none" strike="noStrike" kern="1200" cap="none" spc="0" normalizeH="0" baseline="0" noProof="0">
                <a:ln>
                  <a:noFill/>
                </a:ln>
                <a:solidFill>
                  <a:prstClr val="black"/>
                </a:solidFill>
                <a:effectLst/>
                <a:uLnTx/>
                <a:uFillTx/>
                <a:latin typeface="Helvetica"/>
                <a:ea typeface="+mn-ea"/>
                <a:cs typeface="Helvetica"/>
              </a:rPr>
              <a:t> from </a:t>
            </a:r>
            <a:r>
              <a:rPr lang="en-US" sz="1200" b="1">
                <a:solidFill>
                  <a:prstClr val="black"/>
                </a:solidFill>
                <a:latin typeface="Helvetica"/>
                <a:cs typeface="Helvetica"/>
              </a:rPr>
              <a:t>CISOs </a:t>
            </a:r>
            <a:r>
              <a:rPr kumimoji="0" lang="en-US" sz="1200" b="1" i="0" u="none" strike="noStrike" kern="1200" cap="none" spc="0" normalizeH="0" baseline="0" noProof="0">
                <a:ln>
                  <a:noFill/>
                </a:ln>
                <a:solidFill>
                  <a:prstClr val="black"/>
                </a:solidFill>
                <a:effectLst/>
                <a:uLnTx/>
                <a:uFillTx/>
                <a:latin typeface="Helvetica"/>
                <a:ea typeface="+mn-ea"/>
                <a:cs typeface="Helvetica"/>
              </a:rPr>
              <a:t>within the financial services </a:t>
            </a:r>
            <a:r>
              <a:rPr lang="en-US" sz="1200" b="1">
                <a:solidFill>
                  <a:prstClr val="black"/>
                </a:solidFill>
                <a:latin typeface="Helvetica"/>
                <a:cs typeface="Helvetica"/>
              </a:rPr>
              <a:t>industry (FSI)</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GB" sz="1200">
                <a:solidFill>
                  <a:prstClr val="black"/>
                </a:solidFill>
                <a:latin typeface="Helvetica"/>
                <a:cs typeface="Helvetica"/>
              </a:rPr>
              <a:t>Organisations</a:t>
            </a:r>
            <a:r>
              <a:rPr kumimoji="0" lang="en-GB" sz="1200" b="0" i="0" u="none" strike="noStrike" kern="1200" cap="none" spc="0" normalizeH="0" baseline="0" noProof="0">
                <a:ln>
                  <a:noFill/>
                </a:ln>
                <a:solidFill>
                  <a:prstClr val="black"/>
                </a:solidFill>
                <a:effectLst/>
                <a:uLnTx/>
                <a:uFillTx/>
                <a:latin typeface="Helvetica"/>
                <a:ea typeface="+mn-ea"/>
                <a:cs typeface="Helvetica"/>
              </a:rPr>
              <a:t> in the ADAPT sample </a:t>
            </a:r>
            <a:r>
              <a:rPr lang="en-GB" sz="1200">
                <a:solidFill>
                  <a:prstClr val="black"/>
                </a:solidFill>
                <a:latin typeface="Helvetica"/>
                <a:cs typeface="Helvetica"/>
              </a:rPr>
              <a:t>include:</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Banks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Insurers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Superannuation and investment firms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Trading platforms (including stock exchanges)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Fintech companies (e.g., payment providers</a:t>
            </a:r>
            <a:r>
              <a:rPr lang="en-GB" sz="1200">
                <a:solidFill>
                  <a:prstClr val="black"/>
                </a:solidFill>
                <a:latin typeface="Helvetica"/>
                <a:cs typeface="Helvetica"/>
              </a:rPr>
              <a:t>)</a:t>
            </a:r>
            <a:endParaRPr lang="en-GB"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600"/>
              </a:spcBef>
              <a:spcAft>
                <a:spcPts val="600"/>
              </a:spcAft>
              <a:buClr>
                <a:srgbClr val="E7534F"/>
              </a:buClr>
              <a:buSzTx/>
              <a:buFontTx/>
              <a:buNone/>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The statistics shown in this report cover:</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GB" sz="1200">
                <a:solidFill>
                  <a:prstClr val="black"/>
                </a:solidFill>
                <a:latin typeface="Helvetica"/>
                <a:cs typeface="Helvetica"/>
              </a:rPr>
              <a:t>Essential Eight framework maturity and cyber resilience. </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SOC approach, mean time to detect (MTTD) and mean time to respond (MTTR)</a:t>
            </a:r>
            <a:r>
              <a:rPr lang="en-GB" sz="1200">
                <a:solidFill>
                  <a:prstClr val="black"/>
                </a:solidFill>
                <a:latin typeface="Helvetica"/>
                <a:cs typeface="Helvetica"/>
              </a:rPr>
              <a:t>.</a:t>
            </a:r>
          </a:p>
          <a:p>
            <a:pPr marR="0" lvl="0" algn="l" defTabSz="914400" rtl="0" eaLnBrk="1" fontAlgn="auto" latinLnBrk="0" hangingPunct="1">
              <a:lnSpc>
                <a:spcPct val="125000"/>
              </a:lnSpc>
              <a:spcBef>
                <a:spcPts val="600"/>
              </a:spcBef>
              <a:spcAft>
                <a:spcPts val="1200"/>
              </a:spcAft>
              <a:buClr>
                <a:srgbClr val="E7534F"/>
              </a:buClr>
              <a:buSzTx/>
              <a:tabLst/>
              <a:defRPr/>
            </a:pPr>
            <a:r>
              <a:rPr kumimoji="0" lang="en-GB" sz="1200" b="0" i="0" u="none" strike="noStrike" kern="1200" cap="none" spc="0" normalizeH="0" baseline="0" noProof="0">
                <a:ln>
                  <a:noFill/>
                </a:ln>
                <a:solidFill>
                  <a:prstClr val="black"/>
                </a:solidFill>
                <a:effectLst/>
                <a:uLnTx/>
                <a:uFillTx/>
                <a:latin typeface="Helvetica"/>
                <a:ea typeface="+mn-ea"/>
                <a:cs typeface="Helvetica"/>
              </a:rPr>
              <a:t>Security </a:t>
            </a:r>
            <a:r>
              <a:rPr lang="en-GB" sz="1200">
                <a:solidFill>
                  <a:prstClr val="black"/>
                </a:solidFill>
                <a:latin typeface="Helvetica"/>
                <a:cs typeface="Helvetica"/>
              </a:rPr>
              <a:t>surveys</a:t>
            </a:r>
            <a:r>
              <a:rPr kumimoji="0" lang="en-GB" sz="1200" b="0" i="0" u="none" strike="noStrike" kern="1200" cap="none" spc="0" normalizeH="0" baseline="0" noProof="0">
                <a:ln>
                  <a:noFill/>
                </a:ln>
                <a:solidFill>
                  <a:prstClr val="black"/>
                </a:solidFill>
                <a:effectLst/>
                <a:uLnTx/>
                <a:uFillTx/>
                <a:latin typeface="Helvetica"/>
                <a:ea typeface="+mn-ea"/>
                <a:cs typeface="Helvetica"/>
              </a:rPr>
              <a:t> were received in April and October 2025</a:t>
            </a:r>
            <a:r>
              <a:rPr lang="en-GB" sz="1200">
                <a:solidFill>
                  <a:prstClr val="black"/>
                </a:solidFill>
                <a:latin typeface="Helvetica"/>
                <a:cs typeface="Helvetica"/>
              </a:rPr>
              <a:t>.</a:t>
            </a:r>
            <a:r>
              <a:rPr kumimoji="0" lang="en-GB" sz="1200" b="0" i="0" u="none" strike="noStrike" kern="1200" cap="none" spc="0" normalizeH="0" baseline="0" noProof="0">
                <a:ln>
                  <a:noFill/>
                </a:ln>
                <a:solidFill>
                  <a:prstClr val="black"/>
                </a:solidFill>
                <a:effectLst/>
                <a:uLnTx/>
                <a:uFillTx/>
                <a:latin typeface="Helvetica"/>
                <a:ea typeface="+mn-ea"/>
                <a:cs typeface="Helvetica"/>
              </a:rPr>
              <a:t> </a:t>
            </a:r>
            <a:endParaRPr lang="en-GB"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80039" y="1091190"/>
            <a:ext cx="405028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580039" y="783413"/>
            <a:ext cx="405028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CISO Insights: FSI Sector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835281"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190971" y="1759412"/>
            <a:ext cx="6840000" cy="337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5000"/>
              </a:lnSpc>
              <a:spcAft>
                <a:spcPts val="12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Cyber </a:t>
            </a:r>
            <a:r>
              <a:rPr lang="en-US" sz="1200" b="1">
                <a:solidFill>
                  <a:prstClr val="black"/>
                </a:solidFill>
                <a:latin typeface="Helvetica"/>
                <a:cs typeface="Helvetica"/>
              </a:rPr>
              <a:t>resiliency</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lang="en-US" sz="1200" b="1">
                <a:solidFill>
                  <a:prstClr val="black"/>
                </a:solidFill>
                <a:latin typeface="Helvetica"/>
                <a:cs typeface="Helvetica"/>
              </a:rPr>
              <a:t>security</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maturity</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R="0" lvl="0" algn="l" defTabSz="914400" rtl="0" eaLnBrk="1" fontAlgn="auto" latinLnBrk="0" hangingPunct="1">
              <a:lnSpc>
                <a:spcPct val="125000"/>
              </a:lnSpc>
              <a:spcBef>
                <a:spcPts val="0"/>
              </a:spcBef>
              <a:spcAft>
                <a:spcPts val="1200"/>
              </a:spcAft>
              <a:buClr>
                <a:srgbClr val="E7534F"/>
              </a:buClr>
              <a:buSzTx/>
              <a:tabLst/>
              <a:defRPr/>
            </a:pPr>
            <a:r>
              <a:rPr lang="en-US" sz="1200">
                <a:solidFill>
                  <a:prstClr val="black"/>
                </a:solidFill>
                <a:latin typeface="Helvetica"/>
                <a:cs typeface="Helvetica"/>
              </a:rPr>
              <a:t>ADAPT’s Security surveys in 2025 asked these questions:</a:t>
            </a:r>
            <a:endParaRPr lang="en-US" sz="1200" i="0" u="none" strike="noStrike" kern="1200" cap="none" spc="0" normalizeH="0" baseline="0" noProof="0">
              <a:ln>
                <a:noFill/>
              </a:ln>
              <a:solidFill>
                <a:prstClr val="black"/>
              </a:solidFill>
              <a:effectLst/>
              <a:uLnTx/>
              <a:uFillTx/>
              <a:latin typeface="Helvetica"/>
              <a:cs typeface="Helvetica"/>
            </a:endParaRPr>
          </a:p>
          <a:p>
            <a:pPr marL="228600" indent="-22860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How would you rate your </a:t>
            </a:r>
            <a:r>
              <a:rPr lang="en-US" sz="1200" err="1">
                <a:solidFill>
                  <a:prstClr val="black"/>
                </a:solidFill>
                <a:latin typeface="Helvetica"/>
                <a:cs typeface="Helvetica"/>
              </a:rPr>
              <a:t>organisation’s</a:t>
            </a:r>
            <a:r>
              <a:rPr lang="en-US" sz="1200">
                <a:solidFill>
                  <a:prstClr val="black"/>
                </a:solidFill>
                <a:latin typeface="Helvetica"/>
                <a:cs typeface="Helvetica"/>
              </a:rPr>
              <a:t> maturity in the ‘Essential Eight’ (E8) – </a:t>
            </a:r>
            <a:br>
              <a:rPr lang="en-US" sz="1200">
                <a:solidFill>
                  <a:prstClr val="black"/>
                </a:solidFill>
                <a:latin typeface="Helvetica"/>
                <a:cs typeface="Helvetica"/>
              </a:rPr>
            </a:br>
            <a:r>
              <a:rPr lang="en-US" sz="1200">
                <a:solidFill>
                  <a:prstClr val="black"/>
                </a:solidFill>
                <a:latin typeface="Helvetica"/>
                <a:cs typeface="Helvetica"/>
              </a:rPr>
              <a:t>based on the ASD 0-3 maturity definitions?</a:t>
            </a:r>
          </a:p>
          <a:p>
            <a:pPr marL="228600" indent="-22860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Based on your evaluation of the questions in this </a:t>
            </a:r>
            <a:r>
              <a:rPr lang="en-US" sz="1200">
                <a:solidFill>
                  <a:prstClr val="black"/>
                </a:solidFill>
                <a:latin typeface="Helvetica"/>
                <a:cs typeface="Helvetica"/>
              </a:rPr>
              <a:t>section, how</a:t>
            </a:r>
            <a:r>
              <a:rPr kumimoji="0" lang="en-US" sz="1200" b="0" i="0" u="none" strike="noStrike" kern="1200" cap="none" spc="0" normalizeH="0" baseline="0" noProof="0">
                <a:ln>
                  <a:noFill/>
                </a:ln>
                <a:solidFill>
                  <a:prstClr val="black"/>
                </a:solidFill>
                <a:effectLst/>
                <a:uLnTx/>
                <a:uFillTx/>
                <a:latin typeface="Helvetica"/>
                <a:ea typeface="+mn-ea"/>
                <a:cs typeface="Helvetica"/>
              </a:rPr>
              <a:t> would you rate your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overall </a:t>
            </a:r>
            <a:r>
              <a:rPr lang="en-US" sz="1200">
                <a:solidFill>
                  <a:prstClr val="black"/>
                </a:solidFill>
                <a:latin typeface="Helvetica"/>
                <a:cs typeface="Helvetica"/>
              </a:rPr>
              <a:t>cyber</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resilience?</a:t>
            </a:r>
            <a:endParaRPr lang="en-US" sz="1200" b="0" i="0" u="none" strike="noStrike" kern="1200" cap="none" spc="0" normalizeH="0" baseline="0" noProof="0">
              <a:ln>
                <a:noFill/>
              </a:ln>
              <a:solidFill>
                <a:prstClr val="black"/>
              </a:solidFill>
              <a:effectLst/>
              <a:uLnTx/>
              <a:uFillTx/>
              <a:latin typeface="Helvetica"/>
              <a:cs typeface="Helvetica"/>
            </a:endParaRPr>
          </a:p>
          <a:p>
            <a:pPr marL="228600" indent="-22860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Does your </a:t>
            </a:r>
            <a:r>
              <a:rPr lang="en-US" sz="1200" err="1">
                <a:solidFill>
                  <a:prstClr val="black"/>
                </a:solidFill>
                <a:latin typeface="Helvetica"/>
                <a:cs typeface="Helvetica"/>
              </a:rPr>
              <a:t>organisation</a:t>
            </a:r>
            <a:r>
              <a:rPr lang="en-US" sz="1200">
                <a:solidFill>
                  <a:prstClr val="black"/>
                </a:solidFill>
                <a:latin typeface="Helvetica"/>
                <a:cs typeface="Helvetica"/>
              </a:rPr>
              <a:t> have an in-house Security Operations Centre (SOC)?</a:t>
            </a:r>
          </a:p>
          <a:p>
            <a:pPr marL="228600" indent="-22860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What is the average mean time to detect (MTTD) a security incident in your </a:t>
            </a:r>
            <a:r>
              <a:rPr lang="en-US" sz="1200" err="1">
                <a:solidFill>
                  <a:prstClr val="black"/>
                </a:solidFill>
                <a:latin typeface="Helvetica"/>
                <a:cs typeface="Helvetica"/>
              </a:rPr>
              <a:t>organisation</a:t>
            </a:r>
            <a:r>
              <a:rPr lang="en-US" sz="1200">
                <a:solidFill>
                  <a:prstClr val="black"/>
                </a:solidFill>
                <a:latin typeface="Helvetica"/>
                <a:cs typeface="Helvetica"/>
              </a:rPr>
              <a:t>?</a:t>
            </a:r>
            <a:endParaRPr lang="en-US">
              <a:solidFill>
                <a:prstClr val="black"/>
              </a:solidFill>
            </a:endParaRPr>
          </a:p>
          <a:p>
            <a:pPr marL="228600" marR="0" lvl="0" indent="-22860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cs typeface="Helvetica"/>
              </a:rPr>
              <a:t>What is the average mean time to respond (MTTR) to a security incident once detected?</a:t>
            </a:r>
          </a:p>
          <a:p>
            <a:pPr>
              <a:lnSpc>
                <a:spcPct val="125000"/>
              </a:lnSpc>
              <a:spcAft>
                <a:spcPts val="1200"/>
              </a:spcAft>
              <a:buClr>
                <a:srgbClr val="E7534F"/>
              </a:buClr>
              <a:defRPr/>
            </a:pPr>
            <a:r>
              <a:rPr lang="en-US" sz="1200">
                <a:solidFill>
                  <a:prstClr val="black"/>
                </a:solidFill>
                <a:latin typeface="Helvetica"/>
                <a:cs typeface="Helvetica"/>
              </a:rPr>
              <a:t>ADAPT analysts use automated data processing. The final stage of analysis is human quality assurance to ensure accuracy of </a:t>
            </a:r>
            <a:r>
              <a:rPr lang="en-US" sz="1200" err="1">
                <a:solidFill>
                  <a:prstClr val="black"/>
                </a:solidFill>
                <a:latin typeface="Helvetica"/>
                <a:cs typeface="Helvetica"/>
              </a:rPr>
              <a:t>categorisations</a:t>
            </a:r>
            <a:r>
              <a:rPr lang="en-US" sz="1200">
                <a:solidFill>
                  <a:prstClr val="black"/>
                </a:solidFill>
                <a:latin typeface="Helvetic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F3E8D21E-AB1F-954B-ECF6-188CC80C71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7" name="Group 6">
            <a:extLst>
              <a:ext uri="{FF2B5EF4-FFF2-40B4-BE49-F238E27FC236}">
                <a16:creationId xmlns:a16="http://schemas.microsoft.com/office/drawing/2014/main" id="{FD171D87-AC1A-B56A-A1B9-EFDE18F97045}"/>
              </a:ext>
            </a:extLst>
          </p:cNvPr>
          <p:cNvGrpSpPr/>
          <p:nvPr/>
        </p:nvGrpSpPr>
        <p:grpSpPr>
          <a:xfrm>
            <a:off x="525042" y="2506258"/>
            <a:ext cx="7978878" cy="1633741"/>
            <a:chOff x="525042" y="1048599"/>
            <a:chExt cx="7978878" cy="1633741"/>
          </a:xfrm>
        </p:grpSpPr>
        <p:sp>
          <p:nvSpPr>
            <p:cNvPr id="8" name="TextBox 7">
              <a:extLst>
                <a:ext uri="{FF2B5EF4-FFF2-40B4-BE49-F238E27FC236}">
                  <a16:creationId xmlns:a16="http://schemas.microsoft.com/office/drawing/2014/main" id="{3912A204-A76A-A0E7-5697-7FE74008BAAD}"/>
                </a:ext>
              </a:extLst>
            </p:cNvPr>
            <p:cNvSpPr txBox="1"/>
            <p:nvPr/>
          </p:nvSpPr>
          <p:spPr>
            <a:xfrm>
              <a:off x="525042" y="1048599"/>
              <a:ext cx="7978878" cy="1446550"/>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FSI: Security maturity </a:t>
              </a:r>
              <a:br>
                <a:rPr lang="en-US" sz="4400" b="1">
                  <a:solidFill>
                    <a:schemeClr val="bg1"/>
                  </a:solidFill>
                  <a:latin typeface="Helvetica"/>
                  <a:cs typeface="Helvetica"/>
                </a:rPr>
              </a:br>
              <a:r>
                <a:rPr lang="en-US" sz="4400" b="1">
                  <a:solidFill>
                    <a:schemeClr val="bg1"/>
                  </a:solidFill>
                  <a:latin typeface="Helvetica"/>
                  <a:cs typeface="Helvetica"/>
                </a:rPr>
                <a:t>and cyber resilience</a:t>
              </a:r>
            </a:p>
          </p:txBody>
        </p:sp>
        <p:sp>
          <p:nvSpPr>
            <p:cNvPr id="50" name="Rectangle 49">
              <a:extLst>
                <a:ext uri="{FF2B5EF4-FFF2-40B4-BE49-F238E27FC236}">
                  <a16:creationId xmlns:a16="http://schemas.microsoft.com/office/drawing/2014/main" id="{4674A91C-6910-E617-E61E-BAD4BD721A3F}"/>
                </a:ext>
              </a:extLst>
            </p:cNvPr>
            <p:cNvSpPr/>
            <p:nvPr/>
          </p:nvSpPr>
          <p:spPr>
            <a:xfrm>
              <a:off x="616936" y="261986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639" y="181302"/>
            <a:ext cx="10013190" cy="400110"/>
          </a:xfrm>
          <a:prstGeom prst="rect">
            <a:avLst/>
          </a:prstGeom>
          <a:noFill/>
        </p:spPr>
        <p:txBody>
          <a:bodyPr wrap="none">
            <a:spAutoFit/>
          </a:bodyPr>
          <a:lstStyle/>
          <a:p>
            <a:pPr defTabSz="380985">
              <a:defRPr sz="2000" b="1">
                <a:latin typeface="Helvetica"/>
              </a:defRPr>
            </a:pPr>
            <a:r>
              <a:rPr lang="en-US" sz="2000" b="1">
                <a:solidFill>
                  <a:prstClr val="black"/>
                </a:solidFill>
                <a:latin typeface="Helvetica"/>
              </a:rPr>
              <a:t>FSI’s maturity in the ‘Essential Eight’ – based on the ASD 0-3 maturity definitions</a:t>
            </a:r>
            <a:endParaRPr sz="2000" b="1">
              <a:solidFill>
                <a:prstClr val="black"/>
              </a:solidFill>
              <a:latin typeface="Helvetica"/>
            </a:endParaRPr>
          </a:p>
        </p:txBody>
      </p:sp>
      <p:sp>
        <p:nvSpPr>
          <p:cNvPr id="7" name="TextBox 6"/>
          <p:cNvSpPr txBox="1"/>
          <p:nvPr/>
        </p:nvSpPr>
        <p:spPr>
          <a:xfrm>
            <a:off x="4881905" y="6601598"/>
            <a:ext cx="7114447" cy="253916"/>
          </a:xfrm>
          <a:prstGeom prst="rect">
            <a:avLst/>
          </a:prstGeom>
          <a:noFill/>
        </p:spPr>
        <p:txBody>
          <a:bodyPr wrap="none" lIns="91440" tIns="45720" rIns="91440" bIns="45720" anchor="t">
            <a:spAutoFit/>
          </a:bodyPr>
          <a:lstStyle/>
          <a:p>
            <a:pPr algn="r" defTabSz="380985">
              <a:defRPr sz="1200" i="1">
                <a:latin typeface="Helvetica"/>
              </a:defRPr>
            </a:pPr>
            <a:r>
              <a:rPr sz="1050" i="1">
                <a:solidFill>
                  <a:schemeClr val="bg1">
                    <a:lumMod val="50000"/>
                  </a:schemeClr>
                </a:solidFill>
                <a:latin typeface="Helvetica"/>
              </a:rPr>
              <a:t>ADAPT Security Edge Surveys in Apr and Oct 2025. Sample size: 194 Australian CISOs, 49 from </a:t>
            </a:r>
            <a:r>
              <a:rPr lang="en-US" sz="1050" i="1">
                <a:solidFill>
                  <a:schemeClr val="bg1">
                    <a:lumMod val="50000"/>
                  </a:schemeClr>
                </a:solidFill>
                <a:latin typeface="Helvetica"/>
              </a:rPr>
              <a:t>financial</a:t>
            </a:r>
            <a:r>
              <a:rPr sz="1050" i="1">
                <a:solidFill>
                  <a:schemeClr val="bg1">
                    <a:lumMod val="50000"/>
                  </a:schemeClr>
                </a:solidFill>
                <a:latin typeface="Helvetica"/>
              </a:rPr>
              <a:t> </a:t>
            </a:r>
            <a:r>
              <a:rPr lang="en-US" sz="1050" i="1">
                <a:solidFill>
                  <a:schemeClr val="bg1">
                    <a:lumMod val="50000"/>
                  </a:schemeClr>
                </a:solidFill>
                <a:latin typeface="Helvetica"/>
              </a:rPr>
              <a:t>services</a:t>
            </a:r>
            <a:endParaRPr sz="1050" i="1">
              <a:solidFill>
                <a:schemeClr val="bg1">
                  <a:lumMod val="50000"/>
                </a:schemeClr>
              </a:solidFill>
              <a:latin typeface="Helvetica"/>
            </a:endParaRPr>
          </a:p>
        </p:txBody>
      </p:sp>
      <p:pic>
        <p:nvPicPr>
          <p:cNvPr id="4" name="Graphic 3">
            <a:extLst>
              <a:ext uri="{FF2B5EF4-FFF2-40B4-BE49-F238E27FC236}">
                <a16:creationId xmlns:a16="http://schemas.microsoft.com/office/drawing/2014/main" id="{35351287-D201-1D6D-95AE-4379905D0C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32948" y="885192"/>
            <a:ext cx="11526104" cy="57383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574B8-68DE-6B82-6F70-52A0586B8F37}"/>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F73070C8-0596-6866-BE86-E19BB22F14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94258" y="856285"/>
            <a:ext cx="10403483" cy="5586695"/>
          </a:xfrm>
          <a:prstGeom prst="rect">
            <a:avLst/>
          </a:prstGeom>
        </p:spPr>
      </p:pic>
      <p:sp>
        <p:nvSpPr>
          <p:cNvPr id="2" name="TextBox 1">
            <a:extLst>
              <a:ext uri="{FF2B5EF4-FFF2-40B4-BE49-F238E27FC236}">
                <a16:creationId xmlns:a16="http://schemas.microsoft.com/office/drawing/2014/main" id="{F0E42F27-26CC-596C-BEFD-CCE4A472F3FC}"/>
              </a:ext>
            </a:extLst>
          </p:cNvPr>
          <p:cNvSpPr txBox="1"/>
          <p:nvPr/>
        </p:nvSpPr>
        <p:spPr>
          <a:xfrm>
            <a:off x="286404" y="149770"/>
            <a:ext cx="4570290" cy="461665"/>
          </a:xfrm>
          <a:prstGeom prst="rect">
            <a:avLst/>
          </a:prstGeom>
          <a:noFill/>
        </p:spPr>
        <p:txBody>
          <a:bodyPr wrap="none" lIns="91440" tIns="45720" rIns="91440" bIns="45720" anchor="t">
            <a:spAutoFit/>
          </a:bodyPr>
          <a:lstStyle/>
          <a:p>
            <a:pPr defTabSz="380985">
              <a:defRPr sz="2000" b="1">
                <a:latin typeface="Helvetica"/>
              </a:defRPr>
            </a:pPr>
            <a:r>
              <a:rPr lang="en-US" sz="2400" b="1">
                <a:solidFill>
                  <a:prstClr val="black"/>
                </a:solidFill>
                <a:latin typeface="Helvetica"/>
              </a:rPr>
              <a:t>FSI’s average cyber resilience</a:t>
            </a:r>
            <a:endParaRPr lang="en-US" sz="2400" b="1">
              <a:solidFill>
                <a:prstClr val="black"/>
              </a:solidFill>
              <a:latin typeface="Helvetica"/>
              <a:cs typeface="Helvetica"/>
            </a:endParaRPr>
          </a:p>
        </p:txBody>
      </p:sp>
      <p:sp>
        <p:nvSpPr>
          <p:cNvPr id="5" name="TextBox 4">
            <a:extLst>
              <a:ext uri="{FF2B5EF4-FFF2-40B4-BE49-F238E27FC236}">
                <a16:creationId xmlns:a16="http://schemas.microsoft.com/office/drawing/2014/main" id="{16D5D28F-B88E-3D4F-C439-2D37A56B9562}"/>
              </a:ext>
            </a:extLst>
          </p:cNvPr>
          <p:cNvSpPr txBox="1"/>
          <p:nvPr/>
        </p:nvSpPr>
        <p:spPr>
          <a:xfrm>
            <a:off x="4881905" y="6601598"/>
            <a:ext cx="7114447"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 in Apr and Oct 2025. Sample size: 195 Australian CISOs, 51 from financial services</a:t>
            </a:r>
          </a:p>
        </p:txBody>
      </p:sp>
    </p:spTree>
    <p:extLst>
      <p:ext uri="{BB962C8B-B14F-4D97-AF65-F5344CB8AC3E}">
        <p14:creationId xmlns:p14="http://schemas.microsoft.com/office/powerpoint/2010/main" val="81991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80039" y="2503968"/>
            <a:ext cx="3374323" cy="3763274"/>
          </a:xfrm>
          <a:prstGeom prst="rect">
            <a:avLst/>
          </a:prstGeom>
          <a:noFill/>
        </p:spPr>
        <p:txBody>
          <a:bodyPr wrap="square" lIns="91440" tIns="45720" rIns="91440" bIns="45720" rtlCol="0" anchor="t">
            <a:spAutoFit/>
          </a:bodyPr>
          <a:lstStyle/>
          <a:p>
            <a:pPr>
              <a:lnSpc>
                <a:spcPct val="125000"/>
              </a:lnSpc>
              <a:spcBef>
                <a:spcPts val="600"/>
              </a:spcBef>
              <a:spcAft>
                <a:spcPts val="12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Key takeaways from </a:t>
            </a:r>
            <a:r>
              <a:rPr lang="en-US" sz="1200" b="1">
                <a:solidFill>
                  <a:prstClr val="black"/>
                </a:solidFill>
                <a:latin typeface="Helvetica"/>
                <a:cs typeface="Helvetica"/>
              </a:rPr>
              <a:t>CISO respondents</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lang="en-US" sz="1200" b="1">
                <a:solidFill>
                  <a:prstClr val="black"/>
                </a:solidFill>
                <a:latin typeface="Helvetica"/>
                <a:cs typeface="Helvetica"/>
              </a:rPr>
              <a:t>in the FSI</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Bef>
                <a:spcPts val="600"/>
              </a:spcBef>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FSI </a:t>
            </a:r>
            <a:r>
              <a:rPr lang="en-US" sz="1200" err="1">
                <a:solidFill>
                  <a:prstClr val="black"/>
                </a:solidFill>
                <a:latin typeface="Helvetica"/>
                <a:cs typeface="Helvetica"/>
              </a:rPr>
              <a:t>organisations</a:t>
            </a:r>
            <a:r>
              <a:rPr lang="en-US" sz="1200">
                <a:solidFill>
                  <a:prstClr val="black"/>
                </a:solidFill>
                <a:latin typeface="Helvetica"/>
                <a:cs typeface="Helvetica"/>
              </a:rPr>
              <a:t>, like those in other sectors, operate at above maturity level 2 in multi-factor authentication (MFA), patching operating systems (OS), backups and privileged access</a:t>
            </a:r>
            <a:r>
              <a:rPr lang="en-GB" sz="1200">
                <a:solidFill>
                  <a:prstClr val="black"/>
                </a:solidFill>
                <a:latin typeface="Helvetica"/>
                <a:cs typeface="Helvetica"/>
              </a:rPr>
              <a:t>.</a:t>
            </a:r>
          </a:p>
          <a:p>
            <a:pPr marL="171450" lvl="0" indent="-171450">
              <a:lnSpc>
                <a:spcPct val="125000"/>
              </a:lnSpc>
              <a:spcBef>
                <a:spcPts val="600"/>
              </a:spcBef>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Both FSI and other sectors have low maturity on application whitelisting.</a:t>
            </a:r>
          </a:p>
          <a:p>
            <a:pPr marL="171450" lvl="0" indent="-171450">
              <a:lnSpc>
                <a:spcPct val="125000"/>
              </a:lnSpc>
              <a:spcBef>
                <a:spcPts val="600"/>
              </a:spcBef>
              <a:spcAft>
                <a:spcPts val="1200"/>
              </a:spcAft>
              <a:buClr>
                <a:srgbClr val="E7534F"/>
              </a:buClr>
              <a:buFont typeface="Arial" panose="020B0604020202020204" pitchFamily="34" charset="0"/>
              <a:buChar char="•"/>
              <a:defRPr/>
            </a:pPr>
            <a:r>
              <a:rPr lang="en-US" sz="1200" b="0" i="0" u="none" strike="noStrike" kern="1200" cap="none" spc="0" normalizeH="0" baseline="0" noProof="0">
                <a:ln>
                  <a:noFill/>
                </a:ln>
                <a:solidFill>
                  <a:prstClr val="black"/>
                </a:solidFill>
                <a:effectLst/>
                <a:uLnTx/>
                <a:uFillTx/>
                <a:latin typeface="Helvetica"/>
                <a:cs typeface="Helvetica"/>
              </a:rPr>
              <a:t>FSI </a:t>
            </a:r>
            <a:r>
              <a:rPr lang="en-US" sz="1200" b="0" i="0" u="none" strike="noStrike" kern="1200" cap="none" spc="0" normalizeH="0" baseline="0" noProof="0" err="1">
                <a:ln>
                  <a:noFill/>
                </a:ln>
                <a:solidFill>
                  <a:prstClr val="black"/>
                </a:solidFill>
                <a:effectLst/>
                <a:uLnTx/>
                <a:uFillTx/>
                <a:latin typeface="Helvetica"/>
                <a:cs typeface="Helvetica"/>
              </a:rPr>
              <a:t>organisations</a:t>
            </a:r>
            <a:r>
              <a:rPr lang="en-US" sz="1200" b="0" i="0" u="none" strike="noStrike" kern="1200" cap="none" spc="0" normalizeH="0" baseline="0" noProof="0">
                <a:ln>
                  <a:noFill/>
                </a:ln>
                <a:solidFill>
                  <a:prstClr val="black"/>
                </a:solidFill>
                <a:effectLst/>
                <a:uLnTx/>
                <a:uFillTx/>
                <a:latin typeface="Helvetica"/>
                <a:cs typeface="Helvetica"/>
              </a:rPr>
              <a:t> show higher-than-average</a:t>
            </a:r>
            <a:r>
              <a:rPr lang="en-US" sz="1200">
                <a:solidFill>
                  <a:prstClr val="black"/>
                </a:solidFill>
                <a:latin typeface="Helvetica"/>
                <a:cs typeface="Helvetica"/>
              </a:rPr>
              <a:t> cyber resilience compared to other sectors.</a:t>
            </a:r>
            <a:endParaRPr lang="en-GB"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600"/>
              </a:spcBef>
              <a:spcAft>
                <a:spcPts val="1200"/>
              </a:spcAft>
              <a:buClr>
                <a:srgbClr val="E7534F"/>
              </a:buClr>
              <a:buSzTx/>
              <a:buFont typeface="Arial" panose="020B0604020202020204" pitchFamily="34" charset="0"/>
              <a:buChar char="•"/>
              <a:tabLst/>
              <a:defRPr/>
            </a:pPr>
            <a:endParaRPr kumimoji="0" lang="en-GB"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80041" y="1512355"/>
            <a:ext cx="3377520"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Security maturity </a:t>
            </a:r>
            <a:br>
              <a:rPr kumimoji="0" lang="en-US" sz="2400" b="1" i="0" u="none" strike="noStrike" kern="1200" cap="none" spc="0" normalizeH="0" baseline="0" noProof="0">
                <a:ln>
                  <a:noFill/>
                </a:ln>
                <a:solidFill>
                  <a:prstClr val="black"/>
                </a:solidFill>
                <a:effectLst/>
                <a:uLnTx/>
                <a:uFillTx/>
                <a:latin typeface="Helvetica"/>
                <a:ea typeface="+mn-ea"/>
                <a:cs typeface="Helvetica"/>
              </a:rPr>
            </a:br>
            <a:r>
              <a:rPr kumimoji="0" lang="en-US" sz="2400" b="1" i="0" u="none" strike="noStrike" kern="1200" cap="none" spc="0" normalizeH="0" baseline="0" noProof="0">
                <a:ln>
                  <a:noFill/>
                </a:ln>
                <a:solidFill>
                  <a:prstClr val="black"/>
                </a:solidFill>
                <a:effectLst/>
                <a:uLnTx/>
                <a:uFillTx/>
                <a:latin typeface="Helvetica"/>
                <a:ea typeface="+mn-ea"/>
                <a:cs typeface="Helvetica"/>
              </a:rPr>
              <a:t>and cyber resilience</a:t>
            </a:r>
          </a:p>
        </p:txBody>
      </p:sp>
      <p:sp>
        <p:nvSpPr>
          <p:cNvPr id="6" name="Rectangle 5">
            <a:extLst>
              <a:ext uri="{FF2B5EF4-FFF2-40B4-BE49-F238E27FC236}">
                <a16:creationId xmlns:a16="http://schemas.microsoft.com/office/drawing/2014/main" id="{24C42335-3FD8-4EDA-2E5C-1E6001BA24EF}"/>
              </a:ext>
            </a:extLst>
          </p:cNvPr>
          <p:cNvSpPr/>
          <p:nvPr/>
        </p:nvSpPr>
        <p:spPr>
          <a:xfrm>
            <a:off x="580039" y="1204578"/>
            <a:ext cx="3374322" cy="307777"/>
          </a:xfrm>
          <a:prstGeom prst="rect">
            <a:avLst/>
          </a:prstGeom>
        </p:spPr>
        <p:txBody>
          <a:bodyPr wrap="square" lIns="91440" tIns="45720" rIns="91440" bIns="45720" anchor="t">
            <a:spAutoFit/>
          </a:bodyPr>
          <a:lstStyle/>
          <a:p>
            <a:pPr lvl="0">
              <a:defRPr/>
            </a:pPr>
            <a:r>
              <a:rPr lang="en-US" sz="1400" b="1">
                <a:solidFill>
                  <a:srgbClr val="E7534F"/>
                </a:solidFill>
                <a:latin typeface="Helvetica"/>
                <a:cs typeface="Helvetica"/>
              </a:rPr>
              <a:t>CISO Insights: FSI Sector </a:t>
            </a:r>
            <a:endParaRPr lang="en-US" sz="140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30986"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430156" y="473774"/>
            <a:ext cx="7545505" cy="59199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25000"/>
              </a:lnSpc>
              <a:spcBef>
                <a:spcPts val="600"/>
              </a:spcBef>
              <a:spcAft>
                <a:spcPts val="600"/>
              </a:spcAft>
              <a:buClr>
                <a:srgbClr val="E7534F"/>
              </a:buClr>
              <a:defRPr/>
            </a:pPr>
            <a:r>
              <a:rPr lang="en-US" sz="1200" b="1">
                <a:solidFill>
                  <a:prstClr val="black"/>
                </a:solidFill>
                <a:latin typeface="Helvetica"/>
                <a:cs typeface="Helvetica"/>
              </a:rPr>
              <a:t>FSIs show strong maturity in core security controls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FSI CISOs invest heavily in MFA, OS patching, backups, and privileged access management because they handle high-value assets, sensitive customer data, and regulated transactions. FSIs are also obliged to comply with the regulations required for operational resilience. In an </a:t>
            </a:r>
            <a:r>
              <a:rPr lang="en-US" sz="1200">
                <a:solidFill>
                  <a:srgbClr val="F55854"/>
                </a:solidFill>
                <a:latin typeface="Helvetica"/>
                <a:cs typeface="Helvetica"/>
                <a:hlinkClick r:id="rId3">
                  <a:extLst>
                    <a:ext uri="{A12FA001-AC4F-418D-AE19-62706E023703}">
                      <ahyp:hlinkClr xmlns:ahyp="http://schemas.microsoft.com/office/drawing/2018/hyperlinkcolor" val="tx"/>
                    </a:ext>
                  </a:extLst>
                </a:hlinkClick>
              </a:rPr>
              <a:t>ADAPT Best Practices</a:t>
            </a:r>
            <a:r>
              <a:rPr lang="en-US" sz="1200">
                <a:solidFill>
                  <a:prstClr val="black"/>
                </a:solidFill>
                <a:latin typeface="Helvetica"/>
                <a:cs typeface="Helvetica"/>
              </a:rPr>
              <a:t> report, these  frameworks are considered operational hygiene, not optional projects.</a:t>
            </a: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Overall, FSI </a:t>
            </a:r>
            <a:r>
              <a:rPr lang="en-US" sz="1200" err="1">
                <a:solidFill>
                  <a:prstClr val="black"/>
                </a:solidFill>
                <a:latin typeface="Helvetica"/>
                <a:cs typeface="Helvetica"/>
              </a:rPr>
              <a:t>organisations</a:t>
            </a:r>
            <a:r>
              <a:rPr lang="en-US" sz="1200">
                <a:solidFill>
                  <a:prstClr val="black"/>
                </a:solidFill>
                <a:latin typeface="Helvetica"/>
                <a:cs typeface="Helvetica"/>
              </a:rPr>
              <a:t> demonstrate higher maturity than other sectors across the E8 areas.</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120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Low maturity in other E8 </a:t>
            </a:r>
            <a:r>
              <a:rPr lang="en-US" sz="1200" b="1">
                <a:solidFill>
                  <a:prstClr val="black"/>
                </a:solidFill>
                <a:latin typeface="Helvetica"/>
                <a:cs typeface="Helvetica"/>
              </a:rPr>
              <a:t>frameworks</a:t>
            </a:r>
            <a:endParaRPr lang="en-US" sz="1200" b="1"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cs typeface="Helvetica"/>
              </a:rPr>
              <a:t>Both FSI and other sectors show low maturity in application whitelisting, patching, and hardening applications, underscoring the need for continuous improvement and monitoring.</a:t>
            </a:r>
          </a:p>
          <a:p>
            <a:pPr marL="171450" indent="-171450">
              <a:lnSpc>
                <a:spcPct val="125000"/>
              </a:lnSpc>
              <a:spcBef>
                <a:spcPts val="600"/>
              </a:spcBef>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These gaps indicate a need to </a:t>
            </a:r>
            <a:r>
              <a:rPr lang="en-US" sz="1200" err="1">
                <a:solidFill>
                  <a:prstClr val="black"/>
                </a:solidFill>
                <a:latin typeface="Helvetica"/>
                <a:cs typeface="Helvetica"/>
              </a:rPr>
              <a:t>prioritise</a:t>
            </a:r>
            <a:r>
              <a:rPr lang="en-US" sz="1200">
                <a:solidFill>
                  <a:prstClr val="black"/>
                </a:solidFill>
                <a:latin typeface="Helvetica"/>
                <a:cs typeface="Helvetica"/>
              </a:rPr>
              <a:t> resources to achieve full alignment with remaining E8 frameworks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25000"/>
              </a:lnSpc>
              <a:spcBef>
                <a:spcPts val="1200"/>
              </a:spcBef>
              <a:spcAft>
                <a:spcPts val="600"/>
              </a:spcAft>
              <a:buClr>
                <a:srgbClr val="E7534F"/>
              </a:buClr>
              <a:defRPr/>
            </a:pPr>
            <a:r>
              <a:rPr lang="en-US" sz="1200" b="1">
                <a:solidFill>
                  <a:prstClr val="black"/>
                </a:solidFill>
                <a:latin typeface="Helvetica"/>
                <a:cs typeface="Helvetica"/>
              </a:rPr>
              <a:t>Higher cyber resilience maturity in FSI than in other sectors</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FSIs’ stronger E8 maturity translates into a better understanding of cyber risk and its financial impact. </a:t>
            </a:r>
            <a:br>
              <a:rPr lang="en-US" sz="1200" dirty="0">
                <a:latin typeface="Helvetica"/>
                <a:cs typeface="Helvetica"/>
              </a:rPr>
            </a:br>
            <a:r>
              <a:rPr lang="en-US" sz="1200">
                <a:solidFill>
                  <a:prstClr val="black"/>
                </a:solidFill>
                <a:latin typeface="Helvetica"/>
                <a:cs typeface="Helvetica"/>
              </a:rPr>
              <a:t>They must ensure cyber resilience is deeply integrated into systems and operations.</a:t>
            </a:r>
          </a:p>
          <a:p>
            <a:pPr>
              <a:lnSpc>
                <a:spcPct val="125000"/>
              </a:lnSpc>
              <a:spcBef>
                <a:spcPts val="1200"/>
              </a:spcBef>
              <a:buClr>
                <a:srgbClr val="E7534F"/>
              </a:buClr>
              <a:defRPr/>
            </a:pPr>
            <a:r>
              <a:rPr lang="en-US" sz="1200" b="1">
                <a:solidFill>
                  <a:prstClr val="black"/>
                </a:solidFill>
                <a:latin typeface="Helvetica"/>
                <a:cs typeface="Helvetica"/>
              </a:rPr>
              <a:t>How FSIs secure mature security and resilience</a:t>
            </a:r>
          </a:p>
          <a:p>
            <a:pPr marL="171450" indent="-171450">
              <a:lnSpc>
                <a:spcPct val="125000"/>
              </a:lnSpc>
              <a:spcBef>
                <a:spcPts val="600"/>
              </a:spcBef>
              <a:buClr>
                <a:srgbClr val="E7534F"/>
              </a:buClr>
              <a:buFont typeface="Arial" panose="020B0604020202020204" pitchFamily="34" charset="0"/>
              <a:buChar char="•"/>
              <a:defRPr/>
            </a:pPr>
            <a:r>
              <a:rPr lang="en-US" sz="1200">
                <a:solidFill>
                  <a:prstClr val="black"/>
                </a:solidFill>
                <a:latin typeface="Helvetica"/>
                <a:cs typeface="Helvetica"/>
              </a:rPr>
              <a:t>FSIs are prime targets for cyber security incidents as they sit at the </a:t>
            </a:r>
            <a:r>
              <a:rPr lang="en-US" sz="1200" err="1">
                <a:solidFill>
                  <a:prstClr val="black"/>
                </a:solidFill>
                <a:latin typeface="Helvetica"/>
                <a:cs typeface="Helvetica"/>
              </a:rPr>
              <a:t>centre</a:t>
            </a:r>
            <a:r>
              <a:rPr lang="en-US" sz="1200">
                <a:solidFill>
                  <a:prstClr val="black"/>
                </a:solidFill>
                <a:latin typeface="Helvetica"/>
                <a:cs typeface="Helvetica"/>
              </a:rPr>
              <a:t> of financial transactions. </a:t>
            </a:r>
            <a:br>
              <a:rPr lang="en-US" sz="1200" dirty="0">
                <a:latin typeface="Helvetica"/>
                <a:cs typeface="Helvetica"/>
              </a:rPr>
            </a:br>
            <a:r>
              <a:rPr lang="en-US" sz="1200">
                <a:solidFill>
                  <a:prstClr val="black"/>
                </a:solidFill>
                <a:latin typeface="Helvetica"/>
                <a:cs typeface="Helvetica"/>
              </a:rPr>
              <a:t>These risks push CISOs to invest aggressively in baseline controls and advanced security capabilities. </a:t>
            </a:r>
          </a:p>
          <a:p>
            <a:pPr marL="171450" indent="-171450">
              <a:lnSpc>
                <a:spcPct val="125000"/>
              </a:lnSpc>
              <a:spcBef>
                <a:spcPts val="600"/>
              </a:spcBef>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In an </a:t>
            </a:r>
            <a:r>
              <a:rPr lang="en-US" sz="1200">
                <a:solidFill>
                  <a:srgbClr val="E7534F"/>
                </a:solidFill>
                <a:latin typeface="Helvetica"/>
                <a:cs typeface="Helvetica"/>
                <a:hlinkClick r:id="rId4">
                  <a:extLst>
                    <a:ext uri="{A12FA001-AC4F-418D-AE19-62706E023703}">
                      <ahyp:hlinkClr xmlns:ahyp="http://schemas.microsoft.com/office/drawing/2018/hyperlinkcolor" val="tx"/>
                    </a:ext>
                  </a:extLst>
                </a:hlinkClick>
              </a:rPr>
              <a:t>ADAPT Community Interview</a:t>
            </a:r>
            <a:r>
              <a:rPr lang="en-US" sz="1200">
                <a:solidFill>
                  <a:srgbClr val="E7534F"/>
                </a:solidFill>
                <a:latin typeface="Helvetica"/>
                <a:cs typeface="Helvetica"/>
              </a:rPr>
              <a:t> </a:t>
            </a:r>
            <a:r>
              <a:rPr lang="en-US" sz="1200">
                <a:solidFill>
                  <a:prstClr val="black"/>
                </a:solidFill>
                <a:latin typeface="Helvetica"/>
                <a:cs typeface="Helvetica"/>
              </a:rPr>
              <a:t>(Sep 2025), Andrew </a:t>
            </a:r>
            <a:r>
              <a:rPr lang="en-US" sz="1200" err="1">
                <a:solidFill>
                  <a:prstClr val="black"/>
                </a:solidFill>
                <a:latin typeface="Helvetica"/>
                <a:cs typeface="Helvetica"/>
              </a:rPr>
              <a:t>Cresp</a:t>
            </a:r>
            <a:r>
              <a:rPr lang="en-US" sz="1200">
                <a:solidFill>
                  <a:prstClr val="black"/>
                </a:solidFill>
                <a:latin typeface="Helvetica"/>
                <a:cs typeface="Helvetica"/>
              </a:rPr>
              <a:t>, CIO of Bendigo and Adelaide Bank, </a:t>
            </a:r>
            <a:r>
              <a:rPr lang="en-US" sz="1200" err="1">
                <a:solidFill>
                  <a:prstClr val="black"/>
                </a:solidFill>
                <a:latin typeface="Helvetica"/>
                <a:cs typeface="Helvetica"/>
              </a:rPr>
              <a:t>emphasises</a:t>
            </a:r>
            <a:r>
              <a:rPr lang="en-US" sz="1200">
                <a:solidFill>
                  <a:prstClr val="black"/>
                </a:solidFill>
                <a:latin typeface="Helvetica"/>
                <a:cs typeface="Helvetica"/>
              </a:rPr>
              <a:t> the importance of consolidating and </a:t>
            </a:r>
            <a:r>
              <a:rPr lang="en-US" sz="1200" err="1">
                <a:solidFill>
                  <a:prstClr val="black"/>
                </a:solidFill>
                <a:latin typeface="Helvetica"/>
                <a:cs typeface="Helvetica"/>
              </a:rPr>
              <a:t>optimising</a:t>
            </a:r>
            <a:r>
              <a:rPr lang="en-US" sz="1200">
                <a:solidFill>
                  <a:prstClr val="black"/>
                </a:solidFill>
                <a:latin typeface="Helvetica"/>
                <a:cs typeface="Helvetica"/>
              </a:rPr>
              <a:t> tech environments to strengthen security </a:t>
            </a:r>
            <a:br>
              <a:rPr lang="en-US" sz="1200" dirty="0">
                <a:latin typeface="Helvetica"/>
                <a:cs typeface="Helvetica"/>
              </a:rPr>
            </a:br>
            <a:r>
              <a:rPr lang="en-US" sz="1200">
                <a:solidFill>
                  <a:prstClr val="black"/>
                </a:solidFill>
                <a:latin typeface="Helvetica"/>
                <a:cs typeface="Helvetica"/>
              </a:rPr>
              <a:t>and enhance resilience, while freeing up innovation resources.</a:t>
            </a:r>
          </a:p>
        </p:txBody>
      </p:sp>
    </p:spTree>
    <p:extLst>
      <p:ext uri="{BB962C8B-B14F-4D97-AF65-F5344CB8AC3E}">
        <p14:creationId xmlns:p14="http://schemas.microsoft.com/office/powerpoint/2010/main" val="177510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AD13E-F85C-3E1D-FE5A-1CF4D3662F6A}"/>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2D0D8F69-92DE-6901-4007-3C7ADD99C9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C516ED69-7561-BC93-E891-22F33454AE81}"/>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491DF46-D806-F16E-138E-5C52537C1A1B}"/>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59D2327-E140-6C60-7F3C-DDD3D4A8B35B}"/>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D4571C84-1C89-0270-F1D3-8A62818B4094}"/>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EA3F6849-F34B-A855-0F09-2CB4B2BB192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3F7B9C99-D4A6-0F31-4577-A2B179237D4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E7F35728-7A5D-E589-63F8-94F882BAA79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141846E5-F8C8-3734-8A72-929FEADA582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A0C0FF04-76B5-2429-D661-4DA303B805AB}"/>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1E1C9F02-2022-C8E7-AC60-6435F55D75C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EA7C327E-DBED-430B-5870-BC63C2C50CA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D7051492-38B2-C1C2-1D79-33D2278DC0E8}"/>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FAF4D6A7-BBB2-CABF-3FC7-34C03B8AC54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734AEBD0-7F77-EB96-1762-22E2E823ECAE}"/>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20C4E009-C013-FEE9-E97D-116872E0E10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FFFA5429-886A-1EAB-A99A-29FC6A9B4078}"/>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8" name="Rectangle 47">
                <a:extLst>
                  <a:ext uri="{FF2B5EF4-FFF2-40B4-BE49-F238E27FC236}">
                    <a16:creationId xmlns:a16="http://schemas.microsoft.com/office/drawing/2014/main" id="{DD307F6C-3904-74FA-AE8A-8A54886BE8B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9" name="Rectangle 48">
                <a:extLst>
                  <a:ext uri="{FF2B5EF4-FFF2-40B4-BE49-F238E27FC236}">
                    <a16:creationId xmlns:a16="http://schemas.microsoft.com/office/drawing/2014/main" id="{763FE766-EDE7-F943-CB10-CCC3407F9472}"/>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7DE05108-4459-FA01-2DBF-7891DBCFCB17}"/>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6E6327A-9B23-616C-623D-88A0E3B680B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63A39371-57B2-9243-E906-1B2FC4BB71A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2" name="Rectangle 31">
                <a:extLst>
                  <a:ext uri="{FF2B5EF4-FFF2-40B4-BE49-F238E27FC236}">
                    <a16:creationId xmlns:a16="http://schemas.microsoft.com/office/drawing/2014/main" id="{F325F228-D27B-A80C-5726-578136AB6A5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D152EC2C-E0EF-B752-8D2E-7FCE7FAAA635}"/>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2" name="ADAPT GRID 12x6">
              <a:extLst>
                <a:ext uri="{FF2B5EF4-FFF2-40B4-BE49-F238E27FC236}">
                  <a16:creationId xmlns:a16="http://schemas.microsoft.com/office/drawing/2014/main" id="{1ECA55BC-21DD-E070-48EC-872EC607E2A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2304AB6-0860-5255-164C-8238924166B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9C4ADF9-D0F9-BC5B-DB7F-5A919F97B85C}"/>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09BCB79-5BCA-B2B3-3256-93DC7AFA0829}"/>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EE152A2-49E2-0F2C-6E7F-E531B9A9035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87A7C56-A646-6FE0-4FEE-385A661A0F05}"/>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DAFED567-F512-E9F2-20A6-206750641D6F}"/>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1545D1EA-859B-F658-A5E6-97DCFFDEA41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7342B77-91CC-72D1-210F-8178988B425F}"/>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BA3CF3F-8FAF-51B2-6AB9-BBB37C6493F4}"/>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E593533-53CA-E019-3216-13CAF855267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46A68AE1-8B19-E468-DD21-CC139D79B718}"/>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EB0F7861-9E8B-D23A-FF28-291C62BC5ADE}"/>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EE67C55-55D7-321F-9BC4-9C68571D72E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33A6034-41CE-D8FB-1EE1-852925C6E99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09849DFB-1791-87DA-0808-1970E70471E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DA440C-F570-B42E-A3BA-0C934B9C133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FAAAC1FC-2A5C-CC5D-64D0-334BD7254AD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grpSp>
        <p:nvGrpSpPr>
          <p:cNvPr id="51" name="Group 50">
            <a:extLst>
              <a:ext uri="{FF2B5EF4-FFF2-40B4-BE49-F238E27FC236}">
                <a16:creationId xmlns:a16="http://schemas.microsoft.com/office/drawing/2014/main" id="{6C3A4A8F-EE64-7EB4-6364-52DAEDEF3648}"/>
              </a:ext>
            </a:extLst>
          </p:cNvPr>
          <p:cNvGrpSpPr/>
          <p:nvPr/>
        </p:nvGrpSpPr>
        <p:grpSpPr>
          <a:xfrm>
            <a:off x="525042" y="2506258"/>
            <a:ext cx="7978878" cy="1633741"/>
            <a:chOff x="525042" y="1048599"/>
            <a:chExt cx="7978878" cy="1633741"/>
          </a:xfrm>
        </p:grpSpPr>
        <p:sp>
          <p:nvSpPr>
            <p:cNvPr id="52" name="TextBox 51">
              <a:extLst>
                <a:ext uri="{FF2B5EF4-FFF2-40B4-BE49-F238E27FC236}">
                  <a16:creationId xmlns:a16="http://schemas.microsoft.com/office/drawing/2014/main" id="{73C10DC1-7704-052B-80CF-E8DCE621A56B}"/>
                </a:ext>
              </a:extLst>
            </p:cNvPr>
            <p:cNvSpPr txBox="1"/>
            <p:nvPr/>
          </p:nvSpPr>
          <p:spPr>
            <a:xfrm>
              <a:off x="525042" y="1048599"/>
              <a:ext cx="7978878" cy="1446550"/>
            </a:xfrm>
            <a:prstGeom prst="rect">
              <a:avLst/>
            </a:prstGeom>
            <a:noFill/>
          </p:spPr>
          <p:txBody>
            <a:bodyPr wrap="square" lIns="91440" tIns="45720" rIns="91440" bIns="45720" rtlCol="0" anchor="t">
              <a:spAutoFit/>
            </a:bodyPr>
            <a:lstStyle/>
            <a:p>
              <a:pPr>
                <a:spcAft>
                  <a:spcPts val="2400"/>
                </a:spcAft>
              </a:pPr>
              <a:r>
                <a:rPr lang="en-US" sz="4400" b="1">
                  <a:solidFill>
                    <a:schemeClr val="bg1"/>
                  </a:solidFill>
                  <a:latin typeface="Helvetica"/>
                  <a:cs typeface="Helvetica"/>
                </a:rPr>
                <a:t>FSI: SOC, MTTD </a:t>
              </a:r>
              <a:br>
                <a:rPr lang="en-US" sz="4400" b="1">
                  <a:solidFill>
                    <a:schemeClr val="bg1"/>
                  </a:solidFill>
                  <a:latin typeface="Helvetica"/>
                  <a:cs typeface="Helvetica"/>
                </a:rPr>
              </a:br>
              <a:r>
                <a:rPr lang="en-US" sz="4400" b="1">
                  <a:solidFill>
                    <a:schemeClr val="bg1"/>
                  </a:solidFill>
                  <a:latin typeface="Helvetica"/>
                  <a:cs typeface="Helvetica"/>
                </a:rPr>
                <a:t>and MTTR</a:t>
              </a:r>
            </a:p>
          </p:txBody>
        </p:sp>
        <p:sp>
          <p:nvSpPr>
            <p:cNvPr id="53" name="Rectangle 52">
              <a:extLst>
                <a:ext uri="{FF2B5EF4-FFF2-40B4-BE49-F238E27FC236}">
                  <a16:creationId xmlns:a16="http://schemas.microsoft.com/office/drawing/2014/main" id="{12827FED-226A-2D1A-85F2-09C75252739E}"/>
                </a:ext>
              </a:extLst>
            </p:cNvPr>
            <p:cNvSpPr/>
            <p:nvPr/>
          </p:nvSpPr>
          <p:spPr>
            <a:xfrm>
              <a:off x="616936" y="261986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8415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3340" y="197068"/>
            <a:ext cx="9443611" cy="400110"/>
          </a:xfrm>
          <a:prstGeom prst="rect">
            <a:avLst/>
          </a:prstGeom>
          <a:noFill/>
        </p:spPr>
        <p:txBody>
          <a:bodyPr wrap="none" lIns="91440" tIns="45720" rIns="91440" bIns="45720" anchor="t">
            <a:spAutoFit/>
          </a:bodyPr>
          <a:lstStyle/>
          <a:p>
            <a:pPr defTabSz="380985">
              <a:defRPr sz="2000" b="1">
                <a:latin typeface="Helvetica"/>
              </a:defRPr>
            </a:pPr>
            <a:r>
              <a:rPr lang="en-US" b="1">
                <a:solidFill>
                  <a:prstClr val="black"/>
                </a:solidFill>
                <a:latin typeface="Helvetica"/>
              </a:rPr>
              <a:t>Does your </a:t>
            </a:r>
            <a:r>
              <a:rPr lang="en-US" b="1" err="1">
                <a:solidFill>
                  <a:prstClr val="black"/>
                </a:solidFill>
                <a:latin typeface="Helvetica"/>
              </a:rPr>
              <a:t>organisation</a:t>
            </a:r>
            <a:r>
              <a:rPr lang="en-US" b="1">
                <a:solidFill>
                  <a:prstClr val="black"/>
                </a:solidFill>
                <a:latin typeface="Helvetica"/>
              </a:rPr>
              <a:t> have an in-house security operations </a:t>
            </a:r>
            <a:r>
              <a:rPr lang="en-US" b="1" err="1">
                <a:solidFill>
                  <a:prstClr val="black"/>
                </a:solidFill>
                <a:latin typeface="Helvetica"/>
              </a:rPr>
              <a:t>centre</a:t>
            </a:r>
            <a:r>
              <a:rPr lang="en-US" b="1">
                <a:solidFill>
                  <a:prstClr val="black"/>
                </a:solidFill>
                <a:latin typeface="Helvetica"/>
              </a:rPr>
              <a:t> (SOC)?</a:t>
            </a:r>
          </a:p>
        </p:txBody>
      </p:sp>
      <p:sp>
        <p:nvSpPr>
          <p:cNvPr id="7" name="TextBox 6">
            <a:extLst>
              <a:ext uri="{FF2B5EF4-FFF2-40B4-BE49-F238E27FC236}">
                <a16:creationId xmlns:a16="http://schemas.microsoft.com/office/drawing/2014/main" id="{FB17BE36-8B9C-CFA8-BBF9-77875AC75D90}"/>
              </a:ext>
            </a:extLst>
          </p:cNvPr>
          <p:cNvSpPr txBox="1"/>
          <p:nvPr/>
        </p:nvSpPr>
        <p:spPr>
          <a:xfrm>
            <a:off x="4139713" y="6601598"/>
            <a:ext cx="7856639"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221 Australian CISOs, 58 from financial services</a:t>
            </a:r>
          </a:p>
        </p:txBody>
      </p:sp>
      <p:pic>
        <p:nvPicPr>
          <p:cNvPr id="4" name="Graphic 3">
            <a:extLst>
              <a:ext uri="{FF2B5EF4-FFF2-40B4-BE49-F238E27FC236}">
                <a16:creationId xmlns:a16="http://schemas.microsoft.com/office/drawing/2014/main" id="{0768E735-EEFB-48F4-7FED-CC5B70128F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8778" y="889005"/>
            <a:ext cx="11654444" cy="53256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3AC676-9368-981D-6E36-CF6A22FCB1C9}"/>
              </a:ext>
            </a:extLst>
          </p:cNvPr>
          <p:cNvSpPr txBox="1"/>
          <p:nvPr/>
        </p:nvSpPr>
        <p:spPr>
          <a:xfrm>
            <a:off x="4139713" y="6601598"/>
            <a:ext cx="7856639" cy="253916"/>
          </a:xfrm>
          <a:prstGeom prst="rect">
            <a:avLst/>
          </a:prstGeom>
          <a:noFill/>
        </p:spPr>
        <p:txBody>
          <a:bodyPr wrap="none" lIns="91440" tIns="45720" rIns="91440" bIns="45720" anchor="t">
            <a:spAutoFit/>
          </a:bodyPr>
          <a:lstStyle/>
          <a:p>
            <a:pPr algn="r" defTabSz="380985">
              <a:defRPr sz="1200" i="1">
                <a:latin typeface="Helvetica"/>
              </a:defRPr>
            </a:pPr>
            <a:r>
              <a:rPr lang="en-US" sz="1050" i="1">
                <a:solidFill>
                  <a:schemeClr val="bg1">
                    <a:lumMod val="50000"/>
                  </a:schemeClr>
                </a:solidFill>
                <a:latin typeface="Helvetica"/>
              </a:rPr>
              <a:t>ADAPT Security Edge Surveys Edge Survey in Apr and Oct 2025. Sample size: 203 Australian CISOs, 56 from financial services</a:t>
            </a:r>
          </a:p>
        </p:txBody>
      </p:sp>
      <p:sp>
        <p:nvSpPr>
          <p:cNvPr id="15" name="TextBox 14">
            <a:extLst>
              <a:ext uri="{FF2B5EF4-FFF2-40B4-BE49-F238E27FC236}">
                <a16:creationId xmlns:a16="http://schemas.microsoft.com/office/drawing/2014/main" id="{C5A056A3-3CD6-BD02-2114-81FB5156211A}"/>
              </a:ext>
            </a:extLst>
          </p:cNvPr>
          <p:cNvSpPr txBox="1"/>
          <p:nvPr/>
        </p:nvSpPr>
        <p:spPr>
          <a:xfrm>
            <a:off x="268772" y="187703"/>
            <a:ext cx="10156850" cy="369332"/>
          </a:xfrm>
          <a:prstGeom prst="rect">
            <a:avLst/>
          </a:prstGeom>
          <a:noFill/>
        </p:spPr>
        <p:txBody>
          <a:bodyPr wrap="square" rtlCol="0">
            <a:spAutoFit/>
          </a:bodyPr>
          <a:lstStyle/>
          <a:p>
            <a:r>
              <a:rPr lang="en-US" b="1">
                <a:latin typeface="Helvetica" pitchFamily="2" charset="0"/>
              </a:rPr>
              <a:t>What is the average mean time to detect (MTTD) a security incident in your </a:t>
            </a:r>
            <a:r>
              <a:rPr lang="en-US" b="1" err="1">
                <a:latin typeface="Helvetica" pitchFamily="2" charset="0"/>
              </a:rPr>
              <a:t>organisation</a:t>
            </a:r>
            <a:r>
              <a:rPr lang="en-US" b="1">
                <a:latin typeface="Helvetica" pitchFamily="2" charset="0"/>
              </a:rPr>
              <a:t>? </a:t>
            </a:r>
          </a:p>
        </p:txBody>
      </p:sp>
      <p:pic>
        <p:nvPicPr>
          <p:cNvPr id="2" name="Graphic 1">
            <a:extLst>
              <a:ext uri="{FF2B5EF4-FFF2-40B4-BE49-F238E27FC236}">
                <a16:creationId xmlns:a16="http://schemas.microsoft.com/office/drawing/2014/main" id="{42FEBDA6-D99E-ACB0-1D61-0DC095A8615A}"/>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68778" y="889005"/>
            <a:ext cx="11654444" cy="53256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ctor Analysis 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E56D1C-D1D3-4A92-9009-384247BFDC21}">
  <ds:schemaRefs>
    <ds:schemaRef ds:uri="http://schemas.microsoft.com/sharepoint/v3/contenttype/forms"/>
  </ds:schemaRefs>
</ds:datastoreItem>
</file>

<file path=customXml/itemProps2.xml><?xml version="1.0" encoding="utf-8"?>
<ds:datastoreItem xmlns:ds="http://schemas.openxmlformats.org/officeDocument/2006/customXml" ds:itemID="{50E8EB12-63A9-4124-9D0A-8FD8F792EEF4}">
  <ds:schemaRefs>
    <ds:schemaRef ds:uri="6b548529-d317-4b85-942f-248fe0d44d93"/>
    <ds:schemaRef ds:uri="http://schemas.microsoft.com/office/infopath/2007/PartnerControls"/>
    <ds:schemaRef ds:uri="http://purl.org/dc/terms/"/>
    <ds:schemaRef ds:uri="http://schemas.microsoft.com/office/2006/metadata/properties"/>
    <ds:schemaRef ds:uri="http://www.w3.org/XML/1998/namespace"/>
    <ds:schemaRef ds:uri="507dee17-6aae-496b-8a1e-0f1e47f95f1a"/>
    <ds:schemaRef ds:uri="http://schemas.microsoft.com/office/2006/documentManagement/types"/>
    <ds:schemaRef ds:uri="http://purl.org/dc/elements/1.1/"/>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A6972B48-DE8A-4921-B53D-82AB6E696102}">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2308</Words>
  <Application>Microsoft Office PowerPoint</Application>
  <PresentationFormat>Widescreen</PresentationFormat>
  <Paragraphs>142</Paragraphs>
  <Slides>18</Slides>
  <Notes>14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Sector Analysis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lastModifiedBy>Francis Olivier</cp:lastModifiedBy>
  <cp:revision>2</cp:revision>
  <dcterms:created xsi:type="dcterms:W3CDTF">2025-05-08T04:40:18Z</dcterms:created>
  <dcterms:modified xsi:type="dcterms:W3CDTF">2026-01-07T01:32:45Z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