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theme/theme9.xml" ContentType="application/vnd.openxmlformats-officedocument.theme+xml"/>
  <Override PartName="/ppt/slideLayouts/slideLayout4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7FFFFFDC_D41EBD7F.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5" r:id="rId5"/>
    <p:sldMasterId id="2147483819" r:id="rId6"/>
    <p:sldMasterId id="2147483672" r:id="rId7"/>
    <p:sldMasterId id="2147483835" r:id="rId8"/>
    <p:sldMasterId id="2147483837" r:id="rId9"/>
    <p:sldMasterId id="2147483845" r:id="rId10"/>
    <p:sldMasterId id="2147483847" r:id="rId11"/>
    <p:sldMasterId id="2147483862" r:id="rId12"/>
    <p:sldMasterId id="2147483854" r:id="rId13"/>
  </p:sldMasterIdLst>
  <p:notesMasterIdLst>
    <p:notesMasterId r:id="rId32"/>
  </p:notesMasterIdLst>
  <p:sldIdLst>
    <p:sldId id="2147376773" r:id="rId14"/>
    <p:sldId id="2147376683" r:id="rId15"/>
    <p:sldId id="2147376949" r:id="rId16"/>
    <p:sldId id="2147483614" r:id="rId17"/>
    <p:sldId id="2147483615" r:id="rId18"/>
    <p:sldId id="2147483612" r:id="rId19"/>
    <p:sldId id="2147376950" r:id="rId20"/>
    <p:sldId id="2147483616" r:id="rId21"/>
    <p:sldId id="2147483617" r:id="rId22"/>
    <p:sldId id="2147483618" r:id="rId23"/>
    <p:sldId id="2147483613" r:id="rId24"/>
    <p:sldId id="2147376951" r:id="rId25"/>
    <p:sldId id="2147376937" r:id="rId26"/>
    <p:sldId id="266" r:id="rId27"/>
    <p:sldId id="263" r:id="rId28"/>
    <p:sldId id="2147376360" r:id="rId29"/>
    <p:sldId id="2147376793" r:id="rId30"/>
    <p:sldId id="2147376791" r:id="rId3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D0F4AD36-8B39-895B-C014-DDDE60543046}" name="Byron Connolly" initials="BC" userId="S::byron.connolly@adapt.com.au::4cc4c652-673a-4968-9eb6-ad1b8e0a1a32" providerId="AD"/>
  <p188:author id="{41F84B64-B5AB-1C3E-59A4-2331F0F5F601}" name="Aarjun Kumar" initials="AK" userId="S::aarjun.kumar@adapt.com.au::75a13c2f-2fe6-493b-8a42-5face6af43f8"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B2B2"/>
    <a:srgbClr val="F19895"/>
    <a:srgbClr val="595959"/>
    <a:srgbClr val="F558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B0728A-AEF7-EF41-C60E-F4D88FCAFFA5}" v="20" dt="2025-12-21T23:10:21.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554" autoAdjust="0"/>
  </p:normalViewPr>
  <p:slideViewPr>
    <p:cSldViewPr snapToGrid="0">
      <p:cViewPr varScale="1">
        <p:scale>
          <a:sx n="68" d="100"/>
          <a:sy n="68" d="100"/>
        </p:scale>
        <p:origin x="11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omments/modernComment_7FFFFFDC_D41EBD7F.xml><?xml version="1.0" encoding="utf-8"?>
<p188:cmLst xmlns:a="http://schemas.openxmlformats.org/drawingml/2006/main" xmlns:r="http://schemas.openxmlformats.org/officeDocument/2006/relationships" xmlns:p188="http://schemas.microsoft.com/office/powerpoint/2018/8/main">
  <p188:cm id="{4432D4EC-3C82-43DB-8FF9-AE8152DA7C74}" authorId="{D0F4AD36-8B39-895B-C014-DDDE60543046}" status="resolved" created="2025-12-05T04:19:00.449" complete="100000">
    <ac:txMkLst xmlns:ac="http://schemas.microsoft.com/office/drawing/2013/main/command">
      <pc:docMk xmlns:pc="http://schemas.microsoft.com/office/powerpoint/2013/main/command"/>
      <pc:sldMk xmlns:pc="http://schemas.microsoft.com/office/powerpoint/2013/main/command" cId="3558784383" sldId="2147483612"/>
      <ac:spMk id="4" creationId="{686A975B-FF5C-3D7F-1FA7-B6720A20A049}"/>
      <ac:txMk cp="456" len="54">
        <ac:context len="546" hash="1914590732"/>
      </ac:txMk>
    </ac:txMkLst>
    <p188:pos x="2059459" y="4850027"/>
    <p188:replyLst>
      <p188:reply id="{94B3C274-40D8-4B3E-9C6A-D999CD0EF41A}" authorId="{9F08F4DC-2822-8A69-8CD9-383FED73C290}" created="2025-12-05T07:04:55.723">
        <p188:txBody>
          <a:bodyPr/>
          <a:lstStyle/>
          <a:p>
            <a:r>
              <a:rPr lang="en-PH"/>
              <a:t>[@Byron Connolly] I have updated the statement. Thank you!</a:t>
            </a:r>
          </a:p>
        </p188:txBody>
      </p188:reply>
    </p188:replyLst>
    <p188:txBody>
      <a:bodyPr/>
      <a:lstStyle/>
      <a:p>
        <a:r>
          <a:rPr lang="en-US"/>
          <a:t>[@Honey Mari Gay] 57???</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CE31C-E088-44EB-ADD7-F91E7D59E169}" type="datetimeFigureOut">
              <a:rPr lang="en-AU" smtClean="0"/>
              <a:t>4/01/2026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6B608-E85F-4D7C-9813-2DDFA3256EA5}" type="slidenum">
              <a:rPr lang="en-AU" smtClean="0"/>
              <a:t>‹#›</a:t>
            </a:fld>
            <a:endParaRPr lang="en-AU"/>
          </a:p>
        </p:txBody>
      </p:sp>
    </p:spTree>
    <p:extLst>
      <p:ext uri="{BB962C8B-B14F-4D97-AF65-F5344CB8AC3E}">
        <p14:creationId xmlns:p14="http://schemas.microsoft.com/office/powerpoint/2010/main" val="36993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C21C8-6B8F-7687-178D-99DA3F6E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51FC-F2EB-8D0F-A8E2-ED940C8C91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2DEF4-155F-9258-93B0-2490251D89B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366C096-B438-84EE-0504-B8960AB59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4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2539-7450-64CD-DB45-EF7689A75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330A-F6A7-3638-00BC-E6FAC9926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4C144F-A44E-B79D-5AA2-4779868B9ABF}"/>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E7FC531-D873-84EF-BEC1-7D2437ADF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959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image" Target="../media/image8.emf"/></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8.xml"/><Relationship Id="rId6" Type="http://schemas.openxmlformats.org/officeDocument/2006/relationships/image" Target="../media/image9.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36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438954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act">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2833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21240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97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463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5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5055BA14-AFA5-4AB5-129C-6085161AEDC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B9C6EC63-3F43-DB43-A3AA-3D13163882A2}"/>
              </a:ext>
            </a:extLst>
          </p:cNvPr>
          <p:cNvCxnSpPr>
            <a:cxnSpLocks/>
          </p:cNvCxnSpPr>
          <p:nvPr userDrawn="1"/>
        </p:nvCxnSpPr>
        <p:spPr>
          <a:xfrm>
            <a:off x="328246" y="817284"/>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32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1AB6885E-748B-9B8F-0E1B-0C4B7D48866D}"/>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DB4E1A0-28E6-FDB8-E8BF-304C55E6F8B9}"/>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98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CFO13 - White Plain">
    <p:spTree>
      <p:nvGrpSpPr>
        <p:cNvPr id="1" name=""/>
        <p:cNvGrpSpPr/>
        <p:nvPr/>
      </p:nvGrpSpPr>
      <p:grpSpPr>
        <a:xfrm>
          <a:off x="0" y="0"/>
          <a:ext cx="0" cy="0"/>
          <a:chOff x="0" y="0"/>
          <a:chExt cx="0" cy="0"/>
        </a:xfrm>
      </p:grpSpPr>
      <p:pic>
        <p:nvPicPr>
          <p:cNvPr id="7" name="Picture 6" descr="A picture containing text, whiteboard&#10;&#10;Description automatically generated">
            <a:extLst>
              <a:ext uri="{FF2B5EF4-FFF2-40B4-BE49-F238E27FC236}">
                <a16:creationId xmlns:a16="http://schemas.microsoft.com/office/drawing/2014/main" id="{480374CD-6CD4-26F6-FD05-BA36463432B3}"/>
              </a:ext>
            </a:extLst>
          </p:cNvPr>
          <p:cNvPicPr>
            <a:picLocks noChangeAspect="1"/>
          </p:cNvPicPr>
          <p:nvPr userDrawn="1"/>
        </p:nvPicPr>
        <p:blipFill>
          <a:blip r:embed="rId2" cstate="email">
            <a:alphaModFix amt="50000"/>
            <a:extLst>
              <a:ext uri="{BEBA8EAE-BF5A-486C-A8C5-ECC9F3942E4B}">
                <a14:imgProps xmlns:a14="http://schemas.microsoft.com/office/drawing/2010/main">
                  <a14:imgLayer r:embed="rId3">
                    <a14:imgEffect>
                      <a14:brightnessContrast bright="1000"/>
                    </a14:imgEffect>
                  </a14:imgLayer>
                </a14:imgProps>
              </a:ext>
              <a:ext uri="{28A0092B-C50C-407E-A947-70E740481C1C}">
                <a14:useLocalDpi xmlns:a14="http://schemas.microsoft.com/office/drawing/2010/main"/>
              </a:ext>
            </a:extLst>
          </a:blip>
          <a:stretch>
            <a:fillRect/>
          </a:stretch>
        </p:blipFill>
        <p:spPr>
          <a:xfrm>
            <a:off x="117" y="0"/>
            <a:ext cx="12191765" cy="6858000"/>
          </a:xfrm>
          <a:prstGeom prst="rect">
            <a:avLst/>
          </a:prstGeom>
        </p:spPr>
      </p:pic>
      <p:pic>
        <p:nvPicPr>
          <p:cNvPr id="5" name="Picture 4">
            <a:extLst>
              <a:ext uri="{FF2B5EF4-FFF2-40B4-BE49-F238E27FC236}">
                <a16:creationId xmlns:a16="http://schemas.microsoft.com/office/drawing/2014/main" id="{61E6EED6-0D4A-F28C-CEEB-96038F437CD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620042" y="6165002"/>
            <a:ext cx="187506" cy="329920"/>
          </a:xfrm>
          <a:prstGeom prst="rect">
            <a:avLst/>
          </a:prstGeom>
        </p:spPr>
      </p:pic>
    </p:spTree>
    <p:extLst>
      <p:ext uri="{BB962C8B-B14F-4D97-AF65-F5344CB8AC3E}">
        <p14:creationId xmlns:p14="http://schemas.microsoft.com/office/powerpoint/2010/main" val="26665440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0AF23E1E-283F-FF24-01A8-35CEC8EDF5C2}"/>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E586432-335E-3CA6-AEE9-FB5B1041D476}"/>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51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E603AC3F-560B-E7F7-1370-53368DABA553}"/>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C27FC766-3A4A-0365-38A3-599DC6E92D07}"/>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370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6152B94D-FF69-5A0B-0517-644D7F1B35C1}"/>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6BE28D3D-9133-5E37-FE57-AD7F6917D530}"/>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72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38243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28026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096000" y="293914"/>
            <a:ext cx="6882944" cy="6688877"/>
          </a:xfrm>
          <a:prstGeom prst="rect">
            <a:avLst/>
          </a:prstGeom>
        </p:spPr>
      </p:pic>
      <p:pic>
        <p:nvPicPr>
          <p:cNvPr id="4" name="Graphic 3">
            <a:extLst>
              <a:ext uri="{FF2B5EF4-FFF2-40B4-BE49-F238E27FC236}">
                <a16:creationId xmlns:a16="http://schemas.microsoft.com/office/drawing/2014/main" id="{5341A664-56D1-C3D1-A880-FDE36E5426F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896225" y="2047875"/>
            <a:ext cx="2762250" cy="2762250"/>
          </a:xfrm>
          <a:prstGeom prst="rect">
            <a:avLst/>
          </a:prstGeom>
        </p:spPr>
      </p:pic>
      <p:pic>
        <p:nvPicPr>
          <p:cNvPr id="7" name="Graphic 6">
            <a:extLst>
              <a:ext uri="{FF2B5EF4-FFF2-40B4-BE49-F238E27FC236}">
                <a16:creationId xmlns:a16="http://schemas.microsoft.com/office/drawing/2014/main" id="{5C83C664-AE23-071D-D52B-4F64B1877F8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915783">
            <a:off x="9809331" y="2627812"/>
            <a:ext cx="287291" cy="234315"/>
          </a:xfrm>
          <a:prstGeom prst="rect">
            <a:avLst/>
          </a:prstGeom>
        </p:spPr>
      </p:pic>
    </p:spTree>
    <p:extLst>
      <p:ext uri="{BB962C8B-B14F-4D97-AF65-F5344CB8AC3E}">
        <p14:creationId xmlns:p14="http://schemas.microsoft.com/office/powerpoint/2010/main" val="15955850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983873032"/>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787292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04/01/2026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679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66310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322633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6092899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576636924"/>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4314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339109"/>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447906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954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142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685137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4914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Title-Whi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4A2C9E0-28F5-0AC4-7312-5CA6497BDA6D}"/>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853618A3-B975-078C-17EC-6295A7E2CE0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256331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04/01/2026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04/01/2026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04/01/2026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04/01/2026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4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8.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04/01/2026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822" r:id="rId13"/>
    <p:sldLayoutId id="21474836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148459"/>
      </p:ext>
    </p:extLst>
  </p:cSld>
  <p:clrMap bg1="lt1" tx1="dk1" bg2="lt2" tx2="dk2" accent1="accent1" accent2="accent2" accent3="accent3" accent4="accent4" accent5="accent5" accent6="accent6" hlink="hlink" folHlink="folHlink"/>
  <p:sldLayoutIdLst>
    <p:sldLayoutId id="21474838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55545037"/>
      </p:ext>
    </p:extLst>
  </p:cSld>
  <p:clrMap bg1="lt1" tx1="dk1" bg2="lt2" tx2="dk2" accent1="accent1" accent2="accent2" accent3="accent3" accent4="accent4" accent5="accent5" accent6="accent6" hlink="hlink" folHlink="folHlink"/>
  <p:sldLayoutIdLst>
    <p:sldLayoutId id="2147483696"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227267"/>
      </p:ext>
    </p:extLst>
  </p:cSld>
  <p:clrMap bg1="lt1" tx1="dk1" bg2="lt2" tx2="dk2" accent1="accent1" accent2="accent2" accent3="accent3" accent4="accent4" accent5="accent5" accent6="accent6" hlink="hlink" folHlink="folHlink"/>
  <p:sldLayoutIdLst>
    <p:sldLayoutId id="214748382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24935"/>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6" y="246109"/>
            <a:ext cx="891235" cy="216748"/>
          </a:xfrm>
          <a:prstGeom prst="rect">
            <a:avLst/>
          </a:prstGeom>
        </p:spPr>
      </p:pic>
    </p:spTree>
    <p:extLst>
      <p:ext uri="{BB962C8B-B14F-4D97-AF65-F5344CB8AC3E}">
        <p14:creationId xmlns:p14="http://schemas.microsoft.com/office/powerpoint/2010/main" val="4169801542"/>
      </p:ext>
    </p:extLst>
  </p:cSld>
  <p:clrMap bg1="lt1" tx1="dk1" bg2="lt2" tx2="dk2" accent1="accent1" accent2="accent2" accent3="accent3" accent4="accent4" accent5="accent5" accent6="accent6" hlink="hlink" folHlink="folHlink"/>
  <p:sldLayoutIdLst>
    <p:sldLayoutId id="214748383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6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732743"/>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1/4/2026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3741980926"/>
      </p:ext>
    </p:extLst>
  </p:cSld>
  <p:clrMap bg1="lt1" tx1="dk1" bg2="lt2" tx2="dk2" accent1="accent1" accent2="accent2" accent3="accent3" accent4="accent4" accent5="accent5" accent6="accent6" hlink="hlink" folHlink="folHlink"/>
  <p:sldLayoutIdLst>
    <p:sldLayoutId id="2147483846" r:id="rId1"/>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67524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64" r:id="rId7"/>
    <p:sldLayoutId id="2147483855" r:id="rId8"/>
    <p:sldLayoutId id="2147483856" r:id="rId9"/>
    <p:sldLayoutId id="2147483865" r:id="rId10"/>
    <p:sldLayoutId id="2147483858" r:id="rId11"/>
    <p:sldLayoutId id="2147483859" r:id="rId12"/>
    <p:sldLayoutId id="2147483860" r:id="rId13"/>
    <p:sldLayoutId id="2147483861"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3256957091"/>
      </p:ext>
    </p:extLst>
  </p:cSld>
  <p:clrMap bg1="lt1" tx1="dk1" bg2="lt2" tx2="dk2" accent1="accent1" accent2="accent2" accent3="accent3" accent4="accent4" accent5="accent5" accent6="accent6" hlink="hlink" folHlink="folHlink"/>
  <p:sldLayoutIdLst>
    <p:sldLayoutId id="2147483863"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hyperlink" Target="https://research.adapt.com.au/strategic-business-initiatives/strategies-processes/data-insights/how-are-australian-public-service-agencies-developing-and-executing-ai-initiatives-that-drive-value"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25.sv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hyperlink" Target="https://research.adapt.com.au/filter-types/market-trend-reports" TargetMode="External"/><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hyperlink" Target="mailto:success@adapt.com.au" TargetMode="External"/><Relationship Id="rId16" Type="http://schemas.openxmlformats.org/officeDocument/2006/relationships/image" Target="../media/image53.png"/><Relationship Id="rId1" Type="http://schemas.openxmlformats.org/officeDocument/2006/relationships/slideLayout" Target="../slideLayouts/slideLayout15.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8.png"/><Relationship Id="rId5" Type="http://schemas.openxmlformats.org/officeDocument/2006/relationships/hyperlink" Target="https://research.adapt.com.au/data-insights/" TargetMode="External"/><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6.png"/><Relationship Id="rId14"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25.sv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hyperlink" Target="https://www.cyber.gov.au/business-government/asds-cyber-security-frameworks/essential-eight/essential-eight-maturity-model" TargetMode="External"/><Relationship Id="rId2" Type="http://schemas.microsoft.com/office/2018/10/relationships/comments" Target="../comments/modernComment_7FFFFFDC_D41EBD7F.xml"/><Relationship Id="rId1" Type="http://schemas.openxmlformats.org/officeDocument/2006/relationships/slideLayout" Target="../slideLayouts/slideLayout13.xml"/><Relationship Id="rId5" Type="http://schemas.openxmlformats.org/officeDocument/2006/relationships/hyperlink" Target="https://research.adapt.com.au/strategic-business-initiatives/strategies-processes/data-insights/how-are-australian-public-service-agencies-developing-and-executing-ai-initiatives-that-drive-value" TargetMode="External"/><Relationship Id="rId4" Type="http://schemas.openxmlformats.org/officeDocument/2006/relationships/hyperlink" Target="https://research.adapt.com.au/data-ai/modelling-analytics-visualisation-and-intelligence/community-interviews/balancing-security-and-innovation-how-the-attorney-generals-department-builds-trust-in-a-digital-ag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25.sv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4EE0751-95C4-796C-88B4-8A3AAA4528C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2192000" cy="4169664"/>
          </a:xfrm>
          <a:prstGeom prst="rect">
            <a:avLst/>
          </a:prstGeom>
        </p:spPr>
      </p:pic>
      <p:sp>
        <p:nvSpPr>
          <p:cNvPr id="4" name="Rectangle 3">
            <a:extLst>
              <a:ext uri="{FF2B5EF4-FFF2-40B4-BE49-F238E27FC236}">
                <a16:creationId xmlns:a16="http://schemas.microsoft.com/office/drawing/2014/main" id="{05DBBB41-BCBF-93D2-A86B-0A1D03DA002A}"/>
              </a:ext>
            </a:extLst>
          </p:cNvPr>
          <p:cNvSpPr/>
          <p:nvPr/>
        </p:nvSpPr>
        <p:spPr>
          <a:xfrm>
            <a:off x="0" y="3284992"/>
            <a:ext cx="12192000" cy="3573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973E44EA-756A-1D74-1CCA-6FBA311DB5E6}"/>
              </a:ext>
            </a:extLst>
          </p:cNvPr>
          <p:cNvGrpSpPr/>
          <p:nvPr/>
        </p:nvGrpSpPr>
        <p:grpSpPr>
          <a:xfrm>
            <a:off x="633614" y="3809559"/>
            <a:ext cx="8290303" cy="1261936"/>
            <a:chOff x="951667" y="2606027"/>
            <a:chExt cx="8290303" cy="1261936"/>
          </a:xfrm>
        </p:grpSpPr>
        <p:sp>
          <p:nvSpPr>
            <p:cNvPr id="2" name="TextBox 1">
              <a:extLst>
                <a:ext uri="{FF2B5EF4-FFF2-40B4-BE49-F238E27FC236}">
                  <a16:creationId xmlns:a16="http://schemas.microsoft.com/office/drawing/2014/main" id="{DCC89118-D0C1-65E5-5970-DC15924F61BC}"/>
                </a:ext>
              </a:extLst>
            </p:cNvPr>
            <p:cNvSpPr txBox="1"/>
            <p:nvPr/>
          </p:nvSpPr>
          <p:spPr>
            <a:xfrm>
              <a:off x="951667" y="2606027"/>
              <a:ext cx="8290303" cy="1031051"/>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800" b="1" i="0" u="none" strike="noStrike" kern="1200" cap="none" spc="0" normalizeH="0" baseline="0" noProof="0">
                  <a:ln>
                    <a:noFill/>
                  </a:ln>
                  <a:solidFill>
                    <a:srgbClr val="E7534F"/>
                  </a:solidFill>
                  <a:effectLst/>
                  <a:uLnTx/>
                  <a:uFillTx/>
                  <a:latin typeface="Helvetica"/>
                  <a:cs typeface="Helvetica"/>
                </a:rPr>
                <a:t>ADAPT </a:t>
              </a:r>
              <a:r>
                <a:rPr lang="en-PH" sz="1800" b="1" spc="0">
                  <a:solidFill>
                    <a:srgbClr val="E7534F"/>
                  </a:solidFill>
                  <a:latin typeface="Helvetica"/>
                  <a:cs typeface="Helvetica"/>
                </a:rPr>
                <a:t>Sector Analysis</a:t>
              </a:r>
              <a:endParaRPr kumimoji="0" lang="en-PH" sz="1800" b="1" i="0" u="none" strike="noStrike" kern="1200" cap="none" spc="0" normalizeH="0" baseline="0" noProof="0">
                <a:ln>
                  <a:noFill/>
                </a:ln>
                <a:solidFill>
                  <a:srgbClr val="E7534F"/>
                </a:solidFill>
                <a:effectLst/>
                <a:uLnTx/>
                <a:uFillTx/>
                <a:latin typeface="Helvetica"/>
                <a:cs typeface="Helvetica"/>
              </a:endParaRPr>
            </a:p>
            <a:p>
              <a:pPr algn="l">
                <a:defRPr/>
              </a:pPr>
              <a:br>
                <a:rPr lang="en-GB" sz="900" b="0" i="0" u="none" strike="noStrike" kern="1200" cap="none" spc="-150" normalizeH="0" baseline="0" noProof="0">
                  <a:ln>
                    <a:noFill/>
                  </a:ln>
                  <a:effectLst/>
                  <a:uLnTx/>
                  <a:uFillTx/>
                  <a:latin typeface="Helvetica Neue" panose="02000503000000020004" pitchFamily="2"/>
                  <a:cs typeface="Helvetica Neue" panose="02000503000000020004" pitchFamily="2"/>
                </a:rPr>
              </a:br>
              <a:r>
                <a:rPr lang="en-US" sz="3400" b="1" i="0" u="none" strike="noStrike" kern="1200" cap="none" spc="0" normalizeH="0" baseline="0" noProof="0">
                  <a:ln>
                    <a:noFill/>
                  </a:ln>
                  <a:solidFill>
                    <a:schemeClr val="bg1"/>
                  </a:solidFill>
                  <a:effectLst/>
                  <a:uLnTx/>
                  <a:uFillTx/>
                  <a:latin typeface="Helvetica"/>
                  <a:cs typeface="Helvetica"/>
                </a:rPr>
                <a:t>Government</a:t>
              </a:r>
              <a:r>
                <a:rPr lang="en-US" sz="3400" b="1" spc="0">
                  <a:solidFill>
                    <a:schemeClr val="bg1"/>
                  </a:solidFill>
                  <a:latin typeface="Helvetica"/>
                  <a:cs typeface="Helvetica"/>
                </a:rPr>
                <a:t>: CISO insights</a:t>
              </a:r>
              <a:endParaRPr lang="en-PH" sz="3400" b="1" spc="0">
                <a:solidFill>
                  <a:schemeClr val="bg1"/>
                </a:solidFill>
                <a:latin typeface="Helvetica"/>
                <a:cs typeface="Helvetica"/>
              </a:endParaRPr>
            </a:p>
          </p:txBody>
        </p:sp>
        <p:sp>
          <p:nvSpPr>
            <p:cNvPr id="10" name="Rectangle 9">
              <a:extLst>
                <a:ext uri="{FF2B5EF4-FFF2-40B4-BE49-F238E27FC236}">
                  <a16:creationId xmlns:a16="http://schemas.microsoft.com/office/drawing/2014/main" id="{ACEF6AE9-D005-3EA3-860D-283D3795DF65}"/>
                </a:ext>
              </a:extLst>
            </p:cNvPr>
            <p:cNvSpPr/>
            <p:nvPr/>
          </p:nvSpPr>
          <p:spPr>
            <a:xfrm>
              <a:off x="1061252" y="3800757"/>
              <a:ext cx="363198" cy="67206"/>
            </a:xfrm>
            <a:prstGeom prst="rect">
              <a:avLst/>
            </a:prstGeom>
            <a:solidFill>
              <a:srgbClr val="F55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55854"/>
                </a:solidFill>
                <a:effectLst/>
                <a:uLnTx/>
                <a:uFillTx/>
                <a:latin typeface="Calibri" panose="020F0502020204030204"/>
                <a:ea typeface="+mn-ea"/>
                <a:cs typeface="+mn-cs"/>
              </a:endParaRPr>
            </a:p>
          </p:txBody>
        </p:sp>
      </p:grpSp>
      <p:pic>
        <p:nvPicPr>
          <p:cNvPr id="6" name="Graphic 5">
            <a:extLst>
              <a:ext uri="{FF2B5EF4-FFF2-40B4-BE49-F238E27FC236}">
                <a16:creationId xmlns:a16="http://schemas.microsoft.com/office/drawing/2014/main" id="{2C2D915A-D892-909E-FB25-EDA524F105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96570" y="5993998"/>
            <a:ext cx="3063418" cy="329695"/>
          </a:xfrm>
          <a:prstGeom prst="rect">
            <a:avLst/>
          </a:prstGeom>
        </p:spPr>
      </p:pic>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7F76F-E71F-C548-BDD6-AE4E6C3A8F3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FBF404C-E304-94E9-D75B-D9F3AB0E9BA4}"/>
              </a:ext>
            </a:extLst>
          </p:cNvPr>
          <p:cNvSpPr txBox="1"/>
          <p:nvPr/>
        </p:nvSpPr>
        <p:spPr>
          <a:xfrm>
            <a:off x="4450267" y="6561497"/>
            <a:ext cx="7612983"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203 Australian CISOs, 21 from Government</a:t>
            </a:r>
          </a:p>
        </p:txBody>
      </p:sp>
      <p:sp>
        <p:nvSpPr>
          <p:cNvPr id="6" name="Title 1">
            <a:extLst>
              <a:ext uri="{FF2B5EF4-FFF2-40B4-BE49-F238E27FC236}">
                <a16:creationId xmlns:a16="http://schemas.microsoft.com/office/drawing/2014/main" id="{5F94BE94-416B-622C-B1CA-BEC06C308833}"/>
              </a:ext>
            </a:extLst>
          </p:cNvPr>
          <p:cNvSpPr txBox="1">
            <a:spLocks/>
          </p:cNvSpPr>
          <p:nvPr/>
        </p:nvSpPr>
        <p:spPr>
          <a:xfrm>
            <a:off x="259715" y="154922"/>
            <a:ext cx="11627484" cy="485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80985">
              <a:lnSpc>
                <a:spcPct val="100000"/>
              </a:lnSpc>
              <a:spcBef>
                <a:spcPts val="0"/>
              </a:spcBef>
              <a:defRPr sz="2000" b="1">
                <a:latin typeface="Helvetica"/>
              </a:defRPr>
            </a:pPr>
            <a:r>
              <a:rPr lang="en-US" sz="2100" b="1">
                <a:solidFill>
                  <a:prstClr val="black"/>
                </a:solidFill>
                <a:latin typeface="Helvetica"/>
              </a:rPr>
              <a:t>What is your average ‘mean time to respond’ (MTTR) to an incident once detected? </a:t>
            </a:r>
          </a:p>
        </p:txBody>
      </p:sp>
      <p:pic>
        <p:nvPicPr>
          <p:cNvPr id="8" name="Graphic 7">
            <a:extLst>
              <a:ext uri="{FF2B5EF4-FFF2-40B4-BE49-F238E27FC236}">
                <a16:creationId xmlns:a16="http://schemas.microsoft.com/office/drawing/2014/main" id="{75D02D53-37D5-D8D9-A6FF-79AAB37110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555" y="876372"/>
            <a:ext cx="11662656" cy="5560523"/>
          </a:xfrm>
          <a:prstGeom prst="rect">
            <a:avLst/>
          </a:prstGeom>
        </p:spPr>
      </p:pic>
    </p:spTree>
    <p:extLst>
      <p:ext uri="{BB962C8B-B14F-4D97-AF65-F5344CB8AC3E}">
        <p14:creationId xmlns:p14="http://schemas.microsoft.com/office/powerpoint/2010/main" val="2867713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875AC-FFC9-1CAA-53F6-C4705CE50A1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F565A7B-1282-B490-4300-113A11764864}"/>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E9F2B6E-5FE6-B392-1C06-45BD166FAB73}"/>
              </a:ext>
            </a:extLst>
          </p:cNvPr>
          <p:cNvSpPr txBox="1"/>
          <p:nvPr/>
        </p:nvSpPr>
        <p:spPr>
          <a:xfrm>
            <a:off x="646301" y="1554687"/>
            <a:ext cx="3374323" cy="4797917"/>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Key takeaways from government respondents: </a:t>
            </a:r>
          </a:p>
          <a:p>
            <a:pPr marL="171450" indent="-171450">
              <a:lnSpc>
                <a:spcPct val="150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SOC structure: </a:t>
            </a:r>
            <a:r>
              <a:rPr lang="en-US" sz="1200">
                <a:solidFill>
                  <a:prstClr val="black"/>
                </a:solidFill>
                <a:latin typeface="Helvetica"/>
                <a:cs typeface="Helvetica"/>
              </a:rPr>
              <a:t>Like other sectors, </a:t>
            </a:r>
            <a:br>
              <a:rPr lang="en-US" sz="1200">
                <a:solidFill>
                  <a:prstClr val="black"/>
                </a:solidFill>
                <a:latin typeface="Helvetica"/>
                <a:cs typeface="Helvetica"/>
              </a:rPr>
            </a:br>
            <a:r>
              <a:rPr lang="en-US" sz="1200">
                <a:solidFill>
                  <a:prstClr val="black"/>
                </a:solidFill>
                <a:latin typeface="Helvetica"/>
                <a:cs typeface="Helvetica"/>
              </a:rPr>
              <a:t>most government agencies have a partial in-house and fully outsourced SOC</a:t>
            </a:r>
            <a:r>
              <a:rPr lang="en-GB" sz="1200">
                <a:solidFill>
                  <a:prstClr val="black"/>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Detection and response speed: </a:t>
            </a:r>
            <a:r>
              <a:rPr lang="en-US" sz="1200">
                <a:solidFill>
                  <a:prstClr val="black"/>
                </a:solidFill>
                <a:latin typeface="Helvetica"/>
                <a:cs typeface="Helvetica"/>
              </a:rPr>
              <a:t>Government agencies are slower on average than other sectors at both </a:t>
            </a:r>
            <a:br>
              <a:rPr lang="en-US" sz="1200">
                <a:solidFill>
                  <a:prstClr val="black"/>
                </a:solidFill>
                <a:latin typeface="Helvetica"/>
                <a:cs typeface="Helvetica"/>
              </a:rPr>
            </a:br>
            <a:r>
              <a:rPr lang="en-US" sz="1200">
                <a:solidFill>
                  <a:prstClr val="black"/>
                </a:solidFill>
                <a:latin typeface="Helvetica"/>
                <a:cs typeface="Helvetica"/>
              </a:rPr>
              <a:t>detection and response</a:t>
            </a:r>
            <a:r>
              <a:rPr lang="en-GB" sz="1200">
                <a:solidFill>
                  <a:prstClr val="black"/>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Detection time: </a:t>
            </a:r>
            <a:r>
              <a:rPr lang="en-US" sz="1200">
                <a:solidFill>
                  <a:prstClr val="black"/>
                </a:solidFill>
                <a:latin typeface="Helvetica"/>
                <a:cs typeface="Helvetica"/>
              </a:rPr>
              <a:t>About 24% of government agencies take over 12 hours to detect a security incident, compared to 15% in </a:t>
            </a:r>
            <a:br>
              <a:rPr lang="en-US" sz="1200">
                <a:solidFill>
                  <a:prstClr val="black"/>
                </a:solidFill>
                <a:latin typeface="Helvetica"/>
                <a:cs typeface="Helvetica"/>
              </a:rPr>
            </a:br>
            <a:r>
              <a:rPr lang="en-US" sz="1200">
                <a:solidFill>
                  <a:prstClr val="black"/>
                </a:solidFill>
                <a:latin typeface="Helvetica"/>
                <a:cs typeface="Helvetica"/>
              </a:rPr>
              <a:t>other sectors. </a:t>
            </a:r>
          </a:p>
          <a:p>
            <a:pPr marL="171450" indent="-171450">
              <a:lnSpc>
                <a:spcPct val="150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Response time: </a:t>
            </a:r>
            <a:r>
              <a:rPr lang="en-US" sz="1200">
                <a:solidFill>
                  <a:prstClr val="black"/>
                </a:solidFill>
                <a:latin typeface="Helvetica"/>
                <a:cs typeface="Helvetica"/>
              </a:rPr>
              <a:t>29% of agencies take more than 12 hours to respond, while only 16% of other sectors do the same.</a:t>
            </a:r>
            <a:endParaRPr lang="en-GB" sz="1200">
              <a:solidFill>
                <a:prstClr val="black"/>
              </a:solidFill>
              <a:latin typeface="Helvetica"/>
              <a:cs typeface="Helvetica"/>
            </a:endParaRPr>
          </a:p>
        </p:txBody>
      </p:sp>
      <p:grpSp>
        <p:nvGrpSpPr>
          <p:cNvPr id="2" name="Group 1">
            <a:extLst>
              <a:ext uri="{FF2B5EF4-FFF2-40B4-BE49-F238E27FC236}">
                <a16:creationId xmlns:a16="http://schemas.microsoft.com/office/drawing/2014/main" id="{375EA308-E0A0-9EC4-69C3-9807B249FFD5}"/>
              </a:ext>
            </a:extLst>
          </p:cNvPr>
          <p:cNvGrpSpPr/>
          <p:nvPr/>
        </p:nvGrpSpPr>
        <p:grpSpPr>
          <a:xfrm>
            <a:off x="643103" y="292196"/>
            <a:ext cx="4129258" cy="1138774"/>
            <a:chOff x="819810" y="1621037"/>
            <a:chExt cx="4129258" cy="1138774"/>
          </a:xfrm>
        </p:grpSpPr>
        <p:sp>
          <p:nvSpPr>
            <p:cNvPr id="3" name="Rectangle 2">
              <a:extLst>
                <a:ext uri="{FF2B5EF4-FFF2-40B4-BE49-F238E27FC236}">
                  <a16:creationId xmlns:a16="http://schemas.microsoft.com/office/drawing/2014/main" id="{BADDDD0A-A7AC-7F97-BD1F-42587F76186A}"/>
                </a:ext>
              </a:extLst>
            </p:cNvPr>
            <p:cNvSpPr/>
            <p:nvPr/>
          </p:nvSpPr>
          <p:spPr>
            <a:xfrm>
              <a:off x="819812" y="1928814"/>
              <a:ext cx="3377520" cy="830997"/>
            </a:xfrm>
            <a:prstGeom prst="rect">
              <a:avLst/>
            </a:prstGeom>
          </p:spPr>
          <p:txBody>
            <a:bodyPr wrap="square" lIns="91440" tIns="45720" rIns="91440" bIns="45720" anchor="t">
              <a:spAutoFit/>
            </a:bodyPr>
            <a:lstStyle/>
            <a:p>
              <a:pPr lvl="0">
                <a:defRPr/>
              </a:pPr>
              <a:r>
                <a:rPr lang="en-US" sz="2400" b="1">
                  <a:solidFill>
                    <a:prstClr val="black"/>
                  </a:solidFill>
                  <a:latin typeface="Helvetica"/>
                  <a:cs typeface="Helvetica"/>
                </a:rPr>
                <a:t>SOC, MTTD </a:t>
              </a:r>
              <a:br>
                <a:rPr lang="en-US" sz="2400" b="1">
                  <a:solidFill>
                    <a:prstClr val="black"/>
                  </a:solidFill>
                  <a:latin typeface="Helvetica"/>
                  <a:cs typeface="Helvetica"/>
                </a:rPr>
              </a:br>
              <a:r>
                <a:rPr lang="en-US" sz="2400" b="1">
                  <a:solidFill>
                    <a:prstClr val="black"/>
                  </a:solidFill>
                  <a:latin typeface="Helvetica"/>
                  <a:cs typeface="Helvetica"/>
                </a:rPr>
                <a:t>and MTTR</a:t>
              </a:r>
            </a:p>
          </p:txBody>
        </p:sp>
        <p:sp>
          <p:nvSpPr>
            <p:cNvPr id="6" name="Rectangle 5">
              <a:extLst>
                <a:ext uri="{FF2B5EF4-FFF2-40B4-BE49-F238E27FC236}">
                  <a16:creationId xmlns:a16="http://schemas.microsoft.com/office/drawing/2014/main" id="{3E9BC81B-BF53-78F5-E403-DD301FC25A1A}"/>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Insights: Government Sector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C840ABBA-A213-279C-2B0F-7790046842D8}"/>
              </a:ext>
            </a:extLst>
          </p:cNvPr>
          <p:cNvCxnSpPr>
            <a:cxnSpLocks/>
          </p:cNvCxnSpPr>
          <p:nvPr/>
        </p:nvCxnSpPr>
        <p:spPr>
          <a:xfrm flipV="1">
            <a:off x="4170288" y="292196"/>
            <a:ext cx="0" cy="6409178"/>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071A94E-575F-E2DC-FB0B-C5C680F5B9B7}"/>
              </a:ext>
            </a:extLst>
          </p:cNvPr>
          <p:cNvSpPr txBox="1"/>
          <p:nvPr/>
        </p:nvSpPr>
        <p:spPr>
          <a:xfrm>
            <a:off x="4387466" y="228265"/>
            <a:ext cx="7560000" cy="65214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spcAft>
                <a:spcPts val="600"/>
              </a:spcAft>
              <a:buClr>
                <a:srgbClr val="E7534F"/>
              </a:buClr>
              <a:defRPr/>
            </a:pPr>
            <a:r>
              <a:rPr lang="en-US" sz="1200" b="1">
                <a:solidFill>
                  <a:prstClr val="black"/>
                </a:solidFill>
                <a:latin typeface="Helvetica"/>
                <a:cs typeface="Helvetica"/>
              </a:rPr>
              <a:t>Government </a:t>
            </a:r>
            <a:r>
              <a:rPr lang="en-US" sz="1200" b="1" err="1">
                <a:solidFill>
                  <a:prstClr val="black"/>
                </a:solidFill>
                <a:latin typeface="Helvetica"/>
                <a:cs typeface="Helvetica"/>
              </a:rPr>
              <a:t>organisations</a:t>
            </a:r>
            <a:r>
              <a:rPr lang="en-US" sz="1200" b="1">
                <a:solidFill>
                  <a:prstClr val="black"/>
                </a:solidFill>
                <a:latin typeface="Helvetica"/>
                <a:cs typeface="Helvetica"/>
              </a:rPr>
              <a:t> mostly rely on outsourced vendors</a:t>
            </a: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lacking skilled cyber staff in-house tend to outsource their SOCs.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According to ADAPT CIO Edge Survey (Feb 2025), government agencies operate with more legacy </a:t>
            </a:r>
            <a:br>
              <a:rPr lang="en-US" sz="1200" dirty="0">
                <a:latin typeface="Helvetica"/>
                <a:cs typeface="Helvetica"/>
              </a:rPr>
            </a:br>
            <a:r>
              <a:rPr lang="en-US" sz="1200">
                <a:solidFill>
                  <a:prstClr val="black"/>
                </a:solidFill>
                <a:latin typeface="Helvetica"/>
                <a:cs typeface="Helvetica"/>
              </a:rPr>
              <a:t>on-premises environments, limited data integration and basic governance controls. Outsourcing SOC enables faster improvement in E8 maturity and cyber security capabilities</a:t>
            </a:r>
          </a:p>
          <a:p>
            <a:pPr lvl="0">
              <a:lnSpc>
                <a:spcPct val="150000"/>
              </a:lnSpc>
              <a:spcAft>
                <a:spcPts val="600"/>
              </a:spcAft>
              <a:buClr>
                <a:srgbClr val="E7534F"/>
              </a:buClr>
              <a:defRPr/>
            </a:pPr>
            <a:r>
              <a:rPr lang="en-US" sz="1200" b="1">
                <a:solidFill>
                  <a:prstClr val="black"/>
                </a:solidFill>
                <a:latin typeface="Helvetica"/>
                <a:cs typeface="Helvetica"/>
              </a:rPr>
              <a:t>Government lags behind in security capability</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Government agencies show significant performance gaps in cyber resilience.</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some agencies respond promptly (within 1-6 hours), many lag far behind, underscoring </a:t>
            </a:r>
            <a:br>
              <a:rPr lang="en-US" sz="1200" dirty="0">
                <a:latin typeface="Helvetica"/>
                <a:cs typeface="Helvetica"/>
              </a:rPr>
            </a:br>
            <a:r>
              <a:rPr lang="en-US" sz="1200">
                <a:solidFill>
                  <a:prstClr val="black"/>
                </a:solidFill>
                <a:latin typeface="Helvetica"/>
                <a:cs typeface="Helvetica"/>
              </a:rPr>
              <a:t>the urgent need to strengthen cyber security frameworks.</a:t>
            </a:r>
          </a:p>
          <a:p>
            <a:pPr>
              <a:lnSpc>
                <a:spcPct val="150000"/>
              </a:lnSpc>
              <a:spcAft>
                <a:spcPts val="600"/>
              </a:spcAft>
              <a:buClr>
                <a:srgbClr val="E7534F"/>
              </a:buClr>
              <a:defRPr/>
            </a:pPr>
            <a:r>
              <a:rPr lang="en-US" sz="1200" b="1">
                <a:solidFill>
                  <a:prstClr val="black"/>
                </a:solidFill>
                <a:latin typeface="Helvetica"/>
                <a:cs typeface="Helvetica"/>
              </a:rPr>
              <a:t>Detection and response times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Most government agencies take more than 12 hours to detect and respond to threats.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Heavy reliance on outsourced SOCs contributes to inconsistent performance, placing more agencies in the &gt;12-hour category. This underscores the need for whole-of-government shared SOC services and uplifting E8 maturity.</a:t>
            </a:r>
          </a:p>
          <a:p>
            <a:pPr>
              <a:lnSpc>
                <a:spcPct val="150000"/>
              </a:lnSpc>
              <a:spcAft>
                <a:spcPts val="600"/>
              </a:spcAft>
              <a:buClr>
                <a:srgbClr val="E7534F"/>
              </a:buClr>
              <a:defRPr/>
            </a:pPr>
            <a:r>
              <a:rPr lang="en-US" sz="1200" b="1">
                <a:solidFill>
                  <a:prstClr val="black"/>
                </a:solidFill>
                <a:latin typeface="Helvetica"/>
                <a:cs typeface="Helvetica"/>
              </a:rPr>
              <a:t>Private sector comparison</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CISOs in the private sector </a:t>
            </a:r>
            <a:r>
              <a:rPr lang="en-US" sz="1200" err="1">
                <a:solidFill>
                  <a:prstClr val="black"/>
                </a:solidFill>
                <a:latin typeface="Helvetica"/>
                <a:cs typeface="Helvetica"/>
              </a:rPr>
              <a:t>prioritises</a:t>
            </a:r>
            <a:r>
              <a:rPr lang="en-US" sz="1200">
                <a:solidFill>
                  <a:prstClr val="black"/>
                </a:solidFill>
                <a:latin typeface="Helvetica"/>
                <a:cs typeface="Helvetica"/>
              </a:rPr>
              <a:t> threat </a:t>
            </a:r>
            <a:r>
              <a:rPr lang="en-US" sz="1200" err="1">
                <a:solidFill>
                  <a:prstClr val="black"/>
                </a:solidFill>
                <a:latin typeface="Helvetica"/>
                <a:cs typeface="Helvetica"/>
              </a:rPr>
              <a:t>defence</a:t>
            </a:r>
            <a:r>
              <a:rPr lang="en-US" sz="1200">
                <a:solidFill>
                  <a:prstClr val="black"/>
                </a:solidFill>
                <a:latin typeface="Helvetica"/>
                <a:cs typeface="Helvetica"/>
              </a:rPr>
              <a:t> and rapid recovery, supported by greater automations in SOC operations.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Government leaders </a:t>
            </a:r>
            <a:r>
              <a:rPr lang="en-US" sz="1200" err="1">
                <a:solidFill>
                  <a:prstClr val="black"/>
                </a:solidFill>
                <a:latin typeface="Helvetica"/>
                <a:cs typeface="Helvetica"/>
              </a:rPr>
              <a:t>prioritise</a:t>
            </a:r>
            <a:r>
              <a:rPr lang="en-US" sz="1200">
                <a:solidFill>
                  <a:prstClr val="black"/>
                </a:solidFill>
                <a:latin typeface="Helvetica"/>
                <a:cs typeface="Helvetica"/>
              </a:rPr>
              <a:t> keeping their operational systems stable and compliant, while CISOs </a:t>
            </a:r>
            <a:br>
              <a:rPr lang="en-US" sz="1200" dirty="0">
                <a:latin typeface="Helvetica"/>
                <a:cs typeface="Helvetica"/>
              </a:rPr>
            </a:br>
            <a:r>
              <a:rPr lang="en-US" sz="1200">
                <a:solidFill>
                  <a:prstClr val="black"/>
                </a:solidFill>
                <a:latin typeface="Helvetica"/>
                <a:cs typeface="Helvetica"/>
              </a:rPr>
              <a:t>focus more on detecting and responding immediately to security incidents. For further insights, </a:t>
            </a:r>
            <a:br>
              <a:rPr lang="en-US" sz="1200" dirty="0">
                <a:latin typeface="Helvetica"/>
                <a:cs typeface="Helvetica"/>
              </a:rPr>
            </a:br>
            <a:r>
              <a:rPr lang="en-US" sz="1200">
                <a:solidFill>
                  <a:prstClr val="black"/>
                </a:solidFill>
                <a:latin typeface="Helvetica"/>
                <a:cs typeface="Helvetica"/>
              </a:rPr>
              <a:t>view an </a:t>
            </a:r>
            <a:r>
              <a:rPr lang="en-US" sz="1200">
                <a:solidFill>
                  <a:srgbClr val="F55854"/>
                </a:solidFill>
                <a:latin typeface="Helvetica"/>
                <a:cs typeface="Helvetica"/>
                <a:hlinkClick r:id="rId2">
                  <a:extLst>
                    <a:ext uri="{A12FA001-AC4F-418D-AE19-62706E023703}">
                      <ahyp:hlinkClr xmlns:ahyp="http://schemas.microsoft.com/office/drawing/2018/hyperlinkcolor" val="tx"/>
                    </a:ext>
                  </a:extLst>
                </a:hlinkClick>
              </a:rPr>
              <a:t>ADAPT Tech Trend</a:t>
            </a:r>
            <a:r>
              <a:rPr lang="en-US" sz="1200">
                <a:solidFill>
                  <a:prstClr val="black"/>
                </a:solidFill>
                <a:latin typeface="Helvetica"/>
                <a:cs typeface="Helvetica"/>
              </a:rPr>
              <a:t> report (Dec 2025).</a:t>
            </a:r>
          </a:p>
        </p:txBody>
      </p:sp>
    </p:spTree>
    <p:extLst>
      <p:ext uri="{BB962C8B-B14F-4D97-AF65-F5344CB8AC3E}">
        <p14:creationId xmlns:p14="http://schemas.microsoft.com/office/powerpoint/2010/main" val="69081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F2433-2CE5-CC05-B4F4-17426E119E1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1E6D366-26B6-218A-5E98-AD10E9AA4E1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839999" y="-6"/>
            <a:ext cx="4351989" cy="6858001"/>
          </a:xfrm>
          <a:prstGeom prst="rect">
            <a:avLst/>
          </a:prstGeom>
        </p:spPr>
      </p:pic>
      <p:sp>
        <p:nvSpPr>
          <p:cNvPr id="59" name="Rectangle 58">
            <a:extLst>
              <a:ext uri="{FF2B5EF4-FFF2-40B4-BE49-F238E27FC236}">
                <a16:creationId xmlns:a16="http://schemas.microsoft.com/office/drawing/2014/main" id="{EF77DF4B-65C4-BFB0-E28D-76834741D225}"/>
              </a:ext>
            </a:extLst>
          </p:cNvPr>
          <p:cNvSpPr/>
          <p:nvPr/>
        </p:nvSpPr>
        <p:spPr>
          <a:xfrm>
            <a:off x="1" y="-6"/>
            <a:ext cx="8640000" cy="685800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5">
            <a:extLst>
              <a:ext uri="{FF2B5EF4-FFF2-40B4-BE49-F238E27FC236}">
                <a16:creationId xmlns:a16="http://schemas.microsoft.com/office/drawing/2014/main" id="{DF0DB43A-F56B-D9F2-FB5B-59293E8057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360AA7A2-D980-3058-0C86-3F1E291D4D89}"/>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A6A9865-E8B2-1505-38D6-DDA473D28E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082BEBF-94CC-D762-A7BF-C0172F95A00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8BDCCC35-5802-7EA6-71D1-30BB92596305}"/>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1F2F13C7-F8F1-ED86-2281-DC1745D8A97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917DD9B6-728F-B2FF-FAE0-723EE9ABB62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08644E41-46CB-74D4-1727-58CF67B27E0E}"/>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BC2D5B74-83D8-C205-EA23-23CCE0ADFC3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1CCB9D20-7708-36AD-13C5-516CDB83E57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52C72E11-BC83-5B8C-88D0-D2823608608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320AF26-9E7F-CD15-E24A-510968726C3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B9E2F50-6CB5-1284-59A9-F19D2F6D4D3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AD31C7B4-8EA3-2A10-6C77-A8CF5D606B2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A6C1A22C-E691-AE22-8530-A23E4E7B627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6549D9C2-D8EB-A2B8-1889-92C5E477AC17}"/>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3AF8CEE9-9830-7F7F-A68E-4C443C680C70}"/>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C5345A3C-3FD6-03E6-14CC-0A386B17A76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4A4386B5-AE92-9116-6736-5E7ED79FAC69}"/>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186E821D-EB15-ED8A-913D-71B1F84E74C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084FA80F-6C68-ADFA-6E22-D432B8DA4376}"/>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5716C834-40FD-9C2B-A02D-E318C257F72E}"/>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31FA19D5-F13A-F742-72BF-ACE8F91A59A1}"/>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4909A210-1677-0DC6-208E-4BB24F9D52E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9D12161-BEB1-EA10-63A0-A7FBB103828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254C54B2-2747-52B9-6026-2AD2F95166B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3ECCD1B-2E57-6998-762A-DA2CC982523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4E9E6130-B776-0ECF-A1CF-3E716AB7C5A1}"/>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E06B3D5-2CBC-0630-C036-D0CD2754AF4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33E38B8-B50E-FC5F-6767-F2CBB028FC6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BF6182F-E9B4-57AD-4389-FE040D53BA3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E5FB700-B2EF-C44A-159B-1D358817323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5102E8-280C-B2FF-F64C-B5525944F0CD}"/>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73EC921F-AEA5-A871-CC00-BD4714B703FA}"/>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81C7F0F-9BD3-85D0-FA56-34F607C842F4}"/>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4E70885-51A5-A57F-5CED-D98943D0DBC9}"/>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07F3D6F-6CC0-A093-05E7-5642B056E6D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64FA534-7AA9-4B8A-25FE-2FADD10E119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FF12559-196A-A2B2-163C-9749175185C0}"/>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FC1B77B-3E4E-B7A1-02E4-D766A4487B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52CE777-1EDD-F483-3E16-81016E5EE4A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5B64304-ABA7-0F1E-5B61-98168944AB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4" name="Group 3">
            <a:extLst>
              <a:ext uri="{FF2B5EF4-FFF2-40B4-BE49-F238E27FC236}">
                <a16:creationId xmlns:a16="http://schemas.microsoft.com/office/drawing/2014/main" id="{0DB251C2-CFB9-5082-378B-09E5D680E6C6}"/>
              </a:ext>
            </a:extLst>
          </p:cNvPr>
          <p:cNvGrpSpPr/>
          <p:nvPr/>
        </p:nvGrpSpPr>
        <p:grpSpPr>
          <a:xfrm>
            <a:off x="525042" y="2621285"/>
            <a:ext cx="7539256" cy="1019208"/>
            <a:chOff x="525042" y="1566398"/>
            <a:chExt cx="7539256" cy="1019208"/>
          </a:xfrm>
        </p:grpSpPr>
        <p:sp>
          <p:nvSpPr>
            <p:cNvPr id="3" name="TextBox 2">
              <a:extLst>
                <a:ext uri="{FF2B5EF4-FFF2-40B4-BE49-F238E27FC236}">
                  <a16:creationId xmlns:a16="http://schemas.microsoft.com/office/drawing/2014/main" id="{B2B1A02D-DF2B-D803-031F-489498FBE157}"/>
                </a:ext>
              </a:extLst>
            </p:cNvPr>
            <p:cNvSpPr txBox="1"/>
            <p:nvPr/>
          </p:nvSpPr>
          <p:spPr>
            <a:xfrm>
              <a:off x="525042" y="1566398"/>
              <a:ext cx="7539256"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Survey demographics</a:t>
              </a:r>
            </a:p>
          </p:txBody>
        </p:sp>
        <p:sp>
          <p:nvSpPr>
            <p:cNvPr id="5" name="Rectangle 4">
              <a:extLst>
                <a:ext uri="{FF2B5EF4-FFF2-40B4-BE49-F238E27FC236}">
                  <a16:creationId xmlns:a16="http://schemas.microsoft.com/office/drawing/2014/main" id="{9D9839F4-4E38-AD90-045A-1698AF5C5EF1}"/>
                </a:ext>
              </a:extLst>
            </p:cNvPr>
            <p:cNvSpPr/>
            <p:nvPr/>
          </p:nvSpPr>
          <p:spPr>
            <a:xfrm>
              <a:off x="616936" y="252313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6657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35828" y="217667"/>
            <a:ext cx="11320343" cy="415498"/>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srgbClr val="000000"/>
                </a:solidFill>
                <a:effectLst/>
                <a:uLnTx/>
                <a:uFillTx/>
                <a:latin typeface="Helvetica" panose="020B0403020202020204" pitchFamily="34" charset="0"/>
                <a:cs typeface="Helvetica"/>
              </a:rPr>
              <a:t>Survey demographics: Australian Government CISOs and Government Leaders in 2025</a:t>
            </a:r>
            <a:endParaRPr kumimoji="0" lang="en-AU" sz="2100" b="1" i="0" u="none" strike="noStrike" kern="1200" cap="none" spc="0" normalizeH="0" baseline="0" noProof="0">
              <a:ln>
                <a:noFill/>
              </a:ln>
              <a:solidFill>
                <a:srgbClr val="000000"/>
              </a:solidFill>
              <a:effectLst/>
              <a:uLnTx/>
              <a:uFillTx/>
              <a:latin typeface="Helvetica" panose="020B0403020202020204" pitchFamily="34" charset="0"/>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416661"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30" name="Graphic 29">
            <a:extLst>
              <a:ext uri="{FF2B5EF4-FFF2-40B4-BE49-F238E27FC236}">
                <a16:creationId xmlns:a16="http://schemas.microsoft.com/office/drawing/2014/main" id="{FF647234-3841-EB1C-03FE-F701A0DE5C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945" y="804070"/>
            <a:ext cx="12192000" cy="5909091"/>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676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&amp;</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0432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2" y="1518520"/>
            <a:ext cx="4213367" cy="4431085"/>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This document outlines insights from CIOs </a:t>
            </a:r>
            <a:br>
              <a:rPr lang="en-US" sz="1200" b="1" dirty="0">
                <a:latin typeface="Helvetica"/>
                <a:cs typeface="Helvetica"/>
              </a:rPr>
            </a:br>
            <a:r>
              <a:rPr lang="en-US" sz="1200" b="1">
                <a:solidFill>
                  <a:prstClr val="black"/>
                </a:solidFill>
                <a:latin typeface="Helvetica"/>
                <a:cs typeface="Helvetica"/>
              </a:rPr>
              <a:t>within government.</a:t>
            </a:r>
            <a:endParaRPr lang="en-US" sz="1200" b="1">
              <a:solidFill>
                <a:prstClr val="black"/>
              </a:solidFill>
              <a:highlight>
                <a:srgbClr val="FFFF00"/>
              </a:highlight>
              <a:latin typeface="Helvetica"/>
              <a:cs typeface="Helvetica"/>
            </a:endParaRPr>
          </a:p>
          <a:p>
            <a:pPr lvl="0">
              <a:lnSpc>
                <a:spcPct val="150000"/>
              </a:lnSpc>
              <a:spcAft>
                <a:spcPts val="600"/>
              </a:spcAft>
              <a:buClr>
                <a:srgbClr val="E7534F"/>
              </a:buClr>
              <a:defRPr/>
            </a:pPr>
            <a:r>
              <a:rPr lang="en-GB" sz="1200">
                <a:solidFill>
                  <a:prstClr val="black"/>
                </a:solidFill>
                <a:latin typeface="Helvetica"/>
                <a:cs typeface="Helvetica"/>
              </a:rPr>
              <a:t>Government organisations in the ADAPT sample consist of:</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Federal run agencies</a:t>
            </a:r>
          </a:p>
          <a:p>
            <a:pPr marL="171450" indent="-1714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State </a:t>
            </a:r>
            <a:r>
              <a:rPr lang="en-US" sz="1200">
                <a:solidFill>
                  <a:prstClr val="black"/>
                </a:solidFill>
                <a:latin typeface="Helvetica"/>
                <a:cs typeface="Helvetica"/>
              </a:rPr>
              <a:t>agencies and government-owned services </a:t>
            </a:r>
            <a:br>
              <a:rPr lang="en-US" sz="1200">
                <a:latin typeface="Helvetica"/>
                <a:cs typeface="Helvetica"/>
              </a:rPr>
            </a:br>
            <a:r>
              <a:rPr lang="en-US" sz="1200">
                <a:solidFill>
                  <a:prstClr val="black"/>
                </a:solidFill>
                <a:latin typeface="Helvetica"/>
                <a:cs typeface="Helvetica"/>
              </a:rPr>
              <a:t>(e.g., state and local health </a:t>
            </a:r>
            <a:r>
              <a:rPr lang="en-US" sz="1200" dirty="0" err="1">
                <a:solidFill>
                  <a:prstClr val="black"/>
                </a:solidFill>
                <a:latin typeface="Helvetica"/>
                <a:cs typeface="Helvetica"/>
              </a:rPr>
              <a:t>organisations</a:t>
            </a:r>
            <a:r>
              <a:rPr lang="en-US" sz="1200">
                <a:solidFill>
                  <a:prstClr val="black"/>
                </a:solidFill>
                <a:latin typeface="Helvetica"/>
                <a:cs typeface="Helvetica"/>
              </a:rPr>
              <a:t>, ambulance) </a:t>
            </a: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Local government entities</a:t>
            </a:r>
          </a:p>
          <a:p>
            <a:pPr lvl="0">
              <a:lnSpc>
                <a:spcPct val="150000"/>
              </a:lnSpc>
              <a:spcAft>
                <a:spcPts val="600"/>
              </a:spcAft>
              <a:buClr>
                <a:srgbClr val="E7534F"/>
              </a:buClr>
              <a:defRPr/>
            </a:pPr>
            <a:r>
              <a:rPr lang="en-GB" sz="1200">
                <a:solidFill>
                  <a:prstClr val="black"/>
                </a:solidFill>
                <a:latin typeface="Helvetica"/>
                <a:cs typeface="Helvetica"/>
              </a:rPr>
              <a:t>The statistics shown in this report cover:</a:t>
            </a:r>
          </a:p>
          <a:p>
            <a:pPr marL="171450" lvl="0" indent="-171450">
              <a:lnSpc>
                <a:spcPct val="150000"/>
              </a:lnSpc>
              <a:spcAft>
                <a:spcPts val="600"/>
              </a:spcAft>
              <a:buClr>
                <a:srgbClr val="E7534F"/>
              </a:buClr>
              <a:buFont typeface="Arial" panose="020B0604020202020204" pitchFamily="34" charset="0"/>
              <a:buChar char="•"/>
              <a:defRPr/>
            </a:pPr>
            <a:r>
              <a:rPr lang="en-GB" sz="1200">
                <a:solidFill>
                  <a:prstClr val="black"/>
                </a:solidFill>
                <a:latin typeface="Helvetica"/>
                <a:cs typeface="Helvetica"/>
              </a:rPr>
              <a:t>Essential Eight framework maturity and cyber resilience. </a:t>
            </a:r>
          </a:p>
          <a:p>
            <a:pPr marL="171450" lvl="0" indent="-171450">
              <a:lnSpc>
                <a:spcPct val="150000"/>
              </a:lnSpc>
              <a:spcAft>
                <a:spcPts val="600"/>
              </a:spcAft>
              <a:buClr>
                <a:srgbClr val="E7534F"/>
              </a:buClr>
              <a:buFont typeface="Arial" panose="020B0604020202020204" pitchFamily="34" charset="0"/>
              <a:buChar char="•"/>
              <a:defRPr/>
            </a:pPr>
            <a:r>
              <a:rPr lang="en-GB" sz="1200">
                <a:solidFill>
                  <a:prstClr val="black"/>
                </a:solidFill>
                <a:latin typeface="Helvetica"/>
                <a:cs typeface="Helvetica"/>
              </a:rPr>
              <a:t>SOC approach, mean time to detect (MTTD) and mean time to respond (MTTR).</a:t>
            </a:r>
          </a:p>
          <a:p>
            <a:pPr marR="0" lvl="0" algn="l" defTabSz="914400" rtl="0" eaLnBrk="1" fontAlgn="auto" latinLnBrk="0" hangingPunct="1">
              <a:lnSpc>
                <a:spcPct val="150000"/>
              </a:lnSpc>
              <a:spcBef>
                <a:spcPts val="0"/>
              </a:spcBef>
              <a:spcAft>
                <a:spcPts val="600"/>
              </a:spcAft>
              <a:buClr>
                <a:srgbClr val="E7534F"/>
              </a:buClr>
              <a:buSzTx/>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Security </a:t>
            </a:r>
            <a:r>
              <a:rPr lang="en-GB" sz="1200">
                <a:solidFill>
                  <a:prstClr val="black"/>
                </a:solidFill>
                <a:latin typeface="Helvetica"/>
                <a:cs typeface="Helvetica"/>
              </a:rPr>
              <a:t>surveys</a:t>
            </a:r>
            <a:r>
              <a:rPr kumimoji="0" lang="en-GB" sz="1200" b="0" i="0" u="none" strike="noStrike" kern="1200" cap="none" spc="0" normalizeH="0" baseline="0" noProof="0">
                <a:ln>
                  <a:noFill/>
                </a:ln>
                <a:solidFill>
                  <a:prstClr val="black"/>
                </a:solidFill>
                <a:effectLst/>
                <a:uLnTx/>
                <a:uFillTx/>
                <a:latin typeface="Helvetica"/>
                <a:ea typeface="+mn-ea"/>
                <a:cs typeface="Helvetica"/>
              </a:rPr>
              <a:t> were received in April and October 2025</a:t>
            </a:r>
            <a:r>
              <a:rPr lang="en-GB" sz="1200">
                <a:solidFill>
                  <a:prstClr val="black"/>
                </a:solidFill>
                <a:latin typeface="Helvetica"/>
                <a:cs typeface="Helvetica"/>
              </a:rPr>
              <a:t>.</a:t>
            </a:r>
            <a:r>
              <a:rPr kumimoji="0" lang="en-GB" sz="1200" b="0" i="0" u="none" strike="noStrike" kern="1200" cap="none" spc="0" normalizeH="0" baseline="0" noProof="0">
                <a:ln>
                  <a:noFill/>
                </a:ln>
                <a:solidFill>
                  <a:prstClr val="black"/>
                </a:solidFill>
                <a:effectLst/>
                <a:uLnTx/>
                <a:uFillTx/>
                <a:latin typeface="Helvetica"/>
                <a:ea typeface="+mn-ea"/>
                <a:cs typeface="Helvetica"/>
              </a:rPr>
              <a:t> </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600618"/>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Insights: Government Sector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5191228"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626579" y="1518520"/>
            <a:ext cx="6392128" cy="42002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Cyber resiliency and security </a:t>
            </a:r>
            <a:r>
              <a:rPr lang="en-US" sz="1200" b="1">
                <a:solidFill>
                  <a:prstClr val="black"/>
                </a:solidFill>
                <a:latin typeface="Helvetica"/>
                <a:cs typeface="Helvetica"/>
              </a:rPr>
              <a:t>m</a:t>
            </a:r>
            <a:r>
              <a:rPr kumimoji="0" lang="en-US" sz="1200" b="1" i="0" u="none" strike="noStrike" kern="1200" cap="none" spc="0" normalizeH="0" baseline="0" noProof="0" err="1">
                <a:ln>
                  <a:noFill/>
                </a:ln>
                <a:solidFill>
                  <a:prstClr val="black"/>
                </a:solidFill>
                <a:effectLst/>
                <a:uLnTx/>
                <a:uFillTx/>
                <a:latin typeface="Helvetica"/>
                <a:ea typeface="+mn-ea"/>
                <a:cs typeface="Helvetica"/>
              </a:rPr>
              <a:t>aturity</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R="0" lvl="0" algn="l" defTabSz="914400" rtl="0" eaLnBrk="1" fontAlgn="auto" latinLnBrk="0" hangingPunct="1">
              <a:lnSpc>
                <a:spcPct val="150000"/>
              </a:lnSpc>
              <a:spcBef>
                <a:spcPts val="0"/>
              </a:spcBef>
              <a:spcAft>
                <a:spcPts val="600"/>
              </a:spcAft>
              <a:buClr>
                <a:srgbClr val="E7534F"/>
              </a:buClr>
              <a:buSzTx/>
              <a:tabLst/>
              <a:defRPr/>
            </a:pPr>
            <a:r>
              <a:rPr lang="en-US" sz="1200">
                <a:solidFill>
                  <a:prstClr val="black"/>
                </a:solidFill>
                <a:latin typeface="Helvetica"/>
                <a:cs typeface="Helvetica"/>
              </a:rPr>
              <a:t>ADAPT’s Security surveys in 2025 asked:</a:t>
            </a:r>
            <a:endParaRPr lang="en-US" sz="1200" i="0" u="none" strike="noStrike" kern="1200" cap="none" spc="0" normalizeH="0" baseline="0" noProof="0">
              <a:ln>
                <a:noFill/>
              </a:ln>
              <a:solidFill>
                <a:prstClr val="black"/>
              </a:solidFill>
              <a:effectLst/>
              <a:uLnTx/>
              <a:uFillTx/>
              <a:latin typeface="Helvetica"/>
              <a:cs typeface="Helvetica"/>
            </a:endParaRPr>
          </a:p>
          <a:p>
            <a:pPr marL="228600" indent="-22860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How would you rate your </a:t>
            </a:r>
            <a:r>
              <a:rPr lang="en-US" sz="1200" err="1">
                <a:solidFill>
                  <a:prstClr val="black"/>
                </a:solidFill>
                <a:latin typeface="Helvetica"/>
                <a:cs typeface="Helvetica"/>
              </a:rPr>
              <a:t>organisation’s</a:t>
            </a:r>
            <a:r>
              <a:rPr lang="en-US" sz="1200">
                <a:solidFill>
                  <a:prstClr val="black"/>
                </a:solidFill>
                <a:latin typeface="Helvetica"/>
                <a:cs typeface="Helvetica"/>
              </a:rPr>
              <a:t> maturity in the ‘Essential Eight’ (E8) – </a:t>
            </a:r>
            <a:br>
              <a:rPr lang="en-US" sz="1200">
                <a:solidFill>
                  <a:prstClr val="black"/>
                </a:solidFill>
                <a:latin typeface="Helvetica"/>
                <a:cs typeface="Helvetica"/>
              </a:rPr>
            </a:br>
            <a:r>
              <a:rPr lang="en-US" sz="1200">
                <a:solidFill>
                  <a:prstClr val="black"/>
                </a:solidFill>
                <a:latin typeface="Helvetica"/>
                <a:cs typeface="Helvetica"/>
              </a:rPr>
              <a:t>based on the ASD 0-3 maturity definitions?</a:t>
            </a:r>
          </a:p>
          <a:p>
            <a:pPr marL="228600" marR="0" lvl="0" indent="-22860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Based on your evaluation of the questions in this section</a:t>
            </a:r>
            <a:r>
              <a:rPr lang="en-US" sz="1200">
                <a:solidFill>
                  <a:prstClr val="black"/>
                </a:solidFill>
                <a:latin typeface="Helvetica"/>
                <a:cs typeface="Helvetica"/>
              </a:rPr>
              <a:t>,</a:t>
            </a:r>
            <a:r>
              <a:rPr kumimoji="0" lang="en-US" sz="1200" b="0" i="0" u="none" strike="noStrike" kern="1200" cap="none" spc="0" normalizeH="0" baseline="0" noProof="0">
                <a:ln>
                  <a:noFill/>
                </a:ln>
                <a:solidFill>
                  <a:prstClr val="black"/>
                </a:solidFill>
                <a:effectLst/>
                <a:uLnTx/>
                <a:uFillTx/>
                <a:latin typeface="Helvetica"/>
                <a:ea typeface="+mn-ea"/>
                <a:cs typeface="Helvetica"/>
              </a:rPr>
              <a:t> how would you rate your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overall Cyber Resilience</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Does your </a:t>
            </a:r>
            <a:r>
              <a:rPr lang="en-US" sz="1200" err="1">
                <a:solidFill>
                  <a:prstClr val="black"/>
                </a:solidFill>
                <a:latin typeface="Helvetica"/>
                <a:cs typeface="Helvetica"/>
              </a:rPr>
              <a:t>organisation</a:t>
            </a:r>
            <a:r>
              <a:rPr lang="en-US" sz="1200">
                <a:solidFill>
                  <a:prstClr val="black"/>
                </a:solidFill>
                <a:latin typeface="Helvetica"/>
                <a:cs typeface="Helvetica"/>
              </a:rPr>
              <a:t> have an in-house Security Operations Centre (SOC)?</a:t>
            </a:r>
          </a:p>
          <a:p>
            <a:pPr marL="228600" marR="0" lvl="0" indent="-22860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What is the average mean time to detect (MTTD) a security incident in your </a:t>
            </a:r>
            <a:r>
              <a:rPr lang="en-US" sz="1200" err="1">
                <a:solidFill>
                  <a:prstClr val="black"/>
                </a:solidFill>
                <a:latin typeface="Helvetica"/>
                <a:cs typeface="Helvetica"/>
              </a:rPr>
              <a:t>organisation</a:t>
            </a:r>
            <a:r>
              <a:rPr lang="en-US" sz="1200">
                <a:solidFill>
                  <a:prstClr val="black"/>
                </a:solidFill>
                <a:latin typeface="Helvetica"/>
                <a:cs typeface="Helvetica"/>
              </a:rPr>
              <a:t>?</a:t>
            </a:r>
          </a:p>
          <a:p>
            <a:pPr marL="228600" marR="0" lvl="0" indent="-22860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What is the average mean time to respond (MTTR) to a security incident </a:t>
            </a:r>
            <a:br>
              <a:rPr lang="en-US" sz="1200">
                <a:solidFill>
                  <a:prstClr val="black"/>
                </a:solidFill>
                <a:latin typeface="Helvetica"/>
                <a:cs typeface="Helvetica"/>
              </a:rPr>
            </a:br>
            <a:r>
              <a:rPr lang="en-US" sz="1200">
                <a:solidFill>
                  <a:prstClr val="black"/>
                </a:solidFill>
                <a:latin typeface="Helvetica"/>
                <a:cs typeface="Helvetica"/>
              </a:rPr>
              <a:t>once detected?</a:t>
            </a:r>
          </a:p>
          <a:p>
            <a:pPr>
              <a:lnSpc>
                <a:spcPct val="150000"/>
              </a:lnSpc>
              <a:spcAft>
                <a:spcPts val="1200"/>
              </a:spcAft>
              <a:buClr>
                <a:srgbClr val="E7534F"/>
              </a:buClr>
              <a:defRPr/>
            </a:pPr>
            <a:r>
              <a:rPr lang="en-US" sz="1200">
                <a:solidFill>
                  <a:prstClr val="black"/>
                </a:solidFill>
                <a:latin typeface="Helvetica"/>
                <a:cs typeface="Helvetica"/>
              </a:rPr>
              <a:t>ADAPT analysts use automated data processing. The final stage of analysis is human quality assurance to ensure accuracy of </a:t>
            </a:r>
            <a:r>
              <a:rPr lang="en-US" sz="1200" err="1">
                <a:solidFill>
                  <a:prstClr val="black"/>
                </a:solidFill>
                <a:latin typeface="Helvetica"/>
                <a:cs typeface="Helvetica"/>
              </a:rPr>
              <a:t>categorisations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CBCFCDD-4479-974E-FF3B-5329BE5C63F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839999" y="-6"/>
            <a:ext cx="4351989" cy="6858001"/>
          </a:xfrm>
          <a:prstGeom prst="rect">
            <a:avLst/>
          </a:prstGeom>
        </p:spPr>
      </p:pic>
      <p:sp>
        <p:nvSpPr>
          <p:cNvPr id="59" name="Rectangle 58">
            <a:extLst>
              <a:ext uri="{FF2B5EF4-FFF2-40B4-BE49-F238E27FC236}">
                <a16:creationId xmlns:a16="http://schemas.microsoft.com/office/drawing/2014/main" id="{F9484AF3-B8E7-2AE2-47E5-C94717822807}"/>
              </a:ext>
            </a:extLst>
          </p:cNvPr>
          <p:cNvSpPr/>
          <p:nvPr/>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5">
            <a:extLst>
              <a:ext uri="{FF2B5EF4-FFF2-40B4-BE49-F238E27FC236}">
                <a16:creationId xmlns:a16="http://schemas.microsoft.com/office/drawing/2014/main" id="{F3E8D21E-AB1F-954B-ECF6-188CC80C71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4" name="Group 3">
            <a:extLst>
              <a:ext uri="{FF2B5EF4-FFF2-40B4-BE49-F238E27FC236}">
                <a16:creationId xmlns:a16="http://schemas.microsoft.com/office/drawing/2014/main" id="{840151DC-93C0-0904-5054-A38ABDE04E7C}"/>
              </a:ext>
            </a:extLst>
          </p:cNvPr>
          <p:cNvGrpSpPr/>
          <p:nvPr/>
        </p:nvGrpSpPr>
        <p:grpSpPr>
          <a:xfrm>
            <a:off x="525042" y="2103486"/>
            <a:ext cx="7978878" cy="1652027"/>
            <a:chOff x="525042" y="1048599"/>
            <a:chExt cx="7978878" cy="1652027"/>
          </a:xfrm>
        </p:grpSpPr>
        <p:sp>
          <p:nvSpPr>
            <p:cNvPr id="3" name="TextBox 2">
              <a:extLst>
                <a:ext uri="{FF2B5EF4-FFF2-40B4-BE49-F238E27FC236}">
                  <a16:creationId xmlns:a16="http://schemas.microsoft.com/office/drawing/2014/main" id="{9B325D4A-D2B2-976F-5C5F-71BAF9841A6D}"/>
                </a:ext>
              </a:extLst>
            </p:cNvPr>
            <p:cNvSpPr txBox="1"/>
            <p:nvPr/>
          </p:nvSpPr>
          <p:spPr>
            <a:xfrm>
              <a:off x="525042" y="1048599"/>
              <a:ext cx="7978878" cy="1446550"/>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Government: Security maturity and cyber resilience</a:t>
              </a:r>
            </a:p>
          </p:txBody>
        </p:sp>
        <p:sp>
          <p:nvSpPr>
            <p:cNvPr id="5" name="Rectangle 4">
              <a:extLst>
                <a:ext uri="{FF2B5EF4-FFF2-40B4-BE49-F238E27FC236}">
                  <a16:creationId xmlns:a16="http://schemas.microsoft.com/office/drawing/2014/main" id="{6B9FD3BD-A41E-42DC-AA61-2FCBBD0393C9}"/>
                </a:ext>
              </a:extLst>
            </p:cNvPr>
            <p:cNvSpPr/>
            <p:nvPr/>
          </p:nvSpPr>
          <p:spPr>
            <a:xfrm>
              <a:off x="616936" y="263815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7EB1EE-0AE3-B6D5-9E72-5AD8A26CB7E2}"/>
              </a:ext>
            </a:extLst>
          </p:cNvPr>
          <p:cNvSpPr txBox="1"/>
          <p:nvPr/>
        </p:nvSpPr>
        <p:spPr>
          <a:xfrm>
            <a:off x="2770320" y="6561497"/>
            <a:ext cx="9292930"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and Government Edge Surveys in Apr and Oct 2025. Sample size: 255 Australian CISOs and government leaders, 81 from government</a:t>
            </a:r>
          </a:p>
        </p:txBody>
      </p:sp>
      <p:sp>
        <p:nvSpPr>
          <p:cNvPr id="6" name="Title 1">
            <a:extLst>
              <a:ext uri="{FF2B5EF4-FFF2-40B4-BE49-F238E27FC236}">
                <a16:creationId xmlns:a16="http://schemas.microsoft.com/office/drawing/2014/main" id="{5DF431B3-E4C6-5575-F83B-A003A3564967}"/>
              </a:ext>
            </a:extLst>
          </p:cNvPr>
          <p:cNvSpPr txBox="1">
            <a:spLocks/>
          </p:cNvSpPr>
          <p:nvPr/>
        </p:nvSpPr>
        <p:spPr>
          <a:xfrm>
            <a:off x="283779" y="165468"/>
            <a:ext cx="10554550" cy="485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80985">
              <a:lnSpc>
                <a:spcPct val="100000"/>
              </a:lnSpc>
              <a:spcBef>
                <a:spcPts val="0"/>
              </a:spcBef>
              <a:defRPr sz="2000" b="1">
                <a:latin typeface="Helvetica"/>
              </a:defRPr>
            </a:pPr>
            <a:r>
              <a:rPr lang="en-US" sz="1800" b="1">
                <a:solidFill>
                  <a:prstClr val="black"/>
                </a:solidFill>
                <a:latin typeface="Helvetica"/>
              </a:rPr>
              <a:t>Government’s maturity in the ‘Essential Eight’ (E8) – based on the ASD 0-3 maturity definitions</a:t>
            </a:r>
          </a:p>
        </p:txBody>
      </p:sp>
      <p:pic>
        <p:nvPicPr>
          <p:cNvPr id="4" name="Graphic 3">
            <a:extLst>
              <a:ext uri="{FF2B5EF4-FFF2-40B4-BE49-F238E27FC236}">
                <a16:creationId xmlns:a16="http://schemas.microsoft.com/office/drawing/2014/main" id="{6EA5EB04-49E8-04BB-912C-96B408E7B7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0103" y="843117"/>
            <a:ext cx="11820281" cy="5569331"/>
          </a:xfrm>
          <a:prstGeom prst="rect">
            <a:avLst/>
          </a:prstGeom>
        </p:spPr>
      </p:pic>
    </p:spTree>
    <p:extLst>
      <p:ext uri="{BB962C8B-B14F-4D97-AF65-F5344CB8AC3E}">
        <p14:creationId xmlns:p14="http://schemas.microsoft.com/office/powerpoint/2010/main" val="42814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DF2D-6ED4-9C5F-C1B6-B8B65A9B0E4F}"/>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DAA61765-F74B-6263-4823-1EA36E331C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259" y="898781"/>
            <a:ext cx="11213705" cy="5594328"/>
          </a:xfrm>
          <a:prstGeom prst="rect">
            <a:avLst/>
          </a:prstGeom>
        </p:spPr>
      </p:pic>
      <p:sp>
        <p:nvSpPr>
          <p:cNvPr id="3" name="TextBox 2">
            <a:extLst>
              <a:ext uri="{FF2B5EF4-FFF2-40B4-BE49-F238E27FC236}">
                <a16:creationId xmlns:a16="http://schemas.microsoft.com/office/drawing/2014/main" id="{94461F20-D266-982D-7282-1B3BA1EAE4B9}"/>
              </a:ext>
            </a:extLst>
          </p:cNvPr>
          <p:cNvSpPr txBox="1"/>
          <p:nvPr/>
        </p:nvSpPr>
        <p:spPr>
          <a:xfrm>
            <a:off x="5705420" y="6561497"/>
            <a:ext cx="6357830"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 in Apr and Oct 2025. Sample size: 195 Australian CISOs, 19 government</a:t>
            </a:r>
          </a:p>
        </p:txBody>
      </p:sp>
      <p:sp>
        <p:nvSpPr>
          <p:cNvPr id="6" name="Title 1">
            <a:extLst>
              <a:ext uri="{FF2B5EF4-FFF2-40B4-BE49-F238E27FC236}">
                <a16:creationId xmlns:a16="http://schemas.microsoft.com/office/drawing/2014/main" id="{34A672FD-12C2-4BCC-F43C-7523FBB4470A}"/>
              </a:ext>
            </a:extLst>
          </p:cNvPr>
          <p:cNvSpPr txBox="1">
            <a:spLocks/>
          </p:cNvSpPr>
          <p:nvPr/>
        </p:nvSpPr>
        <p:spPr>
          <a:xfrm>
            <a:off x="283779" y="142890"/>
            <a:ext cx="10554550" cy="485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80985">
              <a:lnSpc>
                <a:spcPct val="100000"/>
              </a:lnSpc>
              <a:spcBef>
                <a:spcPts val="0"/>
              </a:spcBef>
              <a:defRPr sz="2000" b="1">
                <a:latin typeface="Helvetica"/>
              </a:defRPr>
            </a:pPr>
            <a:r>
              <a:rPr lang="en-US" sz="2400" b="1">
                <a:solidFill>
                  <a:prstClr val="black"/>
                </a:solidFill>
                <a:latin typeface="Helvetica"/>
              </a:rPr>
              <a:t>Government’s average cyber resilience</a:t>
            </a:r>
          </a:p>
        </p:txBody>
      </p:sp>
    </p:spTree>
    <p:extLst>
      <p:ext uri="{BB962C8B-B14F-4D97-AF65-F5344CB8AC3E}">
        <p14:creationId xmlns:p14="http://schemas.microsoft.com/office/powerpoint/2010/main" val="355460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58801" y="1684297"/>
            <a:ext cx="3461824" cy="4520918"/>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Key takeaways from government respondents: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Government agencies are mostly mature in disabling untrusted macros, backing up important data, and application whitelisting.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Except for application whitelisting, most agencies remain at maturity level 2 across other Essential Eight (E8) areas, compared </a:t>
            </a:r>
            <a:br>
              <a:rPr lang="en-US" sz="1200">
                <a:solidFill>
                  <a:prstClr val="black"/>
                </a:solidFill>
                <a:latin typeface="Helvetica"/>
                <a:cs typeface="Helvetica"/>
              </a:rPr>
            </a:br>
            <a:r>
              <a:rPr lang="en-US" sz="1200">
                <a:solidFill>
                  <a:prstClr val="black"/>
                </a:solidFill>
                <a:latin typeface="Helvetica"/>
                <a:cs typeface="Helvetica"/>
              </a:rPr>
              <a:t>to higher levels in other sectors.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sectors </a:t>
            </a:r>
            <a:r>
              <a:rPr lang="en-US" sz="1200" err="1">
                <a:solidFill>
                  <a:prstClr val="black"/>
                </a:solidFill>
                <a:latin typeface="Helvetica"/>
                <a:cs typeface="Helvetica"/>
              </a:rPr>
              <a:t>prioritise</a:t>
            </a:r>
            <a:r>
              <a:rPr lang="en-US" sz="1200">
                <a:solidFill>
                  <a:prstClr val="black"/>
                </a:solidFill>
                <a:latin typeface="Helvetica"/>
                <a:cs typeface="Helvetica"/>
              </a:rPr>
              <a:t> multi-factor authentication (MFA) and patching operating systems (OS)</a:t>
            </a:r>
            <a:r>
              <a:rPr lang="en-GB" sz="1200">
                <a:solidFill>
                  <a:prstClr val="black"/>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On a scale of 1 to 100, the government sector  averages 57 in cyber resilience, which is lower than other sectors.</a:t>
            </a:r>
            <a:endParaRPr lang="en-GB" sz="1200">
              <a:solidFill>
                <a:prstClr val="black"/>
              </a:solidFill>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58801" y="398796"/>
            <a:ext cx="4129258" cy="1138774"/>
            <a:chOff x="819810" y="1621037"/>
            <a:chExt cx="4129258" cy="1138774"/>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377520"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Security maturity and cyber resilience</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Insights: Government Sector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085938"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254792" y="290891"/>
            <a:ext cx="7765537" cy="6647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Aft>
                <a:spcPts val="600"/>
              </a:spcAft>
              <a:buClr>
                <a:srgbClr val="E7534F"/>
              </a:buClr>
              <a:defRPr/>
            </a:pPr>
            <a:r>
              <a:rPr lang="en-US" sz="1100" b="1">
                <a:solidFill>
                  <a:prstClr val="black"/>
                </a:solidFill>
                <a:latin typeface="Helvetica"/>
                <a:cs typeface="Helvetica"/>
              </a:rPr>
              <a:t>High maturity in macros, backups and whitelisting</a:t>
            </a:r>
          </a:p>
          <a:p>
            <a:pPr marL="171450" indent="-171450">
              <a:lnSpc>
                <a:spcPct val="150000"/>
              </a:lnSpc>
              <a:buClr>
                <a:srgbClr val="E7534F"/>
              </a:buClr>
              <a:buFont typeface="Arial" panose="020B0604020202020204" pitchFamily="34" charset="0"/>
              <a:buChar char="•"/>
              <a:defRPr/>
            </a:pPr>
            <a:r>
              <a:rPr lang="en-US" sz="1100">
                <a:solidFill>
                  <a:prstClr val="black"/>
                </a:solidFill>
                <a:latin typeface="Helvetica"/>
                <a:cs typeface="Helvetica"/>
              </a:rPr>
              <a:t>Government agencies often score higher maturity in macros, backups, and whitelisting because these deliver early, strong returns for cyber resilience.  </a:t>
            </a:r>
          </a:p>
          <a:p>
            <a:pPr marL="171450" indent="-171450">
              <a:lnSpc>
                <a:spcPct val="150000"/>
              </a:lnSpc>
              <a:spcAft>
                <a:spcPts val="1200"/>
              </a:spcAft>
              <a:buClr>
                <a:srgbClr val="E7534F"/>
              </a:buClr>
              <a:buFont typeface="Arial" panose="020B0604020202020204" pitchFamily="34" charset="0"/>
              <a:buChar char="•"/>
              <a:defRPr/>
            </a:pPr>
            <a:r>
              <a:rPr lang="en-US" sz="1100">
                <a:solidFill>
                  <a:prstClr val="black"/>
                </a:solidFill>
                <a:latin typeface="Helvetica"/>
                <a:cs typeface="Helvetica"/>
              </a:rPr>
              <a:t>In the </a:t>
            </a:r>
            <a:r>
              <a:rPr lang="en-US" sz="1100">
                <a:solidFill>
                  <a:srgbClr val="F55854"/>
                </a:solidFill>
                <a:latin typeface="Helvetica"/>
                <a:cs typeface="Helvetica"/>
                <a:hlinkClick r:id="rId3">
                  <a:extLst>
                    <a:ext uri="{A12FA001-AC4F-418D-AE19-62706E023703}">
                      <ahyp:hlinkClr xmlns:ahyp="http://schemas.microsoft.com/office/drawing/2018/hyperlinkcolor" val="tx"/>
                    </a:ext>
                  </a:extLst>
                </a:hlinkClick>
              </a:rPr>
              <a:t>Essential Eight Maturity Model</a:t>
            </a:r>
            <a:r>
              <a:rPr lang="en-US" sz="1100">
                <a:solidFill>
                  <a:prstClr val="black"/>
                </a:solidFill>
                <a:latin typeface="Helvetica"/>
                <a:cs typeface="Helvetica"/>
              </a:rPr>
              <a:t>, these areas provide a strong baseline defence for typical government IT estates (such as desktop OS, Microsoft Office and standard applications).</a:t>
            </a:r>
          </a:p>
          <a:p>
            <a:pPr lvl="0">
              <a:lnSpc>
                <a:spcPct val="150000"/>
              </a:lnSpc>
              <a:spcAft>
                <a:spcPts val="600"/>
              </a:spcAft>
              <a:buClr>
                <a:srgbClr val="E7534F"/>
              </a:buClr>
              <a:defRPr/>
            </a:pPr>
            <a:r>
              <a:rPr lang="en-US" sz="1100" b="1">
                <a:solidFill>
                  <a:prstClr val="black"/>
                </a:solidFill>
                <a:latin typeface="Helvetica"/>
                <a:cs typeface="Helvetica"/>
              </a:rPr>
              <a:t>E8 limitations at maturity level 3</a:t>
            </a:r>
          </a:p>
          <a:p>
            <a:pPr marL="171450" indent="-171450">
              <a:lnSpc>
                <a:spcPct val="150000"/>
              </a:lnSpc>
              <a:spcAft>
                <a:spcPts val="1200"/>
              </a:spcAft>
              <a:buClr>
                <a:srgbClr val="E7534F"/>
              </a:buClr>
              <a:buFont typeface="Arial" panose="020B0604020202020204" pitchFamily="34" charset="0"/>
              <a:buChar char="•"/>
              <a:defRPr/>
            </a:pPr>
            <a:r>
              <a:rPr lang="en-US" sz="1100">
                <a:solidFill>
                  <a:prstClr val="black"/>
                </a:solidFill>
                <a:latin typeface="Helvetica"/>
                <a:cs typeface="Helvetica"/>
              </a:rPr>
              <a:t>Even at level 3, E8 does not guarantee protection against all government threat vectors. Based on the </a:t>
            </a:r>
            <a:r>
              <a:rPr lang="en-US" sz="1100">
                <a:solidFill>
                  <a:srgbClr val="F55854"/>
                </a:solidFill>
                <a:latin typeface="Helvetica"/>
                <a:cs typeface="Helvetica"/>
              </a:rPr>
              <a:t>Essential Eight Maturity Model</a:t>
            </a:r>
            <a:r>
              <a:rPr lang="en-US" sz="1100">
                <a:solidFill>
                  <a:prstClr val="black"/>
                </a:solidFill>
                <a:latin typeface="Helvetica"/>
                <a:cs typeface="Helvetica"/>
              </a:rPr>
              <a:t>, E8 was designed for internet-connected IT networks, not for enterprise mobility or operational technology. This requires agencies to layer additional controls beyond E8, such as incident detection and response.</a:t>
            </a:r>
          </a:p>
          <a:p>
            <a:pPr lvl="0">
              <a:lnSpc>
                <a:spcPct val="150000"/>
              </a:lnSpc>
              <a:spcAft>
                <a:spcPts val="600"/>
              </a:spcAft>
              <a:buClr>
                <a:srgbClr val="E7534F"/>
              </a:buClr>
              <a:defRPr/>
            </a:pPr>
            <a:r>
              <a:rPr lang="en-US" sz="1100" b="1">
                <a:solidFill>
                  <a:prstClr val="black"/>
                </a:solidFill>
                <a:latin typeface="Helvetica"/>
                <a:cs typeface="Helvetica"/>
              </a:rPr>
              <a:t>Achieving and maintaining maturity level 2 across E8</a:t>
            </a:r>
          </a:p>
          <a:p>
            <a:pPr marL="171450" lvl="0" indent="-171450">
              <a:lnSpc>
                <a:spcPct val="150000"/>
              </a:lnSpc>
              <a:spcAft>
                <a:spcPts val="1200"/>
              </a:spcAft>
              <a:buClr>
                <a:srgbClr val="E7534F"/>
              </a:buClr>
              <a:buFont typeface="Arial" panose="020B0604020202020204" pitchFamily="34" charset="0"/>
              <a:buChar char="•"/>
              <a:defRPr/>
            </a:pPr>
            <a:r>
              <a:rPr lang="en-US" sz="1100">
                <a:solidFill>
                  <a:prstClr val="black"/>
                </a:solidFill>
                <a:latin typeface="Helvetica"/>
                <a:cs typeface="Helvetica"/>
              </a:rPr>
              <a:t>With AI strategy as the #1 government goal, leaders </a:t>
            </a:r>
            <a:r>
              <a:rPr lang="en-US" sz="1100" err="1">
                <a:solidFill>
                  <a:prstClr val="black"/>
                </a:solidFill>
                <a:latin typeface="Helvetica"/>
                <a:cs typeface="Helvetica"/>
              </a:rPr>
              <a:t>emphasise</a:t>
            </a:r>
            <a:r>
              <a:rPr lang="en-US" sz="1100">
                <a:solidFill>
                  <a:prstClr val="black"/>
                </a:solidFill>
                <a:latin typeface="Helvetica"/>
                <a:cs typeface="Helvetica"/>
              </a:rPr>
              <a:t> responsible AI adoption within a security-first culture. In an </a:t>
            </a:r>
            <a:r>
              <a:rPr lang="en-US" sz="1100">
                <a:solidFill>
                  <a:srgbClr val="F55854"/>
                </a:solidFill>
                <a:latin typeface="Helvetica"/>
                <a:cs typeface="Helvetica"/>
                <a:hlinkClick r:id="rId4">
                  <a:extLst>
                    <a:ext uri="{A12FA001-AC4F-418D-AE19-62706E023703}">
                      <ahyp:hlinkClr xmlns:ahyp="http://schemas.microsoft.com/office/drawing/2018/hyperlinkcolor" val="tx"/>
                    </a:ext>
                  </a:extLst>
                </a:hlinkClick>
              </a:rPr>
              <a:t>ADAPT Community Interview</a:t>
            </a:r>
            <a:r>
              <a:rPr lang="en-US" sz="1100">
                <a:solidFill>
                  <a:prstClr val="black"/>
                </a:solidFill>
                <a:latin typeface="Helvetica"/>
                <a:cs typeface="Helvetica"/>
              </a:rPr>
              <a:t> (Nov 2025), the Attorney-General's Department operates a protected network, ensuring security and trust are central to tech strategy.</a:t>
            </a:r>
          </a:p>
          <a:p>
            <a:pPr>
              <a:lnSpc>
                <a:spcPct val="150000"/>
              </a:lnSpc>
              <a:spcAft>
                <a:spcPts val="600"/>
              </a:spcAft>
              <a:buClr>
                <a:srgbClr val="E7534F"/>
              </a:buClr>
              <a:defRPr/>
            </a:pPr>
            <a:r>
              <a:rPr lang="en-US" sz="1100" b="1">
                <a:solidFill>
                  <a:prstClr val="black"/>
                </a:solidFill>
                <a:latin typeface="Helvetica"/>
                <a:cs typeface="Helvetica"/>
              </a:rPr>
              <a:t>Sector comparison</a:t>
            </a:r>
          </a:p>
          <a:p>
            <a:pPr marL="171450" indent="-171450">
              <a:lnSpc>
                <a:spcPct val="150000"/>
              </a:lnSpc>
              <a:spcAft>
                <a:spcPts val="1200"/>
              </a:spcAft>
              <a:buClr>
                <a:srgbClr val="E7534F"/>
              </a:buClr>
              <a:buFont typeface="Arial" panose="020B0604020202020204" pitchFamily="34" charset="0"/>
              <a:buChar char="•"/>
              <a:defRPr/>
            </a:pPr>
            <a:r>
              <a:rPr lang="en-US" sz="1100">
                <a:solidFill>
                  <a:prstClr val="black"/>
                </a:solidFill>
                <a:latin typeface="Helvetica"/>
                <a:cs typeface="Helvetica"/>
              </a:rPr>
              <a:t>Private sectors, such as finance, </a:t>
            </a:r>
            <a:r>
              <a:rPr lang="en-US" sz="1100" err="1">
                <a:solidFill>
                  <a:prstClr val="black"/>
                </a:solidFill>
                <a:latin typeface="Helvetica"/>
                <a:cs typeface="Helvetica"/>
              </a:rPr>
              <a:t>prioritise</a:t>
            </a:r>
            <a:r>
              <a:rPr lang="en-US" sz="1100">
                <a:solidFill>
                  <a:prstClr val="black"/>
                </a:solidFill>
                <a:latin typeface="Helvetica"/>
                <a:cs typeface="Helvetica"/>
              </a:rPr>
              <a:t> MFA and fast patching due to regulatory risks to customers and revenues, moving faster to cloud-native tooling that supports these E8 areas (</a:t>
            </a:r>
            <a:r>
              <a:rPr lang="en-US" sz="1100">
                <a:latin typeface="Helvetica"/>
                <a:cs typeface="Helvetica"/>
              </a:rPr>
              <a:t>ADAPT Security Edge Surveys, Apr and Oct 2025</a:t>
            </a:r>
            <a:r>
              <a:rPr lang="en-US" sz="1100">
                <a:solidFill>
                  <a:prstClr val="black"/>
                </a:solidFill>
                <a:latin typeface="Helvetica"/>
                <a:cs typeface="Helvetica"/>
              </a:rPr>
              <a:t>).</a:t>
            </a:r>
          </a:p>
          <a:p>
            <a:pPr>
              <a:lnSpc>
                <a:spcPct val="150000"/>
              </a:lnSpc>
              <a:spcAft>
                <a:spcPts val="600"/>
              </a:spcAft>
              <a:buClr>
                <a:srgbClr val="E7534F"/>
              </a:buClr>
              <a:defRPr/>
            </a:pPr>
            <a:r>
              <a:rPr lang="en-US" sz="1100" b="1">
                <a:solidFill>
                  <a:prstClr val="black"/>
                </a:solidFill>
                <a:latin typeface="Helvetica"/>
                <a:cs typeface="Helvetica"/>
              </a:rPr>
              <a:t>Government’s lower cyber resilience</a:t>
            </a:r>
          </a:p>
          <a:p>
            <a:pPr marL="171450" indent="-171450">
              <a:lnSpc>
                <a:spcPct val="150000"/>
              </a:lnSpc>
              <a:buClr>
                <a:srgbClr val="E7534F"/>
              </a:buClr>
              <a:buFont typeface="Arial" panose="020B0604020202020204" pitchFamily="34" charset="0"/>
              <a:buChar char="•"/>
              <a:defRPr/>
            </a:pPr>
            <a:r>
              <a:rPr lang="en-US" sz="1100">
                <a:solidFill>
                  <a:prstClr val="black"/>
                </a:solidFill>
                <a:latin typeface="Helvetica"/>
                <a:cs typeface="Helvetica"/>
              </a:rPr>
              <a:t>Most government agencies remain below level 2 across all E8 compared with other sectors. </a:t>
            </a:r>
            <a:br>
              <a:rPr lang="en-US" sz="1100">
                <a:solidFill>
                  <a:prstClr val="black"/>
                </a:solidFill>
                <a:latin typeface="Helvetica"/>
                <a:cs typeface="Helvetica"/>
              </a:rPr>
            </a:br>
            <a:r>
              <a:rPr lang="en-US" sz="1100">
                <a:solidFill>
                  <a:prstClr val="black"/>
                </a:solidFill>
                <a:latin typeface="Helvetica"/>
                <a:cs typeface="Helvetica"/>
              </a:rPr>
              <a:t>This affects their ability to strengthen their cyber resilience maturity. </a:t>
            </a:r>
          </a:p>
          <a:p>
            <a:pPr marL="171450" indent="-171450">
              <a:lnSpc>
                <a:spcPct val="150000"/>
              </a:lnSpc>
              <a:buClr>
                <a:srgbClr val="E7534F"/>
              </a:buClr>
              <a:buFont typeface="Arial" panose="020B0604020202020204" pitchFamily="34" charset="0"/>
              <a:buChar char="•"/>
              <a:defRPr/>
            </a:pPr>
            <a:r>
              <a:rPr lang="en-US" sz="1100">
                <a:solidFill>
                  <a:prstClr val="black"/>
                </a:solidFill>
                <a:latin typeface="Helvetica"/>
                <a:cs typeface="Helvetica"/>
              </a:rPr>
              <a:t>Despite this, government shows relatively stronger maturity in cyber security for key digital functions, </a:t>
            </a:r>
            <a:br>
              <a:rPr lang="en-US" sz="1100">
                <a:solidFill>
                  <a:prstClr val="black"/>
                </a:solidFill>
                <a:latin typeface="Helvetica"/>
                <a:cs typeface="Helvetica"/>
              </a:rPr>
            </a:br>
            <a:r>
              <a:rPr lang="en-US" sz="1100">
                <a:solidFill>
                  <a:prstClr val="black"/>
                </a:solidFill>
                <a:latin typeface="Helvetica"/>
                <a:cs typeface="Helvetica"/>
              </a:rPr>
              <a:t>though still far from optimal (</a:t>
            </a:r>
            <a:r>
              <a:rPr lang="en-US" sz="1100">
                <a:solidFill>
                  <a:srgbClr val="F55854"/>
                </a:solidFill>
                <a:latin typeface="Helvetica"/>
                <a:cs typeface="Helvetica"/>
                <a:hlinkClick r:id="rId5">
                  <a:extLst>
                    <a:ext uri="{A12FA001-AC4F-418D-AE19-62706E023703}">
                      <ahyp:hlinkClr xmlns:ahyp="http://schemas.microsoft.com/office/drawing/2018/hyperlinkcolor" val="tx"/>
                    </a:ext>
                  </a:extLst>
                </a:hlinkClick>
              </a:rPr>
              <a:t>ADAPT Tech Trend</a:t>
            </a:r>
            <a:r>
              <a:rPr lang="en-US" sz="1100">
                <a:solidFill>
                  <a:prstClr val="black"/>
                </a:solidFill>
                <a:latin typeface="Helvetica"/>
                <a:cs typeface="Helvetica"/>
              </a:rPr>
              <a:t> report, Dec 2025).</a:t>
            </a:r>
          </a:p>
        </p:txBody>
      </p:sp>
    </p:spTree>
    <p:extLst>
      <p:ext uri="{BB962C8B-B14F-4D97-AF65-F5344CB8AC3E}">
        <p14:creationId xmlns:p14="http://schemas.microsoft.com/office/powerpoint/2010/main" val="3558784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AD13E-F85C-3E1D-FE5A-1CF4D3662F6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2BC4293-413A-CB68-2E5A-1749E27CCEE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839999" y="-6"/>
            <a:ext cx="4351989" cy="6858001"/>
          </a:xfrm>
          <a:prstGeom prst="rect">
            <a:avLst/>
          </a:prstGeom>
        </p:spPr>
      </p:pic>
      <p:sp>
        <p:nvSpPr>
          <p:cNvPr id="59" name="Rectangle 58">
            <a:extLst>
              <a:ext uri="{FF2B5EF4-FFF2-40B4-BE49-F238E27FC236}">
                <a16:creationId xmlns:a16="http://schemas.microsoft.com/office/drawing/2014/main" id="{821C80CD-72DF-F751-5183-D3EB1FA1DED6}"/>
              </a:ext>
            </a:extLst>
          </p:cNvPr>
          <p:cNvSpPr/>
          <p:nvPr/>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5">
            <a:extLst>
              <a:ext uri="{FF2B5EF4-FFF2-40B4-BE49-F238E27FC236}">
                <a16:creationId xmlns:a16="http://schemas.microsoft.com/office/drawing/2014/main" id="{2D0D8F69-92DE-6901-4007-3C7ADD99C9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C516ED69-7561-BC93-E891-22F33454AE81}"/>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491DF46-D806-F16E-138E-5C52537C1A1B}"/>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59D2327-E140-6C60-7F3C-DDD3D4A8B35B}"/>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D4571C84-1C89-0270-F1D3-8A62818B4094}"/>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A3F6849-F34B-A855-0F09-2CB4B2BB192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3F7B9C99-D4A6-0F31-4577-A2B179237D4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7F35728-7A5D-E589-63F8-94F882BAA79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141846E5-F8C8-3734-8A72-929FEADA582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A0C0FF04-76B5-2429-D661-4DA303B805AB}"/>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1E1C9F02-2022-C8E7-AC60-6435F55D75C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EA7C327E-DBED-430B-5870-BC63C2C50CA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D7051492-38B2-C1C2-1D79-33D2278DC0E8}"/>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FAF4D6A7-BBB2-CABF-3FC7-34C03B8AC54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734AEBD0-7F77-EB96-1762-22E2E823ECAE}"/>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20C4E009-C013-FEE9-E97D-116872E0E10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FFFA5429-886A-1EAB-A99A-29FC6A9B4078}"/>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DD307F6C-3904-74FA-AE8A-8A54886BE8B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763FE766-EDE7-F943-CB10-CCC3407F9472}"/>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7DE05108-4459-FA01-2DBF-7891DBCFCB17}"/>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6E6327A-9B23-616C-623D-88A0E3B680B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63A39371-57B2-9243-E906-1B2FC4BB71A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F325F228-D27B-A80C-5726-578136AB6A5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D152EC2C-E0EF-B752-8D2E-7FCE7FAAA635}"/>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ECA55BC-21DD-E070-48EC-872EC607E2A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2304AB6-0860-5255-164C-8238924166B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9C4ADF9-D0F9-BC5B-DB7F-5A919F97B85C}"/>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09BCB79-5BCA-B2B3-3256-93DC7AFA0829}"/>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EE152A2-49E2-0F2C-6E7F-E531B9A9035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87A7C56-A646-6FE0-4FEE-385A661A0F05}"/>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DAFED567-F512-E9F2-20A6-206750641D6F}"/>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1545D1EA-859B-F658-A5E6-97DCFFDEA41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7342B77-91CC-72D1-210F-8178988B425F}"/>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BA3CF3F-8FAF-51B2-6AB9-BBB37C6493F4}"/>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E593533-53CA-E019-3216-13CAF855267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46A68AE1-8B19-E468-DD21-CC139D79B718}"/>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EB0F7861-9E8B-D23A-FF28-291C62BC5ADE}"/>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EE67C55-55D7-321F-9BC4-9C68571D72E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33A6034-41CE-D8FB-1EE1-852925C6E99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09849DFB-1791-87DA-0808-1970E70471E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DA440C-F570-B42E-A3BA-0C934B9C133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FAAAC1FC-2A5C-CC5D-64D0-334BD7254AD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4" name="Group 3">
            <a:extLst>
              <a:ext uri="{FF2B5EF4-FFF2-40B4-BE49-F238E27FC236}">
                <a16:creationId xmlns:a16="http://schemas.microsoft.com/office/drawing/2014/main" id="{EDAD8A2D-A096-5AAD-85A6-8DF7BBA04FAA}"/>
              </a:ext>
            </a:extLst>
          </p:cNvPr>
          <p:cNvGrpSpPr/>
          <p:nvPr/>
        </p:nvGrpSpPr>
        <p:grpSpPr>
          <a:xfrm>
            <a:off x="525041" y="2103486"/>
            <a:ext cx="9346951" cy="1652027"/>
            <a:chOff x="525041" y="1048599"/>
            <a:chExt cx="9346951" cy="1652027"/>
          </a:xfrm>
        </p:grpSpPr>
        <p:sp>
          <p:nvSpPr>
            <p:cNvPr id="3" name="TextBox 2">
              <a:extLst>
                <a:ext uri="{FF2B5EF4-FFF2-40B4-BE49-F238E27FC236}">
                  <a16:creationId xmlns:a16="http://schemas.microsoft.com/office/drawing/2014/main" id="{62855EF1-6FC3-C6E9-F0D3-6934FC78E228}"/>
                </a:ext>
              </a:extLst>
            </p:cNvPr>
            <p:cNvSpPr txBox="1"/>
            <p:nvPr/>
          </p:nvSpPr>
          <p:spPr>
            <a:xfrm>
              <a:off x="525041" y="1048599"/>
              <a:ext cx="9346951" cy="1446550"/>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Government: </a:t>
              </a:r>
              <a:br>
                <a:rPr lang="en-US" sz="4400" b="1">
                  <a:solidFill>
                    <a:schemeClr val="bg1"/>
                  </a:solidFill>
                  <a:latin typeface="Helvetica"/>
                  <a:cs typeface="Helvetica"/>
                </a:rPr>
              </a:br>
              <a:r>
                <a:rPr lang="en-US" sz="4400" b="1">
                  <a:solidFill>
                    <a:schemeClr val="bg1"/>
                  </a:solidFill>
                  <a:latin typeface="Helvetica"/>
                  <a:cs typeface="Helvetica"/>
                </a:rPr>
                <a:t>SOC, MTTD and MTTR</a:t>
              </a:r>
            </a:p>
          </p:txBody>
        </p:sp>
        <p:sp>
          <p:nvSpPr>
            <p:cNvPr id="5" name="Rectangle 4">
              <a:extLst>
                <a:ext uri="{FF2B5EF4-FFF2-40B4-BE49-F238E27FC236}">
                  <a16:creationId xmlns:a16="http://schemas.microsoft.com/office/drawing/2014/main" id="{79E2C177-37EB-DE76-E50C-65AB9F67F3CA}"/>
                </a:ext>
              </a:extLst>
            </p:cNvPr>
            <p:cNvSpPr/>
            <p:nvPr/>
          </p:nvSpPr>
          <p:spPr>
            <a:xfrm>
              <a:off x="616936" y="263815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8415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B141E-F770-5B86-51E7-8ACD85F831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4296FF-F97D-4974-6603-BA723A432459}"/>
              </a:ext>
            </a:extLst>
          </p:cNvPr>
          <p:cNvSpPr txBox="1"/>
          <p:nvPr/>
        </p:nvSpPr>
        <p:spPr>
          <a:xfrm>
            <a:off x="4450267" y="6561497"/>
            <a:ext cx="7612983"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221 Australian CISOs, 22 from government</a:t>
            </a:r>
          </a:p>
        </p:txBody>
      </p:sp>
      <p:sp>
        <p:nvSpPr>
          <p:cNvPr id="6" name="Title 1">
            <a:extLst>
              <a:ext uri="{FF2B5EF4-FFF2-40B4-BE49-F238E27FC236}">
                <a16:creationId xmlns:a16="http://schemas.microsoft.com/office/drawing/2014/main" id="{898CB199-83DA-8E79-BED2-6FD11A53F78B}"/>
              </a:ext>
            </a:extLst>
          </p:cNvPr>
          <p:cNvSpPr txBox="1">
            <a:spLocks/>
          </p:cNvSpPr>
          <p:nvPr/>
        </p:nvSpPr>
        <p:spPr>
          <a:xfrm>
            <a:off x="283779" y="130858"/>
            <a:ext cx="10554550" cy="485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80985">
              <a:lnSpc>
                <a:spcPct val="100000"/>
              </a:lnSpc>
              <a:spcBef>
                <a:spcPts val="0"/>
              </a:spcBef>
              <a:defRPr sz="2000" b="1">
                <a:latin typeface="Helvetica"/>
              </a:defRPr>
            </a:pPr>
            <a:r>
              <a:rPr lang="en-US" sz="2200" b="1">
                <a:solidFill>
                  <a:prstClr val="black"/>
                </a:solidFill>
                <a:latin typeface="Helvetica"/>
              </a:rPr>
              <a:t>Does your </a:t>
            </a:r>
            <a:r>
              <a:rPr lang="en-US" sz="2200" b="1" err="1">
                <a:solidFill>
                  <a:prstClr val="black"/>
                </a:solidFill>
                <a:latin typeface="Helvetica"/>
              </a:rPr>
              <a:t>organisation</a:t>
            </a:r>
            <a:r>
              <a:rPr lang="en-US" sz="2200" b="1">
                <a:solidFill>
                  <a:prstClr val="black"/>
                </a:solidFill>
                <a:latin typeface="Helvetica"/>
              </a:rPr>
              <a:t> have an in-house Security Operations Centre (SOC)?</a:t>
            </a:r>
          </a:p>
        </p:txBody>
      </p:sp>
      <p:pic>
        <p:nvPicPr>
          <p:cNvPr id="5" name="Graphic 4">
            <a:extLst>
              <a:ext uri="{FF2B5EF4-FFF2-40B4-BE49-F238E27FC236}">
                <a16:creationId xmlns:a16="http://schemas.microsoft.com/office/drawing/2014/main" id="{95CC0FB9-6A3C-D6CA-B48B-B6EAD0B5D0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3779" y="889623"/>
            <a:ext cx="11685506" cy="5535240"/>
          </a:xfrm>
          <a:prstGeom prst="rect">
            <a:avLst/>
          </a:prstGeom>
        </p:spPr>
      </p:pic>
    </p:spTree>
    <p:extLst>
      <p:ext uri="{BB962C8B-B14F-4D97-AF65-F5344CB8AC3E}">
        <p14:creationId xmlns:p14="http://schemas.microsoft.com/office/powerpoint/2010/main" val="184602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7873A-4E8E-7EB8-9496-8CD70BB6BA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0DEB4C6-68AB-6456-7530-1B157FBD1B39}"/>
              </a:ext>
            </a:extLst>
          </p:cNvPr>
          <p:cNvSpPr txBox="1"/>
          <p:nvPr/>
        </p:nvSpPr>
        <p:spPr>
          <a:xfrm>
            <a:off x="4450267" y="6561497"/>
            <a:ext cx="7612983"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203 Australian CISOs, 21 from Government</a:t>
            </a:r>
          </a:p>
        </p:txBody>
      </p:sp>
      <p:sp>
        <p:nvSpPr>
          <p:cNvPr id="6" name="Title 1">
            <a:extLst>
              <a:ext uri="{FF2B5EF4-FFF2-40B4-BE49-F238E27FC236}">
                <a16:creationId xmlns:a16="http://schemas.microsoft.com/office/drawing/2014/main" id="{3287A521-CD60-E9F4-2E42-58223936F45D}"/>
              </a:ext>
            </a:extLst>
          </p:cNvPr>
          <p:cNvSpPr txBox="1">
            <a:spLocks/>
          </p:cNvSpPr>
          <p:nvPr/>
        </p:nvSpPr>
        <p:spPr>
          <a:xfrm>
            <a:off x="283779" y="130858"/>
            <a:ext cx="10554550" cy="485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380985">
              <a:lnSpc>
                <a:spcPct val="100000"/>
              </a:lnSpc>
              <a:spcBef>
                <a:spcPts val="0"/>
              </a:spcBef>
              <a:defRPr sz="2000" b="1">
                <a:latin typeface="Helvetica"/>
              </a:defRPr>
            </a:pPr>
            <a:r>
              <a:rPr lang="en-US" sz="2400" b="1">
                <a:solidFill>
                  <a:prstClr val="black"/>
                </a:solidFill>
                <a:latin typeface="Helvetica"/>
              </a:rPr>
              <a:t>What is your average ‘mean time to detect’ (MTTD) a security incident? </a:t>
            </a:r>
          </a:p>
        </p:txBody>
      </p:sp>
      <p:pic>
        <p:nvPicPr>
          <p:cNvPr id="8" name="Graphic 7">
            <a:extLst>
              <a:ext uri="{FF2B5EF4-FFF2-40B4-BE49-F238E27FC236}">
                <a16:creationId xmlns:a16="http://schemas.microsoft.com/office/drawing/2014/main" id="{40ED7D33-8C56-7484-A8E8-A30011B6A5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2023" y="889623"/>
            <a:ext cx="11630521" cy="5467481"/>
          </a:xfrm>
          <a:prstGeom prst="rect">
            <a:avLst/>
          </a:prstGeom>
        </p:spPr>
      </p:pic>
    </p:spTree>
    <p:extLst>
      <p:ext uri="{BB962C8B-B14F-4D97-AF65-F5344CB8AC3E}">
        <p14:creationId xmlns:p14="http://schemas.microsoft.com/office/powerpoint/2010/main" val="369592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Sector Analysis 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E8EB12-63A9-4124-9D0A-8FD8F792EEF4}">
  <ds:schemaRefs>
    <ds:schemaRef ds:uri="http://purl.org/dc/terms/"/>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507dee17-6aae-496b-8a1e-0f1e47f95f1a"/>
    <ds:schemaRef ds:uri="6b548529-d317-4b85-942f-248fe0d44d93"/>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3B825DEF-0A00-47A4-802C-72F6757D7018}">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3E56D1C-D1D3-4A92-9009-384247BFDC21}">
  <ds:schemaRefs>
    <ds:schemaRef ds:uri="http://schemas.microsoft.com/sharepoint/v3/contenttype/fo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1</TotalTime>
  <Words>2362</Words>
  <Application>Microsoft Office PowerPoint</Application>
  <PresentationFormat>Widescreen</PresentationFormat>
  <Paragraphs>137</Paragraphs>
  <Slides>18</Slides>
  <Notes>8</Notes>
  <HiddenSlides>0</HiddenSlides>
  <MMClips>0</MMClips>
  <ScaleCrop>false</ScaleCrop>
  <HeadingPairs>
    <vt:vector size="4" baseType="variant">
      <vt:variant>
        <vt:lpstr>Theme</vt:lpstr>
      </vt:variant>
      <vt:variant>
        <vt:i4>10</vt:i4>
      </vt:variant>
      <vt:variant>
        <vt:lpstr>Slide Titles</vt:lpstr>
      </vt:variant>
      <vt:variant>
        <vt:i4>18</vt:i4>
      </vt:variant>
    </vt:vector>
  </HeadingPairs>
  <TitlesOfParts>
    <vt:vector size="28" baseType="lpstr">
      <vt:lpstr>office theme</vt:lpstr>
      <vt:lpstr>3_Office Theme</vt:lpstr>
      <vt:lpstr>Title White</vt:lpstr>
      <vt:lpstr>1_Custom Design</vt:lpstr>
      <vt:lpstr>3_Custom Design</vt:lpstr>
      <vt:lpstr>1_Title White</vt:lpstr>
      <vt:lpstr>4_Office Theme</vt:lpstr>
      <vt:lpstr>4_Custom Design</vt:lpstr>
      <vt:lpstr>1_Slide Footer</vt:lpstr>
      <vt:lpstr>Sector Analysis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lastModifiedBy>Francis Olivier</cp:lastModifiedBy>
  <cp:revision>2</cp:revision>
  <dcterms:created xsi:type="dcterms:W3CDTF">2025-05-08T04:40:18Z</dcterms:created>
  <dcterms:modified xsi:type="dcterms:W3CDTF">2026-01-05T02:42:31Z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