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theme/theme5.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ppt/slideLayouts/slideLayout4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4" r:id="rId4"/>
    <p:sldMasterId id="2147483660" r:id="rId5"/>
    <p:sldMasterId id="2147483695" r:id="rId6"/>
    <p:sldMasterId id="2147483819" r:id="rId7"/>
    <p:sldMasterId id="2147483672" r:id="rId8"/>
    <p:sldMasterId id="2147483837" r:id="rId9"/>
    <p:sldMasterId id="2147483852" r:id="rId10"/>
  </p:sldMasterIdLst>
  <p:notesMasterIdLst>
    <p:notesMasterId r:id="rId35"/>
  </p:notesMasterIdLst>
  <p:sldIdLst>
    <p:sldId id="2147376773" r:id="rId11"/>
    <p:sldId id="2147376683" r:id="rId12"/>
    <p:sldId id="2147376949" r:id="rId13"/>
    <p:sldId id="258" r:id="rId14"/>
    <p:sldId id="259" r:id="rId15"/>
    <p:sldId id="260" r:id="rId16"/>
    <p:sldId id="261" r:id="rId17"/>
    <p:sldId id="2147376777" r:id="rId18"/>
    <p:sldId id="2147376950" r:id="rId19"/>
    <p:sldId id="2147376955" r:id="rId20"/>
    <p:sldId id="2147376956" r:id="rId21"/>
    <p:sldId id="2147376958" r:id="rId22"/>
    <p:sldId id="2147376952" r:id="rId23"/>
    <p:sldId id="2147376957" r:id="rId24"/>
    <p:sldId id="275" r:id="rId25"/>
    <p:sldId id="2147376954" r:id="rId26"/>
    <p:sldId id="2147376959" r:id="rId27"/>
    <p:sldId id="2147376951" r:id="rId28"/>
    <p:sldId id="2147376937" r:id="rId29"/>
    <p:sldId id="266" r:id="rId30"/>
    <p:sldId id="263" r:id="rId31"/>
    <p:sldId id="2147376360" r:id="rId32"/>
    <p:sldId id="2147376793" r:id="rId33"/>
    <p:sldId id="2147376791" r:id="rId34"/>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D1C2762C-6B19-D9F9-4051-A1F1A2E43031}" name="Francis Olivier" initials="" userId="S::francis.olivier@adapt.com.au::3631bac9-3f1b-472b-abd4-c5b32c1291ad" providerId="AD"/>
  <p188:author id="{D0F4AD36-8B39-895B-C014-DDDE60543046}" name="Byron Connolly" initials="BC" userId="S::byron.connolly@adapt.com.au::4cc4c652-673a-4968-9eb6-ad1b8e0a1a32" providerId="AD"/>
  <p188:author id="{41F84B64-B5AB-1C3E-59A4-2331F0F5F601}" name="Aarjun Kumar" initials="AK" userId="S::aarjun.kumar@adapt.com.au::75a13c2f-2fe6-493b-8a42-5face6af43f8" providerId="AD"/>
  <p188:author id="{08FF026B-0093-C3A2-E8B8-B4BBF1138074}" name="Patricia Allen" initials="PA" userId="S::patricia.allen@adapt.com.au::346380ed-8562-4683-9b3e-72fe32eb1059" providerId="AD"/>
  <p188:author id="{35B74EDA-D041-11EF-D3DF-62916A12BAA7}" name="Maricris Santilles" initials="MS" userId="S::Maricris.Santilles@adapt.com.au::7b436d3d-65a3-481f-8565-8b0e2e2362f1"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55854"/>
    <a:srgbClr val="A9A9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394BD5-82FE-86EF-3AF1-FD980C87DDB6}" v="21" dt="2025-12-11T22:58:59.943"/>
    <p1510:client id="{B6C5E513-6EAD-4BD2-87D6-86C7A0CDDE68}" v="22" dt="2025-12-11T22:40:57.775"/>
    <p1510:client id="{CBE4D896-0C8D-4A51-AAE9-09C50BCE390D}" v="1016" dt="2025-12-11T23:04:51.807"/>
    <p1510:client id="{D3EC29DC-9767-4076-9EC2-58E507897F1D}" v="4" dt="2025-12-12T03:40:14.1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tableStyles" Target="tableStyles.xml"/><Relationship Id="rId21" Type="http://schemas.openxmlformats.org/officeDocument/2006/relationships/slide" Target="slides/slide11.xml"/><Relationship Id="rId34" Type="http://schemas.openxmlformats.org/officeDocument/2006/relationships/slide" Target="slides/slide24.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notesMaster" Target="notesMasters/notesMaster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CE31C-E088-44EB-ADD7-F91E7D59E169}" type="datetimeFigureOut">
              <a:rPr lang="en-AU" smtClean="0"/>
              <a:t>6/01/2026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06B608-E85F-4D7C-9813-2DDFA3256EA5}" type="slidenum">
              <a:rPr lang="en-AU" smtClean="0"/>
              <a:t>‹#›</a:t>
            </a:fld>
            <a:endParaRPr lang="en-AU"/>
          </a:p>
        </p:txBody>
      </p:sp>
    </p:spTree>
    <p:extLst>
      <p:ext uri="{BB962C8B-B14F-4D97-AF65-F5344CB8AC3E}">
        <p14:creationId xmlns:p14="http://schemas.microsoft.com/office/powerpoint/2010/main" val="3699374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069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2B276-E57A-C494-A6AD-5CF93229D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64D71F-39EC-727F-FA2B-313A33FEE584}"/>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60DC4732-10AF-4914-1A8D-012B3EAEEC01}"/>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E31B39F2-8A24-3127-0171-9916EB375C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5299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1B06B608-E85F-4D7C-9813-2DDFA3256EA5}" type="slidenum">
              <a:rPr lang="en-AU" smtClean="0"/>
              <a:t>4</a:t>
            </a:fld>
            <a:endParaRPr lang="en-AU"/>
          </a:p>
        </p:txBody>
      </p:sp>
    </p:spTree>
    <p:extLst>
      <p:ext uri="{BB962C8B-B14F-4D97-AF65-F5344CB8AC3E}">
        <p14:creationId xmlns:p14="http://schemas.microsoft.com/office/powerpoint/2010/main" val="153620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C21C8-6B8F-7687-178D-99DA3F6ED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4651FC-F2EB-8D0F-A8E2-ED940C8C91B7}"/>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0772DEF4-155F-9258-93B0-2490251D89BB}"/>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8366C096-B438-84EE-0504-B8960AB59B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448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502C8-796D-73D1-EE4D-C8BA15F99F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AF6263-D711-2596-F085-916B68BCD8CE}"/>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6F1696D-C8F7-2253-8D33-16EC94B5C96B}"/>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BFEC075E-A406-C63E-6E9F-3FCD635A63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3682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82539-7450-64CD-DB45-EF7689A75C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50330A-F6A7-3638-00BC-E6FAC992699F}"/>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6A4C144F-A44E-B79D-5AA2-4779868B9ABF}"/>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8E7FC531-D873-84EF-BEC1-7D2437ADFA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959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hyperlink" Target="mailto:hello@adapt.com.au" TargetMode="External"/><Relationship Id="rId4" Type="http://schemas.openxmlformats.org/officeDocument/2006/relationships/hyperlink" Target="https://adapt.com.au/"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2.xml"/><Relationship Id="rId5" Type="http://schemas.openxmlformats.org/officeDocument/2006/relationships/hyperlink" Target="mailto:hello@adapt.com.au" TargetMode="External"/><Relationship Id="rId4" Type="http://schemas.openxmlformats.org/officeDocument/2006/relationships/hyperlink" Target="https://adapt.com.au/" TargetMode="Externa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Master" Target="../slideMasters/slideMaster6.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24.svg"/><Relationship Id="rId2" Type="http://schemas.openxmlformats.org/officeDocument/2006/relationships/image" Target="../media/image20.png"/><Relationship Id="rId1" Type="http://schemas.openxmlformats.org/officeDocument/2006/relationships/slideMaster" Target="../slideMasters/slideMaster6.xml"/><Relationship Id="rId6" Type="http://schemas.openxmlformats.org/officeDocument/2006/relationships/image" Target="../media/image23.png"/><Relationship Id="rId5" Type="http://schemas.openxmlformats.org/officeDocument/2006/relationships/hyperlink" Target="mailto:hello@adapt.com.au" TargetMode="External"/><Relationship Id="rId4" Type="http://schemas.openxmlformats.org/officeDocument/2006/relationships/hyperlink" Target="https://adapt.com.au/" TargetMode="Externa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480F28C-E115-A212-B101-AE4C9CA6032A}"/>
              </a:ext>
            </a:extLst>
          </p:cNvPr>
          <p:cNvPicPr>
            <a:picLocks noChangeAspect="1"/>
          </p:cNvPicPr>
          <p:nvPr userDrawn="1"/>
        </p:nvPicPr>
        <p:blipFill>
          <a:blip r:embed="rId2">
            <a:extLst>
              <a:ext uri="{28A0092B-C50C-407E-A947-70E740481C1C}">
                <a14:useLocalDpi xmlns:a14="http://schemas.microsoft.com/office/drawing/2010/main" val="0"/>
              </a:ext>
            </a:extLst>
          </a:blip>
          <a:srcRect t="9116" b="12478"/>
          <a:stretch>
            <a:fillRect/>
          </a:stretch>
        </p:blipFill>
        <p:spPr>
          <a:xfrm>
            <a:off x="0" y="0"/>
            <a:ext cx="12192000" cy="3889829"/>
          </a:xfrm>
          <a:prstGeom prst="rect">
            <a:avLst/>
          </a:prstGeom>
        </p:spPr>
      </p:pic>
      <p:sp>
        <p:nvSpPr>
          <p:cNvPr id="8" name="Rectangle 7">
            <a:extLst>
              <a:ext uri="{FF2B5EF4-FFF2-40B4-BE49-F238E27FC236}">
                <a16:creationId xmlns:a16="http://schemas.microsoft.com/office/drawing/2014/main" id="{548C2E90-75AB-B814-5681-5240D4CF20FD}"/>
              </a:ext>
            </a:extLst>
          </p:cNvPr>
          <p:cNvSpPr/>
          <p:nvPr userDrawn="1"/>
        </p:nvSpPr>
        <p:spPr>
          <a:xfrm>
            <a:off x="0" y="3284992"/>
            <a:ext cx="12192000" cy="35730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1">
            <a:extLst>
              <a:ext uri="{FF2B5EF4-FFF2-40B4-BE49-F238E27FC236}">
                <a16:creationId xmlns:a16="http://schemas.microsoft.com/office/drawing/2014/main" id="{D2ACA6FF-B1D2-29C8-60BD-EBA9FEE960A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696570" y="5993998"/>
            <a:ext cx="3063418" cy="329695"/>
          </a:xfrm>
          <a:prstGeom prst="rect">
            <a:avLst/>
          </a:prstGeom>
        </p:spPr>
      </p:pic>
    </p:spTree>
    <p:extLst>
      <p:ext uri="{BB962C8B-B14F-4D97-AF65-F5344CB8AC3E}">
        <p14:creationId xmlns:p14="http://schemas.microsoft.com/office/powerpoint/2010/main" val="803801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A Background">
    <p:spTree>
      <p:nvGrpSpPr>
        <p:cNvPr id="1" name=""/>
        <p:cNvGrpSpPr/>
        <p:nvPr/>
      </p:nvGrpSpPr>
      <p:grpSpPr>
        <a:xfrm>
          <a:off x="0" y="0"/>
          <a:ext cx="0" cy="0"/>
          <a:chOff x="0" y="0"/>
          <a:chExt cx="0" cy="0"/>
        </a:xfrm>
      </p:grpSpPr>
      <p:pic>
        <p:nvPicPr>
          <p:cNvPr id="7" name="Picture 6" descr="A white letter a with a black background&#10;&#10;Description automatically generated">
            <a:extLst>
              <a:ext uri="{FF2B5EF4-FFF2-40B4-BE49-F238E27FC236}">
                <a16:creationId xmlns:a16="http://schemas.microsoft.com/office/drawing/2014/main" id="{A12884F7-8A04-31A5-156D-7253BA0C6726}"/>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8" name="Group 7">
            <a:extLst>
              <a:ext uri="{FF2B5EF4-FFF2-40B4-BE49-F238E27FC236}">
                <a16:creationId xmlns:a16="http://schemas.microsoft.com/office/drawing/2014/main" id="{D1769542-9F09-8749-D638-FA10BB7B531A}"/>
              </a:ext>
            </a:extLst>
          </p:cNvPr>
          <p:cNvGrpSpPr/>
          <p:nvPr userDrawn="1"/>
        </p:nvGrpSpPr>
        <p:grpSpPr>
          <a:xfrm>
            <a:off x="1083907" y="6062651"/>
            <a:ext cx="2668365" cy="226977"/>
            <a:chOff x="712794" y="6196131"/>
            <a:chExt cx="3390094" cy="288369"/>
          </a:xfrm>
        </p:grpSpPr>
        <p:pic>
          <p:nvPicPr>
            <p:cNvPr id="9" name="Graphic 8">
              <a:extLst>
                <a:ext uri="{FF2B5EF4-FFF2-40B4-BE49-F238E27FC236}">
                  <a16:creationId xmlns:a16="http://schemas.microsoft.com/office/drawing/2014/main" id="{FFA7BC50-99B1-6E8F-4B60-C12ADAED0E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10" name="Graphic 9">
              <a:extLst>
                <a:ext uri="{FF2B5EF4-FFF2-40B4-BE49-F238E27FC236}">
                  <a16:creationId xmlns:a16="http://schemas.microsoft.com/office/drawing/2014/main" id="{9559F7C1-1BDA-7CAE-4962-CA6181F37E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
        <p:nvSpPr>
          <p:cNvPr id="11" name="Rectangle 10">
            <a:extLst>
              <a:ext uri="{FF2B5EF4-FFF2-40B4-BE49-F238E27FC236}">
                <a16:creationId xmlns:a16="http://schemas.microsoft.com/office/drawing/2014/main" id="{125E3C0F-EB19-83CF-2770-03EE081F77DC}"/>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1181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Header">
    <p:spTree>
      <p:nvGrpSpPr>
        <p:cNvPr id="1" name=""/>
        <p:cNvGrpSpPr/>
        <p:nvPr/>
      </p:nvGrpSpPr>
      <p:grpSpPr>
        <a:xfrm>
          <a:off x="0" y="0"/>
          <a:ext cx="0" cy="0"/>
          <a:chOff x="0" y="0"/>
          <a:chExt cx="0" cy="0"/>
        </a:xfrm>
      </p:grpSpPr>
      <p:sp>
        <p:nvSpPr>
          <p:cNvPr id="12" name="bg object 17">
            <a:extLst>
              <a:ext uri="{FF2B5EF4-FFF2-40B4-BE49-F238E27FC236}">
                <a16:creationId xmlns:a16="http://schemas.microsoft.com/office/drawing/2014/main" id="{F4EB5279-DC47-9BF7-6A7C-93B96AC86ED1}"/>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2273199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ay A Background">
    <p:bg>
      <p:bgPr>
        <a:solidFill>
          <a:schemeClr val="tx2">
            <a:lumMod val="10000"/>
            <a:lumOff val="90000"/>
          </a:schemeClr>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CA0A6BC8-9E99-6E38-3090-86D20A362A0E}"/>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Tree>
    <p:extLst>
      <p:ext uri="{BB962C8B-B14F-4D97-AF65-F5344CB8AC3E}">
        <p14:creationId xmlns:p14="http://schemas.microsoft.com/office/powerpoint/2010/main" val="2662585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ay Contact">
    <p:bg>
      <p:bgPr>
        <a:solidFill>
          <a:schemeClr val="tx2">
            <a:lumMod val="10000"/>
            <a:lumOff val="90000"/>
          </a:schemeClr>
        </a:solidFill>
        <a:effectLst/>
      </p:bgPr>
    </p:bg>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
        <p:nvSpPr>
          <p:cNvPr id="2" name="TextBox 1">
            <a:extLst>
              <a:ext uri="{FF2B5EF4-FFF2-40B4-BE49-F238E27FC236}">
                <a16:creationId xmlns:a16="http://schemas.microsoft.com/office/drawing/2014/main" id="{ABB5FBFB-8D0D-D354-9682-9807B1C2F40A}"/>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pic>
        <p:nvPicPr>
          <p:cNvPr id="3" name="Picture 2" descr="A picture containing logo&#10;&#10;Description automatically generated">
            <a:extLst>
              <a:ext uri="{FF2B5EF4-FFF2-40B4-BE49-F238E27FC236}">
                <a16:creationId xmlns:a16="http://schemas.microsoft.com/office/drawing/2014/main" id="{F025BBB4-6AAA-3DEC-FCB4-2F67A8F5CFB2}"/>
              </a:ext>
            </a:extLst>
          </p:cNvPr>
          <p:cNvPicPr>
            <a:picLocks noChangeAspect="1"/>
          </p:cNvPicPr>
          <p:nvPr userDrawn="1"/>
        </p:nvPicPr>
        <p:blipFill>
          <a:blip r:embed="rId3"/>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545074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act-Black">
    <p:bg>
      <p:bgPr>
        <a:solidFill>
          <a:schemeClr val="tx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1A6C6664-D097-5F70-0D59-BCD0C56938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82184" y="2889255"/>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4"/>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4"/>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35123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06/01/2026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06/01/2026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06/01/2026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06/01/2026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797722-E5AF-2503-A0D9-A5B8F9814E6D}"/>
              </a:ext>
            </a:extLst>
          </p:cNvPr>
          <p:cNvPicPr>
            <a:picLocks noChangeAspect="1"/>
          </p:cNvPicPr>
          <p:nvPr userDrawn="1"/>
        </p:nvPicPr>
        <p:blipFill>
          <a:blip r:embed="rId2">
            <a:extLst>
              <a:ext uri="{28A0092B-C50C-407E-A947-70E740481C1C}">
                <a14:useLocalDpi xmlns:a14="http://schemas.microsoft.com/office/drawing/2010/main" val="0"/>
              </a:ext>
            </a:extLst>
          </a:blip>
          <a:srcRect l="24742" r="47718"/>
          <a:stretch>
            <a:fillRect/>
          </a:stretch>
        </p:blipFill>
        <p:spPr>
          <a:xfrm>
            <a:off x="7552000" y="-1"/>
            <a:ext cx="4640000" cy="6858000"/>
          </a:xfrm>
          <a:prstGeom prst="rect">
            <a:avLst/>
          </a:prstGeom>
        </p:spPr>
      </p:pic>
      <p:sp>
        <p:nvSpPr>
          <p:cNvPr id="8" name="Rectangle 7">
            <a:extLst>
              <a:ext uri="{FF2B5EF4-FFF2-40B4-BE49-F238E27FC236}">
                <a16:creationId xmlns:a16="http://schemas.microsoft.com/office/drawing/2014/main" id="{4DAFF4DE-12DD-3EBB-1BB9-696A03FB10CE}"/>
              </a:ext>
            </a:extLst>
          </p:cNvPr>
          <p:cNvSpPr/>
          <p:nvPr userDrawn="1"/>
        </p:nvSpPr>
        <p:spPr>
          <a:xfrm>
            <a:off x="1" y="-5"/>
            <a:ext cx="8640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8">
            <a:extLst>
              <a:ext uri="{FF2B5EF4-FFF2-40B4-BE49-F238E27FC236}">
                <a16:creationId xmlns:a16="http://schemas.microsoft.com/office/drawing/2014/main" id="{6537F206-9C95-3417-B911-55498DD635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99601" y="5993993"/>
            <a:ext cx="3063418" cy="329695"/>
          </a:xfrm>
          <a:prstGeom prst="rect">
            <a:avLst/>
          </a:prstGeom>
        </p:spPr>
      </p:pic>
    </p:spTree>
    <p:extLst>
      <p:ext uri="{BB962C8B-B14F-4D97-AF65-F5344CB8AC3E}">
        <p14:creationId xmlns:p14="http://schemas.microsoft.com/office/powerpoint/2010/main" val="23216107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06/01/2026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06/01/2026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06/01/2026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06/01/2026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1364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4389542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act">
    <p:bg>
      <p:bgPr>
        <a:solidFill>
          <a:schemeClr val="tx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1A6C6664-D097-5F70-0D59-BCD0C56938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82184" y="2889255"/>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4"/>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4"/>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28339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21240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 Title-White">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4A2C9E0-28F5-0AC4-7312-5CA6497BDA6D}"/>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2">
            <a:extLst>
              <a:ext uri="{FF2B5EF4-FFF2-40B4-BE49-F238E27FC236}">
                <a16:creationId xmlns:a16="http://schemas.microsoft.com/office/drawing/2014/main" id="{853618A3-B975-078C-17EC-6295A7E2CE0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42563311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1979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24634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rgbClr val="000000"/>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096000" y="293914"/>
            <a:ext cx="6882944" cy="6688877"/>
          </a:xfrm>
          <a:prstGeom prst="rect">
            <a:avLst/>
          </a:prstGeom>
        </p:spPr>
      </p:pic>
      <p:pic>
        <p:nvPicPr>
          <p:cNvPr id="4" name="Graphic 3">
            <a:extLst>
              <a:ext uri="{FF2B5EF4-FFF2-40B4-BE49-F238E27FC236}">
                <a16:creationId xmlns:a16="http://schemas.microsoft.com/office/drawing/2014/main" id="{5341A664-56D1-C3D1-A880-FDE36E5426F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7896225" y="2047875"/>
            <a:ext cx="2762250" cy="2762250"/>
          </a:xfrm>
          <a:prstGeom prst="rect">
            <a:avLst/>
          </a:prstGeom>
        </p:spPr>
      </p:pic>
      <p:pic>
        <p:nvPicPr>
          <p:cNvPr id="7" name="Graphic 6">
            <a:extLst>
              <a:ext uri="{FF2B5EF4-FFF2-40B4-BE49-F238E27FC236}">
                <a16:creationId xmlns:a16="http://schemas.microsoft.com/office/drawing/2014/main" id="{5C83C664-AE23-071D-D52B-4F64B1877F83}"/>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915783">
            <a:off x="9809331" y="2627812"/>
            <a:ext cx="287291" cy="234315"/>
          </a:xfrm>
          <a:prstGeom prst="rect">
            <a:avLst/>
          </a:prstGeom>
        </p:spPr>
      </p:pic>
    </p:spTree>
    <p:extLst>
      <p:ext uri="{BB962C8B-B14F-4D97-AF65-F5344CB8AC3E}">
        <p14:creationId xmlns:p14="http://schemas.microsoft.com/office/powerpoint/2010/main" val="25327368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r:embed="rId2">
            <a:extLst>
              <a:ext uri="{96DAC541-7B7A-43D3-8B79-37D633B846F1}">
                <asvg:svgBlip xmlns:asvg="http://schemas.microsoft.com/office/drawing/2016/SVG/main" r:embed="rId3"/>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3592230523"/>
      </p:ext>
    </p:extLst>
  </p:cSld>
  <p:clrMapOvr>
    <a:masterClrMapping/>
  </p:clrMapOvr>
  <p:hf sldNum="0"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4"/>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4"/>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r:embed="rId6">
            <a:extLst>
              <a:ext uri="{96DAC541-7B7A-43D3-8B79-37D633B846F1}">
                <asvg:svgBlip xmlns:asvg="http://schemas.microsoft.com/office/drawing/2016/SVG/main" r:embed="rId7"/>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11864828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28195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83180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41600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9631851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5217938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692397966"/>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 Bottom Logo-White">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F514BAF5-0A28-C669-0442-4079BA16DE4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740172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50815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511968"/>
      </p:ext>
    </p:extLst>
  </p:cSld>
  <p:clrMapOvr>
    <a:masterClrMapping/>
  </p:clrMapOvr>
  <p:hf sldNum="0" hd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2999830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67874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73295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2263563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Whit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7987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878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 Title-Black">
    <p:bg>
      <p:bgPr>
        <a:solidFill>
          <a:schemeClr val="tx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7F560B4E-1648-1280-CEC2-456B72E4E67B}"/>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descr="A picture containing text, clipart&#10;&#10;Description automatically generated">
            <a:extLst>
              <a:ext uri="{FF2B5EF4-FFF2-40B4-BE49-F238E27FC236}">
                <a16:creationId xmlns:a16="http://schemas.microsoft.com/office/drawing/2014/main" id="{72F9BC67-888B-8266-71BA-AA648AFAAA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2754242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A Logo-Black">
    <p:bg>
      <p:bgPr>
        <a:solidFill>
          <a:schemeClr val="tx1"/>
        </a:solidFill>
        <a:effectLst/>
      </p:bgPr>
    </p:bg>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CC451EBA-26C7-9DA9-EC3E-ED5FC2ADAB4E}"/>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957308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d 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C395E70-112D-C9AF-84FB-4DD2E6EAD948}"/>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9" name="Picture 8" descr="A picture containing drawing&#10;&#10;Description automatically generated">
            <a:extLst>
              <a:ext uri="{FF2B5EF4-FFF2-40B4-BE49-F238E27FC236}">
                <a16:creationId xmlns:a16="http://schemas.microsoft.com/office/drawing/2014/main" id="{46E6B795-5DAA-6E19-5AC2-DB8C91B5C38E}"/>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518173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0898927-BDE5-C5D3-BE71-1ECD16106881}"/>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878546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3.xml"/><Relationship Id="rId1"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theme" Target="../theme/theme4.xml"/><Relationship Id="rId1"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3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theme" Target="../theme/theme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148459"/>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 id="2147483866" r:id="rId12"/>
    <p:sldLayoutId id="2147483867" r:id="rId13"/>
    <p:sldLayoutId id="2147483868"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06/01/2026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822" r:id="rId13"/>
    <p:sldLayoutId id="214748367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0" y="0"/>
            <a:ext cx="12188952" cy="2011679"/>
          </a:xfrm>
          <a:prstGeom prst="rect">
            <a:avLst/>
          </a:prstGeom>
        </p:spPr>
      </p:pic>
      <p:sp>
        <p:nvSpPr>
          <p:cNvPr id="17" name="bg object 17"/>
          <p:cNvSpPr/>
          <p:nvPr/>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395268" y="334771"/>
            <a:ext cx="5401462"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1/6/2026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55545037"/>
      </p:ext>
    </p:extLst>
  </p:cSld>
  <p:clrMap bg1="lt1" tx1="dk1" bg2="lt2" tx2="dk2" accent1="accent1" accent2="accent2" accent3="accent3" accent4="accent4" accent5="accent5" accent6="accent6" hlink="hlink" folHlink="folHlink"/>
  <p:sldLayoutIdLst>
    <p:sldLayoutId id="2147483696"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4227267"/>
      </p:ext>
    </p:extLst>
  </p:cSld>
  <p:clrMap bg1="lt1" tx1="dk1" bg2="lt2" tx2="dk2" accent1="accent1" accent2="accent2" accent3="accent3" accent4="accent4" accent5="accent5" accent6="accent6" hlink="hlink" folHlink="folHlink"/>
  <p:sldLayoutIdLst>
    <p:sldLayoutId id="2147483820"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2724935"/>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12469583"/>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 id="2147483849" r:id="rId12"/>
    <p:sldLayoutId id="2147483850" r:id="rId13"/>
    <p:sldLayoutId id="2147483851" r:id="rId1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E060D809-485C-9039-7A79-5EE5D2BB4518}"/>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anose="020B0403020202020204" pitchFamily="34" charset="0"/>
              </a:defRPr>
            </a:lvl1pPr>
          </a:lstStyle>
          <a:p>
            <a:fld id="{382A61F1-CF47-C748-AB4B-CD3294508500}" type="slidenum">
              <a:rPr lang="en-US" smtClean="0"/>
              <a:pPr/>
              <a:t>‹#›</a:t>
            </a:fld>
            <a:endParaRPr lang="en-US"/>
          </a:p>
        </p:txBody>
      </p:sp>
    </p:spTree>
    <p:extLst>
      <p:ext uri="{BB962C8B-B14F-4D97-AF65-F5344CB8AC3E}">
        <p14:creationId xmlns:p14="http://schemas.microsoft.com/office/powerpoint/2010/main" val="2306134371"/>
      </p:ext>
    </p:extLst>
  </p:cSld>
  <p:clrMap bg1="lt1" tx1="dk1" bg2="lt2" tx2="dk2" accent1="accent1" accent2="accent2" accent3="accent3" accent4="accent4" accent5="accent5" accent6="accent6" hlink="hlink" folHlink="folHlink"/>
  <p:sldLayoutIdLst>
    <p:sldLayoutId id="2147483853"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hyperlink" Target="https://research.adapt.com.au/data-ai/modelling-analytics-visualisation-and-intelligence/community-interviews/empowering-finance-through-ai-and-analytics" TargetMode="Externa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9.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18" Type="http://schemas.openxmlformats.org/officeDocument/2006/relationships/image" Target="../media/image66.png"/><Relationship Id="rId3" Type="http://schemas.openxmlformats.org/officeDocument/2006/relationships/hyperlink" Target="https://research.adapt.com.au/filter-types/market-trend-reports" TargetMode="External"/><Relationship Id="rId7" Type="http://schemas.openxmlformats.org/officeDocument/2006/relationships/image" Target="../media/image55.png"/><Relationship Id="rId12" Type="http://schemas.openxmlformats.org/officeDocument/2006/relationships/image" Target="../media/image60.png"/><Relationship Id="rId17" Type="http://schemas.openxmlformats.org/officeDocument/2006/relationships/image" Target="../media/image65.png"/><Relationship Id="rId2" Type="http://schemas.openxmlformats.org/officeDocument/2006/relationships/hyperlink" Target="mailto:success@adapt.com.au" TargetMode="External"/><Relationship Id="rId16" Type="http://schemas.openxmlformats.org/officeDocument/2006/relationships/image" Target="../media/image64.png"/><Relationship Id="rId1" Type="http://schemas.openxmlformats.org/officeDocument/2006/relationships/slideLayout" Target="../slideLayouts/slideLayout29.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59.png"/><Relationship Id="rId5" Type="http://schemas.openxmlformats.org/officeDocument/2006/relationships/hyperlink" Target="https://research.adapt.com.au/data-insights/" TargetMode="External"/><Relationship Id="rId15" Type="http://schemas.openxmlformats.org/officeDocument/2006/relationships/image" Target="../media/image63.png"/><Relationship Id="rId10" Type="http://schemas.openxmlformats.org/officeDocument/2006/relationships/image" Target="../media/image58.png"/><Relationship Id="rId19" Type="http://schemas.openxmlformats.org/officeDocument/2006/relationships/image" Target="../media/image67.png"/><Relationship Id="rId4" Type="http://schemas.openxmlformats.org/officeDocument/2006/relationships/hyperlink" Target="https://research.adapt.com.au/filter-types/community-interviews" TargetMode="External"/><Relationship Id="rId9" Type="http://schemas.openxmlformats.org/officeDocument/2006/relationships/image" Target="../media/image57.png"/><Relationship Id="rId14" Type="http://schemas.openxmlformats.org/officeDocument/2006/relationships/image" Target="../media/image6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1.svg"/></Relationships>
</file>

<file path=ppt/slides/_rels/slide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73E44EA-756A-1D74-1CCA-6FBA311DB5E6}"/>
              </a:ext>
            </a:extLst>
          </p:cNvPr>
          <p:cNvGrpSpPr/>
          <p:nvPr/>
        </p:nvGrpSpPr>
        <p:grpSpPr>
          <a:xfrm>
            <a:off x="576105" y="3809559"/>
            <a:ext cx="8347812" cy="1802158"/>
            <a:chOff x="894158" y="2606027"/>
            <a:chExt cx="8347812" cy="1802158"/>
          </a:xfrm>
        </p:grpSpPr>
        <p:sp>
          <p:nvSpPr>
            <p:cNvPr id="2" name="TextBox 1">
              <a:extLst>
                <a:ext uri="{FF2B5EF4-FFF2-40B4-BE49-F238E27FC236}">
                  <a16:creationId xmlns:a16="http://schemas.microsoft.com/office/drawing/2014/main" id="{DCC89118-D0C1-65E5-5970-DC15924F61BC}"/>
                </a:ext>
              </a:extLst>
            </p:cNvPr>
            <p:cNvSpPr txBox="1"/>
            <p:nvPr/>
          </p:nvSpPr>
          <p:spPr>
            <a:xfrm>
              <a:off x="894158" y="2606027"/>
              <a:ext cx="8347812" cy="1554272"/>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800" b="1" i="0" u="none" strike="noStrike" kern="1200" cap="none" spc="0" normalizeH="0" baseline="0" noProof="0">
                  <a:ln>
                    <a:noFill/>
                  </a:ln>
                  <a:solidFill>
                    <a:srgbClr val="E7534F"/>
                  </a:solidFill>
                  <a:effectLst/>
                  <a:uLnTx/>
                  <a:uFillTx/>
                  <a:latin typeface="Helvetica"/>
                  <a:cs typeface="Helvetica"/>
                </a:rPr>
                <a:t>ADAPT </a:t>
              </a:r>
              <a:r>
                <a:rPr lang="en-PH" sz="1800" b="1" spc="0">
                  <a:solidFill>
                    <a:srgbClr val="E7534F"/>
                  </a:solidFill>
                  <a:latin typeface="Helvetica"/>
                  <a:cs typeface="Helvetica"/>
                </a:rPr>
                <a:t>Sector Analysis</a:t>
              </a:r>
              <a:endParaRPr kumimoji="0" lang="en-PH" sz="1800" b="1" i="0" u="none" strike="noStrike" kern="1200" cap="none" spc="0" normalizeH="0" baseline="0" noProof="0">
                <a:ln>
                  <a:noFill/>
                </a:ln>
                <a:solidFill>
                  <a:srgbClr val="E7534F"/>
                </a:solidFill>
                <a:effectLst/>
                <a:uLnTx/>
                <a:uFillTx/>
                <a:latin typeface="Helvetica"/>
                <a:cs typeface="Helvetica"/>
              </a:endParaRPr>
            </a:p>
            <a:p>
              <a:pPr algn="l">
                <a:defRPr/>
              </a:pPr>
              <a:br>
                <a:rPr lang="en-GB" sz="900" b="0" i="0" u="none" strike="noStrike" kern="1200" cap="none" spc="-150" normalizeH="0" baseline="0" noProof="0">
                  <a:ln>
                    <a:noFill/>
                  </a:ln>
                  <a:effectLst/>
                  <a:uLnTx/>
                  <a:uFillTx/>
                  <a:latin typeface="Helvetica Neue" panose="02000503000000020004" pitchFamily="2"/>
                  <a:cs typeface="Helvetica Neue" panose="02000503000000020004" pitchFamily="2"/>
                </a:rPr>
              </a:br>
              <a:r>
                <a:rPr lang="en-US" sz="3400" b="1" spc="0">
                  <a:solidFill>
                    <a:schemeClr val="bg1"/>
                  </a:solidFill>
                  <a:latin typeface="Helvetica"/>
                  <a:cs typeface="Helvetica"/>
                </a:rPr>
                <a:t>Healthcare Industry:</a:t>
              </a:r>
              <a:endParaRPr lang="en-US" sz="3400" b="1" i="0" u="none" strike="noStrike" kern="1200" cap="none" spc="0" normalizeH="0" baseline="0" noProof="0">
                <a:ln>
                  <a:noFill/>
                </a:ln>
                <a:solidFill>
                  <a:schemeClr val="bg1"/>
                </a:solidFill>
                <a:effectLst/>
                <a:uLnTx/>
                <a:uFillTx/>
                <a:latin typeface="Helvetica"/>
                <a:cs typeface="Helvetica"/>
              </a:endParaRPr>
            </a:p>
            <a:p>
              <a:pPr algn="l">
                <a:defRPr/>
              </a:pPr>
              <a:r>
                <a:rPr lang="en-US" sz="3400" b="1" spc="0">
                  <a:solidFill>
                    <a:schemeClr val="bg1"/>
                  </a:solidFill>
                  <a:latin typeface="Helvetica"/>
                  <a:cs typeface="Helvetica"/>
                </a:rPr>
                <a:t>Data and AI Maturity Insights</a:t>
              </a:r>
              <a:endParaRPr lang="en-PH" sz="3400" b="1" spc="0">
                <a:solidFill>
                  <a:schemeClr val="bg1"/>
                </a:solidFill>
                <a:latin typeface="Helvetica"/>
                <a:cs typeface="Helvetica"/>
              </a:endParaRPr>
            </a:p>
          </p:txBody>
        </p:sp>
        <p:sp>
          <p:nvSpPr>
            <p:cNvPr id="10" name="Rectangle 9">
              <a:extLst>
                <a:ext uri="{FF2B5EF4-FFF2-40B4-BE49-F238E27FC236}">
                  <a16:creationId xmlns:a16="http://schemas.microsoft.com/office/drawing/2014/main" id="{ACEF6AE9-D005-3EA3-860D-283D3795DF65}"/>
                </a:ext>
              </a:extLst>
            </p:cNvPr>
            <p:cNvSpPr/>
            <p:nvPr/>
          </p:nvSpPr>
          <p:spPr>
            <a:xfrm>
              <a:off x="1061252" y="4340979"/>
              <a:ext cx="363198" cy="67206"/>
            </a:xfrm>
            <a:prstGeom prst="rect">
              <a:avLst/>
            </a:prstGeom>
            <a:solidFill>
              <a:srgbClr val="F558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55854"/>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93293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9106" y="165536"/>
            <a:ext cx="7936403" cy="461665"/>
          </a:xfrm>
          <a:prstGeom prst="rect">
            <a:avLst/>
          </a:prstGeom>
          <a:noFill/>
        </p:spPr>
        <p:txBody>
          <a:bodyPr wrap="none" lIns="91440" tIns="45720" rIns="91440" bIns="45720" anchor="t">
            <a:spAutoFit/>
          </a:bodyPr>
          <a:lstStyle/>
          <a:p>
            <a:pPr defTabSz="380985">
              <a:defRPr sz="2000" b="1">
                <a:latin typeface="Helvetica"/>
              </a:defRPr>
            </a:pPr>
            <a:r>
              <a:rPr sz="2400" b="1">
                <a:solidFill>
                  <a:prstClr val="black"/>
                </a:solidFill>
                <a:latin typeface="Helvetica"/>
              </a:rPr>
              <a:t>How mature is your </a:t>
            </a:r>
            <a:r>
              <a:rPr lang="en-PH" sz="2400" b="1" err="1">
                <a:solidFill>
                  <a:prstClr val="black"/>
                </a:solidFill>
                <a:latin typeface="Helvetica"/>
              </a:rPr>
              <a:t>organisation’s</a:t>
            </a:r>
            <a:r>
              <a:rPr sz="2400" b="1">
                <a:solidFill>
                  <a:prstClr val="black"/>
                </a:solidFill>
                <a:latin typeface="Helvetica"/>
              </a:rPr>
              <a:t> use of agentic AI?</a:t>
            </a:r>
            <a:endParaRPr lang="en-US" sz="2400" b="1">
              <a:solidFill>
                <a:prstClr val="black"/>
              </a:solidFill>
              <a:latin typeface="Helvetica"/>
              <a:cs typeface="Helvetica"/>
            </a:endParaRPr>
          </a:p>
        </p:txBody>
      </p:sp>
      <p:sp>
        <p:nvSpPr>
          <p:cNvPr id="3" name="TextBox 2">
            <a:extLst>
              <a:ext uri="{FF2B5EF4-FFF2-40B4-BE49-F238E27FC236}">
                <a16:creationId xmlns:a16="http://schemas.microsoft.com/office/drawing/2014/main" id="{3FD84FDD-85BD-D65A-BB96-022B42739ADD}"/>
              </a:ext>
            </a:extLst>
          </p:cNvPr>
          <p:cNvSpPr txBox="1"/>
          <p:nvPr/>
        </p:nvSpPr>
        <p:spPr>
          <a:xfrm>
            <a:off x="6304942" y="6561497"/>
            <a:ext cx="5758308" cy="253916"/>
          </a:xfrm>
          <a:prstGeom prst="rect">
            <a:avLst/>
          </a:prstGeom>
          <a:noFill/>
        </p:spPr>
        <p:txBody>
          <a:bodyPr wrap="none" lIns="91440" tIns="45720" rIns="91440" bIns="45720" anchor="t">
            <a:spAutoFit/>
          </a:bodyPr>
          <a:lstStyle/>
          <a:p>
            <a:pPr algn="r" defTabSz="380985">
              <a:defRPr sz="1200" i="1">
                <a:latin typeface="Helvetica"/>
              </a:defRPr>
            </a:pPr>
            <a:r>
              <a:rPr lang="en-US" sz="1050" i="1">
                <a:solidFill>
                  <a:schemeClr val="bg1">
                    <a:lumMod val="50000"/>
                  </a:schemeClr>
                </a:solidFill>
                <a:latin typeface="Helvetica"/>
              </a:rPr>
              <a:t>ADAPT CIO Edge Survey in Aug 2025. Sample size: 151 Australian CIOs, 12 from healthcare</a:t>
            </a:r>
          </a:p>
        </p:txBody>
      </p:sp>
      <p:pic>
        <p:nvPicPr>
          <p:cNvPr id="5" name="Graphic 4">
            <a:extLst>
              <a:ext uri="{FF2B5EF4-FFF2-40B4-BE49-F238E27FC236}">
                <a16:creationId xmlns:a16="http://schemas.microsoft.com/office/drawing/2014/main" id="{23517BA0-5395-711D-77ED-30B7C85B04B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81001" y="865122"/>
            <a:ext cx="11429998" cy="549402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4877" y="143440"/>
            <a:ext cx="9438609" cy="461665"/>
          </a:xfrm>
          <a:prstGeom prst="rect">
            <a:avLst/>
          </a:prstGeom>
          <a:noFill/>
        </p:spPr>
        <p:txBody>
          <a:bodyPr wrap="none" lIns="91440" tIns="45720" rIns="91440" bIns="45720" anchor="t">
            <a:spAutoFit/>
          </a:bodyPr>
          <a:lstStyle/>
          <a:p>
            <a:pPr defTabSz="380985">
              <a:defRPr sz="2000" b="1">
                <a:latin typeface="Helvetica"/>
              </a:defRPr>
            </a:pPr>
            <a:r>
              <a:rPr lang="en-PH" sz="2400" b="1">
                <a:solidFill>
                  <a:prstClr val="black"/>
                </a:solidFill>
                <a:latin typeface="Helvetica"/>
              </a:rPr>
              <a:t>Healthcare CIOs top areas when evaluating agentic AI products</a:t>
            </a:r>
            <a:endParaRPr lang="en-US" sz="2400" b="1">
              <a:solidFill>
                <a:prstClr val="black"/>
              </a:solidFill>
              <a:latin typeface="Helvetica"/>
              <a:cs typeface="Helvetica"/>
            </a:endParaRPr>
          </a:p>
        </p:txBody>
      </p:sp>
      <p:sp>
        <p:nvSpPr>
          <p:cNvPr id="3" name="TextBox 2">
            <a:extLst>
              <a:ext uri="{FF2B5EF4-FFF2-40B4-BE49-F238E27FC236}">
                <a16:creationId xmlns:a16="http://schemas.microsoft.com/office/drawing/2014/main" id="{CB7EB1EE-0AE3-B6D5-9E72-5AD8A26CB7E2}"/>
              </a:ext>
            </a:extLst>
          </p:cNvPr>
          <p:cNvSpPr txBox="1"/>
          <p:nvPr/>
        </p:nvSpPr>
        <p:spPr>
          <a:xfrm>
            <a:off x="6229602" y="6561497"/>
            <a:ext cx="5833648" cy="253916"/>
          </a:xfrm>
          <a:prstGeom prst="rect">
            <a:avLst/>
          </a:prstGeom>
          <a:noFill/>
        </p:spPr>
        <p:txBody>
          <a:bodyPr wrap="none" lIns="91440" tIns="45720" rIns="91440" bIns="45720" anchor="t">
            <a:spAutoFit/>
          </a:bodyPr>
          <a:lstStyle/>
          <a:p>
            <a:pPr algn="r" defTabSz="380985">
              <a:defRPr sz="1200" i="1">
                <a:latin typeface="Helvetica"/>
              </a:defRPr>
            </a:pPr>
            <a:r>
              <a:rPr lang="en-US" sz="1050" i="1">
                <a:solidFill>
                  <a:schemeClr val="bg1">
                    <a:lumMod val="50000"/>
                  </a:schemeClr>
                </a:solidFill>
                <a:latin typeface="Helvetica"/>
              </a:rPr>
              <a:t>ADAPT CIO Edge Surveys in Aug 2025. Sample size: 143 Australian CIOs, 11 from healthcare</a:t>
            </a:r>
          </a:p>
        </p:txBody>
      </p:sp>
      <p:pic>
        <p:nvPicPr>
          <p:cNvPr id="7" name="Graphic 6">
            <a:extLst>
              <a:ext uri="{FF2B5EF4-FFF2-40B4-BE49-F238E27FC236}">
                <a16:creationId xmlns:a16="http://schemas.microsoft.com/office/drawing/2014/main" id="{41B5BC4D-98B7-0B9C-2DCD-58318E48B2B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53288" y="825661"/>
            <a:ext cx="11485425" cy="56833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7E937-6B81-5F58-D155-51676F88B6F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FB1AC7F-83FF-29F5-29A1-9D6B4829225B}"/>
              </a:ext>
            </a:extLst>
          </p:cNvPr>
          <p:cNvSpPr txBox="1"/>
          <p:nvPr/>
        </p:nvSpPr>
        <p:spPr>
          <a:xfrm>
            <a:off x="504786" y="1551380"/>
            <a:ext cx="3726775" cy="3917163"/>
          </a:xfrm>
          <a:prstGeom prst="rect">
            <a:avLst/>
          </a:prstGeom>
          <a:noFill/>
        </p:spPr>
        <p:txBody>
          <a:bodyPr wrap="square" lIns="91440" tIns="45720" rIns="91440" bIns="45720" rtlCol="0" anchor="t">
            <a:spAutoFit/>
          </a:bodyPr>
          <a:lstStyle/>
          <a:p>
            <a:pPr>
              <a:lnSpc>
                <a:spcPct val="125000"/>
              </a:lnSpc>
              <a:spcBef>
                <a:spcPts val="600"/>
              </a:spcBef>
              <a:spcAft>
                <a:spcPts val="600"/>
              </a:spcAft>
              <a:buClr>
                <a:srgbClr val="E7534F"/>
              </a:buClr>
              <a:defRPr/>
            </a:pPr>
            <a:r>
              <a:rPr lang="en-US" sz="1200" b="1">
                <a:solidFill>
                  <a:prstClr val="black"/>
                </a:solidFill>
                <a:latin typeface="Helvetica"/>
                <a:cs typeface="Helvetica"/>
              </a:rPr>
              <a:t>Key</a:t>
            </a:r>
            <a:r>
              <a:rPr kumimoji="0" lang="en-US" sz="1200" b="1" i="0" u="none" strike="noStrike" kern="1200" cap="none" spc="0" normalizeH="0" baseline="0" noProof="0">
                <a:ln>
                  <a:noFill/>
                </a:ln>
                <a:solidFill>
                  <a:prstClr val="black"/>
                </a:solidFill>
                <a:effectLst/>
                <a:uLnTx/>
                <a:uFillTx/>
                <a:latin typeface="Helvetica"/>
                <a:ea typeface="+mn-ea"/>
                <a:cs typeface="Helvetica"/>
              </a:rPr>
              <a:t> takeaways from </a:t>
            </a:r>
            <a:r>
              <a:rPr lang="en-US" sz="1200" b="1">
                <a:solidFill>
                  <a:prstClr val="black"/>
                </a:solidFill>
                <a:latin typeface="Helvetica"/>
                <a:cs typeface="Helvetica"/>
              </a:rPr>
              <a:t>CIO respondents</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br>
              <a:rPr lang="en-US" sz="1200" b="1" i="0" u="none" strike="noStrike" kern="1200" cap="none" spc="0" normalizeH="0" baseline="0" noProof="0">
                <a:ln>
                  <a:noFill/>
                </a:ln>
                <a:effectLst/>
                <a:uLnTx/>
                <a:uFillTx/>
                <a:latin typeface="Helvetica"/>
                <a:cs typeface="Helvetica"/>
              </a:rPr>
            </a:br>
            <a:r>
              <a:rPr lang="en-US" sz="1200" b="1">
                <a:solidFill>
                  <a:prstClr val="black"/>
                </a:solidFill>
                <a:latin typeface="Helvetica"/>
                <a:cs typeface="Helvetica"/>
              </a:rPr>
              <a:t>in the healthcare sector.</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p>
          <a:p>
            <a:pPr marL="171450" indent="-171450">
              <a:lnSpc>
                <a:spcPct val="125000"/>
              </a:lnSpc>
              <a:spcBef>
                <a:spcPts val="600"/>
              </a:spcBef>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Like the other sectors, healthcare </a:t>
            </a:r>
            <a:r>
              <a:rPr lang="en-US" sz="1200" err="1">
                <a:solidFill>
                  <a:prstClr val="black"/>
                </a:solidFill>
                <a:latin typeface="Helvetica"/>
                <a:cs typeface="Helvetica"/>
              </a:rPr>
              <a:t>organisations</a:t>
            </a:r>
            <a:r>
              <a:rPr lang="en-US" sz="1200">
                <a:solidFill>
                  <a:prstClr val="black"/>
                </a:solidFill>
                <a:latin typeface="Helvetica"/>
                <a:cs typeface="Helvetica"/>
              </a:rPr>
              <a:t> are still in the initial exploratory stages of agentic AI maturity</a:t>
            </a:r>
            <a:r>
              <a:rPr lang="en-GB" sz="1200">
                <a:solidFill>
                  <a:prstClr val="black"/>
                </a:solidFill>
                <a:latin typeface="Helvetica"/>
                <a:cs typeface="Helvetica"/>
              </a:rPr>
              <a:t>.</a:t>
            </a:r>
            <a:endParaRPr lang="en-GB" sz="1200" b="0" i="0" u="none" strike="noStrike" kern="1200" cap="none" spc="0" normalizeH="0" baseline="0" noProof="0">
              <a:ln>
                <a:noFill/>
              </a:ln>
              <a:solidFill>
                <a:prstClr val="black"/>
              </a:solidFill>
              <a:effectLst/>
              <a:uLnTx/>
              <a:uFillTx/>
              <a:latin typeface="Helvetica"/>
              <a:cs typeface="Helvetica"/>
            </a:endParaRPr>
          </a:p>
          <a:p>
            <a:pPr marL="171450" lvl="0" indent="-171450">
              <a:lnSpc>
                <a:spcPct val="125000"/>
              </a:lnSpc>
              <a:spcBef>
                <a:spcPts val="600"/>
              </a:spcBef>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Both healthcare and other sectors list data access control as the #1 metric when evaluating agentic AI products</a:t>
            </a:r>
            <a:r>
              <a:rPr lang="en-GB" sz="1200">
                <a:solidFill>
                  <a:prstClr val="black"/>
                </a:solidFill>
                <a:latin typeface="Helvetica"/>
                <a:cs typeface="Helvetica"/>
              </a:rPr>
              <a:t>.</a:t>
            </a:r>
            <a:endParaRPr lang="en-GB"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spcBef>
                <a:spcPts val="600"/>
              </a:spcBef>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next healthcare priority is human decision oversight, while other sectors focus on data integrity checks and data storage controls.</a:t>
            </a:r>
            <a:endParaRPr lang="en-GB" sz="1200" b="0" i="0" u="none" strike="noStrike" kern="1200" cap="none" spc="0" normalizeH="0" baseline="0" noProof="0">
              <a:ln>
                <a:noFill/>
              </a:ln>
              <a:solidFill>
                <a:prstClr val="black"/>
              </a:solidFill>
              <a:effectLst/>
              <a:uLnTx/>
              <a:uFillTx/>
              <a:latin typeface="Helvetica"/>
              <a:cs typeface="Helvetica"/>
            </a:endParaRPr>
          </a:p>
          <a:p>
            <a:pPr marL="171450" lvl="0" indent="-171450">
              <a:lnSpc>
                <a:spcPct val="125000"/>
              </a:lnSpc>
              <a:spcBef>
                <a:spcPts val="600"/>
              </a:spcBef>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Moreover, data integrity checks, multi-agent orchestration, and auditing of agent decisions rank as lower evaluation priorities for healthcare.</a:t>
            </a:r>
            <a:endParaRPr kumimoji="0" lang="en-GB" sz="1200" b="0" i="0" u="none" strike="noStrike" kern="1200" cap="none" spc="0" normalizeH="0" baseline="0" noProof="0">
              <a:ln>
                <a:noFill/>
              </a:ln>
              <a:solidFill>
                <a:prstClr val="black"/>
              </a:solidFill>
              <a:effectLst/>
              <a:uLnTx/>
              <a:uFillTx/>
              <a:latin typeface="Helvetica"/>
              <a:ea typeface="+mn-ea"/>
              <a:cs typeface="Helvetica"/>
            </a:endParaRPr>
          </a:p>
        </p:txBody>
      </p:sp>
      <p:sp>
        <p:nvSpPr>
          <p:cNvPr id="3" name="Rectangle 2">
            <a:extLst>
              <a:ext uri="{FF2B5EF4-FFF2-40B4-BE49-F238E27FC236}">
                <a16:creationId xmlns:a16="http://schemas.microsoft.com/office/drawing/2014/main" id="{2A2E9F34-9E85-4A13-F494-A0954B128275}"/>
              </a:ext>
            </a:extLst>
          </p:cNvPr>
          <p:cNvSpPr/>
          <p:nvPr/>
        </p:nvSpPr>
        <p:spPr>
          <a:xfrm>
            <a:off x="504786" y="957082"/>
            <a:ext cx="3726774"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AI maturity</a:t>
            </a:r>
          </a:p>
        </p:txBody>
      </p:sp>
      <p:sp>
        <p:nvSpPr>
          <p:cNvPr id="6" name="Rectangle 5">
            <a:extLst>
              <a:ext uri="{FF2B5EF4-FFF2-40B4-BE49-F238E27FC236}">
                <a16:creationId xmlns:a16="http://schemas.microsoft.com/office/drawing/2014/main" id="{6173D47E-E6AD-4EF1-FAB9-48163ACF2D92}"/>
              </a:ext>
            </a:extLst>
          </p:cNvPr>
          <p:cNvSpPr/>
          <p:nvPr/>
        </p:nvSpPr>
        <p:spPr>
          <a:xfrm>
            <a:off x="504787" y="678801"/>
            <a:ext cx="3726771" cy="307777"/>
          </a:xfrm>
          <a:prstGeom prst="rect">
            <a:avLst/>
          </a:prstGeom>
        </p:spPr>
        <p:txBody>
          <a:bodyPr wrap="square" lIns="91440" tIns="45720" rIns="91440" bIns="45720" anchor="t">
            <a:spAutoFit/>
          </a:bodyPr>
          <a:lstStyle/>
          <a:p>
            <a:pPr lvl="0">
              <a:defRPr/>
            </a:pPr>
            <a:r>
              <a:rPr lang="en-US" sz="1400" b="1">
                <a:solidFill>
                  <a:srgbClr val="E7534F"/>
                </a:solidFill>
                <a:latin typeface="Helvetica"/>
                <a:cs typeface="Helvetica"/>
              </a:rPr>
              <a:t>Data and AI Insights: Healthcare Sector</a:t>
            </a:r>
            <a:endParaRPr lang="en-US" sz="1400">
              <a:solidFill>
                <a:prstClr val="black"/>
              </a:solidFill>
              <a:latin typeface="Calibri" panose="020F0502020204030204"/>
              <a:cs typeface="Calibri"/>
            </a:endParaRPr>
          </a:p>
        </p:txBody>
      </p:sp>
      <p:cxnSp>
        <p:nvCxnSpPr>
          <p:cNvPr id="7" name="Straight Connector 6">
            <a:extLst>
              <a:ext uri="{FF2B5EF4-FFF2-40B4-BE49-F238E27FC236}">
                <a16:creationId xmlns:a16="http://schemas.microsoft.com/office/drawing/2014/main" id="{8EAEE251-4AE0-ED2E-BE67-0A396E1A4044}"/>
              </a:ext>
            </a:extLst>
          </p:cNvPr>
          <p:cNvCxnSpPr>
            <a:cxnSpLocks/>
          </p:cNvCxnSpPr>
          <p:nvPr/>
        </p:nvCxnSpPr>
        <p:spPr>
          <a:xfrm flipV="1">
            <a:off x="4490493"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1BD24B2-9916-FDC2-BC2D-9CA47A9A31D1}"/>
              </a:ext>
            </a:extLst>
          </p:cNvPr>
          <p:cNvSpPr txBox="1"/>
          <p:nvPr/>
        </p:nvSpPr>
        <p:spPr>
          <a:xfrm>
            <a:off x="4777255" y="354729"/>
            <a:ext cx="7242680" cy="614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25000"/>
              </a:lnSpc>
              <a:spcAft>
                <a:spcPts val="600"/>
              </a:spcAft>
              <a:buClr>
                <a:srgbClr val="E7534F"/>
              </a:buClr>
              <a:defRPr/>
            </a:pPr>
            <a:r>
              <a:rPr lang="en-US" sz="1200" b="1">
                <a:solidFill>
                  <a:prstClr val="black"/>
                </a:solidFill>
                <a:latin typeface="Helvetica"/>
                <a:cs typeface="Helvetica"/>
              </a:rPr>
              <a:t>Awareness and exploration dominate healthcare's agentic AI maturity</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Healthcare </a:t>
            </a:r>
            <a:r>
              <a:rPr lang="en-US" sz="1200" err="1">
                <a:solidFill>
                  <a:prstClr val="black"/>
                </a:solidFill>
                <a:latin typeface="Helvetica"/>
                <a:cs typeface="Helvetica"/>
              </a:rPr>
              <a:t>organisations</a:t>
            </a:r>
            <a:r>
              <a:rPr lang="en-US" sz="1200">
                <a:solidFill>
                  <a:prstClr val="black"/>
                </a:solidFill>
                <a:latin typeface="Helvetica"/>
                <a:cs typeface="Helvetica"/>
              </a:rPr>
              <a:t> remain largely in awareness or active exploration stages, similar to other industries, but with zero targeted implementations (vs. 12% in other sectors). In contrast with other sectors, 8% of healthcare </a:t>
            </a:r>
            <a:r>
              <a:rPr lang="en-US" sz="1200" err="1">
                <a:solidFill>
                  <a:prstClr val="black"/>
                </a:solidFill>
                <a:latin typeface="Helvetica"/>
                <a:cs typeface="Helvetica"/>
              </a:rPr>
              <a:t>organisations</a:t>
            </a:r>
            <a:r>
              <a:rPr lang="en-US" sz="1200">
                <a:solidFill>
                  <a:prstClr val="black"/>
                </a:solidFill>
                <a:latin typeface="Helvetica"/>
                <a:cs typeface="Helvetica"/>
              </a:rPr>
              <a:t> have already expanded agentic AI deployments across multiple departments or functions. </a:t>
            </a: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This indicates a modest increase in readiness for AI-driven workflow automation.</a:t>
            </a:r>
            <a:endParaRPr lang="en-US" sz="1200" b="0" i="0" u="none" strike="noStrike" kern="1200" cap="none" spc="0" normalizeH="0" baseline="0" noProof="0">
              <a:ln>
                <a:noFill/>
              </a:ln>
              <a:solidFill>
                <a:prstClr val="black"/>
              </a:solidFill>
              <a:effectLst/>
              <a:uLnTx/>
              <a:uFillTx/>
              <a:latin typeface="Helvetica"/>
              <a:cs typeface="Helvetica"/>
            </a:endParaRPr>
          </a:p>
          <a:p>
            <a:pPr lvl="0">
              <a:lnSpc>
                <a:spcPct val="125000"/>
              </a:lnSpc>
              <a:spcBef>
                <a:spcPts val="1200"/>
              </a:spcBef>
              <a:spcAft>
                <a:spcPts val="600"/>
              </a:spcAft>
              <a:buClr>
                <a:srgbClr val="E7534F"/>
              </a:buClr>
              <a:defRPr/>
            </a:pPr>
            <a:r>
              <a:rPr lang="en-US" sz="1200" b="1">
                <a:solidFill>
                  <a:prstClr val="black"/>
                </a:solidFill>
                <a:latin typeface="Helvetica"/>
                <a:cs typeface="Helvetica"/>
              </a:rPr>
              <a:t>Focus on </a:t>
            </a:r>
            <a:r>
              <a:rPr lang="en-US" sz="1200" b="1" err="1">
                <a:solidFill>
                  <a:prstClr val="black"/>
                </a:solidFill>
                <a:latin typeface="Helvetica"/>
                <a:cs typeface="Helvetica"/>
              </a:rPr>
              <a:t>minimising</a:t>
            </a:r>
            <a:r>
              <a:rPr lang="en-US" sz="1200" b="1">
                <a:solidFill>
                  <a:prstClr val="black"/>
                </a:solidFill>
                <a:latin typeface="Helvetica"/>
                <a:cs typeface="Helvetica"/>
              </a:rPr>
              <a:t> data disruption before scaling AI</a:t>
            </a:r>
            <a:endParaRPr lang="en-US" sz="1200" b="1" i="0" u="none" strike="noStrike" kern="1200" cap="none" spc="0" normalizeH="0" baseline="0" noProof="0">
              <a:ln>
                <a:noFill/>
              </a:ln>
              <a:solidFill>
                <a:prstClr val="black"/>
              </a:solidFill>
              <a:effectLst/>
              <a:uLnTx/>
              <a:uFillTx/>
              <a:latin typeface="Helvetica"/>
              <a:cs typeface="Helvetica"/>
            </a:endParaRP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Both healthcare and other industries face foundational data challenges at this stage. As a result, </a:t>
            </a:r>
            <a:br>
              <a:rPr lang="en-US" sz="1200">
                <a:latin typeface="Helvetica"/>
                <a:cs typeface="Helvetica"/>
              </a:rPr>
            </a:br>
            <a:r>
              <a:rPr lang="en-US" sz="1200">
                <a:solidFill>
                  <a:prstClr val="black"/>
                </a:solidFill>
                <a:latin typeface="Helvetica"/>
                <a:cs typeface="Helvetica"/>
              </a:rPr>
              <a:t>the top evaluation metric is “how much agents change </a:t>
            </a:r>
            <a:r>
              <a:rPr lang="en-US" sz="1200" err="1">
                <a:solidFill>
                  <a:prstClr val="black"/>
                </a:solidFill>
                <a:latin typeface="Helvetica"/>
                <a:cs typeface="Helvetica"/>
              </a:rPr>
              <a:t>organisational</a:t>
            </a:r>
            <a:r>
              <a:rPr lang="en-US" sz="1200">
                <a:solidFill>
                  <a:prstClr val="black"/>
                </a:solidFill>
                <a:latin typeface="Helvetica"/>
                <a:cs typeface="Helvetica"/>
              </a:rPr>
              <a:t> data”. </a:t>
            </a: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With healthcare’s partial integration, any AI-driven data modification could introduce errors into </a:t>
            </a:r>
            <a:br>
              <a:rPr lang="en-US" sz="1200">
                <a:latin typeface="Helvetica"/>
                <a:cs typeface="Helvetica"/>
              </a:rPr>
            </a:br>
            <a:r>
              <a:rPr lang="en-US" sz="1200">
                <a:solidFill>
                  <a:prstClr val="black"/>
                </a:solidFill>
                <a:latin typeface="Helvetica"/>
                <a:cs typeface="Helvetica"/>
              </a:rPr>
              <a:t>clinical workflows</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endParaRPr lang="en-US" sz="1200" b="0" i="0" u="none" strike="noStrike" kern="1200" cap="none" spc="0" normalizeH="0" baseline="0" noProof="0">
              <a:ln>
                <a:noFill/>
              </a:ln>
              <a:solidFill>
                <a:prstClr val="black"/>
              </a:solidFill>
              <a:effectLst/>
              <a:uLnTx/>
              <a:uFillTx/>
              <a:latin typeface="Helvetica"/>
              <a:cs typeface="Helvetica"/>
            </a:endParaRPr>
          </a:p>
          <a:p>
            <a:pPr lvl="0">
              <a:lnSpc>
                <a:spcPct val="125000"/>
              </a:lnSpc>
              <a:spcBef>
                <a:spcPts val="1200"/>
              </a:spcBef>
              <a:spcAft>
                <a:spcPts val="600"/>
              </a:spcAft>
              <a:buClr>
                <a:srgbClr val="E7534F"/>
              </a:buClr>
              <a:defRPr/>
            </a:pPr>
            <a:r>
              <a:rPr lang="en-US" sz="1200" b="1">
                <a:solidFill>
                  <a:prstClr val="black"/>
                </a:solidFill>
                <a:latin typeface="Helvetica"/>
                <a:cs typeface="Helvetica"/>
              </a:rPr>
              <a:t>Human-in-the-loop as a critical safeguard </a:t>
            </a: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Many healthcare </a:t>
            </a:r>
            <a:r>
              <a:rPr lang="en-US" sz="1200" err="1">
                <a:solidFill>
                  <a:prstClr val="black"/>
                </a:solidFill>
                <a:latin typeface="Helvetica"/>
                <a:cs typeface="Helvetica"/>
              </a:rPr>
              <a:t>organisations</a:t>
            </a:r>
            <a:r>
              <a:rPr lang="en-US" sz="1200">
                <a:solidFill>
                  <a:prstClr val="black"/>
                </a:solidFill>
                <a:latin typeface="Helvetica"/>
                <a:cs typeface="Helvetica"/>
              </a:rPr>
              <a:t>, including aged care, diagnostic </a:t>
            </a:r>
            <a:r>
              <a:rPr lang="en-US" sz="1200" err="1">
                <a:solidFill>
                  <a:prstClr val="black"/>
                </a:solidFill>
                <a:latin typeface="Helvetica"/>
                <a:cs typeface="Helvetica"/>
              </a:rPr>
              <a:t>centres</a:t>
            </a:r>
            <a:r>
              <a:rPr lang="en-US" sz="1200">
                <a:solidFill>
                  <a:prstClr val="black"/>
                </a:solidFill>
                <a:latin typeface="Helvetica"/>
                <a:cs typeface="Helvetica"/>
              </a:rPr>
              <a:t> and health insurers, require strong human oversight as AI-driven outputs impact safety, compliance and patient outcomes. </a:t>
            </a: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Whether in image interpretation, fraud detection or drug development, human experts validate AI decisions due to limited AI-ready environments. In contrast, industries with robust cloud foundations and governance </a:t>
            </a:r>
            <a:r>
              <a:rPr lang="en-US" sz="1200" err="1">
                <a:solidFill>
                  <a:prstClr val="black"/>
                </a:solidFill>
                <a:latin typeface="Helvetica"/>
                <a:cs typeface="Helvetica"/>
              </a:rPr>
              <a:t>prioritise</a:t>
            </a:r>
            <a:r>
              <a:rPr lang="en-US" sz="1200">
                <a:solidFill>
                  <a:prstClr val="black"/>
                </a:solidFill>
                <a:latin typeface="Helvetica"/>
                <a:cs typeface="Helvetica"/>
              </a:rPr>
              <a:t> automated data integrity and storage controls over human review.</a:t>
            </a:r>
          </a:p>
          <a:p>
            <a:pPr lvl="0">
              <a:lnSpc>
                <a:spcPct val="125000"/>
              </a:lnSpc>
              <a:spcBef>
                <a:spcPts val="1200"/>
              </a:spcBef>
              <a:spcAft>
                <a:spcPts val="600"/>
              </a:spcAft>
              <a:buClr>
                <a:srgbClr val="E7534F"/>
              </a:buClr>
              <a:defRPr/>
            </a:pPr>
            <a:r>
              <a:rPr lang="en-US" sz="1200" b="1">
                <a:solidFill>
                  <a:prstClr val="black"/>
                </a:solidFill>
                <a:latin typeface="Helvetica"/>
                <a:cs typeface="Helvetica"/>
              </a:rPr>
              <a:t>Early maturity limits deployment</a:t>
            </a: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Because healthcare is still in awareness and exploration stages, deploying agents in live environments is premature. Advanced capabilities like data integrity monitoring, complex orchestration, and audit trails are not yet practical.</a:t>
            </a:r>
          </a:p>
        </p:txBody>
      </p:sp>
      <p:cxnSp>
        <p:nvCxnSpPr>
          <p:cNvPr id="8" name="Straight Connector 7" hidden="1">
            <a:extLst>
              <a:ext uri="{FF2B5EF4-FFF2-40B4-BE49-F238E27FC236}">
                <a16:creationId xmlns:a16="http://schemas.microsoft.com/office/drawing/2014/main" id="{6FBC9D68-74C0-167B-0D70-54E102B66E13}"/>
              </a:ext>
            </a:extLst>
          </p:cNvPr>
          <p:cNvCxnSpPr/>
          <p:nvPr/>
        </p:nvCxnSpPr>
        <p:spPr>
          <a:xfrm>
            <a:off x="575188" y="0"/>
            <a:ext cx="0" cy="685800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8220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58DE3B-CBDF-D22A-27AF-4A68BC533669}"/>
            </a:ext>
          </a:extLst>
        </p:cNvPr>
        <p:cNvGrpSpPr/>
        <p:nvPr/>
      </p:nvGrpSpPr>
      <p:grpSpPr>
        <a:xfrm>
          <a:off x="0" y="0"/>
          <a:ext cx="0" cy="0"/>
          <a:chOff x="0" y="0"/>
          <a:chExt cx="0" cy="0"/>
        </a:xfrm>
      </p:grpSpPr>
      <p:grpSp>
        <p:nvGrpSpPr>
          <p:cNvPr id="9" name="ADAPT WHITE GRID" hidden="1">
            <a:extLst>
              <a:ext uri="{FF2B5EF4-FFF2-40B4-BE49-F238E27FC236}">
                <a16:creationId xmlns:a16="http://schemas.microsoft.com/office/drawing/2014/main" id="{91D00223-86FD-6529-A350-FCDB4E3F5BF2}"/>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F2312195-7EAE-296F-370F-06846B175EA3}"/>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C131A935-B53A-8721-B15A-EF6A357B3478}"/>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B8AFC393-D013-130A-AB97-5B76B8A0E0B6}"/>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049048DD-8E1B-E6FA-D683-8E98B12A7C85}"/>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2A5CBCE9-BCB3-D07F-B2C6-2B05D9340643}"/>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727F7A89-BE5F-F2CB-2571-BB0BC060F123}"/>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520EB0D7-FBC9-C59A-5F9F-B441D2E08F9A}"/>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3F3D7F2B-8E49-19F4-3498-013EF34D8685}"/>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BE581105-373B-860C-0575-2C8550253717}"/>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63103633-E1FB-B787-B193-3ACD09782BC4}"/>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BC4C7DE1-94B6-37BE-1CCC-7E5620E00249}"/>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99E2877C-B5D2-62EC-2B2D-476366EBC0B5}"/>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5DDACA67-B7EE-EF13-9FA5-98F55013D780}"/>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D35234BF-262A-EF11-E094-DE0D7242A2FA}"/>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04B71BD4-995B-5FD4-8B44-432D9C1F3FA7}"/>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8" name="Rectangle 47">
                <a:extLst>
                  <a:ext uri="{FF2B5EF4-FFF2-40B4-BE49-F238E27FC236}">
                    <a16:creationId xmlns:a16="http://schemas.microsoft.com/office/drawing/2014/main" id="{4712BC73-A240-3A60-3462-658660DC09E9}"/>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9" name="Rectangle 48">
                <a:extLst>
                  <a:ext uri="{FF2B5EF4-FFF2-40B4-BE49-F238E27FC236}">
                    <a16:creationId xmlns:a16="http://schemas.microsoft.com/office/drawing/2014/main" id="{951D65A9-480B-C234-AA32-8A31854806D1}"/>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1" name="ADAPT GRID MARGIN">
              <a:extLst>
                <a:ext uri="{FF2B5EF4-FFF2-40B4-BE49-F238E27FC236}">
                  <a16:creationId xmlns:a16="http://schemas.microsoft.com/office/drawing/2014/main" id="{C0103CA5-0E59-9073-1752-FEF80B2F2A53}"/>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681C1D01-807A-B8A7-5FBE-EB4201BB827B}"/>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B09EDF7F-F904-AFD6-AAD3-800D1837967A}"/>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2" name="Rectangle 31">
                <a:extLst>
                  <a:ext uri="{FF2B5EF4-FFF2-40B4-BE49-F238E27FC236}">
                    <a16:creationId xmlns:a16="http://schemas.microsoft.com/office/drawing/2014/main" id="{33424579-D9B9-1838-869D-2F23947D1EB9}"/>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DF3A12C2-6B06-7CF1-2197-DFAF270A76D3}"/>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2" name="ADAPT GRID 12x6">
              <a:extLst>
                <a:ext uri="{FF2B5EF4-FFF2-40B4-BE49-F238E27FC236}">
                  <a16:creationId xmlns:a16="http://schemas.microsoft.com/office/drawing/2014/main" id="{E01ABC72-DADA-CF81-1FDC-A073B4F22E89}"/>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3BD0B2D7-72BE-A261-C48C-17CBB03ECEAE}"/>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F67F30A3-B805-ADF4-3E8F-23E52176279E}"/>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6084BA5E-64C1-8DA5-A316-0516A7A65397}"/>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21FEEBB2-9588-0AE5-719D-E7C1BBDBE0E2}"/>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91D03B58-8DA6-8C9A-75AD-9A7C8841834C}"/>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3F67296F-C67A-7484-85F8-7B2C055381AC}"/>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08C70A9D-FBD9-8540-4518-A58776ACD08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8DE7AAAB-8CED-F3E0-0DED-D6F1352FAC23}"/>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1759600B-1D1E-8875-A605-EA7A0B732135}"/>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1CCA09B3-AD8B-81D9-CB12-79BDE217E867}"/>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CF35B724-C02F-786A-ACBD-0BFCA70CA780}"/>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051A6AE8-D037-4F0E-B4B3-95B3586E339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CB534687-FBEF-3EDD-8E7F-FD45D6030DEB}"/>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50E6D7E5-3B8B-F43F-2225-6C466BC316E8}"/>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145E9C4E-423E-8BFE-062B-D41D768C6BFA}"/>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2FCE4C2D-DAA6-3F5C-BE9E-CFBC2AD7E0E1}"/>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0D4E93BD-6F95-F118-246F-65764E197CD5}"/>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grpSp>
        <p:nvGrpSpPr>
          <p:cNvPr id="51" name="Group 50">
            <a:extLst>
              <a:ext uri="{FF2B5EF4-FFF2-40B4-BE49-F238E27FC236}">
                <a16:creationId xmlns:a16="http://schemas.microsoft.com/office/drawing/2014/main" id="{852AB558-CB0B-64F0-9BAF-29FB58BBD409}"/>
              </a:ext>
            </a:extLst>
          </p:cNvPr>
          <p:cNvGrpSpPr/>
          <p:nvPr/>
        </p:nvGrpSpPr>
        <p:grpSpPr>
          <a:xfrm>
            <a:off x="525042" y="2669541"/>
            <a:ext cx="7978878" cy="942904"/>
            <a:chOff x="525042" y="1048599"/>
            <a:chExt cx="7978878" cy="942904"/>
          </a:xfrm>
        </p:grpSpPr>
        <p:sp>
          <p:nvSpPr>
            <p:cNvPr id="52" name="TextBox 51">
              <a:extLst>
                <a:ext uri="{FF2B5EF4-FFF2-40B4-BE49-F238E27FC236}">
                  <a16:creationId xmlns:a16="http://schemas.microsoft.com/office/drawing/2014/main" id="{7F146DF4-3944-FE62-6389-5F913F7EEFBD}"/>
                </a:ext>
              </a:extLst>
            </p:cNvPr>
            <p:cNvSpPr txBox="1"/>
            <p:nvPr/>
          </p:nvSpPr>
          <p:spPr>
            <a:xfrm>
              <a:off x="525042" y="1048599"/>
              <a:ext cx="7978878" cy="769441"/>
            </a:xfrm>
            <a:prstGeom prst="rect">
              <a:avLst/>
            </a:prstGeom>
            <a:noFill/>
          </p:spPr>
          <p:txBody>
            <a:bodyPr wrap="square" lIns="91440" tIns="45720" rIns="91440" bIns="45720" rtlCol="0" anchor="t">
              <a:spAutoFit/>
            </a:bodyPr>
            <a:lstStyle/>
            <a:p>
              <a:pPr>
                <a:spcAft>
                  <a:spcPts val="2400"/>
                </a:spcAft>
              </a:pPr>
              <a:r>
                <a:rPr lang="en-US" sz="4400" b="1">
                  <a:solidFill>
                    <a:schemeClr val="bg1"/>
                  </a:solidFill>
                  <a:latin typeface="Helvetica"/>
                  <a:cs typeface="Helvetica"/>
                </a:rPr>
                <a:t>Healthcare: AI use cases</a:t>
              </a:r>
            </a:p>
          </p:txBody>
        </p:sp>
        <p:sp>
          <p:nvSpPr>
            <p:cNvPr id="53" name="Rectangle 52">
              <a:extLst>
                <a:ext uri="{FF2B5EF4-FFF2-40B4-BE49-F238E27FC236}">
                  <a16:creationId xmlns:a16="http://schemas.microsoft.com/office/drawing/2014/main" id="{FBE0ACD6-F728-CF2F-B696-CD1C9F4CE90D}"/>
                </a:ext>
              </a:extLst>
            </p:cNvPr>
            <p:cNvSpPr/>
            <p:nvPr/>
          </p:nvSpPr>
          <p:spPr>
            <a:xfrm>
              <a:off x="616936" y="192902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4258883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3519" y="140110"/>
            <a:ext cx="4541436" cy="461665"/>
          </a:xfrm>
          <a:prstGeom prst="rect">
            <a:avLst/>
          </a:prstGeom>
          <a:noFill/>
        </p:spPr>
        <p:txBody>
          <a:bodyPr wrap="none" lIns="91440" tIns="45720" rIns="91440" bIns="45720" anchor="t">
            <a:spAutoFit/>
          </a:bodyPr>
          <a:lstStyle/>
          <a:p>
            <a:pPr defTabSz="380985">
              <a:defRPr sz="2000" b="1">
                <a:latin typeface="Helvetica"/>
              </a:defRPr>
            </a:pPr>
            <a:r>
              <a:rPr lang="en-US" sz="2400" b="1">
                <a:solidFill>
                  <a:prstClr val="black"/>
                </a:solidFill>
                <a:latin typeface="Helvetica"/>
              </a:rPr>
              <a:t>CIOs' generative </a:t>
            </a:r>
            <a:r>
              <a:rPr sz="2400" b="1">
                <a:solidFill>
                  <a:prstClr val="black"/>
                </a:solidFill>
                <a:latin typeface="Helvetica"/>
              </a:rPr>
              <a:t>AI </a:t>
            </a:r>
            <a:r>
              <a:rPr lang="en-US" sz="2400" b="1">
                <a:solidFill>
                  <a:prstClr val="black"/>
                </a:solidFill>
                <a:latin typeface="Helvetica"/>
              </a:rPr>
              <a:t>use</a:t>
            </a:r>
            <a:r>
              <a:rPr sz="2400" b="1">
                <a:solidFill>
                  <a:prstClr val="black"/>
                </a:solidFill>
                <a:latin typeface="Helvetica"/>
              </a:rPr>
              <a:t> </a:t>
            </a:r>
            <a:r>
              <a:rPr lang="en-US" sz="2400" b="1">
                <a:solidFill>
                  <a:prstClr val="black"/>
                </a:solidFill>
                <a:latin typeface="Helvetica"/>
              </a:rPr>
              <a:t>cases</a:t>
            </a:r>
            <a:endParaRPr sz="2400" b="1">
              <a:solidFill>
                <a:prstClr val="black"/>
              </a:solidFill>
              <a:latin typeface="Helvetica"/>
            </a:endParaRPr>
          </a:p>
        </p:txBody>
      </p:sp>
      <p:sp>
        <p:nvSpPr>
          <p:cNvPr id="3" name="TextBox 2">
            <a:extLst>
              <a:ext uri="{FF2B5EF4-FFF2-40B4-BE49-F238E27FC236}">
                <a16:creationId xmlns:a16="http://schemas.microsoft.com/office/drawing/2014/main" id="{A65A907B-1E75-5B49-7161-F52FBF9F4216}"/>
              </a:ext>
            </a:extLst>
          </p:cNvPr>
          <p:cNvSpPr txBox="1"/>
          <p:nvPr/>
        </p:nvSpPr>
        <p:spPr>
          <a:xfrm>
            <a:off x="6229602" y="6561497"/>
            <a:ext cx="5833648" cy="253916"/>
          </a:xfrm>
          <a:prstGeom prst="rect">
            <a:avLst/>
          </a:prstGeom>
          <a:noFill/>
        </p:spPr>
        <p:txBody>
          <a:bodyPr wrap="none" lIns="91440" tIns="45720" rIns="91440" bIns="45720" anchor="t">
            <a:spAutoFit/>
          </a:bodyPr>
          <a:lstStyle/>
          <a:p>
            <a:pPr algn="r" defTabSz="380985">
              <a:defRPr sz="1200" i="1">
                <a:latin typeface="Helvetica"/>
              </a:defRPr>
            </a:pPr>
            <a:r>
              <a:rPr lang="en-US" sz="1050" i="1">
                <a:solidFill>
                  <a:schemeClr val="bg1">
                    <a:lumMod val="50000"/>
                  </a:schemeClr>
                </a:solidFill>
                <a:latin typeface="Helvetica"/>
              </a:rPr>
              <a:t>ADAPT CIO Edge Surveys in Feb 2025. Sample size: 160 Australian CIOs, 26 from healthcare</a:t>
            </a:r>
          </a:p>
        </p:txBody>
      </p:sp>
      <p:pic>
        <p:nvPicPr>
          <p:cNvPr id="8" name="Graphic 7">
            <a:extLst>
              <a:ext uri="{FF2B5EF4-FFF2-40B4-BE49-F238E27FC236}">
                <a16:creationId xmlns:a16="http://schemas.microsoft.com/office/drawing/2014/main" id="{BA5079C4-8626-0984-A022-F96FA589984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7134" y="854789"/>
            <a:ext cx="11497733" cy="558740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5537" y="177801"/>
            <a:ext cx="9565888" cy="415498"/>
          </a:xfrm>
          <a:prstGeom prst="rect">
            <a:avLst/>
          </a:prstGeom>
          <a:noFill/>
        </p:spPr>
        <p:txBody>
          <a:bodyPr wrap="none" lIns="91440" tIns="45720" rIns="91440" bIns="45720" anchor="t">
            <a:spAutoFit/>
          </a:bodyPr>
          <a:lstStyle/>
          <a:p>
            <a:pPr defTabSz="380985">
              <a:defRPr sz="2000" b="1">
                <a:latin typeface="Helvetica"/>
              </a:defRPr>
            </a:pPr>
            <a:r>
              <a:rPr lang="en-US" sz="2100" b="1">
                <a:solidFill>
                  <a:prstClr val="black"/>
                </a:solidFill>
                <a:latin typeface="Helvetica"/>
              </a:rPr>
              <a:t>Primary AI (gen AI, agentic AI, and others) use cases: CDAOs and CDOs</a:t>
            </a:r>
            <a:endParaRPr sz="2100" b="1">
              <a:solidFill>
                <a:prstClr val="black"/>
              </a:solidFill>
              <a:latin typeface="Helvetica"/>
            </a:endParaRPr>
          </a:p>
        </p:txBody>
      </p:sp>
      <p:sp>
        <p:nvSpPr>
          <p:cNvPr id="3" name="TextBox 2">
            <a:extLst>
              <a:ext uri="{FF2B5EF4-FFF2-40B4-BE49-F238E27FC236}">
                <a16:creationId xmlns:a16="http://schemas.microsoft.com/office/drawing/2014/main" id="{0CB66EC3-E49D-4EF7-4411-995C400D2901}"/>
              </a:ext>
            </a:extLst>
          </p:cNvPr>
          <p:cNvSpPr txBox="1"/>
          <p:nvPr/>
        </p:nvSpPr>
        <p:spPr>
          <a:xfrm>
            <a:off x="2719024" y="6561497"/>
            <a:ext cx="9344226" cy="253916"/>
          </a:xfrm>
          <a:prstGeom prst="rect">
            <a:avLst/>
          </a:prstGeom>
          <a:noFill/>
        </p:spPr>
        <p:txBody>
          <a:bodyPr wrap="none" lIns="91440" tIns="45720" rIns="91440" bIns="45720" anchor="t">
            <a:spAutoFit/>
          </a:bodyPr>
          <a:lstStyle/>
          <a:p>
            <a:pPr algn="r" defTabSz="380985">
              <a:defRPr sz="1200" i="1">
                <a:latin typeface="Helvetica"/>
              </a:defRPr>
            </a:pPr>
            <a:r>
              <a:rPr lang="en-US" sz="1050" i="1">
                <a:solidFill>
                  <a:schemeClr val="bg1">
                    <a:lumMod val="50000"/>
                  </a:schemeClr>
                </a:solidFill>
                <a:latin typeface="Helvetica"/>
              </a:rPr>
              <a:t>ADAPT Data and AI, and Digital Edge Surveys Edge Surveys in May and June 2025. Sample size: 226 Australian CDAOs and CDOs, 33 from Healthcare</a:t>
            </a:r>
          </a:p>
        </p:txBody>
      </p:sp>
      <p:pic>
        <p:nvPicPr>
          <p:cNvPr id="8" name="Graphic 7">
            <a:extLst>
              <a:ext uri="{FF2B5EF4-FFF2-40B4-BE49-F238E27FC236}">
                <a16:creationId xmlns:a16="http://schemas.microsoft.com/office/drawing/2014/main" id="{B0AEF8AF-892E-58EC-52CE-0E6021E3835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39734" y="848197"/>
            <a:ext cx="11512532" cy="562378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9935" y="154857"/>
            <a:ext cx="4863639" cy="461665"/>
          </a:xfrm>
          <a:prstGeom prst="rect">
            <a:avLst/>
          </a:prstGeom>
          <a:noFill/>
        </p:spPr>
        <p:txBody>
          <a:bodyPr wrap="none" lIns="91440" tIns="45720" rIns="91440" bIns="45720" anchor="t">
            <a:spAutoFit/>
          </a:bodyPr>
          <a:lstStyle/>
          <a:p>
            <a:pPr defTabSz="380985">
              <a:defRPr sz="2000" b="1">
                <a:latin typeface="Helvetica"/>
              </a:defRPr>
            </a:pPr>
            <a:r>
              <a:rPr lang="en-US" sz="2400" b="1">
                <a:solidFill>
                  <a:prstClr val="black"/>
                </a:solidFill>
                <a:latin typeface="Helvetica"/>
              </a:rPr>
              <a:t>CDOs' top a</a:t>
            </a:r>
            <a:r>
              <a:rPr sz="2400" b="1">
                <a:solidFill>
                  <a:prstClr val="black"/>
                </a:solidFill>
                <a:latin typeface="Helvetica"/>
              </a:rPr>
              <a:t>gentic AI </a:t>
            </a:r>
            <a:r>
              <a:rPr lang="en-US" sz="2400" b="1">
                <a:solidFill>
                  <a:prstClr val="black"/>
                </a:solidFill>
                <a:latin typeface="Helvetica"/>
              </a:rPr>
              <a:t>use cases</a:t>
            </a:r>
            <a:endParaRPr lang="en-US" sz="2400" b="1">
              <a:solidFill>
                <a:prstClr val="black"/>
              </a:solidFill>
              <a:latin typeface="Helvetica"/>
              <a:cs typeface="Helvetica"/>
            </a:endParaRPr>
          </a:p>
        </p:txBody>
      </p:sp>
      <p:sp>
        <p:nvSpPr>
          <p:cNvPr id="3" name="TextBox 2">
            <a:extLst>
              <a:ext uri="{FF2B5EF4-FFF2-40B4-BE49-F238E27FC236}">
                <a16:creationId xmlns:a16="http://schemas.microsoft.com/office/drawing/2014/main" id="{61D5FE4B-3EA6-4E48-CA7E-96BA25534480}"/>
              </a:ext>
            </a:extLst>
          </p:cNvPr>
          <p:cNvSpPr txBox="1"/>
          <p:nvPr/>
        </p:nvSpPr>
        <p:spPr>
          <a:xfrm>
            <a:off x="6195939" y="6561497"/>
            <a:ext cx="5867311" cy="253916"/>
          </a:xfrm>
          <a:prstGeom prst="rect">
            <a:avLst/>
          </a:prstGeom>
          <a:noFill/>
        </p:spPr>
        <p:txBody>
          <a:bodyPr wrap="none" lIns="91440" tIns="45720" rIns="91440" bIns="45720" anchor="t">
            <a:spAutoFit/>
          </a:bodyPr>
          <a:lstStyle/>
          <a:p>
            <a:pPr algn="r" defTabSz="380985">
              <a:defRPr sz="1200" i="1">
                <a:latin typeface="Helvetica"/>
              </a:defRPr>
            </a:pPr>
            <a:r>
              <a:rPr lang="en-US" sz="1050" i="1">
                <a:solidFill>
                  <a:schemeClr val="bg1">
                    <a:lumMod val="50000"/>
                  </a:schemeClr>
                </a:solidFill>
                <a:latin typeface="Helvetica"/>
              </a:rPr>
              <a:t>ADAPT Digital Edge Survey in Jun 2025. Sample size: 82 Australian CDOs, 12 from healthcare</a:t>
            </a:r>
          </a:p>
        </p:txBody>
      </p:sp>
      <p:pic>
        <p:nvPicPr>
          <p:cNvPr id="52" name="Graphic 51">
            <a:extLst>
              <a:ext uri="{FF2B5EF4-FFF2-40B4-BE49-F238E27FC236}">
                <a16:creationId xmlns:a16="http://schemas.microsoft.com/office/drawing/2014/main" id="{855EE0D7-F8EB-612F-71A5-31E0AA5FA35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6261" y="859527"/>
            <a:ext cx="11719478" cy="574543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F2258-7257-FEBD-03F8-C87CD624512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4BB937B-AC55-4810-D464-4112F171B9B2}"/>
              </a:ext>
            </a:extLst>
          </p:cNvPr>
          <p:cNvSpPr txBox="1"/>
          <p:nvPr/>
        </p:nvSpPr>
        <p:spPr>
          <a:xfrm>
            <a:off x="487363" y="1395361"/>
            <a:ext cx="3545368" cy="4147995"/>
          </a:xfrm>
          <a:prstGeom prst="rect">
            <a:avLst/>
          </a:prstGeom>
          <a:noFill/>
        </p:spPr>
        <p:txBody>
          <a:bodyPr wrap="square" lIns="91440" tIns="45720" rIns="91440" bIns="45720" rtlCol="0" anchor="t">
            <a:spAutoFit/>
          </a:bodyPr>
          <a:lstStyle/>
          <a:p>
            <a:pPr>
              <a:lnSpc>
                <a:spcPct val="125000"/>
              </a:lnSpc>
              <a:spcAft>
                <a:spcPts val="1200"/>
              </a:spcAft>
              <a:buClr>
                <a:srgbClr val="E7534F"/>
              </a:buClr>
              <a:defRPr/>
            </a:pPr>
            <a:r>
              <a:rPr lang="en-US" sz="1200" b="1">
                <a:solidFill>
                  <a:prstClr val="black"/>
                </a:solidFill>
                <a:latin typeface="Helvetica"/>
                <a:cs typeface="Helvetica"/>
              </a:rPr>
              <a:t>Key</a:t>
            </a:r>
            <a:r>
              <a:rPr kumimoji="0" lang="en-US" sz="1200" b="1" i="0" u="none" strike="noStrike" kern="1200" cap="none" spc="0" normalizeH="0" baseline="0" noProof="0">
                <a:ln>
                  <a:noFill/>
                </a:ln>
                <a:solidFill>
                  <a:prstClr val="black"/>
                </a:solidFill>
                <a:effectLst/>
                <a:uLnTx/>
                <a:uFillTx/>
                <a:latin typeface="Helvetica"/>
                <a:ea typeface="+mn-ea"/>
                <a:cs typeface="Helvetica"/>
              </a:rPr>
              <a:t> takeaways from </a:t>
            </a:r>
            <a:r>
              <a:rPr lang="en-US" sz="1200" b="1">
                <a:solidFill>
                  <a:prstClr val="black"/>
                </a:solidFill>
                <a:latin typeface="Helvetica"/>
                <a:cs typeface="Helvetica"/>
              </a:rPr>
              <a:t>CIO, CDAO and CDO respondents</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r>
              <a:rPr lang="en-US" sz="1200" b="1">
                <a:solidFill>
                  <a:prstClr val="black"/>
                </a:solidFill>
                <a:latin typeface="Helvetica"/>
                <a:cs typeface="Helvetica"/>
              </a:rPr>
              <a:t>in the healthcare sector.</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p>
          <a:p>
            <a:pPr marL="171450" indent="-171450">
              <a:lnSpc>
                <a:spcPct val="125000"/>
              </a:lnSpc>
              <a:spcAft>
                <a:spcPts val="1200"/>
              </a:spcAft>
              <a:buClr>
                <a:srgbClr val="E7534F"/>
              </a:buClr>
              <a:buFont typeface="Arial" panose="020B0604020202020204" pitchFamily="34" charset="0"/>
              <a:buChar char="•"/>
              <a:defRPr/>
            </a:pPr>
            <a:r>
              <a:rPr lang="en-US" sz="1200" b="1">
                <a:solidFill>
                  <a:prstClr val="black"/>
                </a:solidFill>
                <a:latin typeface="Helvetica"/>
                <a:cs typeface="Helvetica"/>
              </a:rPr>
              <a:t>Healthcare CIOs: </a:t>
            </a:r>
            <a:r>
              <a:rPr lang="en-US" sz="1200">
                <a:solidFill>
                  <a:prstClr val="black"/>
                </a:solidFill>
                <a:latin typeface="Helvetica"/>
                <a:cs typeface="Helvetica"/>
              </a:rPr>
              <a:t>Most report deploying generative AI to manage policies, augment decisions and boost productivity</a:t>
            </a:r>
            <a:r>
              <a:rPr lang="en-GB" sz="1200">
                <a:solidFill>
                  <a:prstClr val="black"/>
                </a:solidFill>
                <a:latin typeface="Helvetica"/>
                <a:cs typeface="Helvetica"/>
              </a:rPr>
              <a:t>.</a:t>
            </a:r>
            <a:endParaRPr lang="en-GB" sz="1200" b="0" i="0" u="none" strike="noStrike" kern="1200" cap="none" spc="0" normalizeH="0" baseline="0" noProof="0">
              <a:ln>
                <a:noFill/>
              </a:ln>
              <a:solidFill>
                <a:prstClr val="black"/>
              </a:solidFill>
              <a:effectLst/>
              <a:uLnTx/>
              <a:uFillTx/>
              <a:latin typeface="Helvetica"/>
              <a:cs typeface="Helvetica"/>
            </a:endParaRPr>
          </a:p>
          <a:p>
            <a:pPr marL="171450" lvl="0" indent="-171450">
              <a:lnSpc>
                <a:spcPct val="125000"/>
              </a:lnSpc>
              <a:spcAft>
                <a:spcPts val="1200"/>
              </a:spcAft>
              <a:buClr>
                <a:srgbClr val="E7534F"/>
              </a:buClr>
              <a:buFont typeface="Arial" panose="020B0604020202020204" pitchFamily="34" charset="0"/>
              <a:buChar char="•"/>
              <a:defRPr/>
            </a:pPr>
            <a:r>
              <a:rPr lang="en-US" sz="1200" b="1">
                <a:solidFill>
                  <a:prstClr val="black"/>
                </a:solidFill>
                <a:latin typeface="Helvetica"/>
                <a:cs typeface="Helvetica"/>
              </a:rPr>
              <a:t>Other sectors: </a:t>
            </a:r>
            <a:r>
              <a:rPr lang="en-US" sz="1200">
                <a:solidFill>
                  <a:prstClr val="black"/>
                </a:solidFill>
                <a:latin typeface="Helvetica"/>
                <a:cs typeface="Helvetica"/>
              </a:rPr>
              <a:t>Use similar use cases but have low maturity in decision augmentation. </a:t>
            </a:r>
            <a:endParaRPr lang="en-GB"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spcAft>
                <a:spcPts val="1200"/>
              </a:spcAft>
              <a:buClr>
                <a:srgbClr val="E7534F"/>
              </a:buClr>
              <a:buFont typeface="Arial" panose="020B0604020202020204" pitchFamily="34" charset="0"/>
              <a:buChar char="•"/>
              <a:defRPr/>
            </a:pPr>
            <a:r>
              <a:rPr lang="en-US" sz="1200" b="1">
                <a:solidFill>
                  <a:prstClr val="black"/>
                </a:solidFill>
                <a:latin typeface="Helvetica"/>
                <a:cs typeface="Helvetica"/>
              </a:rPr>
              <a:t>CDAOs and CDOs: </a:t>
            </a:r>
            <a:r>
              <a:rPr lang="en-US" sz="1200">
                <a:solidFill>
                  <a:prstClr val="black"/>
                </a:solidFill>
                <a:latin typeface="Helvetica"/>
                <a:cs typeface="Helvetica"/>
              </a:rPr>
              <a:t>Across industries, </a:t>
            </a:r>
            <a:br>
              <a:rPr lang="en-US" sz="1200">
                <a:latin typeface="Helvetica"/>
                <a:cs typeface="Helvetica"/>
              </a:rPr>
            </a:br>
            <a:r>
              <a:rPr lang="en-US" sz="1200">
                <a:solidFill>
                  <a:prstClr val="black"/>
                </a:solidFill>
                <a:latin typeface="Helvetica"/>
                <a:cs typeface="Helvetica"/>
              </a:rPr>
              <a:t>GenAI is primarily used for administrative tasks, policy management, and cyber security threat detection and response</a:t>
            </a:r>
            <a:r>
              <a:rPr lang="en-GB" sz="1200">
                <a:solidFill>
                  <a:prstClr val="black"/>
                </a:solidFill>
                <a:latin typeface="Helvetica"/>
                <a:cs typeface="Helvetica"/>
              </a:rPr>
              <a:t>.</a:t>
            </a:r>
            <a:endParaRPr lang="en-GB" sz="1200" b="0" i="0" u="none" strike="noStrike" kern="1200" cap="none" spc="0" normalizeH="0" baseline="0" noProof="0">
              <a:ln>
                <a:noFill/>
              </a:ln>
              <a:solidFill>
                <a:prstClr val="black"/>
              </a:solidFill>
              <a:effectLst/>
              <a:uLnTx/>
              <a:uFillTx/>
              <a:latin typeface="Helvetica"/>
              <a:cs typeface="Helvetica"/>
            </a:endParaRPr>
          </a:p>
          <a:p>
            <a:pPr marL="171450" lvl="0" indent="-171450">
              <a:lnSpc>
                <a:spcPct val="125000"/>
              </a:lnSpc>
              <a:spcAft>
                <a:spcPts val="1200"/>
              </a:spcAft>
              <a:buClr>
                <a:srgbClr val="E7534F"/>
              </a:buClr>
              <a:buFont typeface="Arial" panose="020B0604020202020204" pitchFamily="34" charset="0"/>
              <a:buChar char="•"/>
              <a:defRPr/>
            </a:pPr>
            <a:r>
              <a:rPr lang="en-US" sz="1200" b="1">
                <a:solidFill>
                  <a:prstClr val="black"/>
                </a:solidFill>
                <a:latin typeface="Helvetica"/>
                <a:cs typeface="Helvetica"/>
              </a:rPr>
              <a:t>Agentic AI focus: B</a:t>
            </a:r>
            <a:r>
              <a:rPr lang="en-US" sz="1200">
                <a:solidFill>
                  <a:prstClr val="black"/>
                </a:solidFill>
                <a:latin typeface="Helvetica"/>
                <a:cs typeface="Helvetica"/>
              </a:rPr>
              <a:t>oth healthcare CDOs and other sectors are most likely to deploy agentic AI to improve employee and customer experiences (EX and CX). </a:t>
            </a:r>
            <a:endParaRPr kumimoji="0" lang="en-GB" sz="1200" b="0" i="0" u="none" strike="noStrike" kern="1200" cap="none" spc="0" normalizeH="0" baseline="0" noProof="0">
              <a:ln>
                <a:noFill/>
              </a:ln>
              <a:solidFill>
                <a:prstClr val="black"/>
              </a:solidFill>
              <a:effectLst/>
              <a:uLnTx/>
              <a:uFillTx/>
              <a:latin typeface="Helvetica"/>
              <a:ea typeface="+mn-ea"/>
              <a:cs typeface="Helvetica"/>
            </a:endParaRPr>
          </a:p>
        </p:txBody>
      </p:sp>
      <p:sp>
        <p:nvSpPr>
          <p:cNvPr id="3" name="Rectangle 2">
            <a:extLst>
              <a:ext uri="{FF2B5EF4-FFF2-40B4-BE49-F238E27FC236}">
                <a16:creationId xmlns:a16="http://schemas.microsoft.com/office/drawing/2014/main" id="{3F72F922-3739-4CED-C6F9-0F64796DDDD1}"/>
              </a:ext>
            </a:extLst>
          </p:cNvPr>
          <p:cNvSpPr/>
          <p:nvPr/>
        </p:nvSpPr>
        <p:spPr>
          <a:xfrm>
            <a:off x="487362" y="854866"/>
            <a:ext cx="3545371"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AI use cases</a:t>
            </a:r>
          </a:p>
        </p:txBody>
      </p:sp>
      <p:sp>
        <p:nvSpPr>
          <p:cNvPr id="6" name="Rectangle 5">
            <a:extLst>
              <a:ext uri="{FF2B5EF4-FFF2-40B4-BE49-F238E27FC236}">
                <a16:creationId xmlns:a16="http://schemas.microsoft.com/office/drawing/2014/main" id="{CE0F85B0-2E86-7B56-0972-D1DA79F5A584}"/>
              </a:ext>
            </a:extLst>
          </p:cNvPr>
          <p:cNvSpPr/>
          <p:nvPr/>
        </p:nvSpPr>
        <p:spPr>
          <a:xfrm>
            <a:off x="487363" y="547089"/>
            <a:ext cx="3545374" cy="307777"/>
          </a:xfrm>
          <a:prstGeom prst="rect">
            <a:avLst/>
          </a:prstGeom>
        </p:spPr>
        <p:txBody>
          <a:bodyPr wrap="square" lIns="91440" tIns="45720" rIns="91440" bIns="45720" anchor="t">
            <a:spAutoFit/>
          </a:bodyPr>
          <a:lstStyle/>
          <a:p>
            <a:pPr lvl="0">
              <a:defRPr/>
            </a:pPr>
            <a:r>
              <a:rPr lang="en-US" sz="1400" b="1">
                <a:solidFill>
                  <a:srgbClr val="E7534F"/>
                </a:solidFill>
                <a:latin typeface="Helvetica"/>
                <a:cs typeface="Helvetica"/>
              </a:rPr>
              <a:t>Data and AI Insights: Healthcare Sector</a:t>
            </a:r>
            <a:endParaRPr lang="en-US" sz="1400">
              <a:solidFill>
                <a:prstClr val="black"/>
              </a:solidFill>
              <a:latin typeface="Calibri" panose="020F0502020204030204"/>
              <a:cs typeface="Calibri"/>
            </a:endParaRPr>
          </a:p>
        </p:txBody>
      </p:sp>
      <p:cxnSp>
        <p:nvCxnSpPr>
          <p:cNvPr id="7" name="Straight Connector 6">
            <a:extLst>
              <a:ext uri="{FF2B5EF4-FFF2-40B4-BE49-F238E27FC236}">
                <a16:creationId xmlns:a16="http://schemas.microsoft.com/office/drawing/2014/main" id="{8D78AD60-1791-AB80-836A-57C847F00901}"/>
              </a:ext>
            </a:extLst>
          </p:cNvPr>
          <p:cNvCxnSpPr>
            <a:cxnSpLocks/>
          </p:cNvCxnSpPr>
          <p:nvPr/>
        </p:nvCxnSpPr>
        <p:spPr>
          <a:xfrm flipV="1">
            <a:off x="4115220"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A310B79-2112-961E-210B-C15A6245C6A3}"/>
              </a:ext>
            </a:extLst>
          </p:cNvPr>
          <p:cNvSpPr txBox="1"/>
          <p:nvPr/>
        </p:nvSpPr>
        <p:spPr>
          <a:xfrm>
            <a:off x="4274353" y="547089"/>
            <a:ext cx="7692513" cy="59968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25000"/>
              </a:lnSpc>
              <a:spcAft>
                <a:spcPts val="1200"/>
              </a:spcAft>
              <a:buClr>
                <a:srgbClr val="E7534F"/>
              </a:buClr>
              <a:defRPr/>
            </a:pPr>
            <a:r>
              <a:rPr lang="en-US" sz="1200" b="1">
                <a:solidFill>
                  <a:prstClr val="black"/>
                </a:solidFill>
                <a:latin typeface="Helvetica"/>
                <a:cs typeface="Helvetica"/>
              </a:rPr>
              <a:t>Healthcare CIOs </a:t>
            </a:r>
            <a:r>
              <a:rPr lang="en-US" sz="1200" b="1" err="1">
                <a:solidFill>
                  <a:prstClr val="black"/>
                </a:solidFill>
                <a:latin typeface="Helvetica"/>
                <a:cs typeface="Helvetica"/>
              </a:rPr>
              <a:t>prioritise</a:t>
            </a:r>
            <a:r>
              <a:rPr lang="en-US" sz="1200" b="1">
                <a:solidFill>
                  <a:prstClr val="black"/>
                </a:solidFill>
                <a:latin typeface="Helvetica"/>
                <a:cs typeface="Helvetica"/>
              </a:rPr>
              <a:t> lower-risk, knowledge-heavy use cases </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With early AI maturity and limited governance controls, healthcare CIOs focus on safe, high-value wins </a:t>
            </a:r>
            <a:br>
              <a:rPr lang="en-US" sz="1200">
                <a:solidFill>
                  <a:prstClr val="black"/>
                </a:solidFill>
                <a:latin typeface="Helvetica"/>
                <a:cs typeface="Helvetica"/>
              </a:rPr>
            </a:br>
            <a:r>
              <a:rPr lang="en-US" sz="1200">
                <a:solidFill>
                  <a:prstClr val="black"/>
                </a:solidFill>
                <a:latin typeface="Helvetica"/>
                <a:cs typeface="Helvetica"/>
              </a:rPr>
              <a:t>that minimize risk. Generative AI is well-suited for automating routine tasks. For example, in an </a:t>
            </a:r>
            <a:r>
              <a:rPr lang="en-US" sz="1200">
                <a:solidFill>
                  <a:srgbClr val="F55854"/>
                </a:solidFill>
                <a:latin typeface="Helvetica"/>
                <a:cs typeface="Helvetica"/>
                <a:hlinkClick r:id="rId2">
                  <a:extLst>
                    <a:ext uri="{A12FA001-AC4F-418D-AE19-62706E023703}">
                      <ahyp:hlinkClr xmlns:ahyp="http://schemas.microsoft.com/office/drawing/2018/hyperlinkcolor" val="tx"/>
                    </a:ext>
                  </a:extLst>
                </a:hlinkClick>
              </a:rPr>
              <a:t>ADAPT Community Interview</a:t>
            </a:r>
            <a:r>
              <a:rPr lang="en-US" sz="1200">
                <a:solidFill>
                  <a:prstClr val="black"/>
                </a:solidFill>
                <a:latin typeface="Helvetica"/>
                <a:cs typeface="Helvetica"/>
              </a:rPr>
              <a:t> (Nov 2025), ResMed's reported using co-pilot and agentic AI to reshape its finance function, improving efficiency and strategic value.</a:t>
            </a:r>
            <a:endParaRPr lang="en-US" sz="1200" b="0" i="0" u="none" strike="noStrike" kern="1200" cap="none" spc="0" normalizeH="0" baseline="0" noProof="0">
              <a:ln>
                <a:noFill/>
              </a:ln>
              <a:solidFill>
                <a:prstClr val="black"/>
              </a:solidFill>
              <a:effectLst/>
              <a:uLnTx/>
              <a:uFillTx/>
              <a:latin typeface="Helvetica"/>
              <a:cs typeface="Helvetica"/>
            </a:endParaRPr>
          </a:p>
          <a:p>
            <a:pPr lvl="0">
              <a:lnSpc>
                <a:spcPct val="125000"/>
              </a:lnSpc>
              <a:spcBef>
                <a:spcPts val="600"/>
              </a:spcBef>
              <a:spcAft>
                <a:spcPts val="1200"/>
              </a:spcAft>
              <a:buClr>
                <a:srgbClr val="E7534F"/>
              </a:buClr>
              <a:defRPr/>
            </a:pPr>
            <a:r>
              <a:rPr lang="en-US" sz="1200" b="1">
                <a:solidFill>
                  <a:prstClr val="black"/>
                </a:solidFill>
                <a:latin typeface="Helvetica"/>
                <a:cs typeface="Helvetica"/>
              </a:rPr>
              <a:t>Decision augmentation over full automation</a:t>
            </a:r>
            <a:endParaRPr lang="en-US" sz="1200" b="1" i="0" u="none" strike="noStrike" kern="1200" cap="none" spc="0" normalizeH="0" baseline="0" noProof="0">
              <a:ln>
                <a:noFill/>
              </a:ln>
              <a:solidFill>
                <a:prstClr val="black"/>
              </a:solidFill>
              <a:effectLst/>
              <a:uLnTx/>
              <a:uFillTx/>
              <a:latin typeface="Helvetica"/>
              <a:cs typeface="Helvetica"/>
            </a:endParaRPr>
          </a:p>
          <a:p>
            <a:pPr marL="171450" lvl="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Healthcare CIOs use generative AI to augment, not automate, decisions. This reflects the sector’s emphasis on human oversight rather than automated integrity monitoring.</a:t>
            </a: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Other sectors are further ahead in generative AI adoption</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r>
              <a:rPr lang="en-US" sz="1200">
                <a:solidFill>
                  <a:prstClr val="black"/>
                </a:solidFill>
                <a:latin typeface="Helvetica"/>
                <a:cs typeface="Helvetica"/>
              </a:rPr>
              <a:t> Other sectors have more cloud-native platforms, integrated data environments and mature governance.</a:t>
            </a:r>
            <a:endParaRPr lang="en-US" sz="1200" b="0" i="0" u="none" strike="noStrike" kern="1200" cap="none" spc="0" normalizeH="0" baseline="0" noProof="0">
              <a:ln>
                <a:noFill/>
              </a:ln>
              <a:solidFill>
                <a:prstClr val="black"/>
              </a:solidFill>
              <a:effectLst/>
              <a:uLnTx/>
              <a:uFillTx/>
              <a:latin typeface="Helvetica"/>
              <a:cs typeface="Helvetica"/>
            </a:endParaRPr>
          </a:p>
          <a:p>
            <a:pPr lvl="0">
              <a:lnSpc>
                <a:spcPct val="125000"/>
              </a:lnSpc>
              <a:spcBef>
                <a:spcPts val="600"/>
              </a:spcBef>
              <a:spcAft>
                <a:spcPts val="1200"/>
              </a:spcAft>
              <a:buClr>
                <a:srgbClr val="E7534F"/>
              </a:buClr>
              <a:defRPr/>
            </a:pPr>
            <a:r>
              <a:rPr lang="en-US" sz="1200" b="1">
                <a:solidFill>
                  <a:prstClr val="black"/>
                </a:solidFill>
                <a:latin typeface="Helvetica"/>
                <a:cs typeface="Helvetica"/>
              </a:rPr>
              <a:t>CDAOs and CDOs align with CIOs on AI deployment maturity</a:t>
            </a: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Like CIOs, healthcare CDAOs and CDOs deploy low-risk AI use cases first. In other sectors, low deployment areas include product and pricing decisions, augmenting decisions, and fraud and detection management.</a:t>
            </a:r>
          </a:p>
          <a:p>
            <a:pPr lvl="0">
              <a:lnSpc>
                <a:spcPct val="125000"/>
              </a:lnSpc>
              <a:spcAft>
                <a:spcPts val="1200"/>
              </a:spcAft>
              <a:buClr>
                <a:srgbClr val="E7534F"/>
              </a:buClr>
              <a:defRPr/>
            </a:pPr>
            <a:r>
              <a:rPr lang="en-US" sz="1200" b="1">
                <a:solidFill>
                  <a:prstClr val="black"/>
                </a:solidFill>
                <a:latin typeface="Helvetica"/>
                <a:cs typeface="Helvetica"/>
              </a:rPr>
              <a:t>Workforce pressure and patient care drive automation focus</a:t>
            </a:r>
          </a:p>
          <a:p>
            <a:pPr marL="171450" lvl="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Healthcare CDOs face chronic staff shortages and competing priorities. Agentic AI that automates tasks helps reduce overload and administrative friction.</a:t>
            </a: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Improving patient experience through automation is both operational and clinical. With early AI maturity, CDOs choose agentic AI use cases that deliver immediate relief without depending heavily on data.</a:t>
            </a:r>
          </a:p>
        </p:txBody>
      </p:sp>
    </p:spTree>
    <p:extLst>
      <p:ext uri="{BB962C8B-B14F-4D97-AF65-F5344CB8AC3E}">
        <p14:creationId xmlns:p14="http://schemas.microsoft.com/office/powerpoint/2010/main" val="1448362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AF2433-2CE5-CC05-B4F4-17426E119E1C}"/>
            </a:ext>
          </a:extLst>
        </p:cNvPr>
        <p:cNvGrpSpPr/>
        <p:nvPr/>
      </p:nvGrpSpPr>
      <p:grpSpPr>
        <a:xfrm>
          <a:off x="0" y="0"/>
          <a:ext cx="0" cy="0"/>
          <a:chOff x="0" y="0"/>
          <a:chExt cx="0" cy="0"/>
        </a:xfrm>
      </p:grpSpPr>
      <p:grpSp>
        <p:nvGrpSpPr>
          <p:cNvPr id="9" name="ADAPT WHITE GRID" hidden="1">
            <a:extLst>
              <a:ext uri="{FF2B5EF4-FFF2-40B4-BE49-F238E27FC236}">
                <a16:creationId xmlns:a16="http://schemas.microsoft.com/office/drawing/2014/main" id="{360AA7A2-D980-3058-0C86-3F1E291D4D89}"/>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FA6A9865-E8B2-1505-38D6-DDA473D28E5E}"/>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E082BEBF-94CC-D762-A7BF-C0172F95A001}"/>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8BDCCC35-5802-7EA6-71D1-30BB92596305}"/>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1F2F13C7-F8F1-ED86-2281-DC1745D8A97F}"/>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917DD9B6-728F-B2FF-FAE0-723EE9ABB629}"/>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08644E41-46CB-74D4-1727-58CF67B27E0E}"/>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BC2D5B74-83D8-C205-EA23-23CCE0ADFC3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1CCB9D20-7708-36AD-13C5-516CDB83E576}"/>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52C72E11-BC83-5B8C-88D0-D2823608608A}"/>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C320AF26-9E7F-CD15-E24A-510968726C39}"/>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6B9E2F50-6CB5-1284-59A9-F19D2F6D4D37}"/>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AD31C7B4-8EA3-2A10-6C77-A8CF5D606B26}"/>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A6C1A22C-E691-AE22-8530-A23E4E7B6276}"/>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6549D9C2-D8EB-A2B8-1889-92C5E477AC17}"/>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3AF8CEE9-9830-7F7F-A68E-4C443C680C70}"/>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8" name="Rectangle 47">
                <a:extLst>
                  <a:ext uri="{FF2B5EF4-FFF2-40B4-BE49-F238E27FC236}">
                    <a16:creationId xmlns:a16="http://schemas.microsoft.com/office/drawing/2014/main" id="{C5345A3C-3FD6-03E6-14CC-0A386B17A76F}"/>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9" name="Rectangle 48">
                <a:extLst>
                  <a:ext uri="{FF2B5EF4-FFF2-40B4-BE49-F238E27FC236}">
                    <a16:creationId xmlns:a16="http://schemas.microsoft.com/office/drawing/2014/main" id="{4A4386B5-AE92-9116-6736-5E7ED79FAC69}"/>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1" name="ADAPT GRID MARGIN">
              <a:extLst>
                <a:ext uri="{FF2B5EF4-FFF2-40B4-BE49-F238E27FC236}">
                  <a16:creationId xmlns:a16="http://schemas.microsoft.com/office/drawing/2014/main" id="{186E821D-EB15-ED8A-913D-71B1F84E74C3}"/>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084FA80F-6C68-ADFA-6E22-D432B8DA4376}"/>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5716C834-40FD-9C2B-A02D-E318C257F72E}"/>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2" name="Rectangle 31">
                <a:extLst>
                  <a:ext uri="{FF2B5EF4-FFF2-40B4-BE49-F238E27FC236}">
                    <a16:creationId xmlns:a16="http://schemas.microsoft.com/office/drawing/2014/main" id="{31FA19D5-F13A-F742-72BF-ACE8F91A59A1}"/>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4909A210-1677-0DC6-208E-4BB24F9D52E7}"/>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2" name="ADAPT GRID 12x6">
              <a:extLst>
                <a:ext uri="{FF2B5EF4-FFF2-40B4-BE49-F238E27FC236}">
                  <a16:creationId xmlns:a16="http://schemas.microsoft.com/office/drawing/2014/main" id="{19D12161-BEB1-EA10-63A0-A7FBB103828A}"/>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254C54B2-2747-52B9-6026-2AD2F95166B7}"/>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23ECCD1B-2E57-6998-762A-DA2CC9825232}"/>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4E9E6130-B776-0ECF-A1CF-3E716AB7C5A1}"/>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AE06B3D5-2CBC-0630-C036-D0CD2754AF42}"/>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33E38B8-B50E-FC5F-6767-F2CBB028FC6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4BF6182F-E9B4-57AD-4389-FE040D53BA35}"/>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DE5FB700-B2EF-C44A-159B-1D358817323E}"/>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445102E8-280C-B2FF-F64C-B5525944F0CD}"/>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73EC921F-AEA5-A871-CC00-BD4714B703FA}"/>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E81C7F0F-9BD3-85D0-FA56-34F607C842F4}"/>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D4E70885-51A5-A57F-5CED-D98943D0DBC9}"/>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007F3D6F-6CC0-A093-05E7-5642B056E6D6}"/>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764FA534-7AA9-4B8A-25FE-2FADD10E1197}"/>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7FF12559-196A-A2B2-163C-9749175185C0}"/>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9FC1B77B-3E4E-B7A1-02E4-D766A4487B4B}"/>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952CE777-1EDD-F483-3E16-81016E5EE4A1}"/>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35B64304-ABA7-0F1E-5B61-98168944ABE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grpSp>
        <p:nvGrpSpPr>
          <p:cNvPr id="7" name="Group 6">
            <a:extLst>
              <a:ext uri="{FF2B5EF4-FFF2-40B4-BE49-F238E27FC236}">
                <a16:creationId xmlns:a16="http://schemas.microsoft.com/office/drawing/2014/main" id="{D28BD24A-7CE7-0682-D153-A793ABE53A62}"/>
              </a:ext>
            </a:extLst>
          </p:cNvPr>
          <p:cNvGrpSpPr/>
          <p:nvPr/>
        </p:nvGrpSpPr>
        <p:grpSpPr>
          <a:xfrm>
            <a:off x="525042" y="2669541"/>
            <a:ext cx="7978878" cy="942904"/>
            <a:chOff x="525042" y="1048599"/>
            <a:chExt cx="7978878" cy="942904"/>
          </a:xfrm>
        </p:grpSpPr>
        <p:sp>
          <p:nvSpPr>
            <p:cNvPr id="8" name="TextBox 7">
              <a:extLst>
                <a:ext uri="{FF2B5EF4-FFF2-40B4-BE49-F238E27FC236}">
                  <a16:creationId xmlns:a16="http://schemas.microsoft.com/office/drawing/2014/main" id="{632FA4E2-B86D-F909-6719-218D95D2DCE1}"/>
                </a:ext>
              </a:extLst>
            </p:cNvPr>
            <p:cNvSpPr txBox="1"/>
            <p:nvPr/>
          </p:nvSpPr>
          <p:spPr>
            <a:xfrm>
              <a:off x="525042" y="1048599"/>
              <a:ext cx="7978878" cy="769441"/>
            </a:xfrm>
            <a:prstGeom prst="rect">
              <a:avLst/>
            </a:prstGeom>
            <a:noFill/>
          </p:spPr>
          <p:txBody>
            <a:bodyPr wrap="square" lIns="91440" tIns="45720" rIns="91440" bIns="45720" rtlCol="0" anchor="t">
              <a:spAutoFit/>
            </a:bodyPr>
            <a:lstStyle/>
            <a:p>
              <a:pPr>
                <a:spcAft>
                  <a:spcPts val="2400"/>
                </a:spcAft>
              </a:pPr>
              <a:r>
                <a:rPr lang="en-US" sz="4400" b="1">
                  <a:solidFill>
                    <a:schemeClr val="bg1"/>
                  </a:solidFill>
                  <a:latin typeface="Helvetica"/>
                  <a:cs typeface="Helvetica"/>
                </a:rPr>
                <a:t>Survey demographics</a:t>
              </a:r>
            </a:p>
          </p:txBody>
        </p:sp>
        <p:sp>
          <p:nvSpPr>
            <p:cNvPr id="50" name="Rectangle 49">
              <a:extLst>
                <a:ext uri="{FF2B5EF4-FFF2-40B4-BE49-F238E27FC236}">
                  <a16:creationId xmlns:a16="http://schemas.microsoft.com/office/drawing/2014/main" id="{34062633-8FB5-6892-3E70-AF849EE8C8DA}"/>
                </a:ext>
              </a:extLst>
            </p:cNvPr>
            <p:cNvSpPr/>
            <p:nvPr/>
          </p:nvSpPr>
          <p:spPr>
            <a:xfrm>
              <a:off x="616936" y="192902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665742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273233" y="154603"/>
            <a:ext cx="10520829" cy="430887"/>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a:t>
            </a:r>
            <a:r>
              <a:rPr lang="en-US" sz="2200" b="1">
                <a:solidFill>
                  <a:srgbClr val="000000"/>
                </a:solidFill>
                <a:latin typeface="Helvetica Neue" panose="02000503000000020004"/>
                <a:cs typeface="Helvetica"/>
              </a:rPr>
              <a:t>Healthcare CIOs, CDAOs and CDOs </a:t>
            </a:r>
            <a:r>
              <a:rPr kumimoji="0" lang="en-US" sz="2200" b="1" i="0" u="none" strike="noStrike" kern="1200" cap="none" spc="0" normalizeH="0" baseline="0" noProof="0">
                <a:ln>
                  <a:noFill/>
                </a:ln>
                <a:solidFill>
                  <a:srgbClr val="000000"/>
                </a:solidFill>
                <a:effectLst/>
                <a:uLnTx/>
                <a:uFillTx/>
                <a:latin typeface="Helvetica Neue" panose="02000503000000020004"/>
                <a:ea typeface="+mn-ea"/>
                <a:cs typeface="Helvetica"/>
              </a:rPr>
              <a:t>in 2025</a:t>
            </a:r>
            <a:endParaRPr kumimoji="0" lang="en-AU" sz="22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pic>
        <p:nvPicPr>
          <p:cNvPr id="25" name="Graphic 24">
            <a:extLst>
              <a:ext uri="{FF2B5EF4-FFF2-40B4-BE49-F238E27FC236}">
                <a16:creationId xmlns:a16="http://schemas.microsoft.com/office/drawing/2014/main" id="{F92CF6C9-A531-4E69-9E3A-E28CC4E11A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734" y="675753"/>
            <a:ext cx="11548533" cy="5831410"/>
          </a:xfrm>
          <a:prstGeom prst="rect">
            <a:avLst/>
          </a:prstGeom>
        </p:spPr>
      </p:pic>
    </p:spTree>
    <p:extLst>
      <p:ext uri="{BB962C8B-B14F-4D97-AF65-F5344CB8AC3E}">
        <p14:creationId xmlns:p14="http://schemas.microsoft.com/office/powerpoint/2010/main" val="339241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01209" y="1669906"/>
            <a:ext cx="4129252" cy="45327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This document outlines </a:t>
            </a:r>
            <a:r>
              <a:rPr lang="en-US" sz="1200" b="1">
                <a:solidFill>
                  <a:prstClr val="black"/>
                </a:solidFill>
                <a:latin typeface="Helvetica"/>
                <a:cs typeface="Helvetica"/>
              </a:rPr>
              <a:t>insights</a:t>
            </a:r>
            <a:r>
              <a:rPr kumimoji="0" lang="en-US" sz="1200" b="1" i="0" u="none" strike="noStrike" kern="1200" cap="none" spc="0" normalizeH="0" baseline="0" noProof="0">
                <a:ln>
                  <a:noFill/>
                </a:ln>
                <a:solidFill>
                  <a:prstClr val="black"/>
                </a:solidFill>
                <a:effectLst/>
                <a:uLnTx/>
                <a:uFillTx/>
                <a:latin typeface="Helvetica"/>
                <a:ea typeface="+mn-ea"/>
                <a:cs typeface="Helvetica"/>
              </a:rPr>
              <a:t> from </a:t>
            </a:r>
            <a:r>
              <a:rPr lang="en-US" sz="1200" b="1">
                <a:solidFill>
                  <a:prstClr val="black"/>
                </a:solidFill>
                <a:latin typeface="Helvetica"/>
                <a:cs typeface="Helvetica"/>
              </a:rPr>
              <a:t>CIOs, </a:t>
            </a:r>
          </a:p>
          <a:p>
            <a:pPr marL="0" marR="0" lvl="0" indent="0" algn="l" defTabSz="914400" rtl="0" eaLnBrk="1" fontAlgn="auto" latinLnBrk="0" hangingPunct="1">
              <a:lnSpc>
                <a:spcPct val="125000"/>
              </a:lnSpc>
              <a:spcBef>
                <a:spcPts val="0"/>
              </a:spcBef>
              <a:spcAft>
                <a:spcPts val="1200"/>
              </a:spcAft>
              <a:buClr>
                <a:srgbClr val="E7534F"/>
              </a:buClr>
              <a:buSzTx/>
              <a:buFontTx/>
              <a:buNone/>
              <a:tabLst/>
              <a:defRPr/>
            </a:pPr>
            <a:r>
              <a:rPr lang="en-US" sz="1200" b="1">
                <a:solidFill>
                  <a:prstClr val="black"/>
                </a:solidFill>
                <a:latin typeface="Helvetica"/>
                <a:cs typeface="Helvetica"/>
              </a:rPr>
              <a:t>CDAOs and CDOs </a:t>
            </a:r>
            <a:r>
              <a:rPr kumimoji="0" lang="en-US" sz="1200" b="1" i="0" u="none" strike="noStrike" kern="1200" cap="none" spc="0" normalizeH="0" baseline="0" noProof="0">
                <a:ln>
                  <a:noFill/>
                </a:ln>
                <a:solidFill>
                  <a:prstClr val="black"/>
                </a:solidFill>
                <a:effectLst/>
                <a:uLnTx/>
                <a:uFillTx/>
                <a:latin typeface="Helvetica"/>
                <a:ea typeface="+mn-ea"/>
                <a:cs typeface="Helvetica"/>
              </a:rPr>
              <a:t>within the </a:t>
            </a:r>
            <a:r>
              <a:rPr lang="en-US" sz="1200" b="1">
                <a:solidFill>
                  <a:prstClr val="black"/>
                </a:solidFill>
                <a:latin typeface="Helvetica"/>
                <a:cs typeface="Helvetica"/>
              </a:rPr>
              <a:t>healthcare industry</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25000"/>
              </a:lnSpc>
              <a:spcBef>
                <a:spcPts val="600"/>
              </a:spcBef>
              <a:spcAft>
                <a:spcPts val="600"/>
              </a:spcAft>
              <a:buClr>
                <a:srgbClr val="E7534F"/>
              </a:buClr>
              <a:buSzTx/>
              <a:buFontTx/>
              <a:buNone/>
              <a:tabLst/>
              <a:defRPr/>
            </a:pPr>
            <a:r>
              <a:rPr lang="en-GB" sz="1200">
                <a:solidFill>
                  <a:prstClr val="black"/>
                </a:solidFill>
                <a:latin typeface="Helvetica"/>
                <a:cs typeface="Helvetica"/>
              </a:rPr>
              <a:t>Organisations</a:t>
            </a:r>
            <a:r>
              <a:rPr kumimoji="0" lang="en-GB" sz="1200" b="0" i="0" u="none" strike="noStrike" kern="1200" cap="none" spc="0" normalizeH="0" baseline="0" noProof="0">
                <a:ln>
                  <a:noFill/>
                </a:ln>
                <a:solidFill>
                  <a:prstClr val="black"/>
                </a:solidFill>
                <a:effectLst/>
                <a:uLnTx/>
                <a:uFillTx/>
                <a:latin typeface="Helvetica"/>
                <a:ea typeface="+mn-ea"/>
                <a:cs typeface="Helvetica"/>
              </a:rPr>
              <a:t> in the ADAPT sample </a:t>
            </a:r>
            <a:r>
              <a:rPr lang="en-GB" sz="1200">
                <a:solidFill>
                  <a:prstClr val="black"/>
                </a:solidFill>
                <a:latin typeface="Helvetica"/>
                <a:cs typeface="Helvetica"/>
              </a:rPr>
              <a:t>include:</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lang="en-GB" sz="1200">
                <a:solidFill>
                  <a:prstClr val="black"/>
                </a:solidFill>
                <a:latin typeface="Helvetica"/>
                <a:cs typeface="Helvetica"/>
              </a:rPr>
              <a:t>Private hospitals</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lang="en-GB" sz="1200">
                <a:solidFill>
                  <a:prstClr val="black"/>
                </a:solidFill>
                <a:latin typeface="Helvetica"/>
                <a:cs typeface="Helvetica"/>
              </a:rPr>
              <a:t>Aged care operators</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lang="en-GB" sz="1200">
                <a:solidFill>
                  <a:prstClr val="black"/>
                </a:solidFill>
                <a:latin typeface="Helvetica"/>
                <a:cs typeface="Helvetica"/>
              </a:rPr>
              <a:t>Pharmaceutical companies</a:t>
            </a:r>
            <a:endParaRPr lang="en-GB"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spcAft>
                <a:spcPts val="600"/>
              </a:spcAft>
              <a:buClr>
                <a:srgbClr val="E7534F"/>
              </a:buClr>
              <a:buFont typeface="Arial" panose="020B0604020202020204" pitchFamily="34" charset="0"/>
              <a:buChar char="•"/>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Centrally operated large medical specific chains </a:t>
            </a:r>
            <a:br>
              <a:rPr lang="en-GB" sz="1200">
                <a:solidFill>
                  <a:prstClr val="black"/>
                </a:solidFill>
                <a:latin typeface="Helvetica"/>
                <a:cs typeface="Helvetica"/>
              </a:rPr>
            </a:br>
            <a:r>
              <a:rPr kumimoji="0" lang="en-GB" sz="1200" b="0" i="0" u="none" strike="noStrike" kern="1200" cap="none" spc="0" normalizeH="0" baseline="0" noProof="0">
                <a:ln>
                  <a:noFill/>
                </a:ln>
                <a:solidFill>
                  <a:prstClr val="black"/>
                </a:solidFill>
                <a:effectLst/>
                <a:uLnTx/>
                <a:uFillTx/>
                <a:latin typeface="Helvetica"/>
                <a:ea typeface="+mn-ea"/>
                <a:cs typeface="Helvetica"/>
              </a:rPr>
              <a:t>(</a:t>
            </a:r>
            <a:r>
              <a:rPr lang="en-GB" sz="1200">
                <a:solidFill>
                  <a:prstClr val="black"/>
                </a:solidFill>
                <a:latin typeface="Helvetica"/>
                <a:cs typeface="Helvetica"/>
              </a:rPr>
              <a:t>such as</a:t>
            </a:r>
            <a:r>
              <a:rPr kumimoji="0" lang="en-GB" sz="1200" b="0" i="0" u="none" strike="noStrike" kern="1200" cap="none" spc="0" normalizeH="0" baseline="0" noProof="0">
                <a:ln>
                  <a:noFill/>
                </a:ln>
                <a:solidFill>
                  <a:prstClr val="black"/>
                </a:solidFill>
                <a:effectLst/>
                <a:uLnTx/>
                <a:uFillTx/>
                <a:latin typeface="Helvetica"/>
                <a:ea typeface="+mn-ea"/>
                <a:cs typeface="Helvetica"/>
              </a:rPr>
              <a:t> optometrists and chemists)</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Health insurers</a:t>
            </a:r>
            <a:endParaRPr lang="en-GB"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25000"/>
              </a:lnSpc>
              <a:spcBef>
                <a:spcPts val="600"/>
              </a:spcBef>
              <a:spcAft>
                <a:spcPts val="600"/>
              </a:spcAft>
              <a:buClr>
                <a:srgbClr val="E7534F"/>
              </a:buClr>
              <a:buSzTx/>
              <a:buFontTx/>
              <a:buNone/>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The statistics shown in this report cover:</a:t>
            </a:r>
            <a:endParaRPr lang="en-GB"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spcAft>
                <a:spcPts val="600"/>
              </a:spcAft>
              <a:buClr>
                <a:srgbClr val="E7534F"/>
              </a:buClr>
              <a:buFont typeface="Arial" panose="020B0604020202020204" pitchFamily="34" charset="0"/>
              <a:buChar char="•"/>
              <a:defRPr/>
            </a:pPr>
            <a:r>
              <a:rPr lang="en-GB" sz="1200">
                <a:solidFill>
                  <a:prstClr val="black"/>
                </a:solidFill>
                <a:latin typeface="Helvetica"/>
                <a:cs typeface="Helvetica"/>
              </a:rPr>
              <a:t>Data and AI maturity</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AI </a:t>
            </a:r>
            <a:r>
              <a:rPr lang="en-GB" sz="1200">
                <a:solidFill>
                  <a:prstClr val="black"/>
                </a:solidFill>
                <a:latin typeface="Helvetica"/>
                <a:cs typeface="Helvetica"/>
              </a:rPr>
              <a:t>use cases</a:t>
            </a:r>
          </a:p>
          <a:p>
            <a:pPr>
              <a:lnSpc>
                <a:spcPct val="125000"/>
              </a:lnSpc>
              <a:spcAft>
                <a:spcPts val="600"/>
              </a:spcAft>
              <a:buClr>
                <a:srgbClr val="E7534F"/>
              </a:buClr>
              <a:defRPr/>
            </a:pPr>
            <a:r>
              <a:rPr lang="en-GB" sz="1200">
                <a:solidFill>
                  <a:prstClr val="black"/>
                </a:solidFill>
                <a:latin typeface="Helvetica"/>
                <a:cs typeface="Helvetica"/>
              </a:rPr>
              <a:t>Surveys</a:t>
            </a:r>
            <a:r>
              <a:rPr kumimoji="0" lang="en-GB" sz="1200" b="0" i="0" u="none" strike="noStrike" kern="1200" cap="none" spc="0" normalizeH="0" baseline="0" noProof="0">
                <a:ln>
                  <a:noFill/>
                </a:ln>
                <a:solidFill>
                  <a:prstClr val="black"/>
                </a:solidFill>
                <a:effectLst/>
                <a:uLnTx/>
                <a:uFillTx/>
                <a:latin typeface="Helvetica"/>
                <a:ea typeface="+mn-ea"/>
                <a:cs typeface="Helvetica"/>
              </a:rPr>
              <a:t> were received in February, May, </a:t>
            </a:r>
            <a:br>
              <a:rPr kumimoji="0" lang="en-GB" sz="1200" b="0" i="0" u="none" strike="noStrike" kern="1200" cap="none" spc="0" normalizeH="0" baseline="0" noProof="0">
                <a:ln>
                  <a:noFill/>
                </a:ln>
                <a:solidFill>
                  <a:prstClr val="black"/>
                </a:solidFill>
                <a:effectLst/>
                <a:uLnTx/>
                <a:uFillTx/>
                <a:latin typeface="Helvetica"/>
                <a:ea typeface="+mn-ea"/>
                <a:cs typeface="Helvetica"/>
              </a:rPr>
            </a:br>
            <a:r>
              <a:rPr kumimoji="0" lang="en-GB" sz="1200" b="0" i="0" u="none" strike="noStrike" kern="1200" cap="none" spc="0" normalizeH="0" baseline="0" noProof="0">
                <a:ln>
                  <a:noFill/>
                </a:ln>
                <a:solidFill>
                  <a:prstClr val="black"/>
                </a:solidFill>
                <a:effectLst/>
                <a:uLnTx/>
                <a:uFillTx/>
                <a:latin typeface="Helvetica"/>
                <a:ea typeface="+mn-ea"/>
                <a:cs typeface="Helvetica"/>
              </a:rPr>
              <a:t>June </a:t>
            </a:r>
            <a:r>
              <a:rPr lang="en-GB" sz="1200">
                <a:solidFill>
                  <a:prstClr val="black"/>
                </a:solidFill>
                <a:latin typeface="Helvetica"/>
                <a:cs typeface="Helvetica"/>
              </a:rPr>
              <a:t>and August</a:t>
            </a:r>
            <a:r>
              <a:rPr kumimoji="0" lang="en-GB" sz="1200" b="0" i="0" u="none" strike="noStrike" kern="1200" cap="none" spc="0" normalizeH="0" baseline="0" noProof="0">
                <a:ln>
                  <a:noFill/>
                </a:ln>
                <a:solidFill>
                  <a:prstClr val="black"/>
                </a:solidFill>
                <a:effectLst/>
                <a:uLnTx/>
                <a:uFillTx/>
                <a:latin typeface="Helvetica"/>
                <a:ea typeface="+mn-ea"/>
                <a:cs typeface="Helvetica"/>
              </a:rPr>
              <a:t> 2025</a:t>
            </a:r>
            <a:r>
              <a:rPr lang="en-GB" sz="1200">
                <a:solidFill>
                  <a:prstClr val="black"/>
                </a:solidFill>
                <a:latin typeface="Helvetica"/>
                <a:cs typeface="Helvetica"/>
              </a:rPr>
              <a:t>.</a:t>
            </a:r>
            <a:r>
              <a:rPr kumimoji="0" lang="en-GB" sz="1200" b="0" i="0" u="none" strike="noStrike" kern="1200" cap="none" spc="0" normalizeH="0" baseline="0" noProof="0">
                <a:ln>
                  <a:noFill/>
                </a:ln>
                <a:solidFill>
                  <a:prstClr val="black"/>
                </a:solidFill>
                <a:effectLst/>
                <a:uLnTx/>
                <a:uFillTx/>
                <a:latin typeface="Helvetica"/>
                <a:ea typeface="+mn-ea"/>
                <a:cs typeface="Helvetica"/>
              </a:rPr>
              <a:t> </a:t>
            </a:r>
            <a:endParaRPr lang="en-GB" sz="1200" b="0" i="0" u="none" strike="noStrike" kern="1200" cap="none" spc="0" normalizeH="0" baseline="0" noProof="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501208" y="1119668"/>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Document description</a:t>
            </a:r>
          </a:p>
        </p:txBody>
      </p:sp>
      <p:sp>
        <p:nvSpPr>
          <p:cNvPr id="6" name="Rectangle 5">
            <a:extLst>
              <a:ext uri="{FF2B5EF4-FFF2-40B4-BE49-F238E27FC236}">
                <a16:creationId xmlns:a16="http://schemas.microsoft.com/office/drawing/2014/main" id="{24C42335-3FD8-4EDA-2E5C-1E6001BA24EF}"/>
              </a:ext>
            </a:extLst>
          </p:cNvPr>
          <p:cNvSpPr/>
          <p:nvPr/>
        </p:nvSpPr>
        <p:spPr>
          <a:xfrm>
            <a:off x="501208" y="811891"/>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Data and AI Insights: Healthcare </a:t>
            </a:r>
            <a:r>
              <a:rPr lang="en-US" sz="1400" b="1">
                <a:solidFill>
                  <a:srgbClr val="E7534F"/>
                </a:solidFill>
                <a:latin typeface="Helvetica"/>
                <a:cs typeface="Helvetica"/>
              </a:rPr>
              <a:t>Sector</a:t>
            </a:r>
            <a:r>
              <a:rPr kumimoji="0" lang="en-US" sz="1400" b="1" i="0" u="none" strike="noStrike" kern="1200" cap="none" spc="0" normalizeH="0" baseline="0" noProof="0">
                <a:ln>
                  <a:noFill/>
                </a:ln>
                <a:solidFill>
                  <a:srgbClr val="E7534F"/>
                </a:solidFill>
                <a:effectLst/>
                <a:uLnTx/>
                <a:uFillTx/>
                <a:latin typeface="Helvetica"/>
                <a:ea typeface="+mn-ea"/>
                <a:cs typeface="Helvetica"/>
              </a:rPr>
              <a:t>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646090"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5011604" y="662505"/>
            <a:ext cx="6796766" cy="553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25000"/>
              </a:lnSpc>
              <a:spcAft>
                <a:spcPts val="600"/>
              </a:spcAft>
              <a:buClr>
                <a:srgbClr val="E7534F"/>
              </a:buClr>
              <a:defRPr/>
            </a:pPr>
            <a:r>
              <a:rPr lang="en-US" sz="1200" b="1">
                <a:solidFill>
                  <a:prstClr val="black"/>
                </a:solidFill>
                <a:latin typeface="Helvetica"/>
                <a:cs typeface="Helvetica"/>
              </a:rPr>
              <a:t>Data maturity</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R="0" lvl="0" algn="l" defTabSz="914400" rtl="0" eaLnBrk="1" fontAlgn="auto" latinLnBrk="0" hangingPunct="1">
              <a:lnSpc>
                <a:spcPct val="125000"/>
              </a:lnSpc>
              <a:spcBef>
                <a:spcPts val="0"/>
              </a:spcBef>
              <a:spcAft>
                <a:spcPts val="600"/>
              </a:spcAft>
              <a:buClr>
                <a:srgbClr val="E7534F"/>
              </a:buClr>
              <a:buSzTx/>
              <a:tabLst/>
              <a:defRPr/>
            </a:pPr>
            <a:r>
              <a:rPr lang="en-US" sz="1200">
                <a:solidFill>
                  <a:prstClr val="black"/>
                </a:solidFill>
                <a:latin typeface="Helvetica"/>
                <a:cs typeface="Helvetica"/>
              </a:rPr>
              <a:t>ADAPT’s CIO Edge Survey in February 2025 asked the following questions:</a:t>
            </a:r>
            <a:endParaRPr lang="en-US" sz="1200" i="0" u="none" strike="noStrike" kern="1200" cap="none" spc="0" normalizeH="0" baseline="0" noProof="0">
              <a:ln>
                <a:noFill/>
              </a:ln>
              <a:solidFill>
                <a:prstClr val="black"/>
              </a:solidFill>
              <a:effectLst/>
              <a:uLnTx/>
              <a:uFillTx/>
              <a:latin typeface="Helvetica"/>
              <a:cs typeface="Helvetica"/>
            </a:endParaRPr>
          </a:p>
          <a:p>
            <a:pPr marL="393700" lvl="0" indent="-171450">
              <a:lnSpc>
                <a:spcPct val="125000"/>
              </a:lnSpc>
              <a:spcAft>
                <a:spcPts val="600"/>
              </a:spcAft>
              <a:buClr>
                <a:srgbClr val="E7534F"/>
              </a:buClr>
              <a:buFont typeface="Arial" panose="020B0604020202020204" pitchFamily="34" charset="0"/>
              <a:buChar char="•"/>
              <a:defRPr/>
            </a:pPr>
            <a:r>
              <a:rPr lang="en-US" sz="1200" b="1">
                <a:solidFill>
                  <a:prstClr val="black"/>
                </a:solidFill>
                <a:latin typeface="Helvetica"/>
                <a:cs typeface="Helvetica"/>
              </a:rPr>
              <a:t>Data infrastructure: </a:t>
            </a:r>
            <a:r>
              <a:rPr lang="en-US" sz="1200">
                <a:solidFill>
                  <a:prstClr val="black"/>
                </a:solidFill>
                <a:latin typeface="Helvetica"/>
                <a:cs typeface="Helvetica"/>
              </a:rPr>
              <a:t>Which of the following best describes your primary data storage </a:t>
            </a:r>
            <a:br>
              <a:rPr lang="en-US" sz="1200">
                <a:solidFill>
                  <a:prstClr val="black"/>
                </a:solidFill>
                <a:latin typeface="Helvetica"/>
                <a:cs typeface="Helvetica"/>
              </a:rPr>
            </a:br>
            <a:r>
              <a:rPr lang="en-US" sz="1200">
                <a:solidFill>
                  <a:prstClr val="black"/>
                </a:solidFill>
                <a:latin typeface="Helvetica"/>
                <a:cs typeface="Helvetica"/>
              </a:rPr>
              <a:t>and processing environment?</a:t>
            </a:r>
          </a:p>
          <a:p>
            <a:pPr marL="393700" lvl="0" indent="-171450">
              <a:lnSpc>
                <a:spcPct val="125000"/>
              </a:lnSpc>
              <a:spcAft>
                <a:spcPts val="600"/>
              </a:spcAft>
              <a:buClr>
                <a:srgbClr val="E7534F"/>
              </a:buClr>
              <a:buFont typeface="Arial" panose="020B0604020202020204" pitchFamily="34" charset="0"/>
              <a:buChar char="•"/>
              <a:defRPr/>
            </a:pPr>
            <a:r>
              <a:rPr lang="en-US" sz="1200" b="1">
                <a:solidFill>
                  <a:prstClr val="black"/>
                </a:solidFill>
                <a:latin typeface="Helvetica"/>
                <a:cs typeface="Helvetica"/>
              </a:rPr>
              <a:t>Data access and integration: </a:t>
            </a:r>
            <a:r>
              <a:rPr lang="en-US" sz="1200">
                <a:solidFill>
                  <a:prstClr val="black"/>
                </a:solidFill>
                <a:latin typeface="Helvetica"/>
                <a:cs typeface="Helvetica"/>
              </a:rPr>
              <a:t>Rate the level of integration across your data sources.</a:t>
            </a:r>
          </a:p>
          <a:p>
            <a:pPr marL="393700" lvl="0" indent="-171450">
              <a:lnSpc>
                <a:spcPct val="125000"/>
              </a:lnSpc>
              <a:spcAft>
                <a:spcPts val="600"/>
              </a:spcAft>
              <a:buClr>
                <a:srgbClr val="E7534F"/>
              </a:buClr>
              <a:buFont typeface="Arial" panose="020B0604020202020204" pitchFamily="34" charset="0"/>
              <a:buChar char="•"/>
              <a:defRPr/>
            </a:pPr>
            <a:r>
              <a:rPr lang="en-US" sz="1200" b="1">
                <a:solidFill>
                  <a:prstClr val="black"/>
                </a:solidFill>
                <a:latin typeface="Helvetica"/>
                <a:cs typeface="Helvetica"/>
              </a:rPr>
              <a:t>Data governance and security: </a:t>
            </a:r>
            <a:r>
              <a:rPr lang="en-US" sz="1200">
                <a:solidFill>
                  <a:prstClr val="black"/>
                </a:solidFill>
                <a:latin typeface="Helvetica"/>
                <a:cs typeface="Helvetica"/>
              </a:rPr>
              <a:t>Do you have data governance, compliance, and security frameworks in place?</a:t>
            </a:r>
          </a:p>
          <a:p>
            <a:pPr marL="393700" lvl="0" indent="-171450">
              <a:lnSpc>
                <a:spcPct val="125000"/>
              </a:lnSpc>
              <a:spcAft>
                <a:spcPts val="600"/>
              </a:spcAft>
              <a:buClr>
                <a:srgbClr val="E7534F"/>
              </a:buClr>
              <a:buFont typeface="Arial" panose="020B0604020202020204" pitchFamily="34" charset="0"/>
              <a:buChar char="•"/>
              <a:defRPr/>
            </a:pPr>
            <a:r>
              <a:rPr lang="en-US" sz="1200" b="1">
                <a:solidFill>
                  <a:prstClr val="black"/>
                </a:solidFill>
                <a:latin typeface="Helvetica"/>
                <a:cs typeface="Helvetica"/>
              </a:rPr>
              <a:t>Advanced analytics and AI readiness: </a:t>
            </a:r>
            <a:r>
              <a:rPr lang="en-US" sz="1200">
                <a:solidFill>
                  <a:prstClr val="black"/>
                </a:solidFill>
                <a:latin typeface="Helvetica"/>
                <a:cs typeface="Helvetica"/>
              </a:rPr>
              <a:t>Has your data environment enabled the adoption </a:t>
            </a:r>
            <a:br>
              <a:rPr lang="en-US" sz="1200">
                <a:solidFill>
                  <a:prstClr val="black"/>
                </a:solidFill>
                <a:latin typeface="Helvetica"/>
                <a:cs typeface="Helvetica"/>
              </a:rPr>
            </a:br>
            <a:r>
              <a:rPr lang="en-US" sz="1200">
                <a:solidFill>
                  <a:prstClr val="black"/>
                </a:solidFill>
                <a:latin typeface="Helvetica"/>
                <a:cs typeface="Helvetica"/>
              </a:rPr>
              <a:t>of advanced analytics, AI, or machine learning?</a:t>
            </a:r>
          </a:p>
          <a:p>
            <a:pPr marL="0" marR="0" lvl="0" indent="0" algn="l" defTabSz="914400" rtl="0" eaLnBrk="1" fontAlgn="auto" latinLnBrk="0" hangingPunct="1">
              <a:lnSpc>
                <a:spcPct val="125000"/>
              </a:lnSpc>
              <a:spcBef>
                <a:spcPts val="1200"/>
              </a:spcBef>
              <a:spcAft>
                <a:spcPts val="600"/>
              </a:spcAft>
              <a:buClr>
                <a:srgbClr val="E7534F"/>
              </a:buClr>
              <a:buSzTx/>
              <a:buFontTx/>
              <a:buNone/>
              <a:tabLst/>
              <a:defRPr/>
            </a:pPr>
            <a:r>
              <a:rPr lang="en-US" sz="1200" b="1" i="0" u="none" strike="noStrike" kern="1200" cap="none" spc="0" normalizeH="0" baseline="0" noProof="0">
                <a:ln>
                  <a:noFill/>
                </a:ln>
                <a:solidFill>
                  <a:prstClr val="black"/>
                </a:solidFill>
                <a:effectLst/>
                <a:uLnTx/>
                <a:uFillTx/>
                <a:latin typeface="Helvetica"/>
                <a:cs typeface="Helvetica"/>
              </a:rPr>
              <a:t>AI maturity</a:t>
            </a:r>
          </a:p>
          <a:p>
            <a:pPr marR="0" lvl="0" algn="l" defTabSz="914400" rtl="0" eaLnBrk="1" fontAlgn="auto" latinLnBrk="0" hangingPunct="1">
              <a:lnSpc>
                <a:spcPct val="125000"/>
              </a:lnSpc>
              <a:spcBef>
                <a:spcPts val="0"/>
              </a:spcBef>
              <a:spcAft>
                <a:spcPts val="600"/>
              </a:spcAft>
              <a:buClr>
                <a:srgbClr val="E7534F"/>
              </a:buClr>
              <a:buSzTx/>
              <a:tabLst/>
              <a:defRPr/>
            </a:pPr>
            <a:r>
              <a:rPr lang="en-US" sz="1200">
                <a:solidFill>
                  <a:prstClr val="black"/>
                </a:solidFill>
                <a:latin typeface="Helvetica"/>
                <a:cs typeface="Helvetica"/>
              </a:rPr>
              <a:t>ADAPT’s CIO Edge Survey in August 2025 asked the following questions:</a:t>
            </a:r>
          </a:p>
          <a:p>
            <a:pPr marL="39370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How mature is your </a:t>
            </a:r>
            <a:r>
              <a:rPr lang="en-US" sz="1200" err="1">
                <a:solidFill>
                  <a:prstClr val="black"/>
                </a:solidFill>
                <a:latin typeface="Helvetica"/>
                <a:cs typeface="Helvetica"/>
              </a:rPr>
              <a:t>organisation’s</a:t>
            </a:r>
            <a:r>
              <a:rPr lang="en-US" sz="1200">
                <a:solidFill>
                  <a:prstClr val="black"/>
                </a:solidFill>
                <a:latin typeface="Helvetica"/>
                <a:cs typeface="Helvetica"/>
              </a:rPr>
              <a:t> use of agentic AI?</a:t>
            </a:r>
          </a:p>
          <a:p>
            <a:pPr marL="39370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How important do you think the following areas are when evaluating agentic AI products?</a:t>
            </a:r>
            <a:endParaRPr lang="en-US" sz="1200" i="0" u="none" strike="noStrike" kern="1200" cap="none" spc="0" normalizeH="0" baseline="0" noProof="0">
              <a:ln>
                <a:noFill/>
              </a:ln>
              <a:solidFill>
                <a:prstClr val="black"/>
              </a:solidFill>
              <a:effectLst/>
              <a:uLnTx/>
              <a:uFillTx/>
              <a:latin typeface="Helvetica"/>
              <a:cs typeface="Helvetica"/>
            </a:endParaRPr>
          </a:p>
          <a:p>
            <a:pPr lvl="0">
              <a:lnSpc>
                <a:spcPct val="125000"/>
              </a:lnSpc>
              <a:spcBef>
                <a:spcPts val="1200"/>
              </a:spcBef>
              <a:spcAft>
                <a:spcPts val="600"/>
              </a:spcAft>
              <a:buClr>
                <a:srgbClr val="E7534F"/>
              </a:buClr>
              <a:defRPr/>
            </a:pPr>
            <a:r>
              <a:rPr lang="en-US" sz="1200" b="1">
                <a:solidFill>
                  <a:prstClr val="black"/>
                </a:solidFill>
                <a:latin typeface="Helvetica"/>
                <a:cs typeface="Helvetica"/>
              </a:rPr>
              <a:t>AI use cases</a:t>
            </a:r>
          </a:p>
          <a:p>
            <a:pPr lvl="0">
              <a:lnSpc>
                <a:spcPct val="125000"/>
              </a:lnSpc>
              <a:spcAft>
                <a:spcPts val="600"/>
              </a:spcAft>
              <a:buClr>
                <a:srgbClr val="E7534F"/>
              </a:buClr>
              <a:defRPr/>
            </a:pPr>
            <a:r>
              <a:rPr lang="en-US" sz="1200">
                <a:solidFill>
                  <a:prstClr val="black"/>
                </a:solidFill>
                <a:latin typeface="Helvetica"/>
                <a:cs typeface="Helvetica"/>
              </a:rPr>
              <a:t>ADAPT’s CIO, Data and AI, and Digital Edge surveys in February, May and June 2025 asked </a:t>
            </a:r>
            <a:br>
              <a:rPr lang="en-US" sz="1200">
                <a:solidFill>
                  <a:prstClr val="black"/>
                </a:solidFill>
                <a:latin typeface="Helvetica"/>
                <a:cs typeface="Helvetica"/>
              </a:rPr>
            </a:br>
            <a:r>
              <a:rPr lang="en-US" sz="1200">
                <a:solidFill>
                  <a:prstClr val="black"/>
                </a:solidFill>
                <a:latin typeface="Helvetica"/>
                <a:cs typeface="Helvetica"/>
              </a:rPr>
              <a:t>the following questions:</a:t>
            </a:r>
          </a:p>
          <a:p>
            <a:pPr marL="39370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What are your primary AI (Generative AI, agentic AI, and others) use cases so far? </a:t>
            </a:r>
            <a:br>
              <a:rPr lang="en-US" sz="1200">
                <a:solidFill>
                  <a:prstClr val="black"/>
                </a:solidFill>
                <a:latin typeface="Helvetica"/>
                <a:cs typeface="Helvetica"/>
              </a:rPr>
            </a:br>
            <a:r>
              <a:rPr lang="en-US" sz="1200">
                <a:solidFill>
                  <a:prstClr val="black"/>
                </a:solidFill>
                <a:latin typeface="Helvetica"/>
                <a:cs typeface="Helvetica"/>
              </a:rPr>
              <a:t>And the maturity of their deployment?</a:t>
            </a:r>
          </a:p>
        </p:txBody>
      </p:sp>
    </p:spTree>
    <p:extLst>
      <p:ext uri="{BB962C8B-B14F-4D97-AF65-F5344CB8AC3E}">
        <p14:creationId xmlns:p14="http://schemas.microsoft.com/office/powerpoint/2010/main" val="80604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doesn't guarantee future respondents will reflect the same trends. For instance, while 100% of respondents in a sample of 10 might invest in AI, it'd be unrealistic to assume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this pattern will hold as the sample size grows. However, if the sample size increases to 20, it's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endPar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organisations.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specialises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Head of Data and Analytics at ADAPT</a:t>
            </a: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analysed data using a range of statistical tools and techniques, and provided clients with statistical </a:t>
            </a:r>
            <a:b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b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a:latin typeface="Helvetica" panose="020B0604020202020204" pitchFamily="34" charset="0"/>
                <a:cs typeface="Helvetica" panose="020B0604020202020204" pitchFamily="34" charset="0"/>
              </a:rPr>
              <a:t>Additional</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resources</a:t>
            </a:r>
            <a:r>
              <a:rPr spc="-15">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you</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can</a:t>
            </a:r>
            <a:r>
              <a:rPr spc="-20">
                <a:latin typeface="Helvetica" panose="020B0604020202020204" pitchFamily="34" charset="0"/>
                <a:cs typeface="Helvetica" panose="020B0604020202020204" pitchFamily="34" charset="0"/>
              </a:rPr>
              <a:t> </a:t>
            </a:r>
            <a:r>
              <a:rPr spc="-10">
                <a:latin typeface="Helvetica" panose="020B0604020202020204" pitchFamily="34" charset="0"/>
                <a:cs typeface="Helvetica" panose="020B0604020202020204" pitchFamily="34" charset="0"/>
              </a:rPr>
              <a:t>access</a:t>
            </a: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148205"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&amp;</a:t>
            </a:r>
            <a:r>
              <a:rPr kumimoji="0"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2847975" cy="1005205"/>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&amp;</a:t>
            </a:r>
            <a:r>
              <a:rPr kumimoji="0"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2774950" cy="993140"/>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&amp;</a:t>
            </a:r>
            <a:r>
              <a:rPr kumimoji="0"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950" b="0" i="1" u="none" strike="noStrike" kern="1200" cap="none" spc="-25" normalizeH="0" baseline="0" noProof="0">
                <a:ln>
                  <a:noFill/>
                </a:ln>
                <a:solidFill>
                  <a:srgbClr val="3B3838"/>
                </a:solidFill>
                <a:effectLst/>
                <a:uLnTx/>
                <a:uFillTx/>
                <a:latin typeface="Arial"/>
                <a:ea typeface="+mn-ea"/>
                <a:cs typeface="Arial"/>
              </a:rPr>
              <a:t>*Inclusions</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40" normalizeH="0" baseline="0" noProof="0">
                <a:ln>
                  <a:noFill/>
                </a:ln>
                <a:solidFill>
                  <a:srgbClr val="3B3838"/>
                </a:solidFill>
                <a:effectLst/>
                <a:uLnTx/>
                <a:uFillTx/>
                <a:latin typeface="Arial"/>
                <a:ea typeface="+mn-ea"/>
                <a:cs typeface="Arial"/>
              </a:rPr>
              <a:t>may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5" normalizeH="0" baseline="0" noProof="0">
                <a:ln>
                  <a:noFill/>
                </a:ln>
                <a:solidFill>
                  <a:srgbClr val="3B3838"/>
                </a:solidFill>
                <a:effectLst/>
                <a:uLnTx/>
                <a:uFillTx/>
                <a:latin typeface="Arial"/>
                <a:ea typeface="+mn-ea"/>
                <a:cs typeface="Arial"/>
              </a:rPr>
              <a:t>vary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depending</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on</a:t>
            </a:r>
            <a:r>
              <a:rPr kumimoji="0" sz="950" b="0" i="1" u="none" strike="noStrike" kern="1200" cap="none" spc="0"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subscription</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level.</a:t>
            </a:r>
            <a:endParaRPr kumimoji="0"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2043221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EA9867-3A0A-942C-F5E7-42BC10770451}"/>
            </a:ext>
          </a:extLst>
        </p:cNvPr>
        <p:cNvGrpSpPr/>
        <p:nvPr/>
      </p:nvGrpSpPr>
      <p:grpSpPr>
        <a:xfrm>
          <a:off x="0" y="0"/>
          <a:ext cx="0" cy="0"/>
          <a:chOff x="0" y="0"/>
          <a:chExt cx="0" cy="0"/>
        </a:xfrm>
      </p:grpSpPr>
      <p:grpSp>
        <p:nvGrpSpPr>
          <p:cNvPr id="9" name="ADAPT WHITE GRID" hidden="1">
            <a:extLst>
              <a:ext uri="{FF2B5EF4-FFF2-40B4-BE49-F238E27FC236}">
                <a16:creationId xmlns:a16="http://schemas.microsoft.com/office/drawing/2014/main" id="{FF4AEDE3-8BB5-E2E1-A697-6000AC5154E6}"/>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666F91E2-E163-ED12-BE26-F8150DD33DB2}"/>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4CC25A1B-3710-6582-A191-CF0B28ACA0C6}"/>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9DC8A6D1-7949-0CB0-1E94-C8AA0ACAFB9B}"/>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2BFAB918-70F1-AE17-FA82-F4FD863D1F49}"/>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451B1740-8E82-D6FF-3219-8A4A19A96C31}"/>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5E3DF0AF-61DB-A7A2-1902-1B7019596226}"/>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8016703A-E70D-2315-547F-48862DDE2976}"/>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5C2CBCD4-F7B8-10AC-A7E9-D627834C47F4}"/>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66D9E2C9-256B-1BCA-4E3B-1B29CB0AAA3C}"/>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D6953217-AC6A-9DDD-B6AC-05AACB154243}"/>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2727609A-DAEA-9773-280E-EC53547CFEA4}"/>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8DBAE6D6-BCC6-5F44-9A83-8F5E9E76EE5A}"/>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E299ECF0-3CA1-4E50-D6C7-4D32807B9141}"/>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E0B517DF-3B83-5645-0B9B-FBA83AF4EA70}"/>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095B86BD-E1D3-FDCA-2271-FDC8D387164E}"/>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8" name="Rectangle 47">
                <a:extLst>
                  <a:ext uri="{FF2B5EF4-FFF2-40B4-BE49-F238E27FC236}">
                    <a16:creationId xmlns:a16="http://schemas.microsoft.com/office/drawing/2014/main" id="{3F5F6861-B091-F78B-6D4E-C3A3F9DD88DE}"/>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9" name="Rectangle 48">
                <a:extLst>
                  <a:ext uri="{FF2B5EF4-FFF2-40B4-BE49-F238E27FC236}">
                    <a16:creationId xmlns:a16="http://schemas.microsoft.com/office/drawing/2014/main" id="{932041E8-8CC1-3CED-700A-DC21406433B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1" name="ADAPT GRID MARGIN">
              <a:extLst>
                <a:ext uri="{FF2B5EF4-FFF2-40B4-BE49-F238E27FC236}">
                  <a16:creationId xmlns:a16="http://schemas.microsoft.com/office/drawing/2014/main" id="{3E44C984-8C1D-E31F-B37E-06069FE3BECB}"/>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906B3E94-BF69-5404-DC42-1CA26715E528}"/>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95D0A5C9-7CC4-95C7-E4E1-88C0B4667F36}"/>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2" name="Rectangle 31">
                <a:extLst>
                  <a:ext uri="{FF2B5EF4-FFF2-40B4-BE49-F238E27FC236}">
                    <a16:creationId xmlns:a16="http://schemas.microsoft.com/office/drawing/2014/main" id="{13C0C797-1F6C-BA17-587D-D6C6FC64AFE5}"/>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10F2A291-8861-B23F-AB28-35DD2F5E7E38}"/>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2" name="ADAPT GRID 12x6">
              <a:extLst>
                <a:ext uri="{FF2B5EF4-FFF2-40B4-BE49-F238E27FC236}">
                  <a16:creationId xmlns:a16="http://schemas.microsoft.com/office/drawing/2014/main" id="{BD874993-36B7-F0DD-34B0-2B082E5A08A1}"/>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771E0B55-F36C-3ED6-BED9-6760ECA289A1}"/>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38E61527-DA7D-9549-959E-9E324AB13F28}"/>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C8F390E-82A7-8F43-078D-4B7599A2C4E8}"/>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BADEF334-97B1-0A6D-567E-E1E4F645004A}"/>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B1FC4C2-24E8-5D83-2167-42867899F44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4418B09E-A25C-940C-E93D-C027B4CC498B}"/>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217B809E-AA04-83E0-6037-55F98ACA8AD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107F0265-7715-5C0F-22BB-4591CB02F26B}"/>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A96387E-86AC-B209-1260-CA538BA782F6}"/>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F9B1C23-5079-F94F-5427-5563D3C6F842}"/>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C173772-99DB-76B5-32EC-25BEE9F921D1}"/>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B748BE1-77FA-5F2B-144A-913C976C1E32}"/>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14941C01-DF43-DD20-CD7E-70B526E847F6}"/>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E4A2991C-2C9D-6CC2-B367-486265C3DAE2}"/>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E0C62C01-AB0E-2F52-32E2-223C9195BBBF}"/>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1508040B-D30D-00EB-6897-A971328ADB2D}"/>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AC0CA8A0-CE1F-6401-2E55-356F57DDD45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grpSp>
        <p:nvGrpSpPr>
          <p:cNvPr id="4" name="Group 3">
            <a:extLst>
              <a:ext uri="{FF2B5EF4-FFF2-40B4-BE49-F238E27FC236}">
                <a16:creationId xmlns:a16="http://schemas.microsoft.com/office/drawing/2014/main" id="{840151DC-93C0-0904-5054-A38ABDE04E7C}"/>
              </a:ext>
            </a:extLst>
          </p:cNvPr>
          <p:cNvGrpSpPr/>
          <p:nvPr/>
        </p:nvGrpSpPr>
        <p:grpSpPr>
          <a:xfrm>
            <a:off x="525042" y="2669541"/>
            <a:ext cx="7978878" cy="942904"/>
            <a:chOff x="525042" y="1048599"/>
            <a:chExt cx="7978878" cy="942904"/>
          </a:xfrm>
        </p:grpSpPr>
        <p:sp>
          <p:nvSpPr>
            <p:cNvPr id="3" name="TextBox 2">
              <a:extLst>
                <a:ext uri="{FF2B5EF4-FFF2-40B4-BE49-F238E27FC236}">
                  <a16:creationId xmlns:a16="http://schemas.microsoft.com/office/drawing/2014/main" id="{9B325D4A-D2B2-976F-5C5F-71BAF9841A6D}"/>
                </a:ext>
              </a:extLst>
            </p:cNvPr>
            <p:cNvSpPr txBox="1"/>
            <p:nvPr/>
          </p:nvSpPr>
          <p:spPr>
            <a:xfrm>
              <a:off x="525042" y="1048599"/>
              <a:ext cx="7978878" cy="769441"/>
            </a:xfrm>
            <a:prstGeom prst="rect">
              <a:avLst/>
            </a:prstGeom>
            <a:noFill/>
          </p:spPr>
          <p:txBody>
            <a:bodyPr wrap="square" lIns="91440" tIns="45720" rIns="91440" bIns="45720" rtlCol="0" anchor="t">
              <a:spAutoFit/>
            </a:bodyPr>
            <a:lstStyle/>
            <a:p>
              <a:pPr>
                <a:spcAft>
                  <a:spcPts val="2400"/>
                </a:spcAft>
              </a:pPr>
              <a:r>
                <a:rPr lang="en-US" sz="4400" b="1">
                  <a:solidFill>
                    <a:schemeClr val="bg1"/>
                  </a:solidFill>
                  <a:latin typeface="Helvetica"/>
                  <a:cs typeface="Helvetica"/>
                </a:rPr>
                <a:t>Healthcare: Data maturity</a:t>
              </a:r>
            </a:p>
          </p:txBody>
        </p:sp>
        <p:sp>
          <p:nvSpPr>
            <p:cNvPr id="5" name="Rectangle 4">
              <a:extLst>
                <a:ext uri="{FF2B5EF4-FFF2-40B4-BE49-F238E27FC236}">
                  <a16:creationId xmlns:a16="http://schemas.microsoft.com/office/drawing/2014/main" id="{6B9FD3BD-A41E-42DC-AA61-2FCBBD0393C9}"/>
                </a:ext>
              </a:extLst>
            </p:cNvPr>
            <p:cNvSpPr/>
            <p:nvPr/>
          </p:nvSpPr>
          <p:spPr>
            <a:xfrm>
              <a:off x="616936" y="192902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4027026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304942" y="6561497"/>
            <a:ext cx="5758308" cy="253916"/>
          </a:xfrm>
          <a:prstGeom prst="rect">
            <a:avLst/>
          </a:prstGeom>
          <a:noFill/>
        </p:spPr>
        <p:txBody>
          <a:bodyPr wrap="none" lIns="91440" tIns="45720" rIns="91440" bIns="45720" anchor="t">
            <a:spAutoFit/>
          </a:bodyPr>
          <a:lstStyle/>
          <a:p>
            <a:pPr algn="r" defTabSz="380985">
              <a:defRPr sz="1200" i="1">
                <a:latin typeface="Helvetica"/>
              </a:defRPr>
            </a:pPr>
            <a:r>
              <a:rPr lang="en-US" sz="1050" i="1">
                <a:solidFill>
                  <a:schemeClr val="bg1">
                    <a:lumMod val="50000"/>
                  </a:schemeClr>
                </a:solidFill>
                <a:latin typeface="Helvetica"/>
              </a:rPr>
              <a:t>ADAPT CIO Edge Survey in Feb 2025. Sample size: 204 Australian CIOs, 29 from healthcare</a:t>
            </a:r>
          </a:p>
        </p:txBody>
      </p:sp>
      <p:sp>
        <p:nvSpPr>
          <p:cNvPr id="4" name="TextBox 3">
            <a:extLst>
              <a:ext uri="{FF2B5EF4-FFF2-40B4-BE49-F238E27FC236}">
                <a16:creationId xmlns:a16="http://schemas.microsoft.com/office/drawing/2014/main" id="{EA1BD391-2548-0481-BCE9-DFB3146B8D61}"/>
              </a:ext>
            </a:extLst>
          </p:cNvPr>
          <p:cNvSpPr txBox="1"/>
          <p:nvPr/>
        </p:nvSpPr>
        <p:spPr>
          <a:xfrm>
            <a:off x="223340" y="189629"/>
            <a:ext cx="12222660" cy="369332"/>
          </a:xfrm>
          <a:prstGeom prst="rect">
            <a:avLst/>
          </a:prstGeom>
          <a:noFill/>
        </p:spPr>
        <p:txBody>
          <a:bodyPr wrap="square" rtlCol="0">
            <a:spAutoFit/>
          </a:bodyPr>
          <a:lstStyle/>
          <a:p>
            <a:r>
              <a:rPr lang="en-US" b="1">
                <a:latin typeface="Helvetica" pitchFamily="2" charset="0"/>
              </a:rPr>
              <a:t>Which of the following best describes your primary data storage and processing environment? </a:t>
            </a:r>
          </a:p>
        </p:txBody>
      </p:sp>
      <p:pic>
        <p:nvPicPr>
          <p:cNvPr id="3" name="Graphic 2">
            <a:extLst>
              <a:ext uri="{FF2B5EF4-FFF2-40B4-BE49-F238E27FC236}">
                <a16:creationId xmlns:a16="http://schemas.microsoft.com/office/drawing/2014/main" id="{ECAADA74-666A-0211-C61C-0F222D6540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1000" y="865122"/>
            <a:ext cx="11430000" cy="54940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6404" y="149770"/>
            <a:ext cx="6168676" cy="461665"/>
          </a:xfrm>
          <a:prstGeom prst="rect">
            <a:avLst/>
          </a:prstGeom>
          <a:noFill/>
        </p:spPr>
        <p:txBody>
          <a:bodyPr wrap="none" lIns="91440" tIns="45720" rIns="91440" bIns="45720" anchor="t">
            <a:spAutoFit/>
          </a:bodyPr>
          <a:lstStyle/>
          <a:p>
            <a:pPr defTabSz="380985">
              <a:defRPr sz="2000" b="1">
                <a:latin typeface="Helvetica"/>
              </a:defRPr>
            </a:pPr>
            <a:r>
              <a:rPr lang="en-US" sz="2400" b="1">
                <a:solidFill>
                  <a:prstClr val="black"/>
                </a:solidFill>
                <a:latin typeface="Helvetica"/>
              </a:rPr>
              <a:t>Level of integration across data sources </a:t>
            </a:r>
            <a:endParaRPr lang="en-US" sz="2400" b="1">
              <a:solidFill>
                <a:prstClr val="black"/>
              </a:solidFill>
              <a:latin typeface="Helvetica"/>
              <a:cs typeface="Helvetica"/>
            </a:endParaRPr>
          </a:p>
        </p:txBody>
      </p:sp>
      <p:sp>
        <p:nvSpPr>
          <p:cNvPr id="3" name="TextBox 2">
            <a:extLst>
              <a:ext uri="{FF2B5EF4-FFF2-40B4-BE49-F238E27FC236}">
                <a16:creationId xmlns:a16="http://schemas.microsoft.com/office/drawing/2014/main" id="{4A7C4877-5DC4-7164-7A5D-9FE5ECF18B70}"/>
              </a:ext>
            </a:extLst>
          </p:cNvPr>
          <p:cNvSpPr txBox="1"/>
          <p:nvPr/>
        </p:nvSpPr>
        <p:spPr>
          <a:xfrm>
            <a:off x="6304942" y="6561497"/>
            <a:ext cx="5758308" cy="253916"/>
          </a:xfrm>
          <a:prstGeom prst="rect">
            <a:avLst/>
          </a:prstGeom>
          <a:noFill/>
        </p:spPr>
        <p:txBody>
          <a:bodyPr wrap="none" lIns="91440" tIns="45720" rIns="91440" bIns="45720" anchor="t">
            <a:spAutoFit/>
          </a:bodyPr>
          <a:lstStyle/>
          <a:p>
            <a:pPr algn="r" defTabSz="380985">
              <a:defRPr sz="1200" i="1">
                <a:latin typeface="Helvetica"/>
              </a:defRPr>
            </a:pPr>
            <a:r>
              <a:rPr lang="en-US" sz="1050" i="1">
                <a:solidFill>
                  <a:schemeClr val="bg1">
                    <a:lumMod val="50000"/>
                  </a:schemeClr>
                </a:solidFill>
                <a:latin typeface="Helvetica"/>
              </a:rPr>
              <a:t>ADAPT CIO Edge Survey in Feb 2025. Sample size: 202 Australian CIOs, 29 from healthcare</a:t>
            </a:r>
          </a:p>
        </p:txBody>
      </p:sp>
      <p:pic>
        <p:nvPicPr>
          <p:cNvPr id="5" name="Graphic 4">
            <a:extLst>
              <a:ext uri="{FF2B5EF4-FFF2-40B4-BE49-F238E27FC236}">
                <a16:creationId xmlns:a16="http://schemas.microsoft.com/office/drawing/2014/main" id="{CABBDC7B-A74A-EB65-45CB-B619341DE6A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81000" y="865122"/>
            <a:ext cx="11430000" cy="549402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0640" y="181302"/>
            <a:ext cx="10776994" cy="400110"/>
          </a:xfrm>
          <a:prstGeom prst="rect">
            <a:avLst/>
          </a:prstGeom>
          <a:noFill/>
        </p:spPr>
        <p:txBody>
          <a:bodyPr wrap="square" lIns="91440" tIns="45720" rIns="91440" bIns="45720" anchor="t">
            <a:spAutoFit/>
          </a:bodyPr>
          <a:lstStyle/>
          <a:p>
            <a:pPr defTabSz="380985">
              <a:defRPr sz="2000" b="1">
                <a:latin typeface="Helvetica"/>
              </a:defRPr>
            </a:pPr>
            <a:r>
              <a:rPr sz="2000" b="1">
                <a:solidFill>
                  <a:prstClr val="black"/>
                </a:solidFill>
                <a:latin typeface="Helvetica"/>
              </a:rPr>
              <a:t>Do you have data governance, compliance, and security frameworks in place? </a:t>
            </a:r>
            <a:endParaRPr lang="en-US" sz="2000">
              <a:solidFill>
                <a:prstClr val="black"/>
              </a:solidFill>
            </a:endParaRPr>
          </a:p>
        </p:txBody>
      </p:sp>
      <p:sp>
        <p:nvSpPr>
          <p:cNvPr id="3" name="TextBox 2">
            <a:extLst>
              <a:ext uri="{FF2B5EF4-FFF2-40B4-BE49-F238E27FC236}">
                <a16:creationId xmlns:a16="http://schemas.microsoft.com/office/drawing/2014/main" id="{BCDD1F51-D614-6CF0-CACB-18BDCFD1893E}"/>
              </a:ext>
            </a:extLst>
          </p:cNvPr>
          <p:cNvSpPr txBox="1"/>
          <p:nvPr/>
        </p:nvSpPr>
        <p:spPr>
          <a:xfrm>
            <a:off x="6304942" y="6561497"/>
            <a:ext cx="5758308" cy="253916"/>
          </a:xfrm>
          <a:prstGeom prst="rect">
            <a:avLst/>
          </a:prstGeom>
          <a:noFill/>
        </p:spPr>
        <p:txBody>
          <a:bodyPr wrap="none" lIns="91440" tIns="45720" rIns="91440" bIns="45720" anchor="t">
            <a:spAutoFit/>
          </a:bodyPr>
          <a:lstStyle/>
          <a:p>
            <a:pPr algn="r" defTabSz="380985">
              <a:defRPr sz="1200" i="1">
                <a:latin typeface="Helvetica"/>
              </a:defRPr>
            </a:pPr>
            <a:r>
              <a:rPr lang="en-US" sz="1050" i="1">
                <a:solidFill>
                  <a:schemeClr val="bg1">
                    <a:lumMod val="50000"/>
                  </a:schemeClr>
                </a:solidFill>
                <a:latin typeface="Helvetica"/>
              </a:rPr>
              <a:t>ADAPT CIO Edge Survey in Feb 2025. Sample size: 202 Australian CIOs, 29 from healthcare</a:t>
            </a:r>
          </a:p>
        </p:txBody>
      </p:sp>
      <p:pic>
        <p:nvPicPr>
          <p:cNvPr id="5" name="Graphic 4">
            <a:extLst>
              <a:ext uri="{FF2B5EF4-FFF2-40B4-BE49-F238E27FC236}">
                <a16:creationId xmlns:a16="http://schemas.microsoft.com/office/drawing/2014/main" id="{E4FFA738-5774-EA68-73DF-0666B5836435}"/>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81001" y="865122"/>
            <a:ext cx="11429998" cy="549402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C0D8EC1-DF3A-4587-C531-4F841ABA5A1A}"/>
              </a:ext>
            </a:extLst>
          </p:cNvPr>
          <p:cNvSpPr txBox="1"/>
          <p:nvPr/>
        </p:nvSpPr>
        <p:spPr>
          <a:xfrm>
            <a:off x="6304942" y="6561497"/>
            <a:ext cx="5758308" cy="253916"/>
          </a:xfrm>
          <a:prstGeom prst="rect">
            <a:avLst/>
          </a:prstGeom>
          <a:noFill/>
        </p:spPr>
        <p:txBody>
          <a:bodyPr wrap="none" lIns="91440" tIns="45720" rIns="91440" bIns="45720" anchor="t">
            <a:spAutoFit/>
          </a:bodyPr>
          <a:lstStyle/>
          <a:p>
            <a:pPr algn="r" defTabSz="380985">
              <a:defRPr sz="1200" i="1">
                <a:latin typeface="Helvetica"/>
              </a:defRPr>
            </a:pPr>
            <a:r>
              <a:rPr lang="en-US" sz="1050" i="1">
                <a:solidFill>
                  <a:schemeClr val="bg1">
                    <a:lumMod val="50000"/>
                  </a:schemeClr>
                </a:solidFill>
                <a:latin typeface="Helvetica"/>
              </a:rPr>
              <a:t>ADAPT CIO Edge Survey in Feb 2025. Sample size: 200 Australian CIOs, 29 from healthcare</a:t>
            </a:r>
          </a:p>
        </p:txBody>
      </p:sp>
      <p:pic>
        <p:nvPicPr>
          <p:cNvPr id="3" name="Graphic 2">
            <a:extLst>
              <a:ext uri="{FF2B5EF4-FFF2-40B4-BE49-F238E27FC236}">
                <a16:creationId xmlns:a16="http://schemas.microsoft.com/office/drawing/2014/main" id="{A2699B89-D7B0-1FDC-B0FE-09EAB9B0E6D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81001" y="865122"/>
            <a:ext cx="11429998" cy="5494022"/>
          </a:xfrm>
          <a:prstGeom prst="rect">
            <a:avLst/>
          </a:prstGeom>
        </p:spPr>
      </p:pic>
      <p:sp>
        <p:nvSpPr>
          <p:cNvPr id="4" name="TextBox 3">
            <a:extLst>
              <a:ext uri="{FF2B5EF4-FFF2-40B4-BE49-F238E27FC236}">
                <a16:creationId xmlns:a16="http://schemas.microsoft.com/office/drawing/2014/main" id="{BCD401FC-ABC4-EB5A-6D01-0E2DA3420B37}"/>
              </a:ext>
            </a:extLst>
          </p:cNvPr>
          <p:cNvSpPr txBox="1"/>
          <p:nvPr/>
        </p:nvSpPr>
        <p:spPr>
          <a:xfrm>
            <a:off x="223340" y="189629"/>
            <a:ext cx="12222660" cy="369332"/>
          </a:xfrm>
          <a:prstGeom prst="rect">
            <a:avLst/>
          </a:prstGeom>
          <a:noFill/>
        </p:spPr>
        <p:txBody>
          <a:bodyPr wrap="square" rtlCol="0">
            <a:spAutoFit/>
          </a:bodyPr>
          <a:lstStyle/>
          <a:p>
            <a:r>
              <a:rPr lang="en-US" sz="1750" b="1">
                <a:latin typeface="Helvetica" pitchFamily="2" charset="0"/>
              </a:rPr>
              <a:t>Has your data environment enabled the adoption of advanced analytics, AI, or machine learning?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09238" y="1551335"/>
            <a:ext cx="3545269" cy="4147995"/>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Key takeaways from </a:t>
            </a:r>
            <a:r>
              <a:rPr lang="en-US" sz="1200" b="1">
                <a:solidFill>
                  <a:prstClr val="black"/>
                </a:solidFill>
                <a:latin typeface="Helvetica"/>
                <a:cs typeface="Helvetica"/>
              </a:rPr>
              <a:t>CIO respondents</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br>
              <a:rPr kumimoji="0" lang="en-US" sz="1200" b="1" i="0" u="none" strike="noStrike" kern="1200" cap="none" spc="0" normalizeH="0" baseline="0" noProof="0">
                <a:ln>
                  <a:noFill/>
                </a:ln>
                <a:solidFill>
                  <a:prstClr val="black"/>
                </a:solidFill>
                <a:effectLst/>
                <a:uLnTx/>
                <a:uFillTx/>
                <a:latin typeface="Helvetica"/>
                <a:ea typeface="+mn-ea"/>
                <a:cs typeface="Helvetica"/>
              </a:rPr>
            </a:br>
            <a:r>
              <a:rPr lang="en-US" sz="1200" b="1">
                <a:solidFill>
                  <a:prstClr val="black"/>
                </a:solidFill>
                <a:latin typeface="Helvetica"/>
                <a:cs typeface="Helvetica"/>
              </a:rPr>
              <a:t>in the healthcare sector</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p>
          <a:p>
            <a:pPr marL="171450" indent="-171450">
              <a:lnSpc>
                <a:spcPct val="125000"/>
              </a:lnSpc>
              <a:spcBef>
                <a:spcPts val="600"/>
              </a:spcBef>
              <a:spcAft>
                <a:spcPts val="600"/>
              </a:spcAft>
              <a:buClr>
                <a:srgbClr val="E7534F"/>
              </a:buClr>
              <a:buFont typeface="Arial" panose="020B0604020202020204" pitchFamily="34" charset="0"/>
              <a:buChar char="•"/>
              <a:defRPr/>
            </a:pPr>
            <a:r>
              <a:rPr lang="en-US" sz="1200" b="1">
                <a:solidFill>
                  <a:prstClr val="black"/>
                </a:solidFill>
                <a:latin typeface="Helvetica"/>
                <a:cs typeface="Helvetica"/>
              </a:rPr>
              <a:t>Primary data environment: </a:t>
            </a:r>
            <a:r>
              <a:rPr lang="en-US" sz="1200">
                <a:solidFill>
                  <a:prstClr val="black"/>
                </a:solidFill>
                <a:latin typeface="Helvetica"/>
                <a:cs typeface="Helvetica"/>
              </a:rPr>
              <a:t>Hybrid (a mix of on-premises and cloud) is the dominant </a:t>
            </a:r>
            <a:br>
              <a:rPr lang="en-US" sz="1200">
                <a:solidFill>
                  <a:prstClr val="black"/>
                </a:solidFill>
                <a:latin typeface="Helvetica"/>
                <a:cs typeface="Helvetica"/>
              </a:rPr>
            </a:br>
            <a:r>
              <a:rPr lang="en-US" sz="1200">
                <a:solidFill>
                  <a:prstClr val="black"/>
                </a:solidFill>
                <a:latin typeface="Helvetica"/>
                <a:cs typeface="Helvetica"/>
              </a:rPr>
              <a:t>choice for storage and processing.</a:t>
            </a:r>
            <a:endParaRPr lang="en-GB"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spcBef>
                <a:spcPts val="600"/>
              </a:spcBef>
              <a:spcAft>
                <a:spcPts val="600"/>
              </a:spcAft>
              <a:buClr>
                <a:srgbClr val="E7534F"/>
              </a:buClr>
              <a:buFont typeface="Arial" panose="020B0604020202020204" pitchFamily="34" charset="0"/>
              <a:buChar char="•"/>
              <a:defRPr/>
            </a:pPr>
            <a:r>
              <a:rPr lang="en-US" sz="1200" b="1">
                <a:solidFill>
                  <a:prstClr val="black"/>
                </a:solidFill>
                <a:latin typeface="Helvetica"/>
                <a:cs typeface="Helvetica"/>
              </a:rPr>
              <a:t>Integration level: </a:t>
            </a:r>
            <a:r>
              <a:rPr lang="en-US" sz="1200">
                <a:solidFill>
                  <a:prstClr val="black"/>
                </a:solidFill>
                <a:latin typeface="Helvetica"/>
                <a:cs typeface="Helvetica"/>
              </a:rPr>
              <a:t>Ranges from minimal to partial; no healthcare </a:t>
            </a:r>
            <a:r>
              <a:rPr lang="en-US" sz="1200" err="1">
                <a:solidFill>
                  <a:prstClr val="black"/>
                </a:solidFill>
                <a:latin typeface="Helvetica"/>
                <a:cs typeface="Helvetica"/>
              </a:rPr>
              <a:t>organisation</a:t>
            </a:r>
            <a:r>
              <a:rPr lang="en-US" sz="1200">
                <a:solidFill>
                  <a:prstClr val="black"/>
                </a:solidFill>
                <a:latin typeface="Helvetica"/>
                <a:cs typeface="Helvetica"/>
              </a:rPr>
              <a:t> has achieved seamless data integration.</a:t>
            </a:r>
            <a:endParaRPr lang="en-GB"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spcBef>
                <a:spcPts val="600"/>
              </a:spcBef>
              <a:spcAft>
                <a:spcPts val="600"/>
              </a:spcAft>
              <a:buClr>
                <a:srgbClr val="E7534F"/>
              </a:buClr>
              <a:buFont typeface="Arial" panose="020B0604020202020204" pitchFamily="34" charset="0"/>
              <a:buChar char="•"/>
              <a:defRPr/>
            </a:pPr>
            <a:r>
              <a:rPr lang="en-US" sz="1200" b="1">
                <a:solidFill>
                  <a:prstClr val="black"/>
                </a:solidFill>
                <a:latin typeface="Helvetica"/>
                <a:cs typeface="Helvetica"/>
              </a:rPr>
              <a:t>Governance and security: </a:t>
            </a:r>
            <a:r>
              <a:rPr lang="en-US" sz="1200">
                <a:solidFill>
                  <a:prstClr val="black"/>
                </a:solidFill>
                <a:latin typeface="Helvetica"/>
                <a:cs typeface="Helvetica"/>
              </a:rPr>
              <a:t>Most </a:t>
            </a:r>
            <a:r>
              <a:rPr lang="en-US" sz="1200" err="1">
                <a:solidFill>
                  <a:prstClr val="black"/>
                </a:solidFill>
                <a:latin typeface="Helvetica"/>
                <a:cs typeface="Helvetica"/>
              </a:rPr>
              <a:t>organisations</a:t>
            </a:r>
            <a:r>
              <a:rPr lang="en-US" sz="1200">
                <a:solidFill>
                  <a:prstClr val="black"/>
                </a:solidFill>
                <a:latin typeface="Helvetica"/>
                <a:cs typeface="Helvetica"/>
              </a:rPr>
              <a:t> have only basic data governance, compliance, and security </a:t>
            </a:r>
            <a:br>
              <a:rPr lang="en-US" sz="1200">
                <a:solidFill>
                  <a:prstClr val="black"/>
                </a:solidFill>
                <a:latin typeface="Helvetica"/>
                <a:cs typeface="Helvetica"/>
              </a:rPr>
            </a:br>
            <a:r>
              <a:rPr lang="en-US" sz="1200">
                <a:solidFill>
                  <a:prstClr val="black"/>
                </a:solidFill>
                <a:latin typeface="Helvetica"/>
                <a:cs typeface="Helvetica"/>
              </a:rPr>
              <a:t>controls in place.</a:t>
            </a:r>
            <a:endParaRPr lang="en-GB" sz="1200" b="0" i="0" u="none" strike="noStrike" kern="1200" cap="none" spc="0" normalizeH="0" baseline="0" noProof="0">
              <a:ln>
                <a:noFill/>
              </a:ln>
              <a:solidFill>
                <a:prstClr val="black"/>
              </a:solidFill>
              <a:effectLst/>
              <a:uLnTx/>
              <a:uFillTx/>
              <a:latin typeface="Helvetica"/>
              <a:cs typeface="Helvetica"/>
            </a:endParaRPr>
          </a:p>
          <a:p>
            <a:pPr marL="171450" lvl="0" indent="-171450">
              <a:lnSpc>
                <a:spcPct val="125000"/>
              </a:lnSpc>
              <a:spcBef>
                <a:spcPts val="600"/>
              </a:spcBef>
              <a:spcAft>
                <a:spcPts val="600"/>
              </a:spcAft>
              <a:buClr>
                <a:srgbClr val="E7534F"/>
              </a:buClr>
              <a:buFont typeface="Arial" panose="020B0604020202020204" pitchFamily="34" charset="0"/>
              <a:buChar char="•"/>
              <a:defRPr/>
            </a:pPr>
            <a:r>
              <a:rPr lang="en-US" sz="1200" b="1">
                <a:solidFill>
                  <a:prstClr val="black"/>
                </a:solidFill>
                <a:latin typeface="Helvetica"/>
                <a:cs typeface="Helvetica"/>
              </a:rPr>
              <a:t>Support capability: </a:t>
            </a:r>
            <a:r>
              <a:rPr lang="en-US" sz="1200">
                <a:solidFill>
                  <a:prstClr val="black"/>
                </a:solidFill>
                <a:latin typeface="Helvetica"/>
                <a:cs typeface="Helvetica"/>
              </a:rPr>
              <a:t>Many have limited support resources, which hinders adoption of advanced analytics, AI, and machine learning.</a:t>
            </a:r>
            <a:endParaRPr kumimoji="0" lang="en-GB" sz="1200" b="0" i="0" u="none" strike="noStrike" kern="1200" cap="none" spc="0" normalizeH="0" baseline="0" noProof="0">
              <a:ln>
                <a:noFill/>
              </a:ln>
              <a:solidFill>
                <a:prstClr val="black"/>
              </a:solidFill>
              <a:effectLst/>
              <a:uLnTx/>
              <a:uFillTx/>
              <a:latin typeface="Helvetica"/>
              <a:ea typeface="+mn-e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509238" y="1005296"/>
            <a:ext cx="3545269"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Data maturity</a:t>
            </a:r>
          </a:p>
        </p:txBody>
      </p:sp>
      <p:sp>
        <p:nvSpPr>
          <p:cNvPr id="6" name="Rectangle 5">
            <a:extLst>
              <a:ext uri="{FF2B5EF4-FFF2-40B4-BE49-F238E27FC236}">
                <a16:creationId xmlns:a16="http://schemas.microsoft.com/office/drawing/2014/main" id="{24C42335-3FD8-4EDA-2E5C-1E6001BA24EF}"/>
              </a:ext>
            </a:extLst>
          </p:cNvPr>
          <p:cNvSpPr/>
          <p:nvPr/>
        </p:nvSpPr>
        <p:spPr>
          <a:xfrm>
            <a:off x="509238" y="711138"/>
            <a:ext cx="3545271" cy="307777"/>
          </a:xfrm>
          <a:prstGeom prst="rect">
            <a:avLst/>
          </a:prstGeom>
        </p:spPr>
        <p:txBody>
          <a:bodyPr wrap="square" lIns="91440" tIns="45720" rIns="91440" bIns="45720" anchor="t">
            <a:spAutoFit/>
          </a:bodyPr>
          <a:lstStyle/>
          <a:p>
            <a:pPr lvl="0">
              <a:defRPr/>
            </a:pPr>
            <a:r>
              <a:rPr lang="en-US" sz="1400" b="1">
                <a:solidFill>
                  <a:srgbClr val="E7534F"/>
                </a:solidFill>
                <a:latin typeface="Helvetica"/>
                <a:cs typeface="Helvetica"/>
              </a:rPr>
              <a:t>Data and AI Insights: Healthcare Sector</a:t>
            </a:r>
            <a:endParaRPr lang="en-US" sz="1400">
              <a:solidFill>
                <a:prstClr val="black"/>
              </a:solidFill>
              <a:latin typeface="Calibri" panose="020F0502020204030204"/>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197600"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460701" y="700978"/>
            <a:ext cx="7421352" cy="56891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25000"/>
              </a:lnSpc>
              <a:spcAft>
                <a:spcPts val="600"/>
              </a:spcAft>
              <a:buClr>
                <a:srgbClr val="E7534F"/>
              </a:buClr>
              <a:defRPr/>
            </a:pPr>
            <a:r>
              <a:rPr lang="en-US" sz="1200" b="1">
                <a:solidFill>
                  <a:prstClr val="black"/>
                </a:solidFill>
                <a:latin typeface="Helvetica"/>
                <a:cs typeface="Helvetica"/>
              </a:rPr>
              <a:t>Healthcare’s data foundations lag behind cloud-enabled industries</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Healthcare </a:t>
            </a:r>
            <a:r>
              <a:rPr lang="en-US" sz="1200" err="1">
                <a:solidFill>
                  <a:prstClr val="black"/>
                </a:solidFill>
                <a:latin typeface="Helvetica"/>
                <a:cs typeface="Helvetica"/>
              </a:rPr>
              <a:t>organisations</a:t>
            </a:r>
            <a:r>
              <a:rPr lang="en-US" sz="1200">
                <a:solidFill>
                  <a:prstClr val="black"/>
                </a:solidFill>
                <a:latin typeface="Helvetica"/>
                <a:cs typeface="Helvetica"/>
              </a:rPr>
              <a:t> are using hybrid environments more than other industries,. </a:t>
            </a:r>
            <a:br>
              <a:rPr lang="en-US" sz="1200">
                <a:solidFill>
                  <a:prstClr val="black"/>
                </a:solidFill>
                <a:latin typeface="Helvetica"/>
                <a:cs typeface="Helvetica"/>
              </a:rPr>
            </a:br>
            <a:r>
              <a:rPr lang="en-US" sz="1200">
                <a:solidFill>
                  <a:prstClr val="black"/>
                </a:solidFill>
                <a:latin typeface="Helvetica"/>
                <a:cs typeface="Helvetica"/>
              </a:rPr>
              <a:t>However, far fewer use cloud-native platforms, and none have real-time, fully managed cloud solutions. </a:t>
            </a: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A higher proportion of legacy on-prem systems creates bottlenecks for interoperability </a:t>
            </a:r>
            <a:br>
              <a:rPr lang="en-US" sz="1200">
                <a:solidFill>
                  <a:prstClr val="black"/>
                </a:solidFill>
                <a:latin typeface="Helvetica"/>
                <a:cs typeface="Helvetica"/>
              </a:rPr>
            </a:br>
            <a:r>
              <a:rPr lang="en-US" sz="1200">
                <a:solidFill>
                  <a:prstClr val="black"/>
                </a:solidFill>
                <a:latin typeface="Helvetica"/>
                <a:cs typeface="Helvetica"/>
              </a:rPr>
              <a:t>and AI integration</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lvl="0">
              <a:lnSpc>
                <a:spcPct val="125000"/>
              </a:lnSpc>
              <a:spcBef>
                <a:spcPts val="1200"/>
              </a:spcBef>
              <a:spcAft>
                <a:spcPts val="600"/>
              </a:spcAft>
              <a:buClr>
                <a:srgbClr val="E7534F"/>
              </a:buClr>
              <a:defRPr/>
            </a:pPr>
            <a:r>
              <a:rPr lang="en-US" sz="1200" b="1">
                <a:solidFill>
                  <a:prstClr val="black"/>
                </a:solidFill>
                <a:latin typeface="Helvetica"/>
                <a:cs typeface="Helvetica"/>
              </a:rPr>
              <a:t>Data in healthcare is siloed, and only some data sources are integrated</a:t>
            </a:r>
            <a:endParaRPr lang="en-US" sz="1200" b="1"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Healthcare data integration levels are lower than in other sectors due to reliance on legacy systems </a:t>
            </a:r>
            <a:br>
              <a:rPr lang="en-US" sz="1200">
                <a:solidFill>
                  <a:prstClr val="black"/>
                </a:solidFill>
                <a:latin typeface="Helvetica"/>
                <a:cs typeface="Helvetica"/>
              </a:rPr>
            </a:br>
            <a:r>
              <a:rPr lang="en-US" sz="1200">
                <a:solidFill>
                  <a:prstClr val="black"/>
                </a:solidFill>
                <a:latin typeface="Helvetica"/>
                <a:cs typeface="Helvetica"/>
              </a:rPr>
              <a:t>not designed for API-driven architectures.</a:t>
            </a: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Siloed data limits clinical and operational outcomes. Weak data integration also reduces </a:t>
            </a:r>
            <a:br>
              <a:rPr lang="en-US" sz="1200">
                <a:solidFill>
                  <a:prstClr val="black"/>
                </a:solidFill>
                <a:latin typeface="Helvetica"/>
                <a:cs typeface="Helvetica"/>
              </a:rPr>
            </a:br>
            <a:r>
              <a:rPr lang="en-US" sz="1200">
                <a:solidFill>
                  <a:prstClr val="black"/>
                </a:solidFill>
                <a:latin typeface="Helvetica"/>
                <a:cs typeface="Helvetica"/>
              </a:rPr>
              <a:t>the effectiveness of AI and analytics tools, leading to poor experiences.</a:t>
            </a:r>
            <a:endParaRPr lang="en-US" sz="1200" b="0" i="0" u="none" strike="noStrike" kern="1200" cap="none" spc="0" normalizeH="0" baseline="0" noProof="0">
              <a:ln>
                <a:noFill/>
              </a:ln>
              <a:solidFill>
                <a:prstClr val="black"/>
              </a:solidFill>
              <a:effectLst/>
              <a:uLnTx/>
              <a:uFillTx/>
              <a:latin typeface="Helvetica"/>
              <a:cs typeface="Helvetica"/>
            </a:endParaRPr>
          </a:p>
          <a:p>
            <a:pPr>
              <a:lnSpc>
                <a:spcPct val="125000"/>
              </a:lnSpc>
              <a:spcBef>
                <a:spcPts val="1200"/>
              </a:spcBef>
              <a:spcAft>
                <a:spcPts val="600"/>
              </a:spcAft>
              <a:buClr>
                <a:srgbClr val="E7534F"/>
              </a:buClr>
              <a:defRPr/>
            </a:pPr>
            <a:r>
              <a:rPr lang="en-US" sz="1200" b="1">
                <a:solidFill>
                  <a:prstClr val="black"/>
                </a:solidFill>
                <a:latin typeface="Helvetica"/>
                <a:cs typeface="Helvetica"/>
              </a:rPr>
              <a:t>Governance in healthcare is adequate, but not AI ready</a:t>
            </a:r>
            <a:endParaRPr lang="en-US" sz="1200" b="1"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While governance policies exist, they lag behind industries with stricter compliance demands. </a:t>
            </a:r>
            <a:br>
              <a:rPr lang="en-US" sz="1200">
                <a:solidFill>
                  <a:prstClr val="black"/>
                </a:solidFill>
                <a:latin typeface="Helvetica"/>
                <a:cs typeface="Helvetica"/>
              </a:rPr>
            </a:br>
            <a:r>
              <a:rPr lang="en-US" sz="1200">
                <a:solidFill>
                  <a:prstClr val="black"/>
                </a:solidFill>
                <a:latin typeface="Helvetica"/>
                <a:cs typeface="Helvetica"/>
              </a:rPr>
              <a:t>Many </a:t>
            </a:r>
            <a:r>
              <a:rPr lang="en-US" sz="1200" err="1">
                <a:solidFill>
                  <a:prstClr val="black"/>
                </a:solidFill>
                <a:latin typeface="Helvetica"/>
                <a:cs typeface="Helvetica"/>
              </a:rPr>
              <a:t>organisations</a:t>
            </a:r>
            <a:r>
              <a:rPr lang="en-US" sz="1200">
                <a:solidFill>
                  <a:prstClr val="black"/>
                </a:solidFill>
                <a:latin typeface="Helvetica"/>
                <a:cs typeface="Helvetica"/>
              </a:rPr>
              <a:t> have only basic frameworks; none have comprehensive governance. </a:t>
            </a: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These governance gaps reduce confidence in deploying AI for diagnostics, automation </a:t>
            </a:r>
            <a:br>
              <a:rPr lang="en-US" sz="1200">
                <a:solidFill>
                  <a:prstClr val="black"/>
                </a:solidFill>
                <a:latin typeface="Helvetica"/>
                <a:cs typeface="Helvetica"/>
              </a:rPr>
            </a:br>
            <a:r>
              <a:rPr lang="en-US" sz="1200">
                <a:solidFill>
                  <a:prstClr val="black"/>
                </a:solidFill>
                <a:latin typeface="Helvetica"/>
                <a:cs typeface="Helvetica"/>
              </a:rPr>
              <a:t>or patient engagement.</a:t>
            </a:r>
          </a:p>
          <a:p>
            <a:pPr>
              <a:lnSpc>
                <a:spcPct val="125000"/>
              </a:lnSpc>
              <a:spcAft>
                <a:spcPts val="1200"/>
              </a:spcAft>
              <a:buClr>
                <a:srgbClr val="E7534F"/>
              </a:buClr>
              <a:defRPr/>
            </a:pPr>
            <a:r>
              <a:rPr lang="en-US" sz="1200" b="1">
                <a:solidFill>
                  <a:prstClr val="black"/>
                </a:solidFill>
                <a:latin typeface="Helvetica"/>
                <a:cs typeface="Helvetica"/>
              </a:rPr>
              <a:t>Data environment in healthcare is not fully AI-ready</a:t>
            </a: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Most healthcare </a:t>
            </a:r>
            <a:r>
              <a:rPr lang="en-US" sz="1200" err="1">
                <a:solidFill>
                  <a:prstClr val="black"/>
                </a:solidFill>
                <a:latin typeface="Helvetica"/>
                <a:cs typeface="Helvetica"/>
              </a:rPr>
              <a:t>organisations</a:t>
            </a:r>
            <a:r>
              <a:rPr lang="en-US" sz="1200">
                <a:solidFill>
                  <a:prstClr val="black"/>
                </a:solidFill>
                <a:latin typeface="Helvetica"/>
                <a:cs typeface="Helvetica"/>
              </a:rPr>
              <a:t> have partial integration and basic governance controls, </a:t>
            </a:r>
            <a:br>
              <a:rPr lang="en-US" sz="1200">
                <a:solidFill>
                  <a:prstClr val="black"/>
                </a:solidFill>
                <a:latin typeface="Helvetica"/>
                <a:cs typeface="Helvetica"/>
              </a:rPr>
            </a:br>
            <a:r>
              <a:rPr lang="en-US" sz="1200">
                <a:solidFill>
                  <a:prstClr val="black"/>
                </a:solidFill>
                <a:latin typeface="Helvetica"/>
                <a:cs typeface="Helvetica"/>
              </a:rPr>
              <a:t>limiting their ability to support advanced analytics. </a:t>
            </a: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AI tools remain stuck in pilot phases and fail to migrate into clinical workflows.</a:t>
            </a:r>
          </a:p>
        </p:txBody>
      </p:sp>
    </p:spTree>
    <p:extLst>
      <p:ext uri="{BB962C8B-B14F-4D97-AF65-F5344CB8AC3E}">
        <p14:creationId xmlns:p14="http://schemas.microsoft.com/office/powerpoint/2010/main" val="1775104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CAD13E-F85C-3E1D-FE5A-1CF4D3662F6A}"/>
            </a:ext>
          </a:extLst>
        </p:cNvPr>
        <p:cNvGrpSpPr/>
        <p:nvPr/>
      </p:nvGrpSpPr>
      <p:grpSpPr>
        <a:xfrm>
          <a:off x="0" y="0"/>
          <a:ext cx="0" cy="0"/>
          <a:chOff x="0" y="0"/>
          <a:chExt cx="0" cy="0"/>
        </a:xfrm>
      </p:grpSpPr>
      <p:grpSp>
        <p:nvGrpSpPr>
          <p:cNvPr id="9" name="ADAPT WHITE GRID" hidden="1">
            <a:extLst>
              <a:ext uri="{FF2B5EF4-FFF2-40B4-BE49-F238E27FC236}">
                <a16:creationId xmlns:a16="http://schemas.microsoft.com/office/drawing/2014/main" id="{C516ED69-7561-BC93-E891-22F33454AE81}"/>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2491DF46-D806-F16E-138E-5C52537C1A1B}"/>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459D2327-E140-6C60-7F3C-DDD3D4A8B35B}"/>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D4571C84-1C89-0270-F1D3-8A62818B4094}"/>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EA3F6849-F34B-A855-0F09-2CB4B2BB192F}"/>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3F7B9C99-D4A6-0F31-4577-A2B179237D48}"/>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E7F35728-7A5D-E589-63F8-94F882BAA797}"/>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141846E5-F8C8-3734-8A72-929FEADA5828}"/>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A0C0FF04-76B5-2429-D661-4DA303B805AB}"/>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1E1C9F02-2022-C8E7-AC60-6435F55D75CA}"/>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EA7C327E-DBED-430B-5870-BC63C2C50CAA}"/>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D7051492-38B2-C1C2-1D79-33D2278DC0E8}"/>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FAF4D6A7-BBB2-CABF-3FC7-34C03B8AC54F}"/>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734AEBD0-7F77-EB96-1762-22E2E823ECAE}"/>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20C4E009-C013-FEE9-E97D-116872E0E108}"/>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FFFA5429-886A-1EAB-A99A-29FC6A9B4078}"/>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8" name="Rectangle 47">
                <a:extLst>
                  <a:ext uri="{FF2B5EF4-FFF2-40B4-BE49-F238E27FC236}">
                    <a16:creationId xmlns:a16="http://schemas.microsoft.com/office/drawing/2014/main" id="{DD307F6C-3904-74FA-AE8A-8A54886BE8B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9" name="Rectangle 48">
                <a:extLst>
                  <a:ext uri="{FF2B5EF4-FFF2-40B4-BE49-F238E27FC236}">
                    <a16:creationId xmlns:a16="http://schemas.microsoft.com/office/drawing/2014/main" id="{763FE766-EDE7-F943-CB10-CCC3407F9472}"/>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1" name="ADAPT GRID MARGIN">
              <a:extLst>
                <a:ext uri="{FF2B5EF4-FFF2-40B4-BE49-F238E27FC236}">
                  <a16:creationId xmlns:a16="http://schemas.microsoft.com/office/drawing/2014/main" id="{7DE05108-4459-FA01-2DBF-7891DBCFCB17}"/>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86E6327A-9B23-616C-623D-88A0E3B680BA}"/>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63A39371-57B2-9243-E906-1B2FC4BB71AD}"/>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2" name="Rectangle 31">
                <a:extLst>
                  <a:ext uri="{FF2B5EF4-FFF2-40B4-BE49-F238E27FC236}">
                    <a16:creationId xmlns:a16="http://schemas.microsoft.com/office/drawing/2014/main" id="{F325F228-D27B-A80C-5726-578136AB6A54}"/>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D152EC2C-E0EF-B752-8D2E-7FCE7FAAA635}"/>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2" name="ADAPT GRID 12x6">
              <a:extLst>
                <a:ext uri="{FF2B5EF4-FFF2-40B4-BE49-F238E27FC236}">
                  <a16:creationId xmlns:a16="http://schemas.microsoft.com/office/drawing/2014/main" id="{1ECA55BC-21DD-E070-48EC-872EC607E2AB}"/>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62304AB6-0860-5255-164C-8238924166B8}"/>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29C4ADF9-D0F9-BC5B-DB7F-5A919F97B85C}"/>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909BCB79-5BCA-B2B3-3256-93DC7AFA0829}"/>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EEE152A2-49E2-0F2C-6E7F-E531B9A90358}"/>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87A7C56-A646-6FE0-4FEE-385A661A0F05}"/>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DAFED567-F512-E9F2-20A6-206750641D6F}"/>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1545D1EA-859B-F658-A5E6-97DCFFDEA41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37342B77-91CC-72D1-210F-8178988B425F}"/>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6BA3CF3F-8FAF-51B2-6AB9-BBB37C6493F4}"/>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1E593533-53CA-E019-3216-13CAF855267A}"/>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46A68AE1-8B19-E468-DD21-CC139D79B718}"/>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EB0F7861-9E8B-D23A-FF28-291C62BC5ADE}"/>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1EE67C55-55D7-321F-9BC4-9C68571D72E4}"/>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533A6034-41CE-D8FB-1EE1-852925C6E994}"/>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09849DFB-1791-87DA-0808-1970E70471EA}"/>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E4DA440C-F570-B42E-A3BA-0C934B9C1331}"/>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FAAAC1FC-2A5C-CC5D-64D0-334BD7254AD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grpSp>
        <p:nvGrpSpPr>
          <p:cNvPr id="7" name="Group 6">
            <a:extLst>
              <a:ext uri="{FF2B5EF4-FFF2-40B4-BE49-F238E27FC236}">
                <a16:creationId xmlns:a16="http://schemas.microsoft.com/office/drawing/2014/main" id="{77634E05-5591-C62E-A5D2-BC47DC68FB07}"/>
              </a:ext>
            </a:extLst>
          </p:cNvPr>
          <p:cNvGrpSpPr/>
          <p:nvPr/>
        </p:nvGrpSpPr>
        <p:grpSpPr>
          <a:xfrm>
            <a:off x="525042" y="2669541"/>
            <a:ext cx="7978878" cy="942904"/>
            <a:chOff x="525042" y="1048599"/>
            <a:chExt cx="7978878" cy="942904"/>
          </a:xfrm>
        </p:grpSpPr>
        <p:sp>
          <p:nvSpPr>
            <p:cNvPr id="8" name="TextBox 7">
              <a:extLst>
                <a:ext uri="{FF2B5EF4-FFF2-40B4-BE49-F238E27FC236}">
                  <a16:creationId xmlns:a16="http://schemas.microsoft.com/office/drawing/2014/main" id="{31AFE3BE-CFEF-CB3A-A6F5-F92999D366D4}"/>
                </a:ext>
              </a:extLst>
            </p:cNvPr>
            <p:cNvSpPr txBox="1"/>
            <p:nvPr/>
          </p:nvSpPr>
          <p:spPr>
            <a:xfrm>
              <a:off x="525042" y="1048599"/>
              <a:ext cx="7978878" cy="769441"/>
            </a:xfrm>
            <a:prstGeom prst="rect">
              <a:avLst/>
            </a:prstGeom>
            <a:noFill/>
          </p:spPr>
          <p:txBody>
            <a:bodyPr wrap="square" lIns="91440" tIns="45720" rIns="91440" bIns="45720" rtlCol="0" anchor="t">
              <a:spAutoFit/>
            </a:bodyPr>
            <a:lstStyle/>
            <a:p>
              <a:pPr>
                <a:spcAft>
                  <a:spcPts val="2400"/>
                </a:spcAft>
              </a:pPr>
              <a:r>
                <a:rPr lang="en-US" sz="4400" b="1">
                  <a:solidFill>
                    <a:schemeClr val="bg1"/>
                  </a:solidFill>
                  <a:latin typeface="Helvetica"/>
                  <a:cs typeface="Helvetica"/>
                </a:rPr>
                <a:t>Healthcare: AI maturity</a:t>
              </a:r>
            </a:p>
          </p:txBody>
        </p:sp>
        <p:sp>
          <p:nvSpPr>
            <p:cNvPr id="50" name="Rectangle 49">
              <a:extLst>
                <a:ext uri="{FF2B5EF4-FFF2-40B4-BE49-F238E27FC236}">
                  <a16:creationId xmlns:a16="http://schemas.microsoft.com/office/drawing/2014/main" id="{CEBA878C-12B6-3E2A-F8FF-D12CBB115B61}"/>
                </a:ext>
              </a:extLst>
            </p:cNvPr>
            <p:cNvSpPr/>
            <p:nvPr/>
          </p:nvSpPr>
          <p:spPr>
            <a:xfrm>
              <a:off x="616936" y="192902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84157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ector Analysis Slide Master">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Custom Design">
  <a:themeElements>
    <a:clrScheme name="Custom 3">
      <a:dk1>
        <a:srgbClr val="000000"/>
      </a:dk1>
      <a:lt1>
        <a:srgbClr val="FFFFFF"/>
      </a:lt1>
      <a:dk2>
        <a:srgbClr val="696464"/>
      </a:dk2>
      <a:lt2>
        <a:srgbClr val="E9E5DC"/>
      </a:lt2>
      <a:accent1>
        <a:srgbClr val="E7534F"/>
      </a:accent1>
      <a:accent2>
        <a:srgbClr val="F4756A"/>
      </a:accent2>
      <a:accent3>
        <a:srgbClr val="9A9A9A"/>
      </a:accent3>
      <a:accent4>
        <a:srgbClr val="3F3F3F"/>
      </a:accent4>
      <a:accent5>
        <a:srgbClr val="BFBFBF"/>
      </a:accent5>
      <a:accent6>
        <a:srgbClr val="FDF1F1"/>
      </a:accent6>
      <a:hlink>
        <a:srgbClr val="FDA9AB"/>
      </a:hlink>
      <a:folHlink>
        <a:srgbClr val="96A9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Slide Footer">
  <a:themeElements>
    <a:clrScheme name="Custom 1">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072abb42aaca8a5afecb30be56d906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bb7dff88ecc81e24d7b1a339654dd762"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57AFF4D-DBDD-46E1-A658-79DC6070C3DA}">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0E8EB12-63A9-4124-9D0A-8FD8F792EEF4}">
  <ds:schemaRefs>
    <ds:schemaRef ds:uri="507dee17-6aae-496b-8a1e-0f1e47f95f1a"/>
    <ds:schemaRef ds:uri="6b548529-d317-4b85-942f-248fe0d44d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3E56D1C-D1D3-4A92-9009-384247BFDC21}">
  <ds:schemaRefs>
    <ds:schemaRef ds:uri="http://schemas.microsoft.com/sharepoint/v3/contenttype/forms"/>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24</Slides>
  <Notes>10</Notes>
  <HiddenSlides>0</HiddenSlides>
  <ScaleCrop>false</ScaleCrop>
  <HeadingPairs>
    <vt:vector size="4" baseType="variant">
      <vt:variant>
        <vt:lpstr>Theme</vt:lpstr>
      </vt:variant>
      <vt:variant>
        <vt:i4>7</vt:i4>
      </vt:variant>
      <vt:variant>
        <vt:lpstr>Slide Titles</vt:lpstr>
      </vt:variant>
      <vt:variant>
        <vt:i4>24</vt:i4>
      </vt:variant>
    </vt:vector>
  </HeadingPairs>
  <TitlesOfParts>
    <vt:vector size="31" baseType="lpstr">
      <vt:lpstr>Sector Analysis Slide Master</vt:lpstr>
      <vt:lpstr>office theme</vt:lpstr>
      <vt:lpstr>3_Office Theme</vt:lpstr>
      <vt:lpstr>Title White</vt:lpstr>
      <vt:lpstr>1_Custom Design</vt:lpstr>
      <vt:lpstr>3_Custom Design</vt:lpstr>
      <vt:lpstr>1_Slide Footer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you can access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Francis Olivier Roble</dc:creator>
  <cp:revision>2</cp:revision>
  <dcterms:created xsi:type="dcterms:W3CDTF">2025-05-08T04:40:18Z</dcterms:created>
  <dcterms:modified xsi:type="dcterms:W3CDTF">2026-01-06T11:35:28Z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