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4"/>
    <p:sldMasterId id="2147483660" r:id="rId5"/>
    <p:sldMasterId id="2147483680" r:id="rId6"/>
    <p:sldMasterId id="2147483648" r:id="rId7"/>
    <p:sldMasterId id="2147483699" r:id="rId8"/>
    <p:sldMasterId id="2147483718" r:id="rId9"/>
  </p:sldMasterIdLst>
  <p:notesMasterIdLst>
    <p:notesMasterId r:id="rId34"/>
  </p:notesMasterIdLst>
  <p:sldIdLst>
    <p:sldId id="2147376773" r:id="rId10"/>
    <p:sldId id="2147376683" r:id="rId11"/>
    <p:sldId id="2147376774" r:id="rId12"/>
    <p:sldId id="2147376775" r:id="rId13"/>
    <p:sldId id="2147376776" r:id="rId14"/>
    <p:sldId id="2147376535" r:id="rId15"/>
    <p:sldId id="2147376806" r:id="rId16"/>
    <p:sldId id="2147376807" r:id="rId17"/>
    <p:sldId id="2147376781" r:id="rId18"/>
    <p:sldId id="2147376957" r:id="rId19"/>
    <p:sldId id="2147377253" r:id="rId20"/>
    <p:sldId id="2147376809" r:id="rId21"/>
    <p:sldId id="2147376805" r:id="rId22"/>
    <p:sldId id="2147376958" r:id="rId23"/>
    <p:sldId id="2147376808" r:id="rId24"/>
    <p:sldId id="2147376810" r:id="rId25"/>
    <p:sldId id="2147376955" r:id="rId26"/>
    <p:sldId id="2147377252" r:id="rId27"/>
    <p:sldId id="397" r:id="rId28"/>
    <p:sldId id="2147376954" r:id="rId29"/>
    <p:sldId id="2147377250" r:id="rId30"/>
    <p:sldId id="2147376360" r:id="rId31"/>
    <p:sldId id="2147376956" r:id="rId32"/>
    <p:sldId id="214737677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D1C2762C-6B19-D9F9-4051-A1F1A2E43031}" name="Francis Olivier" initials="FO" userId="S::francis.olivier@adapt.com.au::3631bac9-3f1b-472b-abd4-c5b32c1291ad" providerId="AD"/>
  <p188:author id="{6CC8DC2C-4EB4-D894-0758-82EBC581EB24}" name="Gabby Fredkin" initials="GF" userId="S::Gabby.Fredkin@adapt.com.au::5a2f5287-96fa-4437-a1cc-afe5909f7627" providerId="AD"/>
  <p188:author id="{2C17FE66-1312-0432-6C77-1B97DF0E217D}" name="Nathan Paul Bustamante" initials="" userId="S::Nathan.Bustamante@adapt.com.au::e7d05688-02bf-4cbc-8ac0-70c137d8d8b9" providerId="AD"/>
  <p188:author id="{08FF026B-0093-C3A2-E8B8-B4BBF1138074}" name="Patricia Allen" initials="PA" userId="S::patricia.allen@adapt.com.au::346380ed-8562-4683-9b3e-72fe32eb1059" providerId="AD"/>
  <p188:author id="{74209C8C-6802-0F84-A42D-CC7E8D7F0896}" name="Nathan Paul Bustamante" initials="NB" userId="S::Nathan.Bustamante@adapt.com.au::830e36e5-6239-4f03-9c92-69284c36609a" providerId="AD"/>
  <p188:author id="{F7D5FB91-EB2D-5B2D-3D63-9493A5115B83}" name="Honey Mari Gay" initials="HG" userId="S::Honey.Gay@adapt.com.au::0a0b5314-a49b-40b7-81a9-6a081b853566" providerId="AD"/>
  <p188:author id="{35B74EDA-D041-11EF-D3DF-62916A12BAA7}" name="Maricris Santilles" initials="MS" userId="S::Maricris.Santilles@adapt.com.au::7b436d3d-65a3-481f-8565-8b0e2e2362f1" providerId="AD"/>
  <p188:author id="{223E8AE4-EAE1-E290-D5D2-F800C1B8D50E}" name="Francis Olivier" initials="" userId="S::francis.olivier@adapt.com.au::36be19e6-b354-43ca-844b-80a3dd3a80ac" providerId="AD"/>
  <p188:author id="{562233F7-3F2B-9F4E-4CB8-BDB939904374}" name="Shane Hill" initials="SH" userId="S::shane.hill@adapt.com.au::d4177505-44cc-4b11-adbb-043f023ab85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EF8F8"/>
    <a:srgbClr val="FCE9E9"/>
    <a:srgbClr val="FFFFFF"/>
    <a:srgbClr val="E8E8E8"/>
    <a:srgbClr val="F19B99"/>
    <a:srgbClr val="EF8F8D"/>
    <a:srgbClr val="EC7B78"/>
    <a:srgbClr val="EA6B68"/>
    <a:srgbClr val="E7534F"/>
    <a:srgbClr val="E7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932BB6-332B-FC0F-BF19-C466F0AD9D17}" v="12" dt="2025-12-11T22:29:27.439"/>
    <p1510:client id="{5EC18E7A-31BE-41CE-8FE7-2EE40A7FF213}" v="100" dt="2025-12-11T06:43:47.5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190" autoAdjust="0"/>
  </p:normalViewPr>
  <p:slideViewPr>
    <p:cSldViewPr snapToGrid="0">
      <p:cViewPr varScale="1">
        <p:scale>
          <a:sx n="68" d="100"/>
          <a:sy n="68" d="100"/>
        </p:scale>
        <p:origin x="35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microsoft.com/office/2015/10/relationships/revisionInfo" Target="revisionInfo.xml"/><Relationship Id="rId21" Type="http://schemas.openxmlformats.org/officeDocument/2006/relationships/slide" Target="slides/slide12.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24BD91-CDDC-4CF8-8F8F-4763547600AF}" type="datetimeFigureOut">
              <a:rPr lang="en-AU" smtClean="0"/>
              <a:t>7/01/2026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15EBA0-4225-4837-BE6C-BAB0992A1D3F}" type="slidenum">
              <a:rPr lang="en-AU" smtClean="0"/>
              <a:t>‹#›</a:t>
            </a:fld>
            <a:endParaRPr lang="en-AU"/>
          </a:p>
        </p:txBody>
      </p:sp>
    </p:spTree>
    <p:extLst>
      <p:ext uri="{BB962C8B-B14F-4D97-AF65-F5344CB8AC3E}">
        <p14:creationId xmlns:p14="http://schemas.microsoft.com/office/powerpoint/2010/main" val="311110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069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0429B-972A-2A0F-D5BC-CAEC631412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78F732-5014-0D6D-7281-65679A7026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C27D57-0914-B42F-74AE-6F4F1737546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6A863618-F11C-EE6E-8211-2828A773D57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5858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1851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48712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97768-B320-198E-3143-46151D9BAD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BE1A5F-498B-BDA1-6FD1-AC61FD9788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E5641F-C408-E518-3F7D-09BDC505FC25}"/>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E4B10122-6770-AE49-A908-D9A6DF8DA0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7772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2940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55058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9B3EB-B45B-8FDB-B645-5940C09CBD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3C8B42-3429-20B7-7150-F1E998DB80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B6E29-FF43-247C-93C3-DB0A031EA94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305936F3-BB8F-3C5D-5C9D-96AE3FBFDE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4730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0C890-1FE2-3D87-380F-3C0011CB24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B22B1D-A7DA-375C-34CC-FF3A900624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D3C187-5129-AEB7-664C-D3CB20D7E55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B9C38A1E-580B-EA5E-2A16-EB0D0AB7E30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5475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01718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15302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F6468-6287-8681-305E-A84FAA1CA6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4EBC44-C55C-52BB-E935-BB71751F590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27F1038-17F1-05DB-7715-C57F965FB49D}"/>
              </a:ext>
            </a:extLst>
          </p:cNvPr>
          <p:cNvSpPr>
            <a:spLocks noGrp="1"/>
          </p:cNvSpPr>
          <p:nvPr>
            <p:ph type="body" idx="1"/>
          </p:nvPr>
        </p:nvSpPr>
        <p:spPr/>
        <p:txBody>
          <a:bodyPr/>
          <a:lstStyle/>
          <a:p>
            <a:endParaRPr lang="en-AU" sz="1800"/>
          </a:p>
        </p:txBody>
      </p:sp>
      <p:sp>
        <p:nvSpPr>
          <p:cNvPr id="4" name="Slide Number Placeholder 3">
            <a:extLst>
              <a:ext uri="{FF2B5EF4-FFF2-40B4-BE49-F238E27FC236}">
                <a16:creationId xmlns:a16="http://schemas.microsoft.com/office/drawing/2014/main" id="{AF5C7102-75E4-BB57-3FEE-006FBF42B51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90232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230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1530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7357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75057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4810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6165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DC356-40A1-71DB-820A-C13EE4BF6D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618C48-83B0-DFB0-1FE0-5AA668F62D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FD5AD7-8E00-38D6-5A75-8C8896173D58}"/>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9504C31D-DD06-7931-2852-42DFB43A69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18437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3" name="Picture 2" descr="A red screen with icons&#10;&#10;AI-generated content may be incorrect.">
            <a:extLst>
              <a:ext uri="{FF2B5EF4-FFF2-40B4-BE49-F238E27FC236}">
                <a16:creationId xmlns:a16="http://schemas.microsoft.com/office/drawing/2014/main" id="{46EEB088-EDA9-B11E-CC8B-3A448B18563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0" y="-1"/>
            <a:ext cx="12192000" cy="3429001"/>
          </a:xfrm>
          <a:prstGeom prst="rect">
            <a:avLst/>
          </a:prstGeom>
        </p:spPr>
      </p:pic>
      <p:sp>
        <p:nvSpPr>
          <p:cNvPr id="8" name="Rectangle 7">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83DCBA1-525A-5E0D-1519-7650CB8C9509}"/>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363698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63831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0525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23576167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468932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r:embed="rId5">
            <a:alphaModFix amt="30000"/>
            <a:extLst>
              <a:ext uri="{96DAC541-7B7A-43D3-8B79-37D633B846F1}">
                <asvg:svgBlip xmlns:asvg="http://schemas.microsoft.com/office/drawing/2016/SVG/main" r:embed="rId6"/>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8343005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81584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68109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E740B86F-9958-410F-8E0A-D09EEDA3C5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33412" y="378947"/>
            <a:ext cx="1170580" cy="282997"/>
          </a:xfrm>
          <a:prstGeom prst="rect">
            <a:avLst/>
          </a:prstGeom>
        </p:spPr>
      </p:pic>
      <p:cxnSp>
        <p:nvCxnSpPr>
          <p:cNvPr id="2" name="Straight Connector 1">
            <a:extLst>
              <a:ext uri="{FF2B5EF4-FFF2-40B4-BE49-F238E27FC236}">
                <a16:creationId xmlns:a16="http://schemas.microsoft.com/office/drawing/2014/main" id="{58838088-80BE-5559-75B1-3F0DF8165E94}"/>
              </a:ext>
            </a:extLst>
          </p:cNvPr>
          <p:cNvCxnSpPr>
            <a:cxnSpLocks/>
          </p:cNvCxnSpPr>
          <p:nvPr userDrawn="1"/>
        </p:nvCxnSpPr>
        <p:spPr>
          <a:xfrm>
            <a:off x="328246" y="1002729"/>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74703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116479"/>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3" name="Picture 2" descr="A red screen with icons&#10;&#10;AI-generated content may be incorrect.">
            <a:extLst>
              <a:ext uri="{FF2B5EF4-FFF2-40B4-BE49-F238E27FC236}">
                <a16:creationId xmlns:a16="http://schemas.microsoft.com/office/drawing/2014/main" id="{1F22E98E-7CD9-041B-F80B-23108DC0112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7886700" y="0"/>
            <a:ext cx="4305299" cy="6858000"/>
          </a:xfrm>
          <a:prstGeom prst="rect">
            <a:avLst/>
          </a:prstGeom>
        </p:spPr>
      </p:pic>
      <p:sp>
        <p:nvSpPr>
          <p:cNvPr id="8" name="Rectangle 7">
            <a:extLst>
              <a:ext uri="{FF2B5EF4-FFF2-40B4-BE49-F238E27FC236}">
                <a16:creationId xmlns:a16="http://schemas.microsoft.com/office/drawing/2014/main" id="{7D6750EB-3604-A514-E167-1D65CD4F8CDB}"/>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5A45807-E976-E069-D494-3ACD8AF28824}"/>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6168630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857938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0FF6D-091E-5E48-A929-BC8A8B5081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E0F9506-66E5-8B4B-BA5D-7AEB837368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0BFDCBC-45BA-714D-8338-B89E25A4B1B0}"/>
              </a:ext>
            </a:extLst>
          </p:cNvPr>
          <p:cNvSpPr>
            <a:spLocks noGrp="1"/>
          </p:cNvSpPr>
          <p:nvPr>
            <p:ph type="dt" sz="half" idx="10"/>
          </p:nvPr>
        </p:nvSpPr>
        <p:spPr/>
        <p:txBody>
          <a:bodyPr/>
          <a:lstStyle/>
          <a:p>
            <a:fld id="{3A504F3B-1EBC-D54B-A537-FACA58F5C230}" type="datetimeFigureOut">
              <a:rPr lang="en-US" smtClean="0"/>
              <a:t>1/7/2026</a:t>
            </a:fld>
            <a:endParaRPr lang="en-US"/>
          </a:p>
        </p:txBody>
      </p:sp>
      <p:sp>
        <p:nvSpPr>
          <p:cNvPr id="5" name="Footer Placeholder 4">
            <a:extLst>
              <a:ext uri="{FF2B5EF4-FFF2-40B4-BE49-F238E27FC236}">
                <a16:creationId xmlns:a16="http://schemas.microsoft.com/office/drawing/2014/main" id="{9BE91BA6-9615-2341-8D29-CA2627C5BD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99C42A-3A77-4944-A8DA-28D188391510}"/>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6352676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 Black Top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EF1BF9C7-2616-1140-B8B9-3AC724338F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89238"/>
            <a:ext cx="269035" cy="432699"/>
          </a:xfrm>
          <a:prstGeom prst="rect">
            <a:avLst/>
          </a:prstGeom>
        </p:spPr>
      </p:pic>
    </p:spTree>
    <p:extLst>
      <p:ext uri="{BB962C8B-B14F-4D97-AF65-F5344CB8AC3E}">
        <p14:creationId xmlns:p14="http://schemas.microsoft.com/office/powerpoint/2010/main" val="1705254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 Black Top Lef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EF1BF9C7-2616-1140-B8B9-3AC724338F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8058" y="89238"/>
            <a:ext cx="269035" cy="432699"/>
          </a:xfrm>
          <a:prstGeom prst="rect">
            <a:avLst/>
          </a:prstGeom>
        </p:spPr>
      </p:pic>
    </p:spTree>
    <p:extLst>
      <p:ext uri="{BB962C8B-B14F-4D97-AF65-F5344CB8AC3E}">
        <p14:creationId xmlns:p14="http://schemas.microsoft.com/office/powerpoint/2010/main" val="19125752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 Black Bottom Lef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EF1BF9C7-2616-1140-B8B9-3AC724338F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8058" y="6270119"/>
            <a:ext cx="269035" cy="432699"/>
          </a:xfrm>
          <a:prstGeom prst="rect">
            <a:avLst/>
          </a:prstGeom>
        </p:spPr>
      </p:pic>
    </p:spTree>
    <p:extLst>
      <p:ext uri="{BB962C8B-B14F-4D97-AF65-F5344CB8AC3E}">
        <p14:creationId xmlns:p14="http://schemas.microsoft.com/office/powerpoint/2010/main" val="32101440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7581915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DAPT Black Top Right">
    <p:spTree>
      <p:nvGrpSpPr>
        <p:cNvPr id="1" name=""/>
        <p:cNvGrpSpPr/>
        <p:nvPr/>
      </p:nvGrpSpPr>
      <p:grpSpPr>
        <a:xfrm>
          <a:off x="0" y="0"/>
          <a:ext cx="0" cy="0"/>
          <a:chOff x="0" y="0"/>
          <a:chExt cx="0" cy="0"/>
        </a:xfrm>
      </p:grpSpPr>
      <p:pic>
        <p:nvPicPr>
          <p:cNvPr id="9" name="Picture 8" descr="A picture containing dark, sitting, computer, monitor&#10;&#10;Description automatically generated">
            <a:extLst>
              <a:ext uri="{FF2B5EF4-FFF2-40B4-BE49-F238E27FC236}">
                <a16:creationId xmlns:a16="http://schemas.microsoft.com/office/drawing/2014/main" id="{566F21D2-6197-0243-A276-3D8E78356E2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2363" y="159675"/>
            <a:ext cx="1006069" cy="244676"/>
          </a:xfrm>
          <a:prstGeom prst="rect">
            <a:avLst/>
          </a:prstGeom>
        </p:spPr>
      </p:pic>
    </p:spTree>
    <p:extLst>
      <p:ext uri="{BB962C8B-B14F-4D97-AF65-F5344CB8AC3E}">
        <p14:creationId xmlns:p14="http://schemas.microsoft.com/office/powerpoint/2010/main" val="39918567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 White Bottom Right">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47E11826-8F26-6D47-A4FC-B60E29C802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13262" y="6313194"/>
            <a:ext cx="194788" cy="335733"/>
          </a:xfrm>
          <a:prstGeom prst="rect">
            <a:avLst/>
          </a:prstGeom>
        </p:spPr>
      </p:pic>
    </p:spTree>
    <p:extLst>
      <p:ext uri="{BB962C8B-B14F-4D97-AF65-F5344CB8AC3E}">
        <p14:creationId xmlns:p14="http://schemas.microsoft.com/office/powerpoint/2010/main" val="20877172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 White Top Right">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47E11826-8F26-6D47-A4FC-B60E29C802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13262" y="143889"/>
            <a:ext cx="194788" cy="335733"/>
          </a:xfrm>
          <a:prstGeom prst="rect">
            <a:avLst/>
          </a:prstGeom>
        </p:spPr>
      </p:pic>
    </p:spTree>
    <p:extLst>
      <p:ext uri="{BB962C8B-B14F-4D97-AF65-F5344CB8AC3E}">
        <p14:creationId xmlns:p14="http://schemas.microsoft.com/office/powerpoint/2010/main" val="10529121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667C0-00FB-564B-9CEC-F8C276BCA4B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ED27EA9-04EE-6A41-8CFD-6936CBDBAB1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6DB293D-40EC-804F-8DB8-63C727DB2D0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EAC082F-2C0C-6A45-BCA2-F0D84645C331}"/>
              </a:ext>
            </a:extLst>
          </p:cNvPr>
          <p:cNvSpPr>
            <a:spLocks noGrp="1"/>
          </p:cNvSpPr>
          <p:nvPr>
            <p:ph type="dt" sz="half" idx="10"/>
          </p:nvPr>
        </p:nvSpPr>
        <p:spPr/>
        <p:txBody>
          <a:bodyPr/>
          <a:lstStyle/>
          <a:p>
            <a:fld id="{3A504F3B-1EBC-D54B-A537-FACA58F5C230}" type="datetimeFigureOut">
              <a:rPr lang="en-US" smtClean="0"/>
              <a:t>1/7/2026</a:t>
            </a:fld>
            <a:endParaRPr lang="en-US"/>
          </a:p>
        </p:txBody>
      </p:sp>
      <p:sp>
        <p:nvSpPr>
          <p:cNvPr id="6" name="Footer Placeholder 5">
            <a:extLst>
              <a:ext uri="{FF2B5EF4-FFF2-40B4-BE49-F238E27FC236}">
                <a16:creationId xmlns:a16="http://schemas.microsoft.com/office/drawing/2014/main" id="{E94FA2F8-8736-6B42-B4BF-174A763A94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2144DD-DDB9-AB44-A55C-179A10B5B2CC}"/>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2828260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15746050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28389-9A04-474E-A0D3-D3F843922CB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FB27FAD-F60B-8A4B-AC65-4E78EE22E5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B33D97B-C481-A84B-88B9-163190A9F6C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774BFE6-3068-354E-AD6E-22B06BD5E2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0ACDF75-AE5E-3F46-99B7-5A9505122D8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E204F97-65F5-CD4D-BCDE-E88A709B4F98}"/>
              </a:ext>
            </a:extLst>
          </p:cNvPr>
          <p:cNvSpPr>
            <a:spLocks noGrp="1"/>
          </p:cNvSpPr>
          <p:nvPr>
            <p:ph type="dt" sz="half" idx="10"/>
          </p:nvPr>
        </p:nvSpPr>
        <p:spPr/>
        <p:txBody>
          <a:bodyPr/>
          <a:lstStyle/>
          <a:p>
            <a:fld id="{3A504F3B-1EBC-D54B-A537-FACA58F5C230}" type="datetimeFigureOut">
              <a:rPr lang="en-US" smtClean="0"/>
              <a:t>1/7/2026</a:t>
            </a:fld>
            <a:endParaRPr lang="en-US"/>
          </a:p>
        </p:txBody>
      </p:sp>
      <p:sp>
        <p:nvSpPr>
          <p:cNvPr id="8" name="Footer Placeholder 7">
            <a:extLst>
              <a:ext uri="{FF2B5EF4-FFF2-40B4-BE49-F238E27FC236}">
                <a16:creationId xmlns:a16="http://schemas.microsoft.com/office/drawing/2014/main" id="{36F8B412-7D14-7745-A0D3-C0381CCA85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566446-C8D6-224C-94C1-8AC542357D84}"/>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30696917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E450CD-F3ED-F347-AFFF-0404EF77A367}"/>
              </a:ext>
            </a:extLst>
          </p:cNvPr>
          <p:cNvSpPr>
            <a:spLocks noGrp="1"/>
          </p:cNvSpPr>
          <p:nvPr>
            <p:ph type="dt" sz="half" idx="10"/>
          </p:nvPr>
        </p:nvSpPr>
        <p:spPr/>
        <p:txBody>
          <a:bodyPr/>
          <a:lstStyle/>
          <a:p>
            <a:fld id="{3A504F3B-1EBC-D54B-A537-FACA58F5C230}" type="datetimeFigureOut">
              <a:rPr lang="en-US" smtClean="0"/>
              <a:t>1/7/2026</a:t>
            </a:fld>
            <a:endParaRPr lang="en-US"/>
          </a:p>
        </p:txBody>
      </p:sp>
      <p:sp>
        <p:nvSpPr>
          <p:cNvPr id="3" name="Footer Placeholder 2">
            <a:extLst>
              <a:ext uri="{FF2B5EF4-FFF2-40B4-BE49-F238E27FC236}">
                <a16:creationId xmlns:a16="http://schemas.microsoft.com/office/drawing/2014/main" id="{44D5F61C-5F59-4847-99A6-BC29E59C596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41404A2-9033-C749-BED5-9560D661D1AE}"/>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5537828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CAD30-33C3-9549-B22A-943E3DA8E98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64C3696-CB6B-E34F-BF3A-10A084722E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9F51C1-1323-5F46-AE2A-84164D6A72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F69D506-7D56-9642-B48E-D8DEDB9A9A22}"/>
              </a:ext>
            </a:extLst>
          </p:cNvPr>
          <p:cNvSpPr>
            <a:spLocks noGrp="1"/>
          </p:cNvSpPr>
          <p:nvPr>
            <p:ph type="dt" sz="half" idx="10"/>
          </p:nvPr>
        </p:nvSpPr>
        <p:spPr/>
        <p:txBody>
          <a:bodyPr/>
          <a:lstStyle/>
          <a:p>
            <a:fld id="{3A504F3B-1EBC-D54B-A537-FACA58F5C230}" type="datetimeFigureOut">
              <a:rPr lang="en-US" smtClean="0"/>
              <a:t>1/7/2026</a:t>
            </a:fld>
            <a:endParaRPr lang="en-US"/>
          </a:p>
        </p:txBody>
      </p:sp>
      <p:sp>
        <p:nvSpPr>
          <p:cNvPr id="6" name="Footer Placeholder 5">
            <a:extLst>
              <a:ext uri="{FF2B5EF4-FFF2-40B4-BE49-F238E27FC236}">
                <a16:creationId xmlns:a16="http://schemas.microsoft.com/office/drawing/2014/main" id="{D430AB73-4C7C-8645-8153-91FA5ADCD2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19E0CD-DAFC-D540-B2BF-32BBC5680157}"/>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24681793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EED1-18AD-3943-8E47-95CC072D8A2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CDAB40E-57F6-4C46-BA77-F133BD9C1E7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0CC3D3-7537-A344-AA92-232BBA1AA4CE}"/>
              </a:ext>
            </a:extLst>
          </p:cNvPr>
          <p:cNvSpPr>
            <a:spLocks noGrp="1"/>
          </p:cNvSpPr>
          <p:nvPr>
            <p:ph type="dt" sz="half" idx="10"/>
          </p:nvPr>
        </p:nvSpPr>
        <p:spPr/>
        <p:txBody>
          <a:bodyPr/>
          <a:lstStyle/>
          <a:p>
            <a:fld id="{3A504F3B-1EBC-D54B-A537-FACA58F5C230}" type="datetimeFigureOut">
              <a:rPr lang="en-US" smtClean="0"/>
              <a:t>1/7/2026</a:t>
            </a:fld>
            <a:endParaRPr lang="en-US"/>
          </a:p>
        </p:txBody>
      </p:sp>
      <p:sp>
        <p:nvSpPr>
          <p:cNvPr id="5" name="Footer Placeholder 4">
            <a:extLst>
              <a:ext uri="{FF2B5EF4-FFF2-40B4-BE49-F238E27FC236}">
                <a16:creationId xmlns:a16="http://schemas.microsoft.com/office/drawing/2014/main" id="{F45B096F-4B14-9743-97A3-BB60C6BF49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3A68E6-288C-134B-978D-E918572BB759}"/>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15245311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86698E-2EE6-2447-A4F5-1FC05EAFAA9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DEFB65E-B290-E748-8955-F8FFB5CA6C6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B791A45-D6A5-B64E-BAD6-0FF16C5A71B3}"/>
              </a:ext>
            </a:extLst>
          </p:cNvPr>
          <p:cNvSpPr>
            <a:spLocks noGrp="1"/>
          </p:cNvSpPr>
          <p:nvPr>
            <p:ph type="dt" sz="half" idx="10"/>
          </p:nvPr>
        </p:nvSpPr>
        <p:spPr/>
        <p:txBody>
          <a:bodyPr/>
          <a:lstStyle/>
          <a:p>
            <a:fld id="{3A504F3B-1EBC-D54B-A537-FACA58F5C230}" type="datetimeFigureOut">
              <a:rPr lang="en-US" smtClean="0"/>
              <a:t>1/7/2026</a:t>
            </a:fld>
            <a:endParaRPr lang="en-US"/>
          </a:p>
        </p:txBody>
      </p:sp>
      <p:sp>
        <p:nvSpPr>
          <p:cNvPr id="5" name="Footer Placeholder 4">
            <a:extLst>
              <a:ext uri="{FF2B5EF4-FFF2-40B4-BE49-F238E27FC236}">
                <a16:creationId xmlns:a16="http://schemas.microsoft.com/office/drawing/2014/main" id="{C38AD321-043A-6D40-A91B-7F546FCA41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CA06F0-0F57-5C43-933D-060083DD2207}"/>
              </a:ext>
            </a:extLst>
          </p:cNvPr>
          <p:cNvSpPr>
            <a:spLocks noGrp="1"/>
          </p:cNvSpPr>
          <p:nvPr>
            <p:ph type="sldNum" sz="quarter" idx="12"/>
          </p:nvPr>
        </p:nvSpPr>
        <p:spPr/>
        <p:txBody>
          <a:bodyPr/>
          <a:lstStyle/>
          <a:p>
            <a:fld id="{53AAE64D-0381-AC41-B531-042C60CB163F}" type="slidenum">
              <a:rPr lang="en-US" smtClean="0"/>
              <a:t>‹#›</a:t>
            </a:fld>
            <a:endParaRPr lang="en-US"/>
          </a:p>
        </p:txBody>
      </p:sp>
    </p:spTree>
    <p:extLst>
      <p:ext uri="{BB962C8B-B14F-4D97-AF65-F5344CB8AC3E}">
        <p14:creationId xmlns:p14="http://schemas.microsoft.com/office/powerpoint/2010/main" val="1351528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246009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9634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3387656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2744932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9917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878251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image" Target="../media/image16.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theme" Target="../theme/theme4.xml"/><Relationship Id="rId1"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theme" Target="../theme/theme6.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6609798"/>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4"/>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1511223"/>
      </p:ext>
    </p:extLst>
  </p:cSld>
  <p:clrMap bg1="lt1" tx1="dk1" bg2="lt2" tx2="dk2" accent1="accent1" accent2="accent2" accent3="accent3" accent4="accent4" accent5="accent5" accent6="accent6" hlink="hlink" folHlink="folHlink"/>
  <p:sldLayoutIdLst>
    <p:sldLayoutId id="2147483661" r:id="rId1"/>
    <p:sldLayoutId id="2147483697"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1677869"/>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0" y="0"/>
            <a:ext cx="12188952" cy="2011679"/>
          </a:xfrm>
          <a:prstGeom prst="rect">
            <a:avLst/>
          </a:prstGeom>
        </p:spPr>
      </p:pic>
      <p:sp>
        <p:nvSpPr>
          <p:cNvPr id="17" name="bg object 17"/>
          <p:cNvSpPr/>
          <p:nvPr/>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395268" y="334771"/>
            <a:ext cx="5401462"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1/7/2026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2"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7817467"/>
      </p:ext>
    </p:extLst>
  </p:cSld>
  <p:clrMap bg1="lt1" tx1="dk1" bg2="lt2" tx2="dk2" accent1="accent1" accent2="accent2" accent3="accent3" accent4="accent4" accent5="accent5" accent6="accent6" hlink="hlink" folHlink="folHlink"/>
  <p:sldLayoutIdLst>
    <p:sldLayoutId id="2147483700" r:id="rId1"/>
    <p:sldLayoutId id="2147483701"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00E125-4E0C-A549-BC53-D4CDDCEE07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C10C31D-D15F-0442-BDED-A7ADA058B0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052DBB-DAF8-E243-8E08-75120C02F2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504F3B-1EBC-D54B-A537-FACA58F5C230}" type="datetimeFigureOut">
              <a:rPr lang="en-US" smtClean="0"/>
              <a:t>1/7/2026</a:t>
            </a:fld>
            <a:endParaRPr lang="en-US"/>
          </a:p>
        </p:txBody>
      </p:sp>
      <p:sp>
        <p:nvSpPr>
          <p:cNvPr id="5" name="Footer Placeholder 4">
            <a:extLst>
              <a:ext uri="{FF2B5EF4-FFF2-40B4-BE49-F238E27FC236}">
                <a16:creationId xmlns:a16="http://schemas.microsoft.com/office/drawing/2014/main" id="{FDED9A11-4FB2-3448-9DD0-BA01DA990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021B4C-A3DF-0C41-9F5C-16F8ED81F4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AE64D-0381-AC41-B531-042C60CB163F}" type="slidenum">
              <a:rPr lang="en-US" smtClean="0"/>
              <a:t>‹#›</a:t>
            </a:fld>
            <a:endParaRPr lang="en-US"/>
          </a:p>
        </p:txBody>
      </p:sp>
    </p:spTree>
    <p:extLst>
      <p:ext uri="{BB962C8B-B14F-4D97-AF65-F5344CB8AC3E}">
        <p14:creationId xmlns:p14="http://schemas.microsoft.com/office/powerpoint/2010/main" val="1450388357"/>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5.sv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7.sv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9.sv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41.sv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43.sv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45.sv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47.sv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49.sv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25.xml"/><Relationship Id="rId4" Type="http://schemas.openxmlformats.org/officeDocument/2006/relationships/image" Target="../media/image51.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18" Type="http://schemas.openxmlformats.org/officeDocument/2006/relationships/image" Target="../media/image67.png"/><Relationship Id="rId3" Type="http://schemas.openxmlformats.org/officeDocument/2006/relationships/hyperlink" Target="https://research.adapt.com.au/filter-types/market-trend-reports" TargetMode="External"/><Relationship Id="rId7" Type="http://schemas.openxmlformats.org/officeDocument/2006/relationships/image" Target="../media/image56.png"/><Relationship Id="rId12" Type="http://schemas.openxmlformats.org/officeDocument/2006/relationships/image" Target="../media/image61.png"/><Relationship Id="rId17" Type="http://schemas.openxmlformats.org/officeDocument/2006/relationships/image" Target="../media/image66.png"/><Relationship Id="rId2" Type="http://schemas.openxmlformats.org/officeDocument/2006/relationships/hyperlink" Target="mailto:success@adapt.com.au" TargetMode="External"/><Relationship Id="rId16" Type="http://schemas.openxmlformats.org/officeDocument/2006/relationships/image" Target="../media/image65.png"/><Relationship Id="rId1" Type="http://schemas.openxmlformats.org/officeDocument/2006/relationships/slideLayout" Target="../slideLayouts/slideLayout18.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60.png"/><Relationship Id="rId5" Type="http://schemas.openxmlformats.org/officeDocument/2006/relationships/hyperlink" Target="https://research.adapt.com.au/data-insights/" TargetMode="External"/><Relationship Id="rId15" Type="http://schemas.openxmlformats.org/officeDocument/2006/relationships/image" Target="../media/image64.png"/><Relationship Id="rId10" Type="http://schemas.openxmlformats.org/officeDocument/2006/relationships/image" Target="../media/image59.png"/><Relationship Id="rId19" Type="http://schemas.openxmlformats.org/officeDocument/2006/relationships/image" Target="../media/image68.png"/><Relationship Id="rId4" Type="http://schemas.openxmlformats.org/officeDocument/2006/relationships/hyperlink" Target="https://research.adapt.com.au/filter-types/community-interviews" TargetMode="External"/><Relationship Id="rId9" Type="http://schemas.openxmlformats.org/officeDocument/2006/relationships/image" Target="../media/image58.png"/><Relationship Id="rId1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7.sv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9.sv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1.sv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3.sv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35.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1162ED26-C5A2-645C-3BA6-B6DF40DB2447}"/>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696570" y="5993999"/>
            <a:ext cx="3063424" cy="329695"/>
          </a:xfrm>
          <a:prstGeom prst="rect">
            <a:avLst/>
          </a:prstGeom>
        </p:spPr>
      </p:pic>
      <p:grpSp>
        <p:nvGrpSpPr>
          <p:cNvPr id="5" name="Group 4">
            <a:extLst>
              <a:ext uri="{FF2B5EF4-FFF2-40B4-BE49-F238E27FC236}">
                <a16:creationId xmlns:a16="http://schemas.microsoft.com/office/drawing/2014/main" id="{20270A50-A55E-79AA-F96C-6402747D1553}"/>
              </a:ext>
            </a:extLst>
          </p:cNvPr>
          <p:cNvGrpSpPr/>
          <p:nvPr/>
        </p:nvGrpSpPr>
        <p:grpSpPr>
          <a:xfrm>
            <a:off x="470612" y="3813149"/>
            <a:ext cx="11228826" cy="1689450"/>
            <a:chOff x="633194" y="2554238"/>
            <a:chExt cx="11228826" cy="1689450"/>
          </a:xfrm>
        </p:grpSpPr>
        <p:sp>
          <p:nvSpPr>
            <p:cNvPr id="6" name="TextBox 5">
              <a:extLst>
                <a:ext uri="{FF2B5EF4-FFF2-40B4-BE49-F238E27FC236}">
                  <a16:creationId xmlns:a16="http://schemas.microsoft.com/office/drawing/2014/main" id="{7B4A4F52-CEC7-9D30-BD41-53AABB2202BE}"/>
                </a:ext>
              </a:extLst>
            </p:cNvPr>
            <p:cNvSpPr txBox="1"/>
            <p:nvPr/>
          </p:nvSpPr>
          <p:spPr>
            <a:xfrm>
              <a:off x="633194" y="2920249"/>
              <a:ext cx="11228826" cy="1323439"/>
            </a:xfrm>
            <a:prstGeom prst="rect">
              <a:avLst/>
            </a:prstGeom>
            <a:noFill/>
          </p:spPr>
          <p:txBody>
            <a:bodyPr wrap="square" lIns="91440" tIns="45720" rIns="91440" bIns="45720" rtlCol="0" anchor="t">
              <a:spAutoFit/>
            </a:bodyPr>
            <a:lstStyle/>
            <a:p>
              <a:r>
                <a:rPr lang="en-US" sz="4000" b="1" dirty="0" err="1">
                  <a:latin typeface="Helvetica"/>
                  <a:cs typeface="Helvetica"/>
                </a:rPr>
                <a:t>Categorised</a:t>
              </a:r>
              <a:r>
                <a:rPr lang="en-US" sz="4000" b="1" dirty="0">
                  <a:latin typeface="Helvetica"/>
                  <a:cs typeface="Helvetica"/>
                </a:rPr>
                <a:t> Investment</a:t>
              </a:r>
            </a:p>
            <a:p>
              <a:r>
                <a:rPr lang="en-US" sz="4000" b="1" dirty="0">
                  <a:latin typeface="Helvetica"/>
                  <a:cs typeface="Helvetica"/>
                </a:rPr>
                <a:t>Priorities for Government Leaders</a:t>
              </a:r>
            </a:p>
          </p:txBody>
        </p:sp>
        <p:sp>
          <p:nvSpPr>
            <p:cNvPr id="7" name="TextBox 6">
              <a:extLst>
                <a:ext uri="{FF2B5EF4-FFF2-40B4-BE49-F238E27FC236}">
                  <a16:creationId xmlns:a16="http://schemas.microsoft.com/office/drawing/2014/main" id="{1A1F95FE-A181-20FE-7320-0D3F739C6A77}"/>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r>
                <a:rPr lang="en-AU" b="1">
                  <a:solidFill>
                    <a:srgbClr val="E7534F"/>
                  </a:solidFill>
                  <a:latin typeface="Helvetica"/>
                  <a:cs typeface="Helvetica"/>
                </a:rPr>
                <a:t>ADAPT Persona Map</a:t>
              </a:r>
            </a:p>
          </p:txBody>
        </p:sp>
      </p:grpSp>
    </p:spTree>
    <p:extLst>
      <p:ext uri="{BB962C8B-B14F-4D97-AF65-F5344CB8AC3E}">
        <p14:creationId xmlns:p14="http://schemas.microsoft.com/office/powerpoint/2010/main" val="193293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E27F9-5839-E850-D669-561125351C54}"/>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8F89F333-A6EA-BBCF-A52F-A5C47E9CFAA8}"/>
              </a:ext>
            </a:extLst>
          </p:cNvPr>
          <p:cNvGrpSpPr/>
          <p:nvPr/>
        </p:nvGrpSpPr>
        <p:grpSpPr>
          <a:xfrm>
            <a:off x="470612" y="2123681"/>
            <a:ext cx="7539256" cy="2055367"/>
            <a:chOff x="470612" y="318746"/>
            <a:chExt cx="7539256" cy="2055367"/>
          </a:xfrm>
        </p:grpSpPr>
        <p:sp>
          <p:nvSpPr>
            <p:cNvPr id="3" name="TextBox 2">
              <a:extLst>
                <a:ext uri="{FF2B5EF4-FFF2-40B4-BE49-F238E27FC236}">
                  <a16:creationId xmlns:a16="http://schemas.microsoft.com/office/drawing/2014/main" id="{C1EF3544-57B7-B1C1-FEED-A6AF8B9E08D6}"/>
                </a:ext>
              </a:extLst>
            </p:cNvPr>
            <p:cNvSpPr txBox="1"/>
            <p:nvPr/>
          </p:nvSpPr>
          <p:spPr>
            <a:xfrm>
              <a:off x="470612" y="318746"/>
              <a:ext cx="7539256" cy="1815882"/>
            </a:xfrm>
            <a:prstGeom prst="rect">
              <a:avLst/>
            </a:prstGeom>
            <a:noFill/>
          </p:spPr>
          <p:txBody>
            <a:bodyPr wrap="square" lIns="91440" tIns="45720" rIns="91440" bIns="45720" rtlCol="0" anchor="t">
              <a:spAutoFit/>
            </a:bodyPr>
            <a:lstStyle/>
            <a:p>
              <a:pPr>
                <a:spcAft>
                  <a:spcPts val="600"/>
                </a:spcAft>
              </a:pPr>
              <a:r>
                <a:rPr lang="en-US" sz="2800" dirty="0">
                  <a:latin typeface="Helvetica"/>
                  <a:cs typeface="Helvetica"/>
                </a:rPr>
                <a:t>CISO investment priorities: </a:t>
              </a:r>
              <a:br>
                <a:rPr lang="en-US" sz="4000" b="1" dirty="0">
                  <a:latin typeface="Helvetica"/>
                  <a:cs typeface="Helvetica"/>
                </a:rPr>
              </a:br>
              <a:r>
                <a:rPr lang="en-US" sz="4000" b="1" dirty="0">
                  <a:latin typeface="Helvetica"/>
                  <a:cs typeface="Helvetica"/>
                </a:rPr>
                <a:t>Security, data &amp; </a:t>
              </a:r>
              <a:br>
                <a:rPr lang="en-US" sz="4000" b="1" dirty="0">
                  <a:latin typeface="Helvetica"/>
                  <a:cs typeface="Helvetica"/>
                </a:rPr>
              </a:br>
              <a:r>
                <a:rPr lang="en-US" sz="4000" b="1" dirty="0">
                  <a:latin typeface="Helvetica"/>
                  <a:cs typeface="Helvetica"/>
                </a:rPr>
                <a:t>emerging technology </a:t>
              </a:r>
            </a:p>
          </p:txBody>
        </p:sp>
        <p:sp>
          <p:nvSpPr>
            <p:cNvPr id="4" name="Rectangle 3">
              <a:extLst>
                <a:ext uri="{FF2B5EF4-FFF2-40B4-BE49-F238E27FC236}">
                  <a16:creationId xmlns:a16="http://schemas.microsoft.com/office/drawing/2014/main" id="{64EA14BE-23DA-DDCB-DE4C-5C5F23E7943D}"/>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374AFA69-C66C-E836-2916-7B1547555D4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2300417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77936-36B9-489B-A97D-6F181C20631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A66308-6C4B-9CFB-096A-AF5AFCED58C0}"/>
              </a:ext>
            </a:extLst>
          </p:cNvPr>
          <p:cNvSpPr/>
          <p:nvPr/>
        </p:nvSpPr>
        <p:spPr>
          <a:xfrm>
            <a:off x="233209" y="149927"/>
            <a:ext cx="10072326" cy="430887"/>
          </a:xfrm>
          <a:prstGeom prst="rect">
            <a:avLst/>
          </a:prstGeom>
        </p:spPr>
        <p:txBody>
          <a:bodyPr wrap="square" lIns="91440" tIns="45720" rIns="91440" bIns="45720" anchor="t">
            <a:spAutoFit/>
          </a:bodyPr>
          <a:lstStyle/>
          <a:p>
            <a:pPr lvl="0">
              <a:defRPr/>
            </a:pPr>
            <a:r>
              <a:rPr lang="en-PH" sz="2200" b="1" dirty="0">
                <a:latin typeface="Helvetica"/>
                <a:cs typeface="Helvetica"/>
              </a:rPr>
              <a:t>Security, risk &amp; compliance</a:t>
            </a:r>
            <a:r>
              <a:rPr kumimoji="0" lang="en-US" sz="2200" b="1" i="0" u="none" strike="noStrike" kern="1200" cap="none" spc="0" normalizeH="0" baseline="0" noProof="0" dirty="0">
                <a:ln>
                  <a:noFill/>
                </a:ln>
                <a:solidFill>
                  <a:srgbClr val="000000"/>
                </a:solidFill>
                <a:effectLst/>
                <a:uLnTx/>
                <a:uFillTx/>
                <a:latin typeface="Helvetica"/>
                <a:cs typeface="Helvetica"/>
              </a:rPr>
              <a:t> investment priorities (</a:t>
            </a:r>
            <a:r>
              <a:rPr lang="en-US" sz="2200" b="1" dirty="0">
                <a:solidFill>
                  <a:srgbClr val="000000"/>
                </a:solidFill>
                <a:latin typeface="Helvetica"/>
                <a:cs typeface="Helvetica"/>
              </a:rPr>
              <a:t>10</a:t>
            </a:r>
            <a:r>
              <a:rPr kumimoji="0" lang="en-US" sz="2200" b="1" i="0" u="none" strike="noStrike" kern="1200" cap="none" spc="0" normalizeH="0" baseline="0" noProof="0" dirty="0">
                <a:ln>
                  <a:noFill/>
                </a:ln>
                <a:solidFill>
                  <a:srgbClr val="000000"/>
                </a:solidFill>
                <a:effectLst/>
                <a:uLnTx/>
                <a:uFillTx/>
                <a:latin typeface="Helvetica"/>
                <a:cs typeface="Helvetica"/>
              </a:rPr>
              <a:t> items) </a:t>
            </a:r>
          </a:p>
        </p:txBody>
      </p:sp>
      <p:sp>
        <p:nvSpPr>
          <p:cNvPr id="6" name="TextBox 5">
            <a:extLst>
              <a:ext uri="{FF2B5EF4-FFF2-40B4-BE49-F238E27FC236}">
                <a16:creationId xmlns:a16="http://schemas.microsoft.com/office/drawing/2014/main" id="{D646FFC0-A2CF-25C1-BEAE-8DE56F101FCB}"/>
              </a:ext>
            </a:extLst>
          </p:cNvPr>
          <p:cNvSpPr txBox="1"/>
          <p:nvPr/>
        </p:nvSpPr>
        <p:spPr>
          <a:xfrm>
            <a:off x="3677101" y="6577268"/>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Government Edge Survey in Oct 2025. Sample size : 139 Australian Government Leaders</a:t>
            </a:r>
          </a:p>
        </p:txBody>
      </p:sp>
      <p:pic>
        <p:nvPicPr>
          <p:cNvPr id="7" name="Graphic 6">
            <a:extLst>
              <a:ext uri="{FF2B5EF4-FFF2-40B4-BE49-F238E27FC236}">
                <a16:creationId xmlns:a16="http://schemas.microsoft.com/office/drawing/2014/main" id="{090E2B05-8F3C-013F-AFF0-33AF24A593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3075" y="926592"/>
            <a:ext cx="11485850" cy="5550618"/>
          </a:xfrm>
          <a:prstGeom prst="rect">
            <a:avLst/>
          </a:prstGeom>
        </p:spPr>
      </p:pic>
    </p:spTree>
    <p:extLst>
      <p:ext uri="{BB962C8B-B14F-4D97-AF65-F5344CB8AC3E}">
        <p14:creationId xmlns:p14="http://schemas.microsoft.com/office/powerpoint/2010/main" val="3866061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57B1585-47D5-5517-DD02-1FA5027B5BE9}"/>
              </a:ext>
            </a:extLst>
          </p:cNvPr>
          <p:cNvSpPr/>
          <p:nvPr/>
        </p:nvSpPr>
        <p:spPr>
          <a:xfrm>
            <a:off x="233209" y="149927"/>
            <a:ext cx="10072326" cy="430887"/>
          </a:xfrm>
          <a:prstGeom prst="rect">
            <a:avLst/>
          </a:prstGeom>
        </p:spPr>
        <p:txBody>
          <a:bodyPr wrap="square" lIns="91440" tIns="45720" rIns="91440" bIns="45720" anchor="t">
            <a:spAutoFit/>
          </a:bodyPr>
          <a:lstStyle/>
          <a:p>
            <a:pPr>
              <a:defRPr/>
            </a:pPr>
            <a:r>
              <a:rPr lang="en-PH" sz="2200" b="1" dirty="0">
                <a:latin typeface="Helvetica"/>
                <a:cs typeface="Helvetica"/>
              </a:rPr>
              <a:t>Data &amp; analytics</a:t>
            </a:r>
            <a:r>
              <a:rPr kumimoji="0" lang="en-US" sz="2200" b="1" i="0" u="none" strike="noStrike" kern="1200" cap="none" spc="0" normalizeH="0" baseline="0" noProof="0" dirty="0">
                <a:ln>
                  <a:noFill/>
                </a:ln>
                <a:solidFill>
                  <a:srgbClr val="000000"/>
                </a:solidFill>
                <a:effectLst/>
                <a:uLnTx/>
                <a:uFillTx/>
                <a:latin typeface="Helvetica"/>
                <a:cs typeface="Helvetica"/>
              </a:rPr>
              <a:t> investment priorities (10 items) </a:t>
            </a:r>
          </a:p>
        </p:txBody>
      </p:sp>
      <p:sp>
        <p:nvSpPr>
          <p:cNvPr id="6" name="TextBox 5">
            <a:extLst>
              <a:ext uri="{FF2B5EF4-FFF2-40B4-BE49-F238E27FC236}">
                <a16:creationId xmlns:a16="http://schemas.microsoft.com/office/drawing/2014/main" id="{F5293EEF-6CC9-F79E-4303-1FCAC3656976}"/>
              </a:ext>
            </a:extLst>
          </p:cNvPr>
          <p:cNvSpPr txBox="1"/>
          <p:nvPr/>
        </p:nvSpPr>
        <p:spPr>
          <a:xfrm>
            <a:off x="3677101" y="6577268"/>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Government Edge Survey in Oct 2025. Sample size : </a:t>
            </a:r>
            <a:r>
              <a:rPr lang="en-US" sz="1100" i="1" dirty="0">
                <a:solidFill>
                  <a:srgbClr val="FFFFFF">
                    <a:lumMod val="50000"/>
                  </a:srgbClr>
                </a:solidFill>
                <a:latin typeface="Helvetica" panose="020B0403020202020204" pitchFamily="34" charset="0"/>
                <a:cs typeface="Helvetica Neue" panose="02000503000000020004" pitchFamily="2"/>
                <a:sym typeface="Arial"/>
              </a:rPr>
              <a:t>139</a:t>
            </a: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 Australian Government Leaders</a:t>
            </a:r>
          </a:p>
        </p:txBody>
      </p:sp>
      <p:pic>
        <p:nvPicPr>
          <p:cNvPr id="7" name="Graphic 6">
            <a:extLst>
              <a:ext uri="{FF2B5EF4-FFF2-40B4-BE49-F238E27FC236}">
                <a16:creationId xmlns:a16="http://schemas.microsoft.com/office/drawing/2014/main" id="{EECF6993-3D5B-05C0-EBBD-68EE7ED386C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3075" y="926592"/>
            <a:ext cx="11485850" cy="5550618"/>
          </a:xfrm>
          <a:prstGeom prst="rect">
            <a:avLst/>
          </a:prstGeom>
        </p:spPr>
      </p:pic>
    </p:spTree>
    <p:extLst>
      <p:ext uri="{BB962C8B-B14F-4D97-AF65-F5344CB8AC3E}">
        <p14:creationId xmlns:p14="http://schemas.microsoft.com/office/powerpoint/2010/main" val="111450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4B2F791-8466-F643-5C39-3C44B9B2C8F4}"/>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lang="en-PH" sz="2400" b="1" dirty="0">
                <a:latin typeface="Helvetica"/>
                <a:cs typeface="Helvetica"/>
              </a:rPr>
              <a:t>AI &amp; emerging technologies</a:t>
            </a:r>
            <a:r>
              <a:rPr kumimoji="0" lang="en-US" sz="2400" b="1" i="0" u="none" strike="noStrike" kern="1200" cap="none" spc="0" normalizeH="0" baseline="0" noProof="0" dirty="0">
                <a:ln>
                  <a:noFill/>
                </a:ln>
                <a:solidFill>
                  <a:srgbClr val="000000"/>
                </a:solidFill>
                <a:effectLst/>
                <a:uLnTx/>
                <a:uFillTx/>
                <a:latin typeface="Helvetica"/>
                <a:cs typeface="Helvetica"/>
              </a:rPr>
              <a:t> investment priorities (5 items) </a:t>
            </a:r>
          </a:p>
        </p:txBody>
      </p:sp>
      <p:sp>
        <p:nvSpPr>
          <p:cNvPr id="4" name="TextBox 3">
            <a:extLst>
              <a:ext uri="{FF2B5EF4-FFF2-40B4-BE49-F238E27FC236}">
                <a16:creationId xmlns:a16="http://schemas.microsoft.com/office/drawing/2014/main" id="{D108334C-42C3-D2BE-9C91-72A74D012A13}"/>
              </a:ext>
            </a:extLst>
          </p:cNvPr>
          <p:cNvSpPr txBox="1"/>
          <p:nvPr/>
        </p:nvSpPr>
        <p:spPr>
          <a:xfrm>
            <a:off x="3677101" y="6577268"/>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Government Edge Survey in Oct 2025. Sample size : </a:t>
            </a:r>
            <a:r>
              <a:rPr lang="en-US" sz="1100" i="1" dirty="0">
                <a:solidFill>
                  <a:srgbClr val="FFFFFF">
                    <a:lumMod val="50000"/>
                  </a:srgbClr>
                </a:solidFill>
                <a:latin typeface="Helvetica" panose="020B0403020202020204" pitchFamily="34" charset="0"/>
                <a:cs typeface="Helvetica Neue" panose="02000503000000020004" pitchFamily="2"/>
                <a:sym typeface="Arial"/>
              </a:rPr>
              <a:t>139</a:t>
            </a: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 Australian Government Leaders</a:t>
            </a:r>
          </a:p>
        </p:txBody>
      </p:sp>
      <p:pic>
        <p:nvPicPr>
          <p:cNvPr id="5" name="Graphic 4">
            <a:extLst>
              <a:ext uri="{FF2B5EF4-FFF2-40B4-BE49-F238E27FC236}">
                <a16:creationId xmlns:a16="http://schemas.microsoft.com/office/drawing/2014/main" id="{F02E9F3C-DFE4-341F-F994-E7612C040E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3075" y="925292"/>
            <a:ext cx="11485850" cy="3087981"/>
          </a:xfrm>
          <a:prstGeom prst="rect">
            <a:avLst/>
          </a:prstGeom>
        </p:spPr>
      </p:pic>
    </p:spTree>
    <p:extLst>
      <p:ext uri="{BB962C8B-B14F-4D97-AF65-F5344CB8AC3E}">
        <p14:creationId xmlns:p14="http://schemas.microsoft.com/office/powerpoint/2010/main" val="1741897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2E2D4-916C-EC23-F8F2-30B1B3FC6CB9}"/>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9A1EA7B4-B755-AA40-B817-0AA49F58D662}"/>
              </a:ext>
            </a:extLst>
          </p:cNvPr>
          <p:cNvGrpSpPr/>
          <p:nvPr/>
        </p:nvGrpSpPr>
        <p:grpSpPr>
          <a:xfrm>
            <a:off x="470612" y="2123681"/>
            <a:ext cx="7539256" cy="2055367"/>
            <a:chOff x="470612" y="318746"/>
            <a:chExt cx="7539256" cy="2055367"/>
          </a:xfrm>
        </p:grpSpPr>
        <p:sp>
          <p:nvSpPr>
            <p:cNvPr id="3" name="TextBox 2">
              <a:extLst>
                <a:ext uri="{FF2B5EF4-FFF2-40B4-BE49-F238E27FC236}">
                  <a16:creationId xmlns:a16="http://schemas.microsoft.com/office/drawing/2014/main" id="{579211FB-6102-72AD-8CB4-FCC45033FBC0}"/>
                </a:ext>
              </a:extLst>
            </p:cNvPr>
            <p:cNvSpPr txBox="1"/>
            <p:nvPr/>
          </p:nvSpPr>
          <p:spPr>
            <a:xfrm>
              <a:off x="470612" y="318746"/>
              <a:ext cx="7539256" cy="1815882"/>
            </a:xfrm>
            <a:prstGeom prst="rect">
              <a:avLst/>
            </a:prstGeom>
            <a:noFill/>
          </p:spPr>
          <p:txBody>
            <a:bodyPr wrap="square" lIns="91440" tIns="45720" rIns="91440" bIns="45720" rtlCol="0" anchor="t">
              <a:spAutoFit/>
            </a:bodyPr>
            <a:lstStyle/>
            <a:p>
              <a:pPr>
                <a:spcAft>
                  <a:spcPts val="600"/>
                </a:spcAft>
              </a:pPr>
              <a:r>
                <a:rPr lang="en-US" sz="2800" dirty="0">
                  <a:latin typeface="Helvetica"/>
                  <a:cs typeface="Helvetica"/>
                </a:rPr>
                <a:t>CISO investment priorities: </a:t>
              </a:r>
              <a:br>
                <a:rPr lang="en-US" sz="4000" b="1" dirty="0">
                  <a:latin typeface="Helvetica"/>
                  <a:cs typeface="Helvetica"/>
                </a:rPr>
              </a:br>
              <a:r>
                <a:rPr lang="en-US" sz="4000" b="1" dirty="0">
                  <a:latin typeface="Helvetica"/>
                  <a:cs typeface="Helvetica"/>
                </a:rPr>
                <a:t>Business enablement &amp; </a:t>
              </a:r>
              <a:r>
                <a:rPr lang="en-US" sz="4000" b="1" dirty="0" err="1">
                  <a:latin typeface="Helvetica"/>
                  <a:cs typeface="Helvetica"/>
                </a:rPr>
                <a:t>organisational</a:t>
              </a:r>
              <a:r>
                <a:rPr lang="en-US" sz="4000" b="1" dirty="0">
                  <a:latin typeface="Helvetica"/>
                  <a:cs typeface="Helvetica"/>
                </a:rPr>
                <a:t> excellence</a:t>
              </a:r>
            </a:p>
          </p:txBody>
        </p:sp>
        <p:sp>
          <p:nvSpPr>
            <p:cNvPr id="4" name="Rectangle 3">
              <a:extLst>
                <a:ext uri="{FF2B5EF4-FFF2-40B4-BE49-F238E27FC236}">
                  <a16:creationId xmlns:a16="http://schemas.microsoft.com/office/drawing/2014/main" id="{EE59D132-8908-3A5E-BA9E-08DD680102CB}"/>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C4B12684-A97A-844B-9A78-A977CB2BDE5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3775759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9BA8EA3-E54A-83B4-0A2B-2B3A54B972B2}"/>
              </a:ext>
            </a:extLst>
          </p:cNvPr>
          <p:cNvSpPr/>
          <p:nvPr/>
        </p:nvSpPr>
        <p:spPr>
          <a:xfrm>
            <a:off x="233209" y="149927"/>
            <a:ext cx="10072326" cy="400110"/>
          </a:xfrm>
          <a:prstGeom prst="rect">
            <a:avLst/>
          </a:prstGeom>
        </p:spPr>
        <p:txBody>
          <a:bodyPr wrap="square" lIns="91440" tIns="45720" rIns="91440" bIns="45720" anchor="t">
            <a:spAutoFit/>
          </a:bodyPr>
          <a:lstStyle/>
          <a:p>
            <a:pPr>
              <a:defRPr/>
            </a:pPr>
            <a:r>
              <a:rPr lang="en-PH" sz="2000" b="1" dirty="0">
                <a:latin typeface="Helvetica"/>
                <a:cs typeface="Helvetica"/>
              </a:rPr>
              <a:t>Digital transformation &amp; customer experience</a:t>
            </a:r>
            <a:r>
              <a:rPr kumimoji="0" lang="en-US" sz="2000" b="1" i="0" u="none" strike="noStrike" kern="1200" cap="none" spc="0" normalizeH="0" baseline="0" noProof="0" dirty="0">
                <a:ln>
                  <a:noFill/>
                </a:ln>
                <a:solidFill>
                  <a:srgbClr val="000000"/>
                </a:solidFill>
                <a:effectLst/>
                <a:uLnTx/>
                <a:uFillTx/>
                <a:latin typeface="Helvetica"/>
                <a:cs typeface="Helvetica"/>
              </a:rPr>
              <a:t> investment priorities (9 items) </a:t>
            </a:r>
          </a:p>
        </p:txBody>
      </p:sp>
      <p:sp>
        <p:nvSpPr>
          <p:cNvPr id="4" name="TextBox 3">
            <a:extLst>
              <a:ext uri="{FF2B5EF4-FFF2-40B4-BE49-F238E27FC236}">
                <a16:creationId xmlns:a16="http://schemas.microsoft.com/office/drawing/2014/main" id="{76E873A2-F2A6-3928-206B-07700DB2F220}"/>
              </a:ext>
            </a:extLst>
          </p:cNvPr>
          <p:cNvSpPr txBox="1"/>
          <p:nvPr/>
        </p:nvSpPr>
        <p:spPr>
          <a:xfrm>
            <a:off x="3677101" y="6577268"/>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Government Edge Survey in Oct 2025. Sample size : </a:t>
            </a:r>
            <a:r>
              <a:rPr lang="en-US" sz="1100" i="1" dirty="0">
                <a:solidFill>
                  <a:srgbClr val="FFFFFF">
                    <a:lumMod val="50000"/>
                  </a:srgbClr>
                </a:solidFill>
                <a:latin typeface="Helvetica" panose="020B0403020202020204" pitchFamily="34" charset="0"/>
                <a:cs typeface="Helvetica Neue" panose="02000503000000020004" pitchFamily="2"/>
                <a:sym typeface="Arial"/>
              </a:rPr>
              <a:t>139</a:t>
            </a: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 Australian Government Leaders</a:t>
            </a:r>
          </a:p>
        </p:txBody>
      </p:sp>
      <p:pic>
        <p:nvPicPr>
          <p:cNvPr id="5" name="Graphic 4">
            <a:extLst>
              <a:ext uri="{FF2B5EF4-FFF2-40B4-BE49-F238E27FC236}">
                <a16:creationId xmlns:a16="http://schemas.microsoft.com/office/drawing/2014/main" id="{0D43607C-49AC-3B0E-50B1-EFBB2ADB52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3075" y="926592"/>
            <a:ext cx="11485850" cy="5058090"/>
          </a:xfrm>
          <a:prstGeom prst="rect">
            <a:avLst/>
          </a:prstGeom>
        </p:spPr>
      </p:pic>
    </p:spTree>
    <p:extLst>
      <p:ext uri="{BB962C8B-B14F-4D97-AF65-F5344CB8AC3E}">
        <p14:creationId xmlns:p14="http://schemas.microsoft.com/office/powerpoint/2010/main" val="3251296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33AB0B2-BE77-FDD8-E510-AE85A7A68A56}"/>
              </a:ext>
            </a:extLst>
          </p:cNvPr>
          <p:cNvSpPr/>
          <p:nvPr/>
        </p:nvSpPr>
        <p:spPr>
          <a:xfrm>
            <a:off x="233209" y="149927"/>
            <a:ext cx="10072326" cy="400110"/>
          </a:xfrm>
          <a:prstGeom prst="rect">
            <a:avLst/>
          </a:prstGeom>
        </p:spPr>
        <p:txBody>
          <a:bodyPr wrap="square" lIns="91440" tIns="45720" rIns="91440" bIns="45720" anchor="t">
            <a:spAutoFit/>
          </a:bodyPr>
          <a:lstStyle/>
          <a:p>
            <a:pPr>
              <a:defRPr/>
            </a:pPr>
            <a:r>
              <a:rPr lang="en-PH" sz="2000" b="1" dirty="0">
                <a:latin typeface="Helvetica"/>
                <a:cs typeface="Helvetica"/>
              </a:rPr>
              <a:t>Collaboration &amp; workforce solutions </a:t>
            </a:r>
            <a:r>
              <a:rPr kumimoji="0" lang="en-US" sz="2000" b="1" i="0" u="none" strike="noStrike" kern="1200" cap="none" spc="0" normalizeH="0" baseline="0" noProof="0" dirty="0">
                <a:ln>
                  <a:noFill/>
                </a:ln>
                <a:solidFill>
                  <a:srgbClr val="000000"/>
                </a:solidFill>
                <a:effectLst/>
                <a:uLnTx/>
                <a:uFillTx/>
                <a:latin typeface="Helvetica"/>
                <a:cs typeface="Helvetica"/>
              </a:rPr>
              <a:t>investment priorities (5 items) </a:t>
            </a:r>
          </a:p>
        </p:txBody>
      </p:sp>
      <p:sp>
        <p:nvSpPr>
          <p:cNvPr id="6" name="TextBox 5">
            <a:extLst>
              <a:ext uri="{FF2B5EF4-FFF2-40B4-BE49-F238E27FC236}">
                <a16:creationId xmlns:a16="http://schemas.microsoft.com/office/drawing/2014/main" id="{DA799C23-2B9D-5823-369D-6D6C7AAAC3CA}"/>
              </a:ext>
            </a:extLst>
          </p:cNvPr>
          <p:cNvSpPr txBox="1"/>
          <p:nvPr/>
        </p:nvSpPr>
        <p:spPr>
          <a:xfrm>
            <a:off x="3677101" y="6577268"/>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Government Edge Survey in Oct 2025. Sample size : </a:t>
            </a:r>
            <a:r>
              <a:rPr lang="en-US" sz="1100" i="1" dirty="0">
                <a:solidFill>
                  <a:srgbClr val="FFFFFF">
                    <a:lumMod val="50000"/>
                  </a:srgbClr>
                </a:solidFill>
                <a:latin typeface="Helvetica" panose="020B0403020202020204" pitchFamily="34" charset="0"/>
                <a:cs typeface="Helvetica Neue" panose="02000503000000020004" pitchFamily="2"/>
                <a:sym typeface="Arial"/>
              </a:rPr>
              <a:t>139</a:t>
            </a: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 Australian Government Leaders</a:t>
            </a:r>
          </a:p>
        </p:txBody>
      </p:sp>
      <p:pic>
        <p:nvPicPr>
          <p:cNvPr id="7" name="Graphic 6">
            <a:extLst>
              <a:ext uri="{FF2B5EF4-FFF2-40B4-BE49-F238E27FC236}">
                <a16:creationId xmlns:a16="http://schemas.microsoft.com/office/drawing/2014/main" id="{73387AEE-3191-027D-A9B0-A14EADB0FB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3075" y="926591"/>
            <a:ext cx="11485850" cy="3215264"/>
          </a:xfrm>
          <a:prstGeom prst="rect">
            <a:avLst/>
          </a:prstGeom>
        </p:spPr>
      </p:pic>
    </p:spTree>
    <p:extLst>
      <p:ext uri="{BB962C8B-B14F-4D97-AF65-F5344CB8AC3E}">
        <p14:creationId xmlns:p14="http://schemas.microsoft.com/office/powerpoint/2010/main" val="901309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B6F61-97A4-F523-264C-467E59C3077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76CAD5E-EF02-85AD-48B0-891317D38EDB}"/>
              </a:ext>
            </a:extLst>
          </p:cNvPr>
          <p:cNvSpPr/>
          <p:nvPr/>
        </p:nvSpPr>
        <p:spPr>
          <a:xfrm>
            <a:off x="233209" y="149927"/>
            <a:ext cx="10072326" cy="400110"/>
          </a:xfrm>
          <a:prstGeom prst="rect">
            <a:avLst/>
          </a:prstGeom>
        </p:spPr>
        <p:txBody>
          <a:bodyPr wrap="square" lIns="91440" tIns="45720" rIns="91440" bIns="45720" anchor="t">
            <a:spAutoFit/>
          </a:bodyPr>
          <a:lstStyle/>
          <a:p>
            <a:pPr>
              <a:defRPr/>
            </a:pPr>
            <a:r>
              <a:rPr lang="en-PH" sz="2000" b="1" dirty="0">
                <a:latin typeface="Helvetica"/>
                <a:cs typeface="Helvetica"/>
              </a:rPr>
              <a:t>IT governance &amp; financial management</a:t>
            </a:r>
            <a:r>
              <a:rPr kumimoji="0" lang="en-US" sz="2000" b="1" i="0" u="none" strike="noStrike" kern="1200" cap="none" spc="0" normalizeH="0" baseline="0" noProof="0" dirty="0">
                <a:ln>
                  <a:noFill/>
                </a:ln>
                <a:solidFill>
                  <a:srgbClr val="000000"/>
                </a:solidFill>
                <a:effectLst/>
                <a:uLnTx/>
                <a:uFillTx/>
                <a:latin typeface="Helvetica"/>
                <a:cs typeface="Helvetica"/>
              </a:rPr>
              <a:t> investment priorities (10 items) </a:t>
            </a:r>
          </a:p>
        </p:txBody>
      </p:sp>
      <p:sp>
        <p:nvSpPr>
          <p:cNvPr id="7" name="TextBox 6">
            <a:extLst>
              <a:ext uri="{FF2B5EF4-FFF2-40B4-BE49-F238E27FC236}">
                <a16:creationId xmlns:a16="http://schemas.microsoft.com/office/drawing/2014/main" id="{F5841E34-5C76-1F79-B917-686E531327CB}"/>
              </a:ext>
            </a:extLst>
          </p:cNvPr>
          <p:cNvSpPr txBox="1"/>
          <p:nvPr/>
        </p:nvSpPr>
        <p:spPr>
          <a:xfrm>
            <a:off x="3677101" y="6577268"/>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Government Edge Survey in Oct 2025. Sample size : </a:t>
            </a:r>
            <a:r>
              <a:rPr lang="en-US" sz="1100" i="1" dirty="0">
                <a:solidFill>
                  <a:srgbClr val="FFFFFF">
                    <a:lumMod val="50000"/>
                  </a:srgbClr>
                </a:solidFill>
                <a:latin typeface="Helvetica" panose="020B0403020202020204" pitchFamily="34" charset="0"/>
                <a:cs typeface="Helvetica Neue" panose="02000503000000020004" pitchFamily="2"/>
                <a:sym typeface="Arial"/>
              </a:rPr>
              <a:t>139</a:t>
            </a: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 Australian Government Leaders</a:t>
            </a:r>
          </a:p>
        </p:txBody>
      </p:sp>
      <p:pic>
        <p:nvPicPr>
          <p:cNvPr id="6" name="Graphic 5">
            <a:extLst>
              <a:ext uri="{FF2B5EF4-FFF2-40B4-BE49-F238E27FC236}">
                <a16:creationId xmlns:a16="http://schemas.microsoft.com/office/drawing/2014/main" id="{2740FB07-392C-56CA-B2FB-54D005FC246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3075" y="926592"/>
            <a:ext cx="11485850" cy="5550618"/>
          </a:xfrm>
          <a:prstGeom prst="rect">
            <a:avLst/>
          </a:prstGeom>
        </p:spPr>
      </p:pic>
    </p:spTree>
    <p:extLst>
      <p:ext uri="{BB962C8B-B14F-4D97-AF65-F5344CB8AC3E}">
        <p14:creationId xmlns:p14="http://schemas.microsoft.com/office/powerpoint/2010/main" val="480535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533B-4A48-E947-E97B-CE388B643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FCF91B8-64C6-D18F-94D0-BCA7D12B68C4}"/>
              </a:ext>
            </a:extLst>
          </p:cNvPr>
          <p:cNvSpPr/>
          <p:nvPr/>
        </p:nvSpPr>
        <p:spPr>
          <a:xfrm>
            <a:off x="233209" y="149927"/>
            <a:ext cx="10072326"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b="1" i="0" u="none" strike="noStrike" kern="1200" cap="none" spc="0" normalizeH="0" baseline="0" noProof="0" dirty="0" err="1">
                <a:ln>
                  <a:noFill/>
                </a:ln>
                <a:solidFill>
                  <a:prstClr val="black"/>
                </a:solidFill>
                <a:effectLst/>
                <a:uLnTx/>
                <a:uFillTx/>
                <a:latin typeface="Helvetica"/>
                <a:cs typeface="Helvetica"/>
              </a:rPr>
              <a:t>Organisational</a:t>
            </a:r>
            <a:r>
              <a:rPr kumimoji="0" lang="en-PH" b="1" i="0" u="none" strike="noStrike" kern="1200" cap="none" spc="0" normalizeH="0" baseline="0" noProof="0" dirty="0">
                <a:ln>
                  <a:noFill/>
                </a:ln>
                <a:solidFill>
                  <a:prstClr val="black"/>
                </a:solidFill>
                <a:effectLst/>
                <a:uLnTx/>
                <a:uFillTx/>
                <a:latin typeface="Helvetica"/>
                <a:cs typeface="Helvetica"/>
              </a:rPr>
              <a:t> </a:t>
            </a:r>
            <a:r>
              <a:rPr lang="en-PH" b="1" dirty="0">
                <a:solidFill>
                  <a:prstClr val="black"/>
                </a:solidFill>
                <a:latin typeface="Helvetica"/>
                <a:cs typeface="Helvetica"/>
              </a:rPr>
              <a:t>development</a:t>
            </a:r>
            <a:r>
              <a:rPr kumimoji="0" lang="en-PH" b="1" i="0" u="none" strike="noStrike" kern="1200" cap="none" spc="0" normalizeH="0" baseline="0" noProof="0" dirty="0">
                <a:ln>
                  <a:noFill/>
                </a:ln>
                <a:solidFill>
                  <a:prstClr val="black"/>
                </a:solidFill>
                <a:effectLst/>
                <a:uLnTx/>
                <a:uFillTx/>
                <a:latin typeface="Helvetica"/>
                <a:cs typeface="Helvetica"/>
              </a:rPr>
              <a:t> &amp; </a:t>
            </a:r>
            <a:r>
              <a:rPr lang="en-PH" b="1" dirty="0">
                <a:solidFill>
                  <a:prstClr val="black"/>
                </a:solidFill>
                <a:latin typeface="Helvetica"/>
                <a:cs typeface="Helvetica"/>
              </a:rPr>
              <a:t>change</a:t>
            </a:r>
            <a:r>
              <a:rPr kumimoji="0" lang="en-PH" b="1" i="0" u="none" strike="noStrike" kern="1200" cap="none" spc="0" normalizeH="0" baseline="0" noProof="0" dirty="0">
                <a:ln>
                  <a:noFill/>
                </a:ln>
                <a:solidFill>
                  <a:prstClr val="black"/>
                </a:solidFill>
                <a:effectLst/>
                <a:uLnTx/>
                <a:uFillTx/>
                <a:latin typeface="Helvetica"/>
                <a:cs typeface="Helvetica"/>
              </a:rPr>
              <a:t> </a:t>
            </a:r>
            <a:r>
              <a:rPr lang="en-PH" b="1" dirty="0">
                <a:solidFill>
                  <a:prstClr val="black"/>
                </a:solidFill>
                <a:latin typeface="Helvetica"/>
                <a:cs typeface="Helvetica"/>
              </a:rPr>
              <a:t>management</a:t>
            </a:r>
            <a:r>
              <a:rPr kumimoji="0" lang="en-US" b="1" i="0" u="none" strike="noStrike" kern="1200" cap="none" spc="0" normalizeH="0" baseline="0" noProof="0" dirty="0">
                <a:ln>
                  <a:noFill/>
                </a:ln>
                <a:solidFill>
                  <a:srgbClr val="000000"/>
                </a:solidFill>
                <a:effectLst/>
                <a:uLnTx/>
                <a:uFillTx/>
                <a:latin typeface="Helvetica"/>
                <a:cs typeface="Helvetica"/>
              </a:rPr>
              <a:t> investment priorities (5 items) </a:t>
            </a:r>
          </a:p>
        </p:txBody>
      </p:sp>
      <p:sp>
        <p:nvSpPr>
          <p:cNvPr id="6" name="TextBox 5">
            <a:extLst>
              <a:ext uri="{FF2B5EF4-FFF2-40B4-BE49-F238E27FC236}">
                <a16:creationId xmlns:a16="http://schemas.microsoft.com/office/drawing/2014/main" id="{200A5C73-8C77-B0A3-B268-38BCB7139DF6}"/>
              </a:ext>
            </a:extLst>
          </p:cNvPr>
          <p:cNvSpPr txBox="1"/>
          <p:nvPr/>
        </p:nvSpPr>
        <p:spPr>
          <a:xfrm>
            <a:off x="3677101" y="6577268"/>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Government Edge Survey in Oct 2025. Sample size : </a:t>
            </a:r>
            <a:r>
              <a:rPr lang="en-US" sz="1100" i="1" dirty="0">
                <a:solidFill>
                  <a:srgbClr val="FFFFFF">
                    <a:lumMod val="50000"/>
                  </a:srgbClr>
                </a:solidFill>
                <a:latin typeface="Helvetica" panose="020B0403020202020204" pitchFamily="34" charset="0"/>
                <a:cs typeface="Helvetica Neue" panose="02000503000000020004" pitchFamily="2"/>
                <a:sym typeface="Arial"/>
              </a:rPr>
              <a:t>139</a:t>
            </a: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 Australian Government Leaders</a:t>
            </a:r>
          </a:p>
        </p:txBody>
      </p:sp>
      <p:pic>
        <p:nvPicPr>
          <p:cNvPr id="7" name="Graphic 6">
            <a:extLst>
              <a:ext uri="{FF2B5EF4-FFF2-40B4-BE49-F238E27FC236}">
                <a16:creationId xmlns:a16="http://schemas.microsoft.com/office/drawing/2014/main" id="{F17D5B70-5FB3-F12B-922E-C9A48B372E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3075" y="926592"/>
            <a:ext cx="11485850" cy="3087981"/>
          </a:xfrm>
          <a:prstGeom prst="rect">
            <a:avLst/>
          </a:prstGeom>
        </p:spPr>
      </p:pic>
    </p:spTree>
    <p:extLst>
      <p:ext uri="{BB962C8B-B14F-4D97-AF65-F5344CB8AC3E}">
        <p14:creationId xmlns:p14="http://schemas.microsoft.com/office/powerpoint/2010/main" val="352996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0" name="Straight Connector 69">
            <a:extLst>
              <a:ext uri="{FF2B5EF4-FFF2-40B4-BE49-F238E27FC236}">
                <a16:creationId xmlns:a16="http://schemas.microsoft.com/office/drawing/2014/main" id="{4B110C6C-3024-A34D-BA04-AE8666E58863}"/>
              </a:ext>
            </a:extLst>
          </p:cNvPr>
          <p:cNvCxnSpPr>
            <a:cxnSpLocks/>
          </p:cNvCxnSpPr>
          <p:nvPr/>
        </p:nvCxnSpPr>
        <p:spPr>
          <a:xfrm>
            <a:off x="606056" y="754239"/>
            <a:ext cx="11167730"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733CC3C1-B6F8-6E0B-B96E-0147C309E8A4}"/>
              </a:ext>
            </a:extLst>
          </p:cNvPr>
          <p:cNvSpPr txBox="1"/>
          <p:nvPr/>
        </p:nvSpPr>
        <p:spPr>
          <a:xfrm>
            <a:off x="6261100" y="-1333500"/>
            <a:ext cx="184731" cy="369332"/>
          </a:xfrm>
          <a:prstGeom prst="rect">
            <a:avLst/>
          </a:prstGeom>
          <a:noFill/>
          <a:effectLst>
            <a:outerShdw blurRad="63500" sx="102000" sy="102000" algn="ctr" rotWithShape="0">
              <a:prstClr val="black">
                <a:alpha val="40000"/>
              </a:prstClr>
            </a:outerShdw>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06D2B26-DB9A-50F0-C4F2-7C522618BE38}"/>
              </a:ext>
            </a:extLst>
          </p:cNvPr>
          <p:cNvSpPr/>
          <p:nvPr/>
        </p:nvSpPr>
        <p:spPr>
          <a:xfrm>
            <a:off x="493956" y="169748"/>
            <a:ext cx="9374489" cy="461665"/>
          </a:xfrm>
          <a:prstGeom prst="rect">
            <a:avLst/>
          </a:prstGeom>
        </p:spPr>
        <p:txBody>
          <a:bodyPr wrap="none" lIns="91440" tIns="45720" rIns="91440" bIns="45720" anchor="t">
            <a:spAutoFit/>
          </a:bodyPr>
          <a:lstStyle/>
          <a:p>
            <a:pPr lvl="0">
              <a:defRPr/>
            </a:pPr>
            <a:r>
              <a:rPr lang="en-US" sz="2400" b="1" dirty="0">
                <a:solidFill>
                  <a:srgbClr val="000000"/>
                </a:solidFill>
                <a:latin typeface="Helvetica Neue" panose="02000503000000020004"/>
                <a:cs typeface="Helvetica"/>
              </a:rPr>
              <a:t>Survey demographics: Australian government leaders in 2025</a:t>
            </a:r>
            <a:endParaRPr lang="en-AU" sz="2400" b="1" dirty="0">
              <a:solidFill>
                <a:srgbClr val="000000"/>
              </a:solidFill>
              <a:latin typeface="Helvetica Neue" panose="02000503000000020004"/>
              <a:cs typeface="Helvetica"/>
            </a:endParaRPr>
          </a:p>
        </p:txBody>
      </p:sp>
      <p:pic>
        <p:nvPicPr>
          <p:cNvPr id="5" name="Graphic 4">
            <a:extLst>
              <a:ext uri="{FF2B5EF4-FFF2-40B4-BE49-F238E27FC236}">
                <a16:creationId xmlns:a16="http://schemas.microsoft.com/office/drawing/2014/main" id="{7C486410-6FD5-B3B3-7C9C-5F8E7BF6B0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876" y="678035"/>
            <a:ext cx="12256358" cy="5707835"/>
          </a:xfrm>
          <a:prstGeom prst="rect">
            <a:avLst/>
          </a:prstGeom>
        </p:spPr>
      </p:pic>
    </p:spTree>
    <p:extLst>
      <p:ext uri="{BB962C8B-B14F-4D97-AF65-F5344CB8AC3E}">
        <p14:creationId xmlns:p14="http://schemas.microsoft.com/office/powerpoint/2010/main" val="363768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643102" y="2431691"/>
            <a:ext cx="3593615" cy="61414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This document outlines different investment priorities for Government </a:t>
            </a:r>
            <a:r>
              <a:rPr lang="en-US" sz="1200" b="1">
                <a:solidFill>
                  <a:prstClr val="black"/>
                </a:solidFill>
                <a:latin typeface="Helvetica"/>
                <a:cs typeface="Helvetica"/>
              </a:rPr>
              <a:t>leaders.</a:t>
            </a:r>
            <a:endParaRPr lang="en-US" sz="1200" i="0" u="none" strike="noStrike" kern="1200" cap="none" spc="0" normalizeH="0" baseline="0" noProof="0" dirty="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643102" y="1878189"/>
            <a:ext cx="4129255" cy="64904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Document description</a:t>
            </a:r>
          </a:p>
        </p:txBody>
      </p:sp>
      <p:sp>
        <p:nvSpPr>
          <p:cNvPr id="6" name="Rectangle 5">
            <a:extLst>
              <a:ext uri="{FF2B5EF4-FFF2-40B4-BE49-F238E27FC236}">
                <a16:creationId xmlns:a16="http://schemas.microsoft.com/office/drawing/2014/main" id="{24C42335-3FD8-4EDA-2E5C-1E6001BA24EF}"/>
              </a:ext>
            </a:extLst>
          </p:cNvPr>
          <p:cNvSpPr/>
          <p:nvPr/>
        </p:nvSpPr>
        <p:spPr>
          <a:xfrm>
            <a:off x="643101" y="1270887"/>
            <a:ext cx="4129258" cy="52321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E7534F"/>
                </a:solidFill>
                <a:latin typeface="Helvetica"/>
                <a:cs typeface="Helvetica"/>
              </a:rPr>
              <a:t>Government leaders</a:t>
            </a:r>
            <a:br>
              <a:rPr lang="en-US" sz="1400" b="1" dirty="0">
                <a:solidFill>
                  <a:srgbClr val="E7534F"/>
                </a:solidFill>
                <a:latin typeface="Helvetica"/>
                <a:cs typeface="Helvetica"/>
              </a:rPr>
            </a:br>
            <a:r>
              <a:rPr kumimoji="0" lang="en-US" sz="1400" b="1" i="0" u="none" strike="noStrike" kern="1200" cap="none" spc="0" normalizeH="0" baseline="0" noProof="0" dirty="0">
                <a:ln>
                  <a:noFill/>
                </a:ln>
                <a:solidFill>
                  <a:srgbClr val="E7534F"/>
                </a:solidFill>
                <a:effectLst/>
                <a:uLnTx/>
                <a:uFillTx/>
                <a:latin typeface="Helvetica"/>
                <a:ea typeface="+mn-ea"/>
                <a:cs typeface="Helvetica"/>
              </a:rPr>
              <a:t>demographic budget breakdown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772359"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5301692" y="1228847"/>
            <a:ext cx="6096000" cy="440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Investment priorities​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Investment priorities are indicated by respondents' intentions to spend </a:t>
            </a:r>
            <a:br>
              <a:rPr kumimoji="0" lang="en-US" sz="1200" i="0" u="none" strike="noStrike" kern="1200" cap="none" spc="0" normalizeH="0" baseline="0" noProof="0" dirty="0">
                <a:ln>
                  <a:noFill/>
                </a:ln>
                <a:solidFill>
                  <a:prstClr val="black"/>
                </a:solidFill>
                <a:effectLst/>
                <a:uLnTx/>
                <a:uFillTx/>
                <a:latin typeface="Helvetica"/>
                <a:ea typeface="+mn-ea"/>
                <a:cs typeface="Helvetica"/>
              </a:rPr>
            </a:br>
            <a:r>
              <a:rPr kumimoji="0" lang="en-US" sz="1200" i="0" u="none" strike="noStrike" kern="1200" cap="none" spc="0" normalizeH="0" baseline="0" noProof="0" dirty="0">
                <a:ln>
                  <a:noFill/>
                </a:ln>
                <a:solidFill>
                  <a:prstClr val="black"/>
                </a:solidFill>
                <a:effectLst/>
                <a:uLnTx/>
                <a:uFillTx/>
                <a:latin typeface="Helvetica"/>
                <a:ea typeface="+mn-ea"/>
                <a:cs typeface="Helvetica"/>
              </a:rPr>
              <a:t>in a given area over the next year. </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There are approximately 8</a:t>
            </a:r>
            <a:r>
              <a:rPr lang="en-US" sz="1200" dirty="0">
                <a:solidFill>
                  <a:prstClr val="black"/>
                </a:solidFill>
                <a:latin typeface="Helvetica"/>
                <a:cs typeface="Helvetica"/>
              </a:rPr>
              <a:t>3</a:t>
            </a:r>
            <a:r>
              <a:rPr kumimoji="0" lang="en-US" sz="1200" i="0" u="none" strike="noStrike" kern="1200" cap="none" spc="0" normalizeH="0" baseline="0" noProof="0" dirty="0">
                <a:ln>
                  <a:noFill/>
                </a:ln>
                <a:solidFill>
                  <a:prstClr val="black"/>
                </a:solidFill>
                <a:effectLst/>
                <a:uLnTx/>
                <a:uFillTx/>
                <a:latin typeface="Helvetica"/>
                <a:ea typeface="+mn-ea"/>
                <a:cs typeface="Helvetica"/>
              </a:rPr>
              <a:t> line items of investment priorities. The investment priority statistics represent the top 10 investments by proportion of spending </a:t>
            </a:r>
            <a:br>
              <a:rPr kumimoji="0" lang="en-US" sz="1200" i="0" u="none" strike="noStrike" kern="1200" cap="none" spc="0" normalizeH="0" baseline="0" noProof="0" dirty="0">
                <a:ln>
                  <a:noFill/>
                </a:ln>
                <a:solidFill>
                  <a:prstClr val="black"/>
                </a:solidFill>
                <a:effectLst/>
                <a:uLnTx/>
                <a:uFillTx/>
                <a:latin typeface="Helvetica"/>
                <a:ea typeface="+mn-ea"/>
                <a:cs typeface="Helvetica"/>
              </a:rPr>
            </a:br>
            <a:r>
              <a:rPr kumimoji="0" lang="en-US" sz="1200" i="0" u="none" strike="noStrike" kern="1200" cap="none" spc="0" normalizeH="0" baseline="0" noProof="0" dirty="0">
                <a:ln>
                  <a:noFill/>
                </a:ln>
                <a:solidFill>
                  <a:prstClr val="black"/>
                </a:solidFill>
                <a:effectLst/>
                <a:uLnTx/>
                <a:uFillTx/>
                <a:latin typeface="Helvetica"/>
                <a:ea typeface="+mn-ea"/>
                <a:cs typeface="Helvetica"/>
              </a:rPr>
              <a:t>in the next </a:t>
            </a:r>
            <a:r>
              <a:rPr lang="en-US" sz="1200" dirty="0">
                <a:solidFill>
                  <a:prstClr val="black"/>
                </a:solidFill>
                <a:latin typeface="Helvetica"/>
                <a:cs typeface="Helvetica"/>
              </a:rPr>
              <a:t>12 months</a:t>
            </a:r>
            <a:r>
              <a:rPr kumimoji="0" lang="en-US" sz="1200" i="0" u="none" strike="noStrike" kern="1200" cap="none" spc="0" normalizeH="0" baseline="0" noProof="0" dirty="0">
                <a:ln>
                  <a:noFill/>
                </a:ln>
                <a:solidFill>
                  <a:prstClr val="black"/>
                </a:solidFill>
                <a:effectLst/>
                <a:uLnTx/>
                <a:uFillTx/>
                <a:latin typeface="Helvetica"/>
                <a:ea typeface="+mn-ea"/>
                <a:cs typeface="Helvetica"/>
              </a:rPr>
              <a:t>.</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endParaRPr kumimoji="0" lang="en-US" sz="1200" i="0" u="none" strike="noStrike" kern="1200" cap="none" spc="0" normalizeH="0" baseline="0" noProof="0" dirty="0">
              <a:ln>
                <a:noFill/>
              </a:ln>
              <a:solidFill>
                <a:prstClr val="black"/>
              </a:solidFill>
              <a:effectLst/>
              <a:uLnTx/>
              <a:uFillTx/>
              <a:latin typeface="Helvetica"/>
              <a:ea typeface="+mn-ea"/>
              <a:cs typeface="Helvetica"/>
            </a:endParaRPr>
          </a:p>
          <a:p>
            <a:pPr marR="0" lvl="0" algn="l" defTabSz="914400" rtl="0" eaLnBrk="1" fontAlgn="auto" latinLnBrk="0" hangingPunct="1">
              <a:lnSpc>
                <a:spcPct val="150000"/>
              </a:lnSpc>
              <a:spcBef>
                <a:spcPts val="0"/>
              </a:spcBef>
              <a:spcAft>
                <a:spcPts val="600"/>
              </a:spcAft>
              <a:buClr>
                <a:srgbClr val="E7534F"/>
              </a:buClr>
              <a:buSzTx/>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Measuring investment </a:t>
            </a:r>
            <a:r>
              <a:rPr lang="en-US" sz="1200" b="1" dirty="0">
                <a:solidFill>
                  <a:prstClr val="black"/>
                </a:solidFill>
                <a:latin typeface="Helvetica"/>
                <a:cs typeface="Helvetica"/>
              </a:rPr>
              <a:t>p</a:t>
            </a:r>
            <a:r>
              <a:rPr kumimoji="0" lang="en-US" sz="1200" b="1" i="0" u="none" strike="noStrike" kern="1200" cap="none" spc="0" normalizeH="0" baseline="0" noProof="0" dirty="0" err="1">
                <a:ln>
                  <a:noFill/>
                </a:ln>
                <a:solidFill>
                  <a:prstClr val="black"/>
                </a:solidFill>
                <a:effectLst/>
                <a:uLnTx/>
                <a:uFillTx/>
                <a:latin typeface="Helvetica"/>
                <a:ea typeface="+mn-ea"/>
                <a:cs typeface="Helvetica"/>
              </a:rPr>
              <a:t>riorities</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a:t>
            </a:r>
            <a:endParaRPr kumimoji="0" lang="en-US" sz="1200" i="0" u="none" strike="noStrike" kern="1200" cap="none" spc="0" normalizeH="0" baseline="0" noProof="0" dirty="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Where there are less than 10 investment priorities in a category, the number </a:t>
            </a:r>
            <a:br>
              <a:rPr kumimoji="0" lang="en-US" sz="1200" i="0" u="none" strike="noStrike" kern="1200" cap="none" spc="0" normalizeH="0" baseline="0" noProof="0" dirty="0">
                <a:ln>
                  <a:noFill/>
                </a:ln>
                <a:solidFill>
                  <a:prstClr val="black"/>
                </a:solidFill>
                <a:effectLst/>
                <a:uLnTx/>
                <a:uFillTx/>
                <a:latin typeface="Helvetica"/>
                <a:ea typeface="+mn-ea"/>
                <a:cs typeface="Helvetica"/>
              </a:rPr>
            </a:br>
            <a:r>
              <a:rPr kumimoji="0" lang="en-US" sz="1200" i="0" u="none" strike="noStrike" kern="1200" cap="none" spc="0" normalizeH="0" baseline="0" noProof="0" dirty="0">
                <a:ln>
                  <a:noFill/>
                </a:ln>
                <a:solidFill>
                  <a:prstClr val="black"/>
                </a:solidFill>
                <a:effectLst/>
                <a:uLnTx/>
                <a:uFillTx/>
                <a:latin typeface="Helvetica"/>
                <a:ea typeface="+mn-ea"/>
                <a:cs typeface="Helvetica"/>
              </a:rPr>
              <a:t>of investment priorities in that category is shown. </a:t>
            </a:r>
            <a:br>
              <a:rPr kumimoji="0" lang="en-US" sz="1200" i="0" u="none" strike="noStrike" kern="1200" cap="none" spc="0" normalizeH="0" baseline="0" noProof="0" dirty="0">
                <a:ln>
                  <a:noFill/>
                </a:ln>
                <a:solidFill>
                  <a:prstClr val="black"/>
                </a:solidFill>
                <a:effectLst/>
                <a:uLnTx/>
                <a:uFillTx/>
                <a:latin typeface="Helvetica"/>
                <a:ea typeface="+mn-ea"/>
                <a:cs typeface="Helvetica"/>
              </a:rPr>
            </a:br>
            <a:r>
              <a:rPr kumimoji="0" lang="en-US" sz="1200" i="0" u="none" strike="noStrike" kern="1200" cap="none" spc="0" normalizeH="0" baseline="0" noProof="0" dirty="0">
                <a:ln>
                  <a:noFill/>
                </a:ln>
                <a:solidFill>
                  <a:prstClr val="black"/>
                </a:solidFill>
                <a:effectLst/>
                <a:uLnTx/>
                <a:uFillTx/>
                <a:latin typeface="Helvetica"/>
                <a:ea typeface="+mn-ea"/>
                <a:cs typeface="Helvetica"/>
              </a:rPr>
              <a:t>Please note: </a:t>
            </a:r>
            <a:r>
              <a:rPr kumimoji="0" lang="en-US" sz="1200" b="1" i="1" u="none" strike="noStrike" kern="1200" cap="none" spc="0" normalizeH="0" baseline="0" noProof="0" dirty="0">
                <a:ln>
                  <a:noFill/>
                </a:ln>
                <a:solidFill>
                  <a:prstClr val="black"/>
                </a:solidFill>
                <a:effectLst/>
                <a:uLnTx/>
                <a:uFillTx/>
                <a:latin typeface="Helvetica"/>
                <a:ea typeface="+mn-ea"/>
                <a:cs typeface="Helvetica"/>
              </a:rPr>
              <a:t>Some groups only have </a:t>
            </a:r>
            <a:r>
              <a:rPr lang="en-US" sz="1200" b="1" i="1" dirty="0">
                <a:solidFill>
                  <a:prstClr val="black"/>
                </a:solidFill>
                <a:latin typeface="Helvetica"/>
                <a:cs typeface="Helvetica"/>
              </a:rPr>
              <a:t>3</a:t>
            </a:r>
            <a:r>
              <a:rPr kumimoji="0" lang="en-US" sz="1200" b="1" i="1" u="none" strike="noStrike" kern="1200" cap="none" spc="0" normalizeH="0" baseline="0" noProof="0" dirty="0">
                <a:ln>
                  <a:noFill/>
                </a:ln>
                <a:solidFill>
                  <a:prstClr val="black"/>
                </a:solidFill>
                <a:effectLst/>
                <a:uLnTx/>
                <a:uFillTx/>
                <a:latin typeface="Helvetica"/>
                <a:ea typeface="+mn-ea"/>
                <a:cs typeface="Helvetica"/>
              </a:rPr>
              <a:t> or 6 investment line items. Investment priorities are ranked according to their position in the grouping, not overall rank in the master list of priorities</a:t>
            </a:r>
            <a:r>
              <a:rPr kumimoji="0" lang="en-US" sz="1200" i="0" u="none" strike="noStrike" kern="1200" cap="none" spc="0" normalizeH="0" baseline="0" noProof="0" dirty="0">
                <a:ln>
                  <a:noFill/>
                </a:ln>
                <a:solidFill>
                  <a:prstClr val="black"/>
                </a:solidFill>
                <a:effectLst/>
                <a:uLnTx/>
                <a:uFillTx/>
                <a:latin typeface="Helvetica"/>
                <a:ea typeface="+mn-ea"/>
                <a:cs typeface="Helvetica"/>
              </a:rPr>
              <a:t>.</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Where there are more than 10 investment line items, the top 10 are shown. </a:t>
            </a:r>
          </a:p>
        </p:txBody>
      </p:sp>
      <p:sp>
        <p:nvSpPr>
          <p:cNvPr id="8" name="TextBox 7">
            <a:extLst>
              <a:ext uri="{FF2B5EF4-FFF2-40B4-BE49-F238E27FC236}">
                <a16:creationId xmlns:a16="http://schemas.microsoft.com/office/drawing/2014/main" id="{FB044D89-AF92-B664-0656-0FD46B5FD917}"/>
              </a:ext>
            </a:extLst>
          </p:cNvPr>
          <p:cNvSpPr txBox="1"/>
          <p:nvPr/>
        </p:nvSpPr>
        <p:spPr>
          <a:xfrm>
            <a:off x="643102" y="3238294"/>
            <a:ext cx="3593615" cy="612155"/>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dirty="0">
                <a:solidFill>
                  <a:prstClr val="black"/>
                </a:solidFill>
                <a:latin typeface="Helvetica"/>
                <a:cs typeface="Helvetica"/>
              </a:rPr>
              <a:t>Investment</a:t>
            </a:r>
            <a:r>
              <a:rPr kumimoji="0" lang="en-US" sz="1200" i="0" u="none" strike="noStrike" kern="1200" cap="none" spc="0" normalizeH="0" baseline="0" noProof="0" dirty="0">
                <a:ln>
                  <a:noFill/>
                </a:ln>
                <a:solidFill>
                  <a:prstClr val="black"/>
                </a:solidFill>
                <a:effectLst/>
                <a:uLnTx/>
                <a:uFillTx/>
                <a:latin typeface="Helvetica"/>
                <a:ea typeface="+mn-ea"/>
                <a:cs typeface="Helvetica"/>
              </a:rPr>
              <a:t> priorities </a:t>
            </a:r>
            <a:r>
              <a:rPr lang="en-US" sz="1200" dirty="0">
                <a:solidFill>
                  <a:prstClr val="black"/>
                </a:solidFill>
                <a:latin typeface="Helvetica"/>
                <a:cs typeface="Helvetica"/>
              </a:rPr>
              <a:t>are ranked</a:t>
            </a:r>
            <a:r>
              <a:rPr kumimoji="0" lang="en-US" sz="1200" i="0" u="none" strike="noStrike" kern="1200" cap="none" spc="0" normalizeH="0" baseline="0" noProof="0" dirty="0">
                <a:ln>
                  <a:noFill/>
                </a:ln>
                <a:solidFill>
                  <a:prstClr val="black"/>
                </a:solidFill>
                <a:effectLst/>
                <a:uLnTx/>
                <a:uFillTx/>
                <a:latin typeface="Helvetica"/>
                <a:ea typeface="+mn-ea"/>
                <a:cs typeface="Helvetica"/>
              </a:rPr>
              <a:t> in order of the number of respondents investing in the next year.</a:t>
            </a:r>
            <a:endParaRPr lang="en-US" sz="1200" i="0" u="none" strike="noStrike" kern="1200" cap="none" spc="0" normalizeH="0" baseline="0" noProof="0" dirty="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80604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a:lnSpc>
                <a:spcPct val="150000"/>
              </a:lnSpc>
              <a:spcAft>
                <a:spcPts val="600"/>
              </a:spcAft>
              <a:buClr>
                <a:srgbClr val="E7534F"/>
              </a:buClr>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For samples between 10 and 15, the data provides a snapshot guideline only. While such small samples can </a:t>
            </a:r>
            <a:br>
              <a:rPr lang="en-US" sz="1100" b="0" i="0" u="none" strike="noStrike" kern="1200" cap="none" spc="0" normalizeH="0" baseline="0" noProof="0" dirty="0">
                <a:ln>
                  <a:noFill/>
                </a:ln>
                <a:effectLst/>
                <a:uLnTx/>
                <a:uFillTx/>
                <a:latin typeface="Helvetic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show early trends, </a:t>
            </a:r>
            <a:r>
              <a:rPr kumimoji="0" lang="en-US" sz="1100" b="0" i="0" u="none" strike="noStrike" kern="1200" cap="none" spc="0" normalizeH="0" baseline="0" noProof="0">
                <a:ln>
                  <a:noFill/>
                </a:ln>
                <a:solidFill>
                  <a:prstClr val="black"/>
                </a:solidFill>
                <a:effectLst/>
                <a:uLnTx/>
                <a:uFillTx/>
                <a:latin typeface="Helvetica"/>
                <a:ea typeface="+mn-ea"/>
                <a:cs typeface="Helvetica"/>
              </a:rPr>
              <a:t>it's</a:t>
            </a:r>
            <a:r>
              <a:rPr kumimoji="0" lang="en-US" sz="1100" b="0" i="0" u="none" strike="noStrike" kern="1200" cap="none" spc="0" normalizeH="0" baseline="0" noProof="0" dirty="0">
                <a:ln>
                  <a:noFill/>
                </a:ln>
                <a:solidFill>
                  <a:prstClr val="black"/>
                </a:solidFill>
                <a:effectLst/>
                <a:uLnTx/>
                <a:uFillTx/>
                <a:latin typeface="Helvetica"/>
                <a:ea typeface="+mn-ea"/>
                <a:cs typeface="Helvetica"/>
              </a:rPr>
              <a:t> important to </a:t>
            </a:r>
            <a:r>
              <a:rPr kumimoji="0" lang="en-US" sz="1100" b="0" i="0" u="none" strike="noStrike" kern="1200" cap="none" spc="0" normalizeH="0" baseline="0" noProof="0" dirty="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dirty="0">
                <a:ln>
                  <a:noFill/>
                </a:ln>
                <a:solidFill>
                  <a:prstClr val="black"/>
                </a:solidFill>
                <a:effectLst/>
                <a:uLnTx/>
                <a:uFillTx/>
                <a:latin typeface="Helvetica"/>
                <a:ea typeface="+mn-ea"/>
                <a:cs typeface="Helvetica"/>
              </a:rPr>
              <a:t> that this </a:t>
            </a:r>
            <a:r>
              <a:rPr lang="en-US" sz="1100">
                <a:solidFill>
                  <a:prstClr val="black"/>
                </a:solidFill>
                <a:latin typeface="Helvetica"/>
                <a:cs typeface="Helvetica"/>
              </a:rPr>
              <a:t>doesn't</a:t>
            </a:r>
            <a:r>
              <a:rPr lang="en-US" sz="1100" dirty="0">
                <a:solidFill>
                  <a:prstClr val="black"/>
                </a:solidFill>
                <a:latin typeface="Helvetica"/>
                <a:cs typeface="Helvetica"/>
              </a:rPr>
              <a:t> </a:t>
            </a:r>
            <a:r>
              <a:rPr kumimoji="0" lang="en-US" sz="1100" b="0" i="0" u="none" strike="noStrike" kern="1200" cap="none" spc="0" normalizeH="0" baseline="0" noProof="0" dirty="0">
                <a:ln>
                  <a:noFill/>
                </a:ln>
                <a:solidFill>
                  <a:prstClr val="black"/>
                </a:solidFill>
                <a:effectLst/>
                <a:uLnTx/>
                <a:uFillTx/>
                <a:latin typeface="Helvetica"/>
                <a:ea typeface="+mn-ea"/>
                <a:cs typeface="Helvetica"/>
              </a:rPr>
              <a:t>guarantee future respondents will reflect the same trends. For instance, while 100% of respondents in a sample of 10 might invest in AI, </a:t>
            </a:r>
            <a:r>
              <a:rPr lang="en-US" sz="1100">
                <a:solidFill>
                  <a:prstClr val="black"/>
                </a:solidFill>
                <a:latin typeface="Helvetica"/>
                <a:cs typeface="Helvetica"/>
              </a:rPr>
              <a:t>it'd</a:t>
            </a:r>
            <a:r>
              <a:rPr lang="en-US" sz="1100" dirty="0">
                <a:solidFill>
                  <a:prstClr val="black"/>
                </a:solidFill>
                <a:latin typeface="Helvetica"/>
                <a:cs typeface="Helvetica"/>
              </a:rPr>
              <a:t> </a:t>
            </a:r>
            <a:r>
              <a:rPr kumimoji="0" lang="en-US" sz="1100" b="0" i="0" u="none" strike="noStrike" kern="1200" cap="none" spc="0" normalizeH="0" baseline="0" noProof="0" dirty="0">
                <a:ln>
                  <a:noFill/>
                </a:ln>
                <a:solidFill>
                  <a:prstClr val="black"/>
                </a:solidFill>
                <a:effectLst/>
                <a:uLnTx/>
                <a:uFillTx/>
                <a:latin typeface="Helvetica"/>
                <a:ea typeface="+mn-ea"/>
                <a:cs typeface="Helvetica"/>
              </a:rPr>
              <a:t>be unrealistic to assume this pattern will hold as the sample size grows. However, if the sample size increases to 20, </a:t>
            </a:r>
            <a:r>
              <a:rPr lang="en-US" sz="1100">
                <a:solidFill>
                  <a:prstClr val="black"/>
                </a:solidFill>
                <a:latin typeface="Helvetica"/>
                <a:cs typeface="Helvetica"/>
              </a:rPr>
              <a:t>it's</a:t>
            </a:r>
            <a:r>
              <a:rPr kumimoji="0" lang="en-US" sz="1100" b="0" i="0" u="none" strike="noStrike" kern="1200" cap="none" spc="0" normalizeH="0" baseline="0" noProof="0" dirty="0">
                <a:ln>
                  <a:noFill/>
                </a:ln>
                <a:solidFill>
                  <a:prstClr val="black"/>
                </a:solidFill>
                <a:effectLst/>
                <a:uLnTx/>
                <a:uFillTx/>
                <a:latin typeface="Helvetica"/>
                <a:ea typeface="+mn-ea"/>
                <a:cs typeface="Helvetica"/>
              </a:rPr>
              <a:t> unlikely </a:t>
            </a:r>
            <a:br>
              <a:rPr lang="en-US" sz="1100" b="0" i="0" u="none" strike="noStrike" kern="1200" cap="none" spc="0" normalizeH="0" baseline="0" noProof="0" dirty="0">
                <a:ln>
                  <a:noFill/>
                </a:ln>
                <a:effectLst/>
                <a:uLnTx/>
                <a:uFillTx/>
                <a:latin typeface="Helvetic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dirty="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B1E69-73BB-AC9F-03BA-D20020BFAC8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41DDAFD-632A-8A93-5E7E-BA5E2CDE1D39}"/>
              </a:ext>
            </a:extLst>
          </p:cNvPr>
          <p:cNvPicPr>
            <a:picLocks noChangeAspect="1"/>
          </p:cNvPicPr>
          <p:nvPr/>
        </p:nvPicPr>
        <p:blipFill>
          <a:blip r:embed="rId3" cstate="print">
            <a:extLst>
              <a:ext uri="{28A0092B-C50C-407E-A947-70E740481C1C}">
                <a14:useLocalDpi xmlns:a14="http://schemas.microsoft.com/office/drawing/2010/main" val="0"/>
              </a:ext>
            </a:extLst>
          </a:blip>
          <a:srcRect l="15067" t="109" r="16005" b="44514"/>
          <a:stretch>
            <a:fillRect/>
          </a:stretch>
        </p:blipFill>
        <p:spPr>
          <a:xfrm>
            <a:off x="1431983" y="1672223"/>
            <a:ext cx="937991" cy="1076898"/>
          </a:xfrm>
          <a:prstGeom prst="round2DiagRect">
            <a:avLst>
              <a:gd name="adj1" fmla="val 0"/>
              <a:gd name="adj2" fmla="val 0"/>
            </a:avLst>
          </a:prstGeom>
          <a:ln w="3175" cap="sq">
            <a:noFill/>
            <a:miter lim="800000"/>
          </a:ln>
          <a:effectLst/>
        </p:spPr>
      </p:pic>
      <p:grpSp>
        <p:nvGrpSpPr>
          <p:cNvPr id="3" name="ADAPT WHITE GRID" hidden="1">
            <a:extLst>
              <a:ext uri="{FF2B5EF4-FFF2-40B4-BE49-F238E27FC236}">
                <a16:creationId xmlns:a16="http://schemas.microsoft.com/office/drawing/2014/main" id="{E897F634-2900-5A61-4160-B0B540BC2A4A}"/>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CA9147CD-02E4-8078-72EC-66C23A0DB601}"/>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F40A5450-E1D2-CB70-EFB9-5E38720D055A}"/>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18FFA2B5-1AF3-B7BC-04A7-A85252E3B94B}"/>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4" name="Rectangle 33">
                <a:extLst>
                  <a:ext uri="{FF2B5EF4-FFF2-40B4-BE49-F238E27FC236}">
                    <a16:creationId xmlns:a16="http://schemas.microsoft.com/office/drawing/2014/main" id="{8CDD19B3-C3BA-062B-714A-1C059FE2C2B2}"/>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485E1C19-8EBC-45D3-5B04-9DFBFDF3DF28}"/>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E1338C37-92A6-9CFA-741B-9CA1FDB8AEC9}"/>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A8327DFF-CD40-E7EB-0266-9265720C2FE2}"/>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EF864B02-900B-CA35-309C-AB614B6CA39A}"/>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0F9EC35E-6985-BF81-DBDF-7C94540479C2}"/>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2CD2691B-1E16-E301-BA1F-05EA2507102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6BCF11A8-85A8-FF02-4EAC-9B154ECE82E3}"/>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A6BEBDCF-094F-842C-3F09-2305D7D0C2BE}"/>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6F2D976D-63C1-3BD3-DCC0-BAB791098FEA}"/>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1DFA281C-C8E9-BE30-1686-65B01D46525B}"/>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570C8339-6616-048B-B0E2-6F88E711A687}"/>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F4A93FB2-CD09-BD64-2F4E-54B5D6F7947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6806C12D-FB6F-66A8-CD62-E017F1BBCF41}"/>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9" name="ADAPT GRID MARGIN">
              <a:extLst>
                <a:ext uri="{FF2B5EF4-FFF2-40B4-BE49-F238E27FC236}">
                  <a16:creationId xmlns:a16="http://schemas.microsoft.com/office/drawing/2014/main" id="{440FFA4A-C5A3-7619-B3E5-BF953BF747FF}"/>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674CE577-ED70-A0AF-FA85-BE8DB633064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29" name="Rectangle 28">
                <a:extLst>
                  <a:ext uri="{FF2B5EF4-FFF2-40B4-BE49-F238E27FC236}">
                    <a16:creationId xmlns:a16="http://schemas.microsoft.com/office/drawing/2014/main" id="{8A72FDDC-CA82-30AF-FE50-A81D323F51D3}"/>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0" name="Rectangle 29">
                <a:extLst>
                  <a:ext uri="{FF2B5EF4-FFF2-40B4-BE49-F238E27FC236}">
                    <a16:creationId xmlns:a16="http://schemas.microsoft.com/office/drawing/2014/main" id="{DCD19F0E-1296-E8C7-D942-A658DD658DB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7664ECDE-BE93-6AC4-5DC9-4DC8D66BCC9D}"/>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0" name="ADAPT GRID 12x6">
              <a:extLst>
                <a:ext uri="{FF2B5EF4-FFF2-40B4-BE49-F238E27FC236}">
                  <a16:creationId xmlns:a16="http://schemas.microsoft.com/office/drawing/2014/main" id="{63A94B57-8AC1-8C0F-553D-CDEC79C28CFB}"/>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61D20564-774D-02FA-A549-D2BFDFD3E7F8}"/>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0A3A667B-38F6-9662-144E-46DC7AD86311}"/>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F6E3FB2-2689-12D8-9B32-B00CA9027360}"/>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790F8433-B743-5152-0098-CA430C4A0DED}"/>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334631B-9CB3-8A85-A812-65BE5925C7E2}"/>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3422D65B-41AD-4603-5D5D-35657D1CD064}"/>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05F77401-0495-E3B2-D548-74D15B082F1E}"/>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2ADD2388-550C-0D63-C245-1ACFB4F363D8}"/>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C3DA08DF-7C51-44B9-49AF-5697B66253E1}"/>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B9428B4D-145C-AAAA-B2A4-0453AA359701}"/>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3F85AE3D-2231-0394-AFD2-3C5C97F913D4}"/>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5BB64E9D-0C2E-9DBA-6980-E492E8121920}"/>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FA55D80C-0417-4B3E-F0D4-162D88631BA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4ED2473C-3788-9CEE-9373-79C22E42EFED}"/>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F8932CAB-2AC1-5DBC-0316-F9098994B0F8}"/>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5626797E-A4A9-5983-100A-D8AB9480C63A}"/>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491B4048-614C-48DE-EB9E-B4AFC72C494D}"/>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49" name="TextBox 48">
            <a:extLst>
              <a:ext uri="{FF2B5EF4-FFF2-40B4-BE49-F238E27FC236}">
                <a16:creationId xmlns:a16="http://schemas.microsoft.com/office/drawing/2014/main" id="{522925A9-FEA5-6B82-B843-A7DCA58B3F6D}"/>
              </a:ext>
            </a:extLst>
          </p:cNvPr>
          <p:cNvSpPr txBox="1"/>
          <p:nvPr/>
        </p:nvSpPr>
        <p:spPr>
          <a:xfrm>
            <a:off x="1304084" y="1152855"/>
            <a:ext cx="1209360" cy="307777"/>
          </a:xfrm>
          <a:prstGeom prst="rect">
            <a:avLst/>
          </a:prstGeom>
          <a:noFill/>
        </p:spPr>
        <p:txBody>
          <a:bodyPr wrap="square" rtlCol="0">
            <a:spAutoFit/>
          </a:bodyPr>
          <a:lstStyle/>
          <a:p>
            <a:r>
              <a:rPr lang="en-US" sz="1400" b="1">
                <a:latin typeface="Helvetica" panose="020B0403020202020204" pitchFamily="34" charset="0"/>
              </a:rPr>
              <a:t>Written by</a:t>
            </a:r>
            <a:endParaRPr lang="en-AU" sz="1400" b="1">
              <a:latin typeface="Helvetica" panose="020B0403020202020204" pitchFamily="34" charset="0"/>
            </a:endParaRPr>
          </a:p>
        </p:txBody>
      </p:sp>
      <p:sp>
        <p:nvSpPr>
          <p:cNvPr id="5" name="TextBox 4">
            <a:extLst>
              <a:ext uri="{FF2B5EF4-FFF2-40B4-BE49-F238E27FC236}">
                <a16:creationId xmlns:a16="http://schemas.microsoft.com/office/drawing/2014/main" id="{3351BB91-902A-9355-CC89-83BBD76B2A6C}"/>
              </a:ext>
            </a:extLst>
          </p:cNvPr>
          <p:cNvSpPr txBox="1"/>
          <p:nvPr/>
        </p:nvSpPr>
        <p:spPr>
          <a:xfrm>
            <a:off x="1355657" y="3095903"/>
            <a:ext cx="9684343" cy="1454694"/>
          </a:xfrm>
          <a:prstGeom prst="rect">
            <a:avLst/>
          </a:prstGeom>
          <a:noFill/>
        </p:spPr>
        <p:txBody>
          <a:bodyPr wrap="square" rtlCol="0">
            <a:spAutoFit/>
          </a:bodyPr>
          <a:lstStyle/>
          <a:p>
            <a:pPr>
              <a:lnSpc>
                <a:spcPts val="1800"/>
              </a:lnSpc>
            </a:pPr>
            <a:r>
              <a:rPr lang="en-US" sz="1200">
                <a:latin typeface="Helvetica" panose="020B0403020202020204" pitchFamily="34" charset="0"/>
              </a:rPr>
              <a:t>Nathan is a versatile Data Analyst at ADAPT, skilled in data gathering, processing, and visualization across multiple platforms. </a:t>
            </a:r>
            <a:br>
              <a:rPr lang="en-US" sz="1200">
                <a:latin typeface="Helvetica" panose="020B0403020202020204" pitchFamily="34" charset="0"/>
              </a:rPr>
            </a:br>
            <a:r>
              <a:rPr lang="en-US" sz="1200">
                <a:latin typeface="Helvetica" panose="020B0403020202020204" pitchFamily="34" charset="0"/>
              </a:rPr>
              <a:t>He excels in transforming raw data into insights, with proficiency in SQL, dashboard creation, and automated data collection.</a:t>
            </a:r>
          </a:p>
          <a:p>
            <a:pPr>
              <a:lnSpc>
                <a:spcPts val="1800"/>
              </a:lnSpc>
            </a:pPr>
            <a:endParaRPr lang="en-US" sz="1200">
              <a:latin typeface="Helvetica" panose="020B0403020202020204" pitchFamily="34" charset="0"/>
            </a:endParaRPr>
          </a:p>
          <a:p>
            <a:pPr>
              <a:lnSpc>
                <a:spcPts val="1800"/>
              </a:lnSpc>
            </a:pPr>
            <a:r>
              <a:rPr lang="en-US" sz="1200">
                <a:latin typeface="Helvetica" panose="020B0403020202020204" pitchFamily="34" charset="0"/>
              </a:rPr>
              <a:t>Nathan’s diverse experience spans e-commerce and engineering, allowing him to bring a unique perspective to data analysis. </a:t>
            </a:r>
            <a:br>
              <a:rPr lang="en-US" sz="1200">
                <a:latin typeface="Helvetica" panose="020B0403020202020204" pitchFamily="34" charset="0"/>
              </a:rPr>
            </a:br>
            <a:r>
              <a:rPr lang="en-US" sz="1200">
                <a:latin typeface="Helvetica" panose="020B0403020202020204" pitchFamily="34" charset="0"/>
              </a:rPr>
              <a:t>His ability to distill data into clear, impactful reports plays a crucial role in ADAPT’s commitment to delivering innovative, </a:t>
            </a:r>
            <a:br>
              <a:rPr lang="en-US" sz="1200">
                <a:latin typeface="Helvetica" panose="020B0403020202020204" pitchFamily="34" charset="0"/>
              </a:rPr>
            </a:br>
            <a:r>
              <a:rPr lang="en-US" sz="1200">
                <a:latin typeface="Helvetica" panose="020B0403020202020204" pitchFamily="34" charset="0"/>
              </a:rPr>
              <a:t>data-driven solutions for businesses.</a:t>
            </a:r>
          </a:p>
        </p:txBody>
      </p:sp>
      <p:sp>
        <p:nvSpPr>
          <p:cNvPr id="6" name="TextBox 5">
            <a:extLst>
              <a:ext uri="{FF2B5EF4-FFF2-40B4-BE49-F238E27FC236}">
                <a16:creationId xmlns:a16="http://schemas.microsoft.com/office/drawing/2014/main" id="{FAFC4729-3878-1837-0A4E-8F5A35452B8C}"/>
              </a:ext>
            </a:extLst>
          </p:cNvPr>
          <p:cNvSpPr txBox="1"/>
          <p:nvPr/>
        </p:nvSpPr>
        <p:spPr>
          <a:xfrm>
            <a:off x="2441974" y="2358742"/>
            <a:ext cx="3518550" cy="451406"/>
          </a:xfrm>
          <a:prstGeom prst="rect">
            <a:avLst/>
          </a:prstGeom>
          <a:noFill/>
        </p:spPr>
        <p:txBody>
          <a:bodyPr wrap="square" rtlCol="0">
            <a:spAutoFit/>
          </a:bodyPr>
          <a:lstStyle/>
          <a:p>
            <a:pPr>
              <a:lnSpc>
                <a:spcPts val="1400"/>
              </a:lnSpc>
            </a:pPr>
            <a:r>
              <a:rPr lang="en-US" sz="1200" b="1">
                <a:solidFill>
                  <a:srgbClr val="E7534F"/>
                </a:solidFill>
                <a:latin typeface="Helvetica" panose="020B0403020202020204" pitchFamily="34" charset="0"/>
              </a:rPr>
              <a:t>Nathan Bustamante </a:t>
            </a:r>
          </a:p>
          <a:p>
            <a:pPr>
              <a:lnSpc>
                <a:spcPts val="1400"/>
              </a:lnSpc>
            </a:pPr>
            <a:r>
              <a:rPr lang="en-US" sz="1200">
                <a:latin typeface="Helvetica" panose="020B0403020202020204" pitchFamily="34" charset="0"/>
              </a:rPr>
              <a:t>Junior Data Analyst at ADAPT</a:t>
            </a:r>
          </a:p>
        </p:txBody>
      </p:sp>
    </p:spTree>
    <p:extLst>
      <p:ext uri="{BB962C8B-B14F-4D97-AF65-F5344CB8AC3E}">
        <p14:creationId xmlns:p14="http://schemas.microsoft.com/office/powerpoint/2010/main" val="305702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a:latin typeface="Helvetica" panose="020B0604020202020204" pitchFamily="34" charset="0"/>
                <a:cs typeface="Helvetica" panose="020B0604020202020204" pitchFamily="34" charset="0"/>
              </a:rPr>
              <a:t>Additional</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resources</a:t>
            </a:r>
            <a:r>
              <a:rPr spc="-15">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you</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can</a:t>
            </a:r>
            <a:r>
              <a:rPr spc="-20">
                <a:latin typeface="Helvetica" panose="020B0604020202020204" pitchFamily="34" charset="0"/>
                <a:cs typeface="Helvetica" panose="020B0604020202020204" pitchFamily="34" charset="0"/>
              </a:rPr>
              <a:t> </a:t>
            </a:r>
            <a:r>
              <a:rPr spc="-10">
                <a:latin typeface="Helvetica" panose="020B0604020202020204" pitchFamily="34" charset="0"/>
                <a:cs typeface="Helvetica" panose="020B0604020202020204" pitchFamily="34" charset="0"/>
              </a:rPr>
              <a:t>access</a:t>
            </a: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lang="en-US" sz="1400" b="1" spc="-8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lang="en-US" sz="1400" b="1"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lang="en-US"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lang="en-US" sz="1400" b="1" spc="-9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lang="en-AU" sz="1400" b="1"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a:lnSpc>
                <a:spcPct val="133200"/>
              </a:lnSpc>
              <a:spcBef>
                <a:spcPts val="250"/>
              </a:spcBef>
            </a:pPr>
            <a:r>
              <a:rPr sz="1400" b="1">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lang="en-AU"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lang="en-US" sz="1400" b="1"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lang="en-AU" sz="1400" b="1" spc="-3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2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lang="en-AU" sz="1400" b="1" spc="-3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lang="en-AU" sz="1400" b="1"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br>
              <a:rPr lang="en-PH"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b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lang="en-AU" sz="1400" b="1"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lang="en-AU" sz="1400" b="1" spc="-4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a:solidFill>
                  <a:srgbClr val="3B3838"/>
                </a:solidFill>
                <a:latin typeface="Arial"/>
                <a:cs typeface="Arial"/>
              </a:rPr>
              <a:t>*Inclusions</a:t>
            </a:r>
            <a:r>
              <a:rPr sz="950" i="1" spc="-5">
                <a:solidFill>
                  <a:srgbClr val="3B3838"/>
                </a:solidFill>
                <a:latin typeface="Arial"/>
                <a:cs typeface="Arial"/>
              </a:rPr>
              <a:t> </a:t>
            </a:r>
            <a:r>
              <a:rPr sz="950" i="1" spc="-40">
                <a:solidFill>
                  <a:srgbClr val="3B3838"/>
                </a:solidFill>
                <a:latin typeface="Arial"/>
                <a:cs typeface="Arial"/>
              </a:rPr>
              <a:t>may</a:t>
            </a:r>
            <a:r>
              <a:rPr sz="950" i="1" spc="-5">
                <a:solidFill>
                  <a:srgbClr val="3B3838"/>
                </a:solidFill>
                <a:latin typeface="Arial"/>
                <a:cs typeface="Arial"/>
              </a:rPr>
              <a:t> </a:t>
            </a:r>
            <a:r>
              <a:rPr sz="950" i="1" spc="-25">
                <a:solidFill>
                  <a:srgbClr val="3B3838"/>
                </a:solidFill>
                <a:latin typeface="Arial"/>
                <a:cs typeface="Arial"/>
              </a:rPr>
              <a:t>vary</a:t>
            </a:r>
            <a:r>
              <a:rPr sz="950" i="1" spc="-5">
                <a:solidFill>
                  <a:srgbClr val="3B3838"/>
                </a:solidFill>
                <a:latin typeface="Arial"/>
                <a:cs typeface="Arial"/>
              </a:rPr>
              <a:t> </a:t>
            </a:r>
            <a:r>
              <a:rPr sz="950" i="1" spc="-10">
                <a:solidFill>
                  <a:srgbClr val="3B3838"/>
                </a:solidFill>
                <a:latin typeface="Arial"/>
                <a:cs typeface="Arial"/>
              </a:rPr>
              <a:t>depending</a:t>
            </a:r>
            <a:r>
              <a:rPr sz="950" i="1" spc="-5">
                <a:solidFill>
                  <a:srgbClr val="3B3838"/>
                </a:solidFill>
                <a:latin typeface="Arial"/>
                <a:cs typeface="Arial"/>
              </a:rPr>
              <a:t> </a:t>
            </a:r>
            <a:r>
              <a:rPr sz="950" i="1" spc="-20">
                <a:solidFill>
                  <a:srgbClr val="3B3838"/>
                </a:solidFill>
                <a:latin typeface="Arial"/>
                <a:cs typeface="Arial"/>
              </a:rPr>
              <a:t>on</a:t>
            </a:r>
            <a:r>
              <a:rPr sz="950" i="1">
                <a:solidFill>
                  <a:srgbClr val="3B3838"/>
                </a:solidFill>
                <a:latin typeface="Arial"/>
                <a:cs typeface="Arial"/>
              </a:rPr>
              <a:t> </a:t>
            </a:r>
            <a:r>
              <a:rPr sz="950" i="1" spc="-20">
                <a:solidFill>
                  <a:srgbClr val="3B3838"/>
                </a:solidFill>
                <a:latin typeface="Arial"/>
                <a:cs typeface="Arial"/>
              </a:rPr>
              <a:t>subscription</a:t>
            </a:r>
            <a:r>
              <a:rPr sz="950" i="1" spc="-5">
                <a:solidFill>
                  <a:srgbClr val="3B3838"/>
                </a:solidFill>
                <a:latin typeface="Arial"/>
                <a:cs typeface="Arial"/>
              </a:rPr>
              <a:t> </a:t>
            </a:r>
            <a:r>
              <a:rPr sz="950" i="1" spc="-1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a:solidFill>
                  <a:srgbClr val="FFFFFF"/>
                </a:solidFill>
                <a:latin typeface="Helvetica" panose="020B0604020202020204" pitchFamily="34" charset="0"/>
                <a:cs typeface="Helvetica" panose="020B0604020202020204" pitchFamily="34" charset="0"/>
              </a:rPr>
              <a:t>Members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ADAPT’s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Research</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&amp;</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Advisory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platform</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have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access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entire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suite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market</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leading</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content,</a:t>
            </a:r>
            <a:r>
              <a:rPr sz="1150" spc="150">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insights </a:t>
            </a:r>
            <a:r>
              <a:rPr sz="1150">
                <a:solidFill>
                  <a:srgbClr val="FFFFFF"/>
                </a:solidFill>
                <a:latin typeface="Helvetica" panose="020B0604020202020204" pitchFamily="34" charset="0"/>
                <a:cs typeface="Helvetica" panose="020B0604020202020204" pitchFamily="34" charset="0"/>
              </a:rPr>
              <a:t>and</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resources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a:t>
            </a:r>
            <a:r>
              <a:rPr sz="1150" spc="13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execute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role.</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For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assistance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contact</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Account</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Manager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the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45">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section.</a:t>
            </a:r>
            <a:endParaRPr sz="115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522365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01A461F-57F3-713A-4E11-6170DF678BB7}"/>
              </a:ext>
            </a:extLst>
          </p:cNvPr>
          <p:cNvGrpSpPr/>
          <p:nvPr/>
        </p:nvGrpSpPr>
        <p:grpSpPr>
          <a:xfrm>
            <a:off x="3436593" y="2894115"/>
            <a:ext cx="5318811" cy="953583"/>
            <a:chOff x="3436593" y="2894115"/>
            <a:chExt cx="5318811" cy="953583"/>
          </a:xfrm>
        </p:grpSpPr>
        <p:sp>
          <p:nvSpPr>
            <p:cNvPr id="3" name="TextBox 2">
              <a:extLst>
                <a:ext uri="{FF2B5EF4-FFF2-40B4-BE49-F238E27FC236}">
                  <a16:creationId xmlns:a16="http://schemas.microsoft.com/office/drawing/2014/main" id="{7142AAB7-C911-73A4-216D-629A567D3CEF}"/>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4" name="Rectangle 3">
              <a:hlinkClick r:id="rId3"/>
              <a:extLst>
                <a:ext uri="{FF2B5EF4-FFF2-40B4-BE49-F238E27FC236}">
                  <a16:creationId xmlns:a16="http://schemas.microsoft.com/office/drawing/2014/main" id="{C5FDAF2A-631A-784E-8A01-C925DF1CAA7D}"/>
                </a:ext>
              </a:extLst>
            </p:cNvPr>
            <p:cNvSpPr/>
            <p:nvPr/>
          </p:nvSpPr>
          <p:spPr>
            <a:xfrm>
              <a:off x="4204010" y="3661892"/>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4"/>
              <a:extLst>
                <a:ext uri="{FF2B5EF4-FFF2-40B4-BE49-F238E27FC236}">
                  <a16:creationId xmlns:a16="http://schemas.microsoft.com/office/drawing/2014/main" id="{DD725677-E198-0236-064A-9653A78DBCA5}"/>
                </a:ext>
              </a:extLst>
            </p:cNvPr>
            <p:cNvSpPr/>
            <p:nvPr/>
          </p:nvSpPr>
          <p:spPr>
            <a:xfrm>
              <a:off x="5307980" y="3677847"/>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hlinkClick r:id="rId3"/>
              <a:extLst>
                <a:ext uri="{FF2B5EF4-FFF2-40B4-BE49-F238E27FC236}">
                  <a16:creationId xmlns:a16="http://schemas.microsoft.com/office/drawing/2014/main" id="{2FD9B185-FE71-9F3D-75A9-124095667969}"/>
                </a:ext>
              </a:extLst>
            </p:cNvPr>
            <p:cNvSpPr/>
            <p:nvPr/>
          </p:nvSpPr>
          <p:spPr>
            <a:xfrm>
              <a:off x="5386038" y="2905857"/>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logo&#10;&#10;Description automatically generated">
              <a:extLst>
                <a:ext uri="{FF2B5EF4-FFF2-40B4-BE49-F238E27FC236}">
                  <a16:creationId xmlns:a16="http://schemas.microsoft.com/office/drawing/2014/main" id="{AC01E7FC-3064-1FF4-6C53-32114CC68180}"/>
                </a:ext>
              </a:extLst>
            </p:cNvPr>
            <p:cNvPicPr>
              <a:picLocks noChangeAspect="1"/>
            </p:cNvPicPr>
            <p:nvPr/>
          </p:nvPicPr>
          <p:blipFill>
            <a:blip r:embed="rId5"/>
            <a:stretch>
              <a:fillRect/>
            </a:stretch>
          </p:blipFill>
          <p:spPr>
            <a:xfrm>
              <a:off x="5382183" y="2894115"/>
              <a:ext cx="1427630" cy="347200"/>
            </a:xfrm>
            <a:prstGeom prst="rect">
              <a:avLst/>
            </a:prstGeom>
          </p:spPr>
        </p:pic>
      </p:grpSp>
    </p:spTree>
    <p:extLst>
      <p:ext uri="{BB962C8B-B14F-4D97-AF65-F5344CB8AC3E}">
        <p14:creationId xmlns:p14="http://schemas.microsoft.com/office/powerpoint/2010/main" val="17506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F6B65DE0-C138-980B-28E7-05188C925E0A}"/>
              </a:ext>
            </a:extLst>
          </p:cNvPr>
          <p:cNvGrpSpPr/>
          <p:nvPr/>
        </p:nvGrpSpPr>
        <p:grpSpPr>
          <a:xfrm>
            <a:off x="470612" y="2680515"/>
            <a:ext cx="7539256" cy="987970"/>
            <a:chOff x="470612" y="1386143"/>
            <a:chExt cx="7539256" cy="987970"/>
          </a:xfrm>
        </p:grpSpPr>
        <p:sp>
          <p:nvSpPr>
            <p:cNvPr id="3" name="TextBox 2">
              <a:extLst>
                <a:ext uri="{FF2B5EF4-FFF2-40B4-BE49-F238E27FC236}">
                  <a16:creationId xmlns:a16="http://schemas.microsoft.com/office/drawing/2014/main" id="{8A987DAB-EF83-40A7-BD7C-D9E415F991E9}"/>
                </a:ext>
              </a:extLst>
            </p:cNvPr>
            <p:cNvSpPr txBox="1"/>
            <p:nvPr/>
          </p:nvSpPr>
          <p:spPr>
            <a:xfrm>
              <a:off x="470612" y="1386143"/>
              <a:ext cx="7539256" cy="707886"/>
            </a:xfrm>
            <a:prstGeom prst="rect">
              <a:avLst/>
            </a:prstGeom>
            <a:noFill/>
          </p:spPr>
          <p:txBody>
            <a:bodyPr wrap="square" lIns="91440" tIns="45720" rIns="91440" bIns="45720" rtlCol="0" anchor="t">
              <a:spAutoFit/>
            </a:bodyPr>
            <a:lstStyle/>
            <a:p>
              <a:pPr>
                <a:spcAft>
                  <a:spcPts val="600"/>
                </a:spcAft>
              </a:pPr>
              <a:r>
                <a:rPr lang="en-US" sz="4000" b="1">
                  <a:latin typeface="Helvetica"/>
                  <a:cs typeface="Helvetica"/>
                </a:rPr>
                <a:t>All categories</a:t>
              </a:r>
            </a:p>
          </p:txBody>
        </p:sp>
        <p:sp>
          <p:nvSpPr>
            <p:cNvPr id="4" name="Rectangle 3">
              <a:extLst>
                <a:ext uri="{FF2B5EF4-FFF2-40B4-BE49-F238E27FC236}">
                  <a16:creationId xmlns:a16="http://schemas.microsoft.com/office/drawing/2014/main" id="{059022BE-47E3-0842-9AD5-D4C3006ED634}"/>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28025F82-6895-BE14-782F-7C22AE41839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3592027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Percentage investing in the next 12 months</a:t>
            </a:r>
          </a:p>
        </p:txBody>
      </p:sp>
      <p:sp>
        <p:nvSpPr>
          <p:cNvPr id="5" name="TextBox 4">
            <a:extLst>
              <a:ext uri="{FF2B5EF4-FFF2-40B4-BE49-F238E27FC236}">
                <a16:creationId xmlns:a16="http://schemas.microsoft.com/office/drawing/2014/main" id="{53C1C615-BDB7-FC32-E8F7-30C381F22157}"/>
              </a:ext>
            </a:extLst>
          </p:cNvPr>
          <p:cNvSpPr txBox="1"/>
          <p:nvPr/>
        </p:nvSpPr>
        <p:spPr>
          <a:xfrm>
            <a:off x="3677101" y="6577268"/>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Government Edge Survey in Oct 2025. Sample size : </a:t>
            </a:r>
            <a:r>
              <a:rPr lang="en-US" sz="1100" i="1" dirty="0">
                <a:solidFill>
                  <a:srgbClr val="FFFFFF">
                    <a:lumMod val="50000"/>
                  </a:srgbClr>
                </a:solidFill>
                <a:latin typeface="Helvetica" panose="020B0403020202020204" pitchFamily="34" charset="0"/>
                <a:cs typeface="Helvetica Neue" panose="02000503000000020004" pitchFamily="2"/>
                <a:sym typeface="Arial"/>
              </a:rPr>
              <a:t>139</a:t>
            </a: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 Australian Government Leaders</a:t>
            </a:r>
          </a:p>
        </p:txBody>
      </p:sp>
      <p:pic>
        <p:nvPicPr>
          <p:cNvPr id="11" name="Graphic 10">
            <a:extLst>
              <a:ext uri="{FF2B5EF4-FFF2-40B4-BE49-F238E27FC236}">
                <a16:creationId xmlns:a16="http://schemas.microsoft.com/office/drawing/2014/main" id="{C34F967C-24A9-6415-FAAB-1097AC4ADD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0536" y="843280"/>
            <a:ext cx="11590923" cy="5418881"/>
          </a:xfrm>
          <a:prstGeom prst="rect">
            <a:avLst/>
          </a:prstGeom>
        </p:spPr>
      </p:pic>
    </p:spTree>
    <p:extLst>
      <p:ext uri="{BB962C8B-B14F-4D97-AF65-F5344CB8AC3E}">
        <p14:creationId xmlns:p14="http://schemas.microsoft.com/office/powerpoint/2010/main" val="33927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2A379368-66EA-F15B-147E-45877B39D96D}"/>
              </a:ext>
            </a:extLst>
          </p:cNvPr>
          <p:cNvGrpSpPr/>
          <p:nvPr/>
        </p:nvGrpSpPr>
        <p:grpSpPr>
          <a:xfrm>
            <a:off x="470612" y="2375929"/>
            <a:ext cx="7539256" cy="1367793"/>
            <a:chOff x="470612" y="318746"/>
            <a:chExt cx="7539256" cy="1367793"/>
          </a:xfrm>
        </p:grpSpPr>
        <p:sp>
          <p:nvSpPr>
            <p:cNvPr id="3" name="TextBox 2">
              <a:extLst>
                <a:ext uri="{FF2B5EF4-FFF2-40B4-BE49-F238E27FC236}">
                  <a16:creationId xmlns:a16="http://schemas.microsoft.com/office/drawing/2014/main" id="{5EC86F73-94F0-6D2A-22FE-16CDACB89B47}"/>
                </a:ext>
              </a:extLst>
            </p:cNvPr>
            <p:cNvSpPr txBox="1"/>
            <p:nvPr/>
          </p:nvSpPr>
          <p:spPr>
            <a:xfrm>
              <a:off x="470612" y="318746"/>
              <a:ext cx="7539256" cy="1138773"/>
            </a:xfrm>
            <a:prstGeom prst="rect">
              <a:avLst/>
            </a:prstGeom>
            <a:noFill/>
          </p:spPr>
          <p:txBody>
            <a:bodyPr wrap="square" lIns="91440" tIns="45720" rIns="91440" bIns="45720" rtlCol="0" anchor="t">
              <a:spAutoFit/>
            </a:bodyPr>
            <a:lstStyle/>
            <a:p>
              <a:pPr>
                <a:spcAft>
                  <a:spcPts val="600"/>
                </a:spcAft>
              </a:pPr>
              <a:r>
                <a:rPr lang="en-US" sz="2800" dirty="0">
                  <a:latin typeface="Helvetica"/>
                  <a:cs typeface="Helvetica"/>
                </a:rPr>
                <a:t>CISO investment priorities: </a:t>
              </a:r>
              <a:br>
                <a:rPr lang="en-US" sz="4000" b="1" dirty="0">
                  <a:latin typeface="Helvetica"/>
                  <a:cs typeface="Helvetica"/>
                </a:rPr>
              </a:br>
              <a:r>
                <a:rPr lang="en-US" sz="4000" b="1" dirty="0">
                  <a:latin typeface="Helvetica"/>
                  <a:cs typeface="Helvetica"/>
                </a:rPr>
                <a:t>Core technology foundations </a:t>
              </a:r>
            </a:p>
          </p:txBody>
        </p:sp>
        <p:sp>
          <p:nvSpPr>
            <p:cNvPr id="4" name="Rectangle 3">
              <a:extLst>
                <a:ext uri="{FF2B5EF4-FFF2-40B4-BE49-F238E27FC236}">
                  <a16:creationId xmlns:a16="http://schemas.microsoft.com/office/drawing/2014/main" id="{615031E8-A0A6-B60A-6E6D-CF33CB6E9735}"/>
                </a:ext>
              </a:extLst>
            </p:cNvPr>
            <p:cNvSpPr/>
            <p:nvPr/>
          </p:nvSpPr>
          <p:spPr>
            <a:xfrm>
              <a:off x="616936" y="162406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5" name="Graphic 4">
            <a:extLst>
              <a:ext uri="{FF2B5EF4-FFF2-40B4-BE49-F238E27FC236}">
                <a16:creationId xmlns:a16="http://schemas.microsoft.com/office/drawing/2014/main" id="{D03E3516-8736-F1B1-EE94-5FBED32A83A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2921805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CDDE76C-938F-5151-8163-10DDEE93B73B}"/>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lang="en-PH" sz="2400" b="1" dirty="0">
                <a:latin typeface="Helvetica" panose="020B0403020202020204" pitchFamily="34" charset="0"/>
              </a:rPr>
              <a:t>Cloud &amp; core infrastructure</a:t>
            </a:r>
            <a:r>
              <a:rPr kumimoji="0" lang="en-US" sz="2400" b="1" i="0" u="none" strike="noStrike" kern="1200" cap="none" spc="0" normalizeH="0" baseline="0" noProof="0" dirty="0">
                <a:ln>
                  <a:noFill/>
                </a:ln>
                <a:solidFill>
                  <a:srgbClr val="000000"/>
                </a:solidFill>
                <a:effectLst/>
                <a:uLnTx/>
                <a:uFillTx/>
                <a:latin typeface="Helvetica" panose="020B0403020202020204" pitchFamily="34" charset="0"/>
                <a:cs typeface="Helvetica"/>
              </a:rPr>
              <a:t> </a:t>
            </a:r>
            <a:r>
              <a:rPr kumimoji="0" lang="en-US" sz="2400" b="1" i="0" u="none" strike="noStrike" kern="1200" cap="none" spc="0" normalizeH="0" baseline="0" noProof="0" dirty="0">
                <a:ln>
                  <a:noFill/>
                </a:ln>
                <a:solidFill>
                  <a:srgbClr val="000000"/>
                </a:solidFill>
                <a:effectLst/>
                <a:uLnTx/>
                <a:uFillTx/>
                <a:latin typeface="Helvetica"/>
                <a:cs typeface="Helvetica"/>
              </a:rPr>
              <a:t>investment priorities (7 items) </a:t>
            </a:r>
          </a:p>
        </p:txBody>
      </p:sp>
      <p:sp>
        <p:nvSpPr>
          <p:cNvPr id="4" name="TextBox 3">
            <a:extLst>
              <a:ext uri="{FF2B5EF4-FFF2-40B4-BE49-F238E27FC236}">
                <a16:creationId xmlns:a16="http://schemas.microsoft.com/office/drawing/2014/main" id="{54DBF44D-E468-EF76-5FCC-68CBA6E01F3B}"/>
              </a:ext>
            </a:extLst>
          </p:cNvPr>
          <p:cNvSpPr txBox="1"/>
          <p:nvPr/>
        </p:nvSpPr>
        <p:spPr>
          <a:xfrm>
            <a:off x="3677101" y="6577268"/>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Government Edge Survey in Oct 2025. Sample size : </a:t>
            </a:r>
            <a:r>
              <a:rPr lang="en-US" sz="1100" i="1" dirty="0">
                <a:solidFill>
                  <a:srgbClr val="FFFFFF">
                    <a:lumMod val="50000"/>
                  </a:srgbClr>
                </a:solidFill>
                <a:latin typeface="Helvetica" panose="020B0403020202020204" pitchFamily="34" charset="0"/>
                <a:cs typeface="Helvetica Neue" panose="02000503000000020004" pitchFamily="2"/>
                <a:sym typeface="Arial"/>
              </a:rPr>
              <a:t>139</a:t>
            </a: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 Australian Government Leaders</a:t>
            </a:r>
          </a:p>
        </p:txBody>
      </p:sp>
      <p:pic>
        <p:nvPicPr>
          <p:cNvPr id="5" name="Graphic 4">
            <a:extLst>
              <a:ext uri="{FF2B5EF4-FFF2-40B4-BE49-F238E27FC236}">
                <a16:creationId xmlns:a16="http://schemas.microsoft.com/office/drawing/2014/main" id="{5A55DB85-55C6-50DF-EDF6-D89781C541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3075" y="926590"/>
            <a:ext cx="11485850" cy="5547851"/>
          </a:xfrm>
          <a:prstGeom prst="rect">
            <a:avLst/>
          </a:prstGeom>
        </p:spPr>
      </p:pic>
    </p:spTree>
    <p:extLst>
      <p:ext uri="{BB962C8B-B14F-4D97-AF65-F5344CB8AC3E}">
        <p14:creationId xmlns:p14="http://schemas.microsoft.com/office/powerpoint/2010/main" val="3529887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A405B5E-B816-DDF6-54C7-C62997213358}"/>
              </a:ext>
            </a:extLst>
          </p:cNvPr>
          <p:cNvSpPr/>
          <p:nvPr/>
        </p:nvSpPr>
        <p:spPr>
          <a:xfrm>
            <a:off x="233209" y="149927"/>
            <a:ext cx="10072326" cy="430887"/>
          </a:xfrm>
          <a:prstGeom prst="rect">
            <a:avLst/>
          </a:prstGeom>
        </p:spPr>
        <p:txBody>
          <a:bodyPr wrap="square" lIns="91440" tIns="45720" rIns="91440" bIns="45720" anchor="t">
            <a:spAutoFit/>
          </a:bodyPr>
          <a:lstStyle/>
          <a:p>
            <a:pPr>
              <a:defRPr/>
            </a:pPr>
            <a:r>
              <a:rPr lang="en-PH" sz="2200" b="1" dirty="0">
                <a:latin typeface="Helvetica"/>
                <a:cs typeface="Helvetica"/>
              </a:rPr>
              <a:t>Application development &amp; operations</a:t>
            </a:r>
            <a:r>
              <a:rPr kumimoji="0" lang="en-US" sz="2200" b="1" i="0" u="none" strike="noStrike" kern="1200" cap="none" spc="0" normalizeH="0" baseline="0" noProof="0" dirty="0">
                <a:ln>
                  <a:noFill/>
                </a:ln>
                <a:solidFill>
                  <a:srgbClr val="000000"/>
                </a:solidFill>
                <a:effectLst/>
                <a:uLnTx/>
                <a:uFillTx/>
                <a:latin typeface="Helvetica"/>
                <a:cs typeface="Helvetica"/>
              </a:rPr>
              <a:t> investment priorities (7 items) </a:t>
            </a:r>
          </a:p>
        </p:txBody>
      </p:sp>
      <p:sp>
        <p:nvSpPr>
          <p:cNvPr id="4" name="TextBox 3">
            <a:extLst>
              <a:ext uri="{FF2B5EF4-FFF2-40B4-BE49-F238E27FC236}">
                <a16:creationId xmlns:a16="http://schemas.microsoft.com/office/drawing/2014/main" id="{50D037D5-7627-4D38-C52B-CA050FA0A44C}"/>
              </a:ext>
            </a:extLst>
          </p:cNvPr>
          <p:cNvSpPr txBox="1"/>
          <p:nvPr/>
        </p:nvSpPr>
        <p:spPr>
          <a:xfrm>
            <a:off x="3677101" y="6577268"/>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Government Edge Survey in Oct 2025. Sample size : </a:t>
            </a:r>
            <a:r>
              <a:rPr lang="en-US" sz="1100" i="1" dirty="0">
                <a:solidFill>
                  <a:srgbClr val="FFFFFF">
                    <a:lumMod val="50000"/>
                  </a:srgbClr>
                </a:solidFill>
                <a:latin typeface="Helvetica" panose="020B0403020202020204" pitchFamily="34" charset="0"/>
                <a:cs typeface="Helvetica Neue" panose="02000503000000020004" pitchFamily="2"/>
                <a:sym typeface="Arial"/>
              </a:rPr>
              <a:t>139</a:t>
            </a: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 Australian Government Leaders</a:t>
            </a:r>
          </a:p>
        </p:txBody>
      </p:sp>
      <p:pic>
        <p:nvPicPr>
          <p:cNvPr id="5" name="Graphic 4">
            <a:extLst>
              <a:ext uri="{FF2B5EF4-FFF2-40B4-BE49-F238E27FC236}">
                <a16:creationId xmlns:a16="http://schemas.microsoft.com/office/drawing/2014/main" id="{1572FBB8-9BAC-EEBB-6703-714370915B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3075" y="926592"/>
            <a:ext cx="11485850" cy="4078570"/>
          </a:xfrm>
          <a:prstGeom prst="rect">
            <a:avLst/>
          </a:prstGeom>
        </p:spPr>
      </p:pic>
    </p:spTree>
    <p:extLst>
      <p:ext uri="{BB962C8B-B14F-4D97-AF65-F5344CB8AC3E}">
        <p14:creationId xmlns:p14="http://schemas.microsoft.com/office/powerpoint/2010/main" val="2892294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E11CC20-1A5B-93F3-7A01-0D38BBF94721}"/>
              </a:ext>
            </a:extLst>
          </p:cNvPr>
          <p:cNvSpPr/>
          <p:nvPr/>
        </p:nvSpPr>
        <p:spPr>
          <a:xfrm>
            <a:off x="233209" y="149927"/>
            <a:ext cx="10621896" cy="430887"/>
          </a:xfrm>
          <a:prstGeom prst="rect">
            <a:avLst/>
          </a:prstGeom>
        </p:spPr>
        <p:txBody>
          <a:bodyPr wrap="square" lIns="91440" tIns="45720" rIns="91440" bIns="45720" anchor="t">
            <a:spAutoFit/>
          </a:bodyPr>
          <a:lstStyle/>
          <a:p>
            <a:pPr>
              <a:defRPr/>
            </a:pPr>
            <a:r>
              <a:rPr lang="en-PH" sz="2200" b="1" dirty="0">
                <a:latin typeface="Helvetica"/>
                <a:cs typeface="Helvetica"/>
              </a:rPr>
              <a:t>Application </a:t>
            </a:r>
            <a:r>
              <a:rPr lang="en-PH" sz="2200" b="1" dirty="0" err="1">
                <a:latin typeface="Helvetica"/>
                <a:cs typeface="Helvetica"/>
              </a:rPr>
              <a:t>modernisation</a:t>
            </a:r>
            <a:r>
              <a:rPr lang="en-PH" sz="2200" b="1" dirty="0">
                <a:latin typeface="Helvetica"/>
                <a:cs typeface="Helvetica"/>
              </a:rPr>
              <a:t> &amp; legacy systems </a:t>
            </a:r>
            <a:r>
              <a:rPr kumimoji="0" lang="en-US" sz="2200" b="1" i="0" u="none" strike="noStrike" kern="1200" cap="none" spc="0" normalizeH="0" baseline="0" noProof="0" dirty="0">
                <a:ln>
                  <a:noFill/>
                </a:ln>
                <a:solidFill>
                  <a:srgbClr val="000000"/>
                </a:solidFill>
                <a:effectLst/>
                <a:uLnTx/>
                <a:uFillTx/>
                <a:latin typeface="Helvetica"/>
                <a:cs typeface="Helvetica"/>
              </a:rPr>
              <a:t>investment priorities (4 items) </a:t>
            </a:r>
          </a:p>
        </p:txBody>
      </p:sp>
      <p:sp>
        <p:nvSpPr>
          <p:cNvPr id="4" name="TextBox 3">
            <a:extLst>
              <a:ext uri="{FF2B5EF4-FFF2-40B4-BE49-F238E27FC236}">
                <a16:creationId xmlns:a16="http://schemas.microsoft.com/office/drawing/2014/main" id="{8CAB2DA3-5D52-A564-3109-9AB3803F8B44}"/>
              </a:ext>
            </a:extLst>
          </p:cNvPr>
          <p:cNvSpPr txBox="1"/>
          <p:nvPr/>
        </p:nvSpPr>
        <p:spPr>
          <a:xfrm>
            <a:off x="3677101" y="6577268"/>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Government Edge Survey in Oct 2025. Sample size : </a:t>
            </a:r>
            <a:r>
              <a:rPr lang="en-US" sz="1100" i="1" dirty="0">
                <a:solidFill>
                  <a:srgbClr val="FFFFFF">
                    <a:lumMod val="50000"/>
                  </a:srgbClr>
                </a:solidFill>
                <a:latin typeface="Helvetica" panose="020B0403020202020204" pitchFamily="34" charset="0"/>
                <a:cs typeface="Helvetica Neue" panose="02000503000000020004" pitchFamily="2"/>
                <a:sym typeface="Arial"/>
              </a:rPr>
              <a:t>139</a:t>
            </a: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 Australian Government Leaders</a:t>
            </a:r>
          </a:p>
        </p:txBody>
      </p:sp>
      <p:pic>
        <p:nvPicPr>
          <p:cNvPr id="5" name="Graphic 4">
            <a:extLst>
              <a:ext uri="{FF2B5EF4-FFF2-40B4-BE49-F238E27FC236}">
                <a16:creationId xmlns:a16="http://schemas.microsoft.com/office/drawing/2014/main" id="{2943B460-F5B7-3D40-A483-E0E17D7B8D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3075" y="1345216"/>
            <a:ext cx="11485850" cy="2944096"/>
          </a:xfrm>
          <a:prstGeom prst="rect">
            <a:avLst/>
          </a:prstGeom>
        </p:spPr>
      </p:pic>
    </p:spTree>
    <p:extLst>
      <p:ext uri="{BB962C8B-B14F-4D97-AF65-F5344CB8AC3E}">
        <p14:creationId xmlns:p14="http://schemas.microsoft.com/office/powerpoint/2010/main" val="3113366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D7A738-A5B8-407E-9C24-23EF2B246410}"/>
              </a:ext>
            </a:extLst>
          </p:cNvPr>
          <p:cNvSpPr/>
          <p:nvPr/>
        </p:nvSpPr>
        <p:spPr>
          <a:xfrm>
            <a:off x="233209" y="149927"/>
            <a:ext cx="10072326" cy="430887"/>
          </a:xfrm>
          <a:prstGeom prst="rect">
            <a:avLst/>
          </a:prstGeom>
        </p:spPr>
        <p:txBody>
          <a:bodyPr wrap="square" lIns="91440" tIns="45720" rIns="91440" bIns="45720" anchor="t">
            <a:spAutoFit/>
          </a:bodyPr>
          <a:lstStyle/>
          <a:p>
            <a:pPr>
              <a:defRPr/>
            </a:pPr>
            <a:r>
              <a:rPr lang="en-PH" sz="2200" b="1" dirty="0">
                <a:latin typeface="Helvetica"/>
                <a:cs typeface="Helvetica"/>
              </a:rPr>
              <a:t>Enterprise architecture &amp; integration</a:t>
            </a:r>
            <a:r>
              <a:rPr kumimoji="0" lang="en-US" sz="2200" b="1" i="0" u="none" strike="noStrike" kern="1200" cap="none" spc="0" normalizeH="0" baseline="0" noProof="0" dirty="0">
                <a:ln>
                  <a:noFill/>
                </a:ln>
                <a:solidFill>
                  <a:srgbClr val="000000"/>
                </a:solidFill>
                <a:effectLst/>
                <a:uLnTx/>
                <a:uFillTx/>
                <a:latin typeface="Helvetica"/>
                <a:cs typeface="Helvetica"/>
              </a:rPr>
              <a:t> investment priorities (4 items) </a:t>
            </a:r>
          </a:p>
        </p:txBody>
      </p:sp>
      <p:sp>
        <p:nvSpPr>
          <p:cNvPr id="6" name="TextBox 5">
            <a:extLst>
              <a:ext uri="{FF2B5EF4-FFF2-40B4-BE49-F238E27FC236}">
                <a16:creationId xmlns:a16="http://schemas.microsoft.com/office/drawing/2014/main" id="{E823B439-78A7-22A7-F1A1-FE41CF4D8208}"/>
              </a:ext>
            </a:extLst>
          </p:cNvPr>
          <p:cNvSpPr txBox="1"/>
          <p:nvPr/>
        </p:nvSpPr>
        <p:spPr>
          <a:xfrm>
            <a:off x="3677101" y="6577268"/>
            <a:ext cx="851489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Government Edge Survey in Oct 2025. Sample size : </a:t>
            </a:r>
            <a:r>
              <a:rPr lang="en-US" sz="1100" i="1" dirty="0">
                <a:solidFill>
                  <a:srgbClr val="FFFFFF">
                    <a:lumMod val="50000"/>
                  </a:srgbClr>
                </a:solidFill>
                <a:latin typeface="Helvetica" panose="020B0403020202020204" pitchFamily="34" charset="0"/>
                <a:cs typeface="Helvetica Neue" panose="02000503000000020004" pitchFamily="2"/>
                <a:sym typeface="Arial"/>
              </a:rPr>
              <a:t>139</a:t>
            </a: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 Australian Government Leaders</a:t>
            </a:r>
          </a:p>
        </p:txBody>
      </p:sp>
      <p:pic>
        <p:nvPicPr>
          <p:cNvPr id="7" name="Graphic 6">
            <a:extLst>
              <a:ext uri="{FF2B5EF4-FFF2-40B4-BE49-F238E27FC236}">
                <a16:creationId xmlns:a16="http://schemas.microsoft.com/office/drawing/2014/main" id="{28EE87F3-FAE6-5DBF-8CC2-2AB1B8EDC7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3075" y="1352357"/>
            <a:ext cx="11485850" cy="2941329"/>
          </a:xfrm>
          <a:prstGeom prst="rect">
            <a:avLst/>
          </a:prstGeom>
        </p:spPr>
      </p:pic>
    </p:spTree>
    <p:extLst>
      <p:ext uri="{BB962C8B-B14F-4D97-AF65-F5344CB8AC3E}">
        <p14:creationId xmlns:p14="http://schemas.microsoft.com/office/powerpoint/2010/main" val="493980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b548529-d317-4b85-942f-248fe0d44d93">
      <UserInfo>
        <DisplayName/>
        <AccountId xsi:nil="true"/>
        <AccountType/>
      </UserInfo>
    </SharedWithUsers>
    <MediaLengthInSeconds xmlns="507dee17-6aae-496b-8a1e-0f1e47f95f1a" xsi:nil="true"/>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072abb42aaca8a5afecb30be56d906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bb7dff88ecc81e24d7b1a339654dd762"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FFD32A-7D55-4ED1-847E-15E7AA3556CC}">
  <ds:schemaRefs>
    <ds:schemaRef ds:uri="http://purl.org/dc/dcmitype/"/>
    <ds:schemaRef ds:uri="6b548529-d317-4b85-942f-248fe0d44d93"/>
    <ds:schemaRef ds:uri="507dee17-6aae-496b-8a1e-0f1e47f95f1a"/>
    <ds:schemaRef ds:uri="http://purl.org/dc/terms/"/>
    <ds:schemaRef ds:uri="http://schemas.microsoft.com/office/2006/documentManagement/types"/>
    <ds:schemaRef ds:uri="http://purl.org/dc/elements/1.1/"/>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84208E80-A975-430D-90D8-F2AE1A3ABCFE}">
  <ds:schemaRefs>
    <ds:schemaRef ds:uri="http://schemas.microsoft.com/sharepoint/v3/contenttype/forms"/>
  </ds:schemaRefs>
</ds:datastoreItem>
</file>

<file path=customXml/itemProps3.xml><?xml version="1.0" encoding="utf-8"?>
<ds:datastoreItem xmlns:ds="http://schemas.openxmlformats.org/officeDocument/2006/customXml" ds:itemID="{08C7890D-8BEC-43AD-B082-000C202E3A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548529-d317-4b85-942f-248fe0d44d93"/>
    <ds:schemaRef ds:uri="507dee17-6aae-496b-8a1e-0f1e47f95f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otalTime>572</TotalTime>
  <Words>1643</Words>
  <Application>Microsoft Office PowerPoint</Application>
  <PresentationFormat>Widescreen</PresentationFormat>
  <Paragraphs>116</Paragraphs>
  <Slides>24</Slides>
  <Notes>21</Notes>
  <HiddenSlides>0</HiddenSlides>
  <MMClips>0</MMClips>
  <ScaleCrop>false</ScaleCrop>
  <HeadingPairs>
    <vt:vector size="4" baseType="variant">
      <vt:variant>
        <vt:lpstr>Theme</vt:lpstr>
      </vt:variant>
      <vt:variant>
        <vt:i4>6</vt:i4>
      </vt:variant>
      <vt:variant>
        <vt:lpstr>Slide Titles</vt:lpstr>
      </vt:variant>
      <vt:variant>
        <vt:i4>24</vt:i4>
      </vt:variant>
    </vt:vector>
  </HeadingPairs>
  <TitlesOfParts>
    <vt:vector size="30" baseType="lpstr">
      <vt:lpstr>2_Custom Design</vt:lpstr>
      <vt:lpstr>Title White</vt:lpstr>
      <vt:lpstr>Custom Design</vt:lpstr>
      <vt:lpstr>Office Theme</vt:lpstr>
      <vt:lpstr>1_Custom Design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you can access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Fredkin</dc:creator>
  <cp:lastModifiedBy>Francis Olivier</cp:lastModifiedBy>
  <cp:revision>50</cp:revision>
  <dcterms:created xsi:type="dcterms:W3CDTF">2024-05-02T06:08:35Z</dcterms:created>
  <dcterms:modified xsi:type="dcterms:W3CDTF">2026-01-08T01:29:53Z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_activity">
    <vt:lpwstr>{"FileActivityType":"11","FileActivityTimeStamp":"2025-04-10T06:53:28.000Z","FileActivityUsersOnPage":[{"DisplayName":"Francis Olivier","Id":"francis.olivier@adapt.com.au"},{"DisplayName":"Nathan Paul Bustamante","Id":"nathan.bustamante@adapt.com.au"}],"FileActivityNavigationId":null}</vt:lpwstr>
  </property>
</Properties>
</file>