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8.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 id="2147483679" r:id="rId5"/>
    <p:sldMasterId id="2147483681" r:id="rId6"/>
    <p:sldMasterId id="2147483683" r:id="rId7"/>
    <p:sldMasterId id="2147483676" r:id="rId8"/>
    <p:sldMasterId id="2147483648" r:id="rId9"/>
    <p:sldMasterId id="2147483699" r:id="rId10"/>
    <p:sldMasterId id="2147483702" r:id="rId11"/>
    <p:sldMasterId id="2147483722" r:id="rId12"/>
  </p:sldMasterIdLst>
  <p:notesMasterIdLst>
    <p:notesMasterId r:id="rId33"/>
  </p:notesMasterIdLst>
  <p:sldIdLst>
    <p:sldId id="2147376762" r:id="rId13"/>
    <p:sldId id="2147376683" r:id="rId14"/>
    <p:sldId id="2147376773" r:id="rId15"/>
    <p:sldId id="2147376771" r:id="rId16"/>
    <p:sldId id="2147376772" r:id="rId17"/>
    <p:sldId id="2147376764" r:id="rId18"/>
    <p:sldId id="2147376774" r:id="rId19"/>
    <p:sldId id="2147376775" r:id="rId20"/>
    <p:sldId id="2147376765" r:id="rId21"/>
    <p:sldId id="2147376776" r:id="rId22"/>
    <p:sldId id="2147376777" r:id="rId23"/>
    <p:sldId id="2147376766" r:id="rId24"/>
    <p:sldId id="2147376778" r:id="rId25"/>
    <p:sldId id="2147377255" r:id="rId26"/>
    <p:sldId id="397" r:id="rId27"/>
    <p:sldId id="2147376954" r:id="rId28"/>
    <p:sldId id="2147377250" r:id="rId29"/>
    <p:sldId id="2147376360" r:id="rId30"/>
    <p:sldId id="2147376955" r:id="rId31"/>
    <p:sldId id="214737676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6CC8DC2C-4EB4-D894-0758-82EBC581EB24}" name="Gabby Fredkin" initials="GF" userId="S::Gabby.Fredkin@adapt.com.au::5a2f5287-96fa-4437-a1cc-afe5909f7627" providerId="AD"/>
  <p188:author id="{4B62B860-3597-D4D5-1B84-932D699DD5AA}" name="Aarjun Kumar" initials="AK" userId="S::Aarjun.Kumar@adapt.com.au::75a13c2f-2fe6-493b-8a42-5face6af43f8" providerId="AD"/>
  <p188:author id="{41F84B64-B5AB-1C3E-59A4-2331F0F5F601}" name="Aarjun Kumar" initials="AK" userId="S::aarjun.kumar@adapt.com.au::75a13c2f-2fe6-493b-8a42-5face6af43f8" providerId="AD"/>
  <p188:author id="{2C17FE66-1312-0432-6C77-1B97DF0E217D}" name="Nathan Paul Bustamante" initials="" userId="S::Nathan.Bustamante@adapt.com.au::e7d05688-02bf-4cbc-8ac0-70c137d8d8b9" providerId="AD"/>
  <p188:author id="{6BE79F76-9C3D-8ED1-7228-BECFE786DBF4}" name="Maranda Mclaren" initials="MM" userId="S::maranda.mclaren@adapt.com.au::71321736-8c7b-49ae-b482-45bdcef790a3"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35B74EDA-D041-11EF-D3DF-62916A12BAA7}" name="Maricris Santilles" initials="MS" userId="S::Maricris.Santilles@adapt.com.au::7b436d3d-65a3-481f-8565-8b0e2e2362f1" providerId="AD"/>
  <p188:author id="{223E8AE4-EAE1-E290-D5D2-F800C1B8D50E}" name="Francis Olivier" initials="FO"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DDDC"/>
    <a:srgbClr val="A6A6A6"/>
    <a:srgbClr val="F9D3D3"/>
    <a:srgbClr val="F09190"/>
    <a:srgbClr val="2A2929"/>
    <a:srgbClr val="AFABAB"/>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8420A2-4C9C-4182-90F8-E0F78D0E7A48}" v="2" dt="2025-12-15T23:54:36.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microsoft.com/office/2018/10/relationships/authors" Target="authors.xml"/><Relationship Id="rId21" Type="http://schemas.openxmlformats.org/officeDocument/2006/relationships/slide" Target="slides/slide9.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EFD3-E993-42B1-A957-D3C1D8DC85CD}" type="datetimeFigureOut">
              <a:rPr lang="en-AU" smtClean="0"/>
              <a:t>7/01/2026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4A1A0-4828-4556-A429-D8D1F97EC206}" type="slidenum">
              <a:rPr lang="en-AU" smtClean="0"/>
              <a:t>‹#›</a:t>
            </a:fld>
            <a:endParaRPr lang="en-AU"/>
          </a:p>
        </p:txBody>
      </p:sp>
    </p:spTree>
    <p:extLst>
      <p:ext uri="{BB962C8B-B14F-4D97-AF65-F5344CB8AC3E}">
        <p14:creationId xmlns:p14="http://schemas.microsoft.com/office/powerpoint/2010/main" val="83422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520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6070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004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4D7B2-EC4A-8381-0197-1C67E2CCB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8E59BA-DFA3-C7FB-529C-EDEFBD323FB9}"/>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1CC680D3-B4AB-1954-4E88-010B7C406F87}"/>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1B19A867-AF65-A89B-964E-E8D7C7D7E9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675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171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6468-6287-8681-305E-A84FAA1CA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EBC44-C55C-52BB-E935-BB71751F5907}"/>
              </a:ext>
            </a:extLst>
          </p:cNvPr>
          <p:cNvSpPr>
            <a:spLocks noGrp="1" noRot="1" noChangeAspect="1"/>
          </p:cNvSpPr>
          <p:nvPr>
            <p:ph type="sldImg"/>
          </p:nvPr>
        </p:nvSpPr>
        <p:spPr>
          <a:xfrm>
            <a:off x="685800" y="1143000"/>
            <a:ext cx="5486400" cy="3086100"/>
          </a:xfrm>
        </p:spPr>
        <p:txBody>
          <a:bodyPr/>
          <a:lstStyle/>
          <a:p>
            <a:endParaRPr lang="en-PH"/>
          </a:p>
        </p:txBody>
      </p:sp>
      <p:sp>
        <p:nvSpPr>
          <p:cNvPr id="3" name="Notes Placeholder 2">
            <a:extLst>
              <a:ext uri="{FF2B5EF4-FFF2-40B4-BE49-F238E27FC236}">
                <a16:creationId xmlns:a16="http://schemas.microsoft.com/office/drawing/2014/main" id="{427F1038-17F1-05DB-7715-C57F965FB49D}"/>
              </a:ext>
            </a:extLst>
          </p:cNvPr>
          <p:cNvSpPr>
            <a:spLocks noGrp="1"/>
          </p:cNvSpPr>
          <p:nvPr>
            <p:ph type="body" idx="1"/>
          </p:nvPr>
        </p:nvSpPr>
        <p:spPr/>
        <p:txBody>
          <a:bodyPr/>
          <a:lstStyle/>
          <a:p>
            <a:endParaRPr lang="en-AU" sz="1800"/>
          </a:p>
        </p:txBody>
      </p:sp>
      <p:sp>
        <p:nvSpPr>
          <p:cNvPr id="4" name="Slide Number Placeholder 3">
            <a:extLst>
              <a:ext uri="{FF2B5EF4-FFF2-40B4-BE49-F238E27FC236}">
                <a16:creationId xmlns:a16="http://schemas.microsoft.com/office/drawing/2014/main" id="{AF5C7102-75E4-BB57-3FEE-006FBF42B5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023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116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609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0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981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7691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17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799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69A7F5-1DC5-FFFE-A94B-69BC884F2F1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1"/>
            <a:ext cx="12192000" cy="3429000"/>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82314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71179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617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980776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16402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66160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191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33412" y="378947"/>
            <a:ext cx="1170580" cy="282997"/>
          </a:xfrm>
          <a:prstGeom prst="rect">
            <a:avLst/>
          </a:prstGeom>
        </p:spPr>
      </p:pic>
      <p:cxnSp>
        <p:nvCxnSpPr>
          <p:cNvPr id="2" name="Straight Connector 1">
            <a:extLst>
              <a:ext uri="{FF2B5EF4-FFF2-40B4-BE49-F238E27FC236}">
                <a16:creationId xmlns:a16="http://schemas.microsoft.com/office/drawing/2014/main" id="{58838088-80BE-5559-75B1-3F0DF8165E94}"/>
              </a:ext>
            </a:extLst>
          </p:cNvPr>
          <p:cNvCxnSpPr>
            <a:cxnSpLocks/>
          </p:cNvCxnSpPr>
          <p:nvPr userDrawn="1"/>
        </p:nvCxnSpPr>
        <p:spPr>
          <a:xfrm>
            <a:off x="328246" y="1002729"/>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551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39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160642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3760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766086-CC85-AF20-EEF2-A46D5B68DC5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215313" y="0"/>
            <a:ext cx="3976686" cy="6858000"/>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660005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5212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6222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218187"/>
      </p:ext>
    </p:extLst>
  </p:cSld>
  <p:clrMapOvr>
    <a:masterClrMapping/>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3816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0FF6D-091E-5E48-A929-BC8A8B5081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E0F9506-66E5-8B4B-BA5D-7AEB837368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BFDCBC-45BA-714D-8338-B89E25A4B1B0}"/>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9BE91BA6-9615-2341-8D29-CA2627C5B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99C42A-3A77-4944-A8DA-28D188391510}"/>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38305997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 Black Top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89238"/>
            <a:ext cx="269035" cy="432699"/>
          </a:xfrm>
          <a:prstGeom prst="rect">
            <a:avLst/>
          </a:prstGeom>
        </p:spPr>
      </p:pic>
    </p:spTree>
    <p:extLst>
      <p:ext uri="{BB962C8B-B14F-4D97-AF65-F5344CB8AC3E}">
        <p14:creationId xmlns:p14="http://schemas.microsoft.com/office/powerpoint/2010/main" val="6965677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 Black Top Lef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058" y="89238"/>
            <a:ext cx="269035" cy="432699"/>
          </a:xfrm>
          <a:prstGeom prst="rect">
            <a:avLst/>
          </a:prstGeom>
        </p:spPr>
      </p:pic>
    </p:spTree>
    <p:extLst>
      <p:ext uri="{BB962C8B-B14F-4D97-AF65-F5344CB8AC3E}">
        <p14:creationId xmlns:p14="http://schemas.microsoft.com/office/powerpoint/2010/main" val="2139211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Black Bottom Lef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058" y="6270119"/>
            <a:ext cx="269035" cy="432699"/>
          </a:xfrm>
          <a:prstGeom prst="rect">
            <a:avLst/>
          </a:prstGeom>
        </p:spPr>
      </p:pic>
    </p:spTree>
    <p:extLst>
      <p:ext uri="{BB962C8B-B14F-4D97-AF65-F5344CB8AC3E}">
        <p14:creationId xmlns:p14="http://schemas.microsoft.com/office/powerpoint/2010/main" val="2256770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361809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28846083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DAPT Black Top Right">
    <p:spTree>
      <p:nvGrpSpPr>
        <p:cNvPr id="1" name=""/>
        <p:cNvGrpSpPr/>
        <p:nvPr/>
      </p:nvGrpSpPr>
      <p:grpSpPr>
        <a:xfrm>
          <a:off x="0" y="0"/>
          <a:ext cx="0" cy="0"/>
          <a:chOff x="0" y="0"/>
          <a:chExt cx="0" cy="0"/>
        </a:xfrm>
      </p:grpSpPr>
      <p:pic>
        <p:nvPicPr>
          <p:cNvPr id="9" name="Picture 8" descr="A picture containing dark, sitting, computer, monitor&#10;&#10;Description automatically generated">
            <a:extLst>
              <a:ext uri="{FF2B5EF4-FFF2-40B4-BE49-F238E27FC236}">
                <a16:creationId xmlns:a16="http://schemas.microsoft.com/office/drawing/2014/main" id="{566F21D2-6197-0243-A276-3D8E78356E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2363" y="159675"/>
            <a:ext cx="1006069" cy="244676"/>
          </a:xfrm>
          <a:prstGeom prst="rect">
            <a:avLst/>
          </a:prstGeom>
        </p:spPr>
      </p:pic>
    </p:spTree>
    <p:extLst>
      <p:ext uri="{BB962C8B-B14F-4D97-AF65-F5344CB8AC3E}">
        <p14:creationId xmlns:p14="http://schemas.microsoft.com/office/powerpoint/2010/main" val="27269468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 White Bottom Right">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47E11826-8F26-6D47-A4FC-B60E29C80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3262" y="6313194"/>
            <a:ext cx="194788" cy="335733"/>
          </a:xfrm>
          <a:prstGeom prst="rect">
            <a:avLst/>
          </a:prstGeom>
        </p:spPr>
      </p:pic>
    </p:spTree>
    <p:extLst>
      <p:ext uri="{BB962C8B-B14F-4D97-AF65-F5344CB8AC3E}">
        <p14:creationId xmlns:p14="http://schemas.microsoft.com/office/powerpoint/2010/main" val="36807242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 White Top Right">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47E11826-8F26-6D47-A4FC-B60E29C80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3262" y="143889"/>
            <a:ext cx="194788" cy="335733"/>
          </a:xfrm>
          <a:prstGeom prst="rect">
            <a:avLst/>
          </a:prstGeom>
        </p:spPr>
      </p:pic>
    </p:spTree>
    <p:extLst>
      <p:ext uri="{BB962C8B-B14F-4D97-AF65-F5344CB8AC3E}">
        <p14:creationId xmlns:p14="http://schemas.microsoft.com/office/powerpoint/2010/main" val="2970246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67C0-00FB-564B-9CEC-F8C276BCA4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D27EA9-04EE-6A41-8CFD-6936CBDBAB1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6DB293D-40EC-804F-8DB8-63C727DB2D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EAC082F-2C0C-6A45-BCA2-F0D84645C331}"/>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6" name="Footer Placeholder 5">
            <a:extLst>
              <a:ext uri="{FF2B5EF4-FFF2-40B4-BE49-F238E27FC236}">
                <a16:creationId xmlns:a16="http://schemas.microsoft.com/office/drawing/2014/main" id="{E94FA2F8-8736-6B42-B4BF-174A763A94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2144DD-DDB9-AB44-A55C-179A10B5B2CC}"/>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4482766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28389-9A04-474E-A0D3-D3F843922C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FB27FAD-F60B-8A4B-AC65-4E78EE22E5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B33D97B-C481-A84B-88B9-163190A9F6C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774BFE6-3068-354E-AD6E-22B06BD5E2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ACDF75-AE5E-3F46-99B7-5A9505122D8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E204F97-65F5-CD4D-BCDE-E88A709B4F98}"/>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8" name="Footer Placeholder 7">
            <a:extLst>
              <a:ext uri="{FF2B5EF4-FFF2-40B4-BE49-F238E27FC236}">
                <a16:creationId xmlns:a16="http://schemas.microsoft.com/office/drawing/2014/main" id="{36F8B412-7D14-7745-A0D3-C0381CCA85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566446-C8D6-224C-94C1-8AC542357D84}"/>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31469128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E450CD-F3ED-F347-AFFF-0404EF77A367}"/>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3" name="Footer Placeholder 2">
            <a:extLst>
              <a:ext uri="{FF2B5EF4-FFF2-40B4-BE49-F238E27FC236}">
                <a16:creationId xmlns:a16="http://schemas.microsoft.com/office/drawing/2014/main" id="{44D5F61C-5F59-4847-99A6-BC29E59C59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1404A2-9033-C749-BED5-9560D661D1AE}"/>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10498230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CAD30-33C3-9549-B22A-943E3DA8E9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64C3696-CB6B-E34F-BF3A-10A084722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F51C1-1323-5F46-AE2A-84164D6A72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69D506-7D56-9642-B48E-D8DEDB9A9A22}"/>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6" name="Footer Placeholder 5">
            <a:extLst>
              <a:ext uri="{FF2B5EF4-FFF2-40B4-BE49-F238E27FC236}">
                <a16:creationId xmlns:a16="http://schemas.microsoft.com/office/drawing/2014/main" id="{D430AB73-4C7C-8645-8153-91FA5ADCD2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19E0CD-DAFC-D540-B2BF-32BBC5680157}"/>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1309156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EED1-18AD-3943-8E47-95CC072D8A2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DAB40E-57F6-4C46-BA77-F133BD9C1E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0CC3D3-7537-A344-AA92-232BBA1AA4CE}"/>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F45B096F-4B14-9743-97A3-BB60C6BF49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3A68E6-288C-134B-978D-E918572BB759}"/>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27573613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86698E-2EE6-2447-A4F5-1FC05EAFAA9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EFB65E-B290-E748-8955-F8FFB5CA6C6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B791A45-D6A5-B64E-BAD6-0FF16C5A71B3}"/>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C38AD321-043A-6D40-A91B-7F546FCA4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CA06F0-0F57-5C43-933D-060083DD2207}"/>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3543314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55573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60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96274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495305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83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768984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6.xml"/><Relationship Id="rId1" Type="http://schemas.openxmlformats.org/officeDocument/2006/relationships/slideLayout" Target="../slideLayouts/slideLayout21.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7.xml"/><Relationship Id="rId1" Type="http://schemas.openxmlformats.org/officeDocument/2006/relationships/slideLayout" Target="../slideLayouts/slideLayout22.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4383721"/>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698270"/>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997268"/>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1769077095"/>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227069348"/>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873494"/>
      </p:ext>
    </p:extLst>
  </p:cSld>
  <p:clrMap bg1="lt1" tx1="dk1" bg2="lt2" tx2="dk2" accent1="accent1" accent2="accent2" accent3="accent3" accent4="accent4" accent5="accent5" accent6="accent6" hlink="hlink" folHlink="folHlink"/>
  <p:sldLayoutIdLst>
    <p:sldLayoutId id="214748370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276986"/>
      </p:ext>
    </p:extLst>
  </p:cSld>
  <p:clrMap bg1="lt1" tx1="dk1" bg2="lt2" tx2="dk2" accent1="accent1" accent2="accent2" accent3="accent3" accent4="accent4" accent5="accent5" accent6="accent6" hlink="hlink" folHlink="folHlink"/>
  <p:sldLayoutIdLst>
    <p:sldLayoutId id="2147483703" r:id="rId1"/>
    <p:sldLayoutId id="2147483704"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62744405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4.sv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6.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0.sv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42.sv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hyperlink" Target="https://research.adapt.com.au/filter-types/market-trend-reports" TargetMode="External"/><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 Type="http://schemas.openxmlformats.org/officeDocument/2006/relationships/hyperlink" Target="mailto:success@adapt.com.au" TargetMode="External"/><Relationship Id="rId16" Type="http://schemas.openxmlformats.org/officeDocument/2006/relationships/image" Target="../media/image56.png"/><Relationship Id="rId1" Type="http://schemas.openxmlformats.org/officeDocument/2006/relationships/slideLayout" Target="../slideLayouts/slideLayout2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51.png"/><Relationship Id="rId5" Type="http://schemas.openxmlformats.org/officeDocument/2006/relationships/hyperlink" Target="https://research.adapt.com.au/data-insights/" TargetMode="External"/><Relationship Id="rId15" Type="http://schemas.openxmlformats.org/officeDocument/2006/relationships/image" Target="../media/image55.png"/><Relationship Id="rId10" Type="http://schemas.openxmlformats.org/officeDocument/2006/relationships/image" Target="../media/image50.png"/><Relationship Id="rId19" Type="http://schemas.openxmlformats.org/officeDocument/2006/relationships/image" Target="../media/image59.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9.png"/><Relationship Id="rId14"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6.sv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2.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FB40088-F226-7546-A588-A9D334A233B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5" name="Group 4">
            <a:extLst>
              <a:ext uri="{FF2B5EF4-FFF2-40B4-BE49-F238E27FC236}">
                <a16:creationId xmlns:a16="http://schemas.microsoft.com/office/drawing/2014/main" id="{F473474C-A671-8CC5-34CB-F7B25640FE17}"/>
              </a:ext>
            </a:extLst>
          </p:cNvPr>
          <p:cNvGrpSpPr/>
          <p:nvPr/>
        </p:nvGrpSpPr>
        <p:grpSpPr>
          <a:xfrm>
            <a:off x="470612" y="3813149"/>
            <a:ext cx="11228826" cy="2120337"/>
            <a:chOff x="633194" y="2554238"/>
            <a:chExt cx="11228826" cy="2120337"/>
          </a:xfrm>
        </p:grpSpPr>
        <p:sp>
          <p:nvSpPr>
            <p:cNvPr id="6" name="TextBox 5">
              <a:extLst>
                <a:ext uri="{FF2B5EF4-FFF2-40B4-BE49-F238E27FC236}">
                  <a16:creationId xmlns:a16="http://schemas.microsoft.com/office/drawing/2014/main" id="{F57E7066-CF69-6DB3-292B-CD9EB356728D}"/>
                </a:ext>
              </a:extLst>
            </p:cNvPr>
            <p:cNvSpPr txBox="1"/>
            <p:nvPr/>
          </p:nvSpPr>
          <p:spPr>
            <a:xfrm>
              <a:off x="633194" y="2920249"/>
              <a:ext cx="11228826" cy="1754326"/>
            </a:xfrm>
            <a:prstGeom prst="rect">
              <a:avLst/>
            </a:prstGeom>
            <a:noFill/>
          </p:spPr>
          <p:txBody>
            <a:bodyPr wrap="square" lIns="91440" tIns="45720" rIns="91440" bIns="45720" rtlCol="0" anchor="t">
              <a:spAutoFit/>
            </a:bodyPr>
            <a:lstStyle/>
            <a:p>
              <a:r>
                <a:rPr lang="en-US" sz="3600" b="1">
                  <a:latin typeface="Helvetica"/>
                  <a:cs typeface="Helvetica"/>
                </a:rPr>
                <a:t>Government Leaders Investment Priorities </a:t>
              </a:r>
              <a:br>
                <a:rPr lang="en-US" sz="3600" b="1">
                  <a:latin typeface="Helvetica"/>
                  <a:cs typeface="Helvetica"/>
                </a:rPr>
              </a:br>
              <a:r>
                <a:rPr lang="en-US" sz="3600" b="1">
                  <a:latin typeface="Helvetica"/>
                  <a:cs typeface="Helvetica"/>
                </a:rPr>
                <a:t>and Metrics for Initiatives Breakdown </a:t>
              </a:r>
              <a:br>
                <a:rPr lang="en-US" sz="3600" b="1">
                  <a:latin typeface="Helvetica"/>
                  <a:cs typeface="Helvetica"/>
                </a:rPr>
              </a:br>
              <a:r>
                <a:rPr lang="en-US" sz="3600" b="1">
                  <a:latin typeface="Helvetica"/>
                  <a:cs typeface="Helvetica"/>
                </a:rPr>
                <a:t>by </a:t>
              </a:r>
              <a:r>
                <a:rPr lang="en-US" sz="3600" b="1" err="1">
                  <a:latin typeface="Helvetica"/>
                  <a:cs typeface="Helvetica"/>
                </a:rPr>
                <a:t>Organisational</a:t>
              </a:r>
              <a:r>
                <a:rPr lang="en-US" sz="3600" b="1">
                  <a:latin typeface="Helvetica"/>
                  <a:cs typeface="Helvetica"/>
                </a:rPr>
                <a:t> Size</a:t>
              </a:r>
            </a:p>
          </p:txBody>
        </p:sp>
        <p:sp>
          <p:nvSpPr>
            <p:cNvPr id="7" name="TextBox 6">
              <a:extLst>
                <a:ext uri="{FF2B5EF4-FFF2-40B4-BE49-F238E27FC236}">
                  <a16:creationId xmlns:a16="http://schemas.microsoft.com/office/drawing/2014/main" id="{7ED0B249-53A5-3A89-88A7-0030374A4A38}"/>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endParaRPr kumimoji="0" lang="en-GB"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15831C76-943A-E20B-EB17-6235721BFB09}"/>
              </a:ext>
            </a:extLst>
          </p:cNvPr>
          <p:cNvSpPr txBox="1"/>
          <p:nvPr/>
        </p:nvSpPr>
        <p:spPr>
          <a:xfrm>
            <a:off x="3123447" y="6583680"/>
            <a:ext cx="9004162" cy="261610"/>
          </a:xfrm>
          <a:prstGeom prst="rect">
            <a:avLst/>
          </a:prstGeom>
          <a:noFill/>
        </p:spPr>
        <p:txBody>
          <a:bodyPr wrap="square">
            <a:spAutoFit/>
          </a:bodyPr>
          <a:lstStyle/>
          <a:p>
            <a:pPr algn="r">
              <a:defRPr sz="1100" i="1">
                <a:latin typeface="Helvetica"/>
              </a:defRPr>
            </a:pPr>
            <a:r>
              <a:t>Source : ADAPT </a:t>
            </a:r>
            <a:r>
              <a:rPr lang="en-US"/>
              <a:t>Gov</a:t>
            </a:r>
            <a:r>
              <a:t> Edge Survey in Oct 2025. Sample size : 139 Australian </a:t>
            </a:r>
            <a:r>
              <a:rPr lang="en-US"/>
              <a:t>Government leaders</a:t>
            </a:r>
            <a:r>
              <a:t>, 48 Mid-market (501 to 2500 emp.)</a:t>
            </a:r>
          </a:p>
        </p:txBody>
      </p:sp>
      <p:pic>
        <p:nvPicPr>
          <p:cNvPr id="9" name="Graphic 8">
            <a:extLst>
              <a:ext uri="{FF2B5EF4-FFF2-40B4-BE49-F238E27FC236}">
                <a16:creationId xmlns:a16="http://schemas.microsoft.com/office/drawing/2014/main" id="{9EB844AD-6E20-47F1-3741-6D8C5246C8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6" y="849715"/>
            <a:ext cx="11554003" cy="5437829"/>
          </a:xfrm>
          <a:prstGeom prst="rect">
            <a:avLst/>
          </a:prstGeom>
        </p:spPr>
      </p:pic>
    </p:spTree>
    <p:extLst>
      <p:ext uri="{BB962C8B-B14F-4D97-AF65-F5344CB8AC3E}">
        <p14:creationId xmlns:p14="http://schemas.microsoft.com/office/powerpoint/2010/main" val="342683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AU" sz="2400" b="1">
                <a:solidFill>
                  <a:srgbClr val="000000"/>
                </a:solidFill>
                <a:latin typeface="Helvetica"/>
                <a:cs typeface="Helvetica"/>
              </a:rPr>
              <a:t>IT initiative metrics for </a:t>
            </a:r>
            <a:r>
              <a:rPr lang="en-US" sz="2400" b="1">
                <a:solidFill>
                  <a:srgbClr val="000000"/>
                </a:solidFill>
                <a:latin typeface="Helvetica"/>
                <a:cs typeface="Helvetica"/>
              </a:rPr>
              <a:t>m</a:t>
            </a:r>
            <a:r>
              <a:rPr kumimoji="0" lang="en-US" sz="2400" b="1" i="0" u="none" strike="noStrike" kern="1200" cap="none" spc="0" normalizeH="0" baseline="0" noProof="0">
                <a:ln>
                  <a:noFill/>
                </a:ln>
                <a:solidFill>
                  <a:srgbClr val="000000"/>
                </a:solidFill>
                <a:effectLst/>
                <a:uLnTx/>
                <a:uFillTx/>
                <a:latin typeface="Helvetica"/>
                <a:cs typeface="Helvetica"/>
              </a:rPr>
              <a:t>id-sized </a:t>
            </a:r>
            <a:r>
              <a:rPr kumimoji="0" lang="en-US" sz="2400" i="0" u="none" strike="noStrike" kern="1200" cap="none" spc="0" normalizeH="0" baseline="0" noProof="0">
                <a:ln>
                  <a:noFill/>
                </a:ln>
                <a:solidFill>
                  <a:srgbClr val="000000"/>
                </a:solidFill>
                <a:effectLst/>
                <a:uLnTx/>
                <a:uFillTx/>
                <a:latin typeface="Helvetica"/>
                <a:cs typeface="Helvetica"/>
              </a:rPr>
              <a:t>(501 to 2,500)</a:t>
            </a:r>
          </a:p>
        </p:txBody>
      </p:sp>
      <p:sp>
        <p:nvSpPr>
          <p:cNvPr id="13" name="TextBox 12">
            <a:extLst>
              <a:ext uri="{FF2B5EF4-FFF2-40B4-BE49-F238E27FC236}">
                <a16:creationId xmlns:a16="http://schemas.microsoft.com/office/drawing/2014/main" id="{8EDC9E07-412B-0753-BD7C-3507C4954068}"/>
              </a:ext>
            </a:extLst>
          </p:cNvPr>
          <p:cNvSpPr txBox="1"/>
          <p:nvPr/>
        </p:nvSpPr>
        <p:spPr>
          <a:xfrm>
            <a:off x="2882749" y="6596390"/>
            <a:ext cx="9309251"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a:t>
            </a:r>
            <a:r>
              <a:rPr lang="en-US" sz="1100" i="1">
                <a:solidFill>
                  <a:srgbClr val="7F7F7F"/>
                </a:solidFill>
                <a:latin typeface="Helvetica Neue" panose="02000503000000020004" pitchFamily="2"/>
                <a:cs typeface="Helvetica Neue" panose="02000503000000020004" pitchFamily="2"/>
              </a:rPr>
              <a:t>Gov</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Edge Survey in </a:t>
            </a:r>
            <a:r>
              <a:rPr lang="en-US" sz="1100" i="1">
                <a:solidFill>
                  <a:srgbClr val="7F7F7F"/>
                </a:solidFill>
                <a:latin typeface="Helvetica Neue" panose="02000503000000020004" pitchFamily="2"/>
                <a:cs typeface="Helvetica Neue" panose="02000503000000020004" pitchFamily="2"/>
              </a:rPr>
              <a:t>Oct </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2025 . Sample size: </a:t>
            </a:r>
            <a:r>
              <a:rPr lang="en-US" sz="1100" i="1">
                <a:solidFill>
                  <a:srgbClr val="7F7F7F"/>
                </a:solidFill>
                <a:latin typeface="Helvetica Neue" panose="02000503000000020004" pitchFamily="2"/>
                <a:cs typeface="Helvetica Neue" panose="02000503000000020004" pitchFamily="2"/>
              </a:rPr>
              <a:t>123</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Australian Government leaders, 17 Mid-sized </a:t>
            </a:r>
            <a:r>
              <a:rPr kumimoji="0" lang="en-US" sz="1100" b="0" i="1" u="none" strike="noStrike" kern="1200" cap="none" spc="0" normalizeH="0" baseline="0" noProof="0" err="1">
                <a:ln>
                  <a:noFill/>
                </a:ln>
                <a:solidFill>
                  <a:srgbClr val="7F7F7F"/>
                </a:solidFill>
                <a:effectLst/>
                <a:uLnTx/>
                <a:uFillTx/>
                <a:latin typeface="Helvetica Neue" panose="02000503000000020004" pitchFamily="2"/>
                <a:ea typeface="+mn-ea"/>
                <a:cs typeface="Helvetica Neue" panose="02000503000000020004" pitchFamily="2"/>
              </a:rPr>
              <a:t>Organisations</a:t>
            </a:r>
            <a:endPar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endParaRPr>
          </a:p>
        </p:txBody>
      </p:sp>
      <p:pic>
        <p:nvPicPr>
          <p:cNvPr id="8" name="Graphic 7">
            <a:extLst>
              <a:ext uri="{FF2B5EF4-FFF2-40B4-BE49-F238E27FC236}">
                <a16:creationId xmlns:a16="http://schemas.microsoft.com/office/drawing/2014/main" id="{431EFDFE-D351-FB01-07AF-D7CAB188A4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400" y="858431"/>
            <a:ext cx="11887200" cy="5738553"/>
          </a:xfrm>
          <a:prstGeom prst="rect">
            <a:avLst/>
          </a:prstGeom>
        </p:spPr>
      </p:pic>
    </p:spTree>
    <p:extLst>
      <p:ext uri="{BB962C8B-B14F-4D97-AF65-F5344CB8AC3E}">
        <p14:creationId xmlns:p14="http://schemas.microsoft.com/office/powerpoint/2010/main" val="25910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38687879-1EF2-DA63-0870-E05733D96ED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3" name="Group 2">
            <a:extLst>
              <a:ext uri="{FF2B5EF4-FFF2-40B4-BE49-F238E27FC236}">
                <a16:creationId xmlns:a16="http://schemas.microsoft.com/office/drawing/2014/main" id="{7CE77DA8-22F2-851F-C627-863A360795B6}"/>
              </a:ext>
            </a:extLst>
          </p:cNvPr>
          <p:cNvGrpSpPr/>
          <p:nvPr/>
        </p:nvGrpSpPr>
        <p:grpSpPr>
          <a:xfrm>
            <a:off x="470612" y="2441030"/>
            <a:ext cx="7539256" cy="1750646"/>
            <a:chOff x="470612" y="1386143"/>
            <a:chExt cx="7539256" cy="1750646"/>
          </a:xfrm>
        </p:grpSpPr>
        <p:sp>
          <p:nvSpPr>
            <p:cNvPr id="4" name="TextBox 3">
              <a:extLst>
                <a:ext uri="{FF2B5EF4-FFF2-40B4-BE49-F238E27FC236}">
                  <a16:creationId xmlns:a16="http://schemas.microsoft.com/office/drawing/2014/main" id="{89EC7B6F-9039-845D-C83F-7D73EB92F28D}"/>
                </a:ext>
              </a:extLst>
            </p:cNvPr>
            <p:cNvSpPr txBox="1"/>
            <p:nvPr/>
          </p:nvSpPr>
          <p:spPr>
            <a:xfrm>
              <a:off x="470612" y="1386143"/>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Small </a:t>
              </a:r>
              <a:r>
                <a:rPr lang="en-US" sz="4400" b="1" err="1">
                  <a:latin typeface="Helvetica"/>
                  <a:cs typeface="Helvetica"/>
                </a:rPr>
                <a:t>organisations</a:t>
              </a:r>
              <a:endParaRPr lang="en-US" sz="4400" b="1">
                <a:latin typeface="Helvetica"/>
                <a:cs typeface="Helvetica"/>
              </a:endParaRPr>
            </a:p>
            <a:p>
              <a:pPr>
                <a:spcAft>
                  <a:spcPts val="600"/>
                </a:spcAft>
              </a:pPr>
              <a:r>
                <a:rPr lang="en-US" sz="3200">
                  <a:latin typeface="Helvetica"/>
                  <a:cs typeface="Helvetica"/>
                </a:rPr>
                <a:t>(500 employees and under)</a:t>
              </a:r>
            </a:p>
          </p:txBody>
        </p:sp>
        <p:sp>
          <p:nvSpPr>
            <p:cNvPr id="5" name="Rectangle 4">
              <a:extLst>
                <a:ext uri="{FF2B5EF4-FFF2-40B4-BE49-F238E27FC236}">
                  <a16:creationId xmlns:a16="http://schemas.microsoft.com/office/drawing/2014/main" id="{FE1A643B-C42E-1A9C-F6EC-F18EADADA82C}"/>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37299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4" name="TextBox 3">
            <a:extLst>
              <a:ext uri="{FF2B5EF4-FFF2-40B4-BE49-F238E27FC236}">
                <a16:creationId xmlns:a16="http://schemas.microsoft.com/office/drawing/2014/main" id="{69E72128-4CEC-4A52-FB9F-3A6B45C49904}"/>
              </a:ext>
            </a:extLst>
          </p:cNvPr>
          <p:cNvSpPr txBox="1"/>
          <p:nvPr/>
        </p:nvSpPr>
        <p:spPr>
          <a:xfrm>
            <a:off x="3195873" y="6583680"/>
            <a:ext cx="8931735" cy="261610"/>
          </a:xfrm>
          <a:prstGeom prst="rect">
            <a:avLst/>
          </a:prstGeom>
          <a:noFill/>
        </p:spPr>
        <p:txBody>
          <a:bodyPr wrap="square">
            <a:spAutoFit/>
          </a:bodyPr>
          <a:lstStyle/>
          <a:p>
            <a:pPr algn="r" defTabSz="457200">
              <a:defRPr sz="1100" i="1">
                <a:latin typeface="Helvetica"/>
              </a:defRPr>
            </a:pPr>
            <a:r>
              <a:rPr sz="1100" i="1">
                <a:solidFill>
                  <a:prstClr val="black"/>
                </a:solidFill>
                <a:latin typeface="Helvetica"/>
              </a:rPr>
              <a:t>Source : ADAPT </a:t>
            </a:r>
            <a:r>
              <a:rPr lang="en-US" sz="1100" i="1">
                <a:solidFill>
                  <a:prstClr val="black"/>
                </a:solidFill>
                <a:latin typeface="Helvetica"/>
              </a:rPr>
              <a:t>Gov</a:t>
            </a:r>
            <a:r>
              <a:rPr sz="1100" i="1">
                <a:solidFill>
                  <a:prstClr val="black"/>
                </a:solidFill>
                <a:latin typeface="Helvetica"/>
              </a:rPr>
              <a:t> Edge Survey in Oct 2025. Sample size : 139 Australian </a:t>
            </a:r>
            <a:r>
              <a:rPr lang="en-US" sz="1100" i="1">
                <a:solidFill>
                  <a:prstClr val="black"/>
                </a:solidFill>
                <a:latin typeface="Helvetica"/>
              </a:rPr>
              <a:t>Government leaders</a:t>
            </a:r>
            <a:r>
              <a:rPr sz="1100" i="1">
                <a:solidFill>
                  <a:prstClr val="black"/>
                </a:solidFill>
                <a:latin typeface="Helvetica"/>
              </a:rPr>
              <a:t>, 36 Small/medium corporate (1-500 emp.)</a:t>
            </a:r>
          </a:p>
        </p:txBody>
      </p:sp>
      <p:pic>
        <p:nvPicPr>
          <p:cNvPr id="6" name="Graphic 5">
            <a:extLst>
              <a:ext uri="{FF2B5EF4-FFF2-40B4-BE49-F238E27FC236}">
                <a16:creationId xmlns:a16="http://schemas.microsoft.com/office/drawing/2014/main" id="{7005B800-F019-831B-7109-888D1A547A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7" y="852665"/>
            <a:ext cx="11554003" cy="5526430"/>
          </a:xfrm>
          <a:prstGeom prst="rect">
            <a:avLst/>
          </a:prstGeom>
        </p:spPr>
      </p:pic>
    </p:spTree>
    <p:extLst>
      <p:ext uri="{BB962C8B-B14F-4D97-AF65-F5344CB8AC3E}">
        <p14:creationId xmlns:p14="http://schemas.microsoft.com/office/powerpoint/2010/main" val="39074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DE131-5BDE-8224-8A64-4681B80A6DB2}"/>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425429F9-C22A-3E08-49FD-E7CE0D0A618E}"/>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AU" sz="2400" b="1">
                <a:solidFill>
                  <a:srgbClr val="000000"/>
                </a:solidFill>
                <a:latin typeface="Helvetica"/>
                <a:cs typeface="Helvetica"/>
              </a:rPr>
              <a:t>IT initiative metrics for </a:t>
            </a:r>
            <a:r>
              <a:rPr kumimoji="0" lang="en-US" sz="2400" b="1" i="0" u="none" strike="noStrike" kern="1200" cap="none" spc="0" normalizeH="0" baseline="0" noProof="0">
                <a:ln>
                  <a:noFill/>
                </a:ln>
                <a:solidFill>
                  <a:srgbClr val="000000"/>
                </a:solidFill>
                <a:effectLst/>
                <a:uLnTx/>
                <a:uFillTx/>
                <a:latin typeface="Helvetica"/>
                <a:cs typeface="Helvetica"/>
              </a:rPr>
              <a:t>small </a:t>
            </a:r>
            <a:r>
              <a:rPr kumimoji="0" lang="en-US" sz="2400" i="0" u="none" strike="noStrike" kern="1200" cap="none" spc="0" normalizeH="0" baseline="0" noProof="0">
                <a:ln>
                  <a:noFill/>
                </a:ln>
                <a:solidFill>
                  <a:srgbClr val="000000"/>
                </a:solidFill>
                <a:effectLst/>
                <a:uLnTx/>
                <a:uFillTx/>
                <a:latin typeface="Helvetica"/>
                <a:cs typeface="Helvetica"/>
              </a:rPr>
              <a:t>(500 employees and under)</a:t>
            </a:r>
          </a:p>
        </p:txBody>
      </p:sp>
      <p:sp>
        <p:nvSpPr>
          <p:cNvPr id="5" name="TextBox 4">
            <a:extLst>
              <a:ext uri="{FF2B5EF4-FFF2-40B4-BE49-F238E27FC236}">
                <a16:creationId xmlns:a16="http://schemas.microsoft.com/office/drawing/2014/main" id="{A23E8491-5773-4C49-E5FE-98F9A6F7BE0C}"/>
              </a:ext>
            </a:extLst>
          </p:cNvPr>
          <p:cNvSpPr txBox="1"/>
          <p:nvPr/>
        </p:nvSpPr>
        <p:spPr>
          <a:xfrm>
            <a:off x="3446780" y="6589612"/>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Source: ADAPT </a:t>
            </a:r>
            <a:r>
              <a:rPr lang="en-US" sz="1100" i="1">
                <a:solidFill>
                  <a:srgbClr val="FFFFFF">
                    <a:lumMod val="50000"/>
                  </a:srgbClr>
                </a:solidFill>
                <a:latin typeface="Helvetica Neue" panose="02000503000000020004" pitchFamily="2"/>
                <a:cs typeface="Helvetica Neue" panose="02000503000000020004" pitchFamily="2"/>
              </a:rPr>
              <a:t>Gov</a:t>
            </a: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 Edge Survey in Oct</a:t>
            </a:r>
            <a:r>
              <a:rPr lang="en-US" sz="1100" i="1">
                <a:solidFill>
                  <a:srgbClr val="FFFFFF">
                    <a:lumMod val="50000"/>
                  </a:srgbClr>
                </a:solidFill>
                <a:latin typeface="Helvetica Neue" panose="02000503000000020004" pitchFamily="2"/>
                <a:cs typeface="Helvetica Neue" panose="02000503000000020004" pitchFamily="2"/>
              </a:rPr>
              <a:t> 2025 </a:t>
            </a: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 Sample size: </a:t>
            </a:r>
            <a:r>
              <a:rPr lang="en-US" sz="1100" i="1">
                <a:solidFill>
                  <a:srgbClr val="FFFFFF">
                    <a:lumMod val="50000"/>
                  </a:srgbClr>
                </a:solidFill>
                <a:latin typeface="Helvetica Neue" panose="02000503000000020004" pitchFamily="2"/>
                <a:cs typeface="Helvetica Neue" panose="02000503000000020004" pitchFamily="2"/>
              </a:rPr>
              <a:t>43</a:t>
            </a:r>
            <a:r>
              <a:rPr kumimoji="0" lang="en-US" sz="1100" i="1" u="none" strike="noStrike" kern="1200" cap="none" spc="0" normalizeH="0" baseline="0" noProof="0">
                <a:ln>
                  <a:noFill/>
                </a:ln>
                <a:solidFill>
                  <a:srgbClr val="FFFFFF">
                    <a:lumMod val="50000"/>
                  </a:srgbClr>
                </a:solidFill>
                <a:effectLst/>
                <a:uLnTx/>
                <a:uFillTx/>
                <a:latin typeface="Helvetica  "/>
                <a:cs typeface="Helvetica Neue" panose="02000503000000020004" pitchFamily="2"/>
              </a:rPr>
              <a:t> Australian Government leaders, </a:t>
            </a:r>
            <a:r>
              <a:rPr lang="en-US" sz="1100" i="1">
                <a:solidFill>
                  <a:srgbClr val="FFFFFF">
                    <a:lumMod val="50000"/>
                  </a:srgbClr>
                </a:solidFill>
                <a:latin typeface="Helvetica Neue" panose="02000503000000020004" pitchFamily="2"/>
                <a:cs typeface="Helvetica Neue" panose="02000503000000020004" pitchFamily="2"/>
              </a:rPr>
              <a:t>11</a:t>
            </a: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 Small/mid size</a:t>
            </a:r>
          </a:p>
        </p:txBody>
      </p:sp>
      <p:pic>
        <p:nvPicPr>
          <p:cNvPr id="9" name="Graphic 8">
            <a:extLst>
              <a:ext uri="{FF2B5EF4-FFF2-40B4-BE49-F238E27FC236}">
                <a16:creationId xmlns:a16="http://schemas.microsoft.com/office/drawing/2014/main" id="{19B92E07-9D05-8024-2234-184A14C9C3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400" y="858431"/>
            <a:ext cx="11887200" cy="5627717"/>
          </a:xfrm>
          <a:prstGeom prst="rect">
            <a:avLst/>
          </a:prstGeom>
        </p:spPr>
      </p:pic>
    </p:spTree>
    <p:extLst>
      <p:ext uri="{BB962C8B-B14F-4D97-AF65-F5344CB8AC3E}">
        <p14:creationId xmlns:p14="http://schemas.microsoft.com/office/powerpoint/2010/main" val="3950791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E852A6E-9742-C318-C25C-EABA6611AC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2760" y="663387"/>
            <a:ext cx="12287814" cy="5722484"/>
          </a:xfrm>
          <a:prstGeom prst="rect">
            <a:avLst/>
          </a:prstGeom>
        </p:spPr>
      </p:pic>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733CC3C1-B6F8-6E0B-B96E-0147C309E8A4}"/>
              </a:ext>
            </a:extLst>
          </p:cNvPr>
          <p:cNvSpPr txBox="1"/>
          <p:nvPr/>
        </p:nvSpPr>
        <p:spPr>
          <a:xfrm>
            <a:off x="6261100" y="-1333500"/>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06D2B26-DB9A-50F0-C4F2-7C522618BE38}"/>
              </a:ext>
            </a:extLst>
          </p:cNvPr>
          <p:cNvSpPr/>
          <p:nvPr/>
        </p:nvSpPr>
        <p:spPr>
          <a:xfrm>
            <a:off x="493956" y="169748"/>
            <a:ext cx="9374489"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Government Leaders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spTree>
    <p:extLst>
      <p:ext uri="{BB962C8B-B14F-4D97-AF65-F5344CB8AC3E}">
        <p14:creationId xmlns:p14="http://schemas.microsoft.com/office/powerpoint/2010/main" val="36376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1E69-73BB-AC9F-03BA-D20020BFAC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41DDAFD-632A-8A93-5E7E-BA5E2CDE1D39}"/>
              </a:ext>
            </a:extLst>
          </p:cNvPr>
          <p:cNvPicPr>
            <a:picLocks noChangeAspect="1"/>
          </p:cNvPicPr>
          <p:nvPr/>
        </p:nvPicPr>
        <p:blipFill>
          <a:blip r:embed="rId3" cstate="print">
            <a:extLst>
              <a:ext uri="{28A0092B-C50C-407E-A947-70E740481C1C}">
                <a14:useLocalDpi xmlns:a14="http://schemas.microsoft.com/office/drawing/2010/main" val="0"/>
              </a:ext>
            </a:extLst>
          </a:blip>
          <a:srcRect l="15067" t="109" r="16005" b="44514"/>
          <a:stretch>
            <a:fillRect/>
          </a:stretch>
        </p:blipFill>
        <p:spPr>
          <a:xfrm>
            <a:off x="1431983" y="1672223"/>
            <a:ext cx="937991" cy="1076898"/>
          </a:xfrm>
          <a:prstGeom prst="round2DiagRect">
            <a:avLst>
              <a:gd name="adj1" fmla="val 0"/>
              <a:gd name="adj2" fmla="val 0"/>
            </a:avLst>
          </a:prstGeom>
          <a:ln w="3175" cap="sq">
            <a:noFill/>
            <a:miter lim="800000"/>
          </a:ln>
          <a:effectLst/>
        </p:spPr>
      </p:pic>
      <p:grpSp>
        <p:nvGrpSpPr>
          <p:cNvPr id="3" name="ADAPT WHITE GRID" hidden="1">
            <a:extLst>
              <a:ext uri="{FF2B5EF4-FFF2-40B4-BE49-F238E27FC236}">
                <a16:creationId xmlns:a16="http://schemas.microsoft.com/office/drawing/2014/main" id="{E897F634-2900-5A61-4160-B0B540BC2A4A}"/>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CA9147CD-02E4-8078-72EC-66C23A0DB60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F40A5450-E1D2-CB70-EFB9-5E38720D055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8FFA2B5-1AF3-B7BC-04A7-A85252E3B94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8CDD19B3-C3BA-062B-714A-1C059FE2C2B2}"/>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485E1C19-8EBC-45D3-5B04-9DFBFDF3DF2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1338C37-92A6-9CFA-741B-9CA1FDB8AEC9}"/>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A8327DFF-CD40-E7EB-0266-9265720C2FE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F864B02-900B-CA35-309C-AB614B6CA39A}"/>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0F9EC35E-6985-BF81-DBDF-7C94540479C2}"/>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2CD2691B-1E16-E301-BA1F-05EA2507102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BCF11A8-85A8-FF02-4EAC-9B154ECE82E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A6BEBDCF-094F-842C-3F09-2305D7D0C2BE}"/>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F2D976D-63C1-3BD3-DCC0-BAB791098FEA}"/>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1DFA281C-C8E9-BE30-1686-65B01D46525B}"/>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570C8339-6616-048B-B0E2-6F88E711A68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F4A93FB2-CD09-BD64-2F4E-54B5D6F7947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6806C12D-FB6F-66A8-CD62-E017F1BBCF4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440FFA4A-C5A3-7619-B3E5-BF953BF747FF}"/>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674CE577-ED70-A0AF-FA85-BE8DB633064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8A72FDDC-CA82-30AF-FE50-A81D323F51D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DCD19F0E-1296-E8C7-D942-A658DD658DB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7664ECDE-BE93-6AC4-5DC9-4DC8D66BCC9D}"/>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63A94B57-8AC1-8C0F-553D-CDEC79C28CFB}"/>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61D20564-774D-02FA-A549-D2BFDFD3E7F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A3A667B-38F6-9662-144E-46DC7AD8631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F6E3FB2-2689-12D8-9B32-B00CA9027360}"/>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90F8433-B743-5152-0098-CA430C4A0DE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334631B-9CB3-8A85-A812-65BE5925C7E2}"/>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422D65B-41AD-4603-5D5D-35657D1CD064}"/>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05F77401-0495-E3B2-D548-74D15B082F1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2ADD2388-550C-0D63-C245-1ACFB4F363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3DA08DF-7C51-44B9-49AF-5697B66253E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9428B4D-145C-AAAA-B2A4-0453AA35970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3F85AE3D-2231-0394-AFD2-3C5C97F913D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BB64E9D-0C2E-9DBA-6980-E492E8121920}"/>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A55D80C-0417-4B3E-F0D4-162D88631B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4ED2473C-3788-9CEE-9373-79C22E42EFE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F8932CAB-2AC1-5DBC-0316-F9098994B0F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626797E-A4A9-5983-100A-D8AB9480C63A}"/>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491B4048-614C-48DE-EB9E-B4AFC72C494D}"/>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522925A9-FEA5-6B82-B843-A7DCA58B3F6D}"/>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3351BB91-902A-9355-CC89-83BBD76B2A6C}"/>
              </a:ext>
            </a:extLst>
          </p:cNvPr>
          <p:cNvSpPr txBox="1"/>
          <p:nvPr/>
        </p:nvSpPr>
        <p:spPr>
          <a:xfrm>
            <a:off x="1355657" y="3095903"/>
            <a:ext cx="9684343" cy="1454694"/>
          </a:xfrm>
          <a:prstGeom prst="rect">
            <a:avLst/>
          </a:prstGeom>
          <a:noFill/>
        </p:spPr>
        <p:txBody>
          <a:bodyPr wrap="square" lIns="91440" tIns="45720" rIns="91440" bIns="45720" rtlCol="0" anchor="t">
            <a:spAutoFit/>
          </a:bodyPr>
          <a:lstStyle/>
          <a:p>
            <a:pPr>
              <a:lnSpc>
                <a:spcPts val="1800"/>
              </a:lnSpc>
            </a:pPr>
            <a:r>
              <a:rPr lang="en-US" sz="1200">
                <a:latin typeface="Helvetica"/>
                <a:cs typeface="Helvetica"/>
              </a:rPr>
              <a:t>Nathan is a versatile Data Analyst at ADAPT, skilled in data gathering, processing, and visualisation across multiple platforms. </a:t>
            </a:r>
            <a:br>
              <a:rPr lang="en-US" sz="1200">
                <a:latin typeface="Helvetica" panose="020B0403020202020204" pitchFamily="34" charset="0"/>
              </a:rPr>
            </a:br>
            <a:r>
              <a:rPr lang="en-US" sz="1200">
                <a:latin typeface="Helvetica"/>
                <a:cs typeface="Helvetica"/>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panose="020B0403020202020204" pitchFamily="34" charset="0"/>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panose="020B0403020202020204" pitchFamily="34" charset="0"/>
              </a:rPr>
              <a:t>data-driven solutions for businesses.</a:t>
            </a:r>
          </a:p>
        </p:txBody>
      </p:sp>
      <p:sp>
        <p:nvSpPr>
          <p:cNvPr id="6" name="TextBox 5">
            <a:extLst>
              <a:ext uri="{FF2B5EF4-FFF2-40B4-BE49-F238E27FC236}">
                <a16:creationId xmlns:a16="http://schemas.microsoft.com/office/drawing/2014/main" id="{FAFC4729-3878-1837-0A4E-8F5A35452B8C}"/>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305702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22999" y="1626211"/>
            <a:ext cx="4222513" cy="40001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US" sz="1200" b="1">
                <a:solidFill>
                  <a:prstClr val="black"/>
                </a:solidFill>
                <a:latin typeface="Helvetica"/>
                <a:cs typeface="Helvetica"/>
              </a:rPr>
              <a:t>percentage allocations </a:t>
            </a:r>
            <a:br>
              <a:rPr lang="en-US" sz="1200" b="1">
                <a:solidFill>
                  <a:prstClr val="black"/>
                </a:solidFill>
                <a:latin typeface="Helvetica"/>
                <a:cs typeface="Helvetica"/>
              </a:rPr>
            </a:br>
            <a:r>
              <a:rPr lang="en-US" sz="1200" b="1">
                <a:solidFill>
                  <a:prstClr val="black"/>
                </a:solidFill>
                <a:latin typeface="Helvetica"/>
                <a:cs typeface="Helvetica"/>
              </a:rPr>
              <a:t>of security budgets for</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government</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leaders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The demographic breakdown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is:</a:t>
            </a:r>
            <a:endParaRPr kumimoji="0" lang="en-US"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SMB (&lt;= 500 employees</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Mid-sized organisations (501 to 2,500 employees</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Enterprise organisations (2,501 to 10,000 employees)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Large </a:t>
            </a:r>
            <a:r>
              <a:rPr kumimoji="0" lang="en-AU" sz="1200" b="0" i="0" u="none" strike="noStrike" kern="1200" cap="none" spc="0" normalizeH="0" baseline="0" noProof="0">
                <a:ln>
                  <a:noFill/>
                </a:ln>
                <a:solidFill>
                  <a:prstClr val="black"/>
                </a:solidFill>
                <a:effectLst/>
                <a:uLnTx/>
                <a:uFillTx/>
                <a:latin typeface="Helvetica"/>
                <a:ea typeface="+mn-ea"/>
                <a:cs typeface="Helvetica"/>
              </a:rPr>
              <a:t>e</a:t>
            </a:r>
            <a:r>
              <a:rPr kumimoji="0" lang="en-GB" sz="1200" b="0" i="0" u="none" strike="noStrike" kern="1200" cap="none" spc="0" normalizeH="0" baseline="0" noProof="0" err="1">
                <a:ln>
                  <a:noFill/>
                </a:ln>
                <a:solidFill>
                  <a:prstClr val="black"/>
                </a:solidFill>
                <a:effectLst/>
                <a:uLnTx/>
                <a:uFillTx/>
                <a:latin typeface="Helvetica"/>
                <a:ea typeface="+mn-ea"/>
                <a:cs typeface="Helvetica"/>
              </a:rPr>
              <a:t>nterprise</a:t>
            </a:r>
            <a:r>
              <a:rPr kumimoji="0" lang="en-GB" sz="1200" b="0" i="0" u="none" strike="noStrike" kern="1200" cap="none" spc="0" normalizeH="0" baseline="0" noProof="0">
                <a:ln>
                  <a:noFill/>
                </a:ln>
                <a:solidFill>
                  <a:prstClr val="black"/>
                </a:solidFill>
                <a:effectLst/>
                <a:uLnTx/>
                <a:uFillTx/>
                <a:latin typeface="Helvetica"/>
                <a:ea typeface="+mn-ea"/>
                <a:cs typeface="Helvetica"/>
              </a:rPr>
              <a:t> organisations (&gt; 10,000)</a:t>
            </a:r>
            <a:endParaRPr lang="en-GB"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GB" sz="1200" b="0" i="0" u="none" strike="noStrike" kern="1200" cap="none" spc="0" normalizeH="0" baseline="0" noProof="0">
                <a:ln>
                  <a:noFill/>
                </a:ln>
                <a:solidFill>
                  <a:prstClr val="black"/>
                </a:solidFill>
                <a:effectLst/>
                <a:uLnTx/>
                <a:uFillTx/>
                <a:latin typeface="Helvetica"/>
                <a:ea typeface="+mn-ea"/>
                <a:cs typeface="Helvetica"/>
              </a:rPr>
            </a:br>
            <a:r>
              <a:rPr kumimoji="0" lang="en-GB" sz="1200" b="0" i="0" u="none" strike="noStrike" kern="1200" cap="none" spc="0" normalizeH="0" baseline="0" noProof="0">
                <a:ln>
                  <a:noFill/>
                </a:ln>
                <a:solidFill>
                  <a:prstClr val="black"/>
                </a:solidFill>
                <a:effectLst/>
                <a:uLnTx/>
                <a:uFillTx/>
                <a:latin typeface="Helvetica"/>
                <a:ea typeface="+mn-ea"/>
                <a:cs typeface="Helvetica"/>
              </a:rPr>
              <a:t>The statistics shown in this report cover:</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Security budget allocation</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Investment priorities</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E7534F"/>
                  </a:solidFill>
                  <a:latin typeface="Helvetica"/>
                  <a:cs typeface="Helvetica"/>
                </a:rPr>
                <a:t>Government Leaders</a:t>
              </a:r>
              <a:r>
                <a:rPr kumimoji="0" lang="en-US" sz="1400" b="1" i="0" u="none" strike="noStrike" kern="1200" cap="none" spc="0" normalizeH="0" baseline="0" noProof="0">
                  <a:ln>
                    <a:noFill/>
                  </a:ln>
                  <a:solidFill>
                    <a:srgbClr val="E7534F"/>
                  </a:solidFill>
                  <a:effectLst/>
                  <a:uLnTx/>
                  <a:uFillTx/>
                  <a:latin typeface="Helvetica"/>
                  <a:ea typeface="+mn-ea"/>
                  <a:cs typeface="Helvetica"/>
                </a:rPr>
                <a:t> demographic</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983615"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449014" y="1195340"/>
            <a:ext cx="6096000" cy="37668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50000"/>
              </a:lnSpc>
              <a:spcAft>
                <a:spcPts val="600"/>
              </a:spcAft>
              <a:buClr>
                <a:srgbClr val="E7534F"/>
              </a:buClr>
              <a:defRPr/>
            </a:pPr>
            <a:r>
              <a:rPr lang="en-US" sz="1200" b="1">
                <a:solidFill>
                  <a:prstClr val="black"/>
                </a:solidFill>
                <a:latin typeface="Helvetica"/>
                <a:cs typeface="Helvetica"/>
              </a:rPr>
              <a:t>IT initiative metric</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Respondents were asked ‘</a:t>
            </a:r>
            <a:r>
              <a:rPr lang="en-US" sz="1200" b="1">
                <a:solidFill>
                  <a:prstClr val="black"/>
                </a:solidFill>
                <a:latin typeface="Helvetica"/>
                <a:cs typeface="Helvetica"/>
              </a:rPr>
              <a:t>When reviewing major IT initiatives, how important are each of the following metrics in your department's evaluation and approval process?</a:t>
            </a:r>
            <a:r>
              <a:rPr lang="en-US" sz="1200">
                <a:solidFill>
                  <a:prstClr val="black"/>
                </a:solidFill>
                <a:latin typeface="Helvetica"/>
                <a:cs typeface="Helvetica"/>
              </a:rPr>
              <a:t>’ and select from 1 – Not used to 5 – Primary factor. </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Only a proportion of combined </a:t>
            </a:r>
            <a:r>
              <a:rPr lang="en-US" sz="1200" b="1">
                <a:solidFill>
                  <a:prstClr val="black"/>
                </a:solidFill>
                <a:latin typeface="Helvetica"/>
                <a:cs typeface="Helvetica"/>
              </a:rPr>
              <a:t>4 - Key factor </a:t>
            </a:r>
            <a:r>
              <a:rPr lang="en-US" sz="1200">
                <a:solidFill>
                  <a:prstClr val="black"/>
                </a:solidFill>
                <a:latin typeface="Helvetica"/>
                <a:cs typeface="Helvetica"/>
              </a:rPr>
              <a:t>and </a:t>
            </a:r>
            <a:r>
              <a:rPr lang="en-US" sz="1200" b="1">
                <a:solidFill>
                  <a:prstClr val="black"/>
                </a:solidFill>
                <a:latin typeface="Helvetica"/>
                <a:cs typeface="Helvetica"/>
              </a:rPr>
              <a:t>5 -</a:t>
            </a:r>
            <a:r>
              <a:rPr lang="en-US" sz="1200">
                <a:solidFill>
                  <a:prstClr val="black"/>
                </a:solidFill>
                <a:latin typeface="Helvetica"/>
                <a:cs typeface="Helvetica"/>
              </a:rPr>
              <a:t> </a:t>
            </a:r>
            <a:r>
              <a:rPr lang="en-US" sz="1200" b="1">
                <a:solidFill>
                  <a:prstClr val="black"/>
                </a:solidFill>
                <a:latin typeface="Helvetica"/>
                <a:cs typeface="Helvetica"/>
              </a:rPr>
              <a:t>Primary factor</a:t>
            </a:r>
            <a:r>
              <a:rPr lang="en-US" sz="1200">
                <a:solidFill>
                  <a:prstClr val="black"/>
                </a:solidFill>
                <a:latin typeface="Helvetica"/>
                <a:cs typeface="Helvetica"/>
              </a:rPr>
              <a:t> are displayed.</a:t>
            </a:r>
          </a:p>
          <a:p>
            <a:pPr lvl="0">
              <a:lnSpc>
                <a:spcPct val="150000"/>
              </a:lnSpc>
              <a:spcAft>
                <a:spcPts val="600"/>
              </a:spcAft>
              <a:buClr>
                <a:srgbClr val="E7534F"/>
              </a:buClr>
              <a:defRPr/>
            </a:pP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Investment priorities​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Investment priorities are indicated by respondents' intentions to spend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a given area over the next year.</a:t>
            </a:r>
            <a:endParaRPr lang="en-US" sz="120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There are approximately </a:t>
            </a:r>
            <a:r>
              <a:rPr lang="en-US" sz="1200">
                <a:solidFill>
                  <a:prstClr val="black"/>
                </a:solidFill>
                <a:latin typeface="Helvetica"/>
                <a:cs typeface="Helvetica"/>
              </a:rPr>
              <a:t>7</a:t>
            </a:r>
            <a:r>
              <a:rPr kumimoji="0" lang="en-US" sz="1200" i="0" u="none" strike="noStrike" kern="1200" cap="none" spc="0" normalizeH="0" baseline="0" noProof="0">
                <a:ln>
                  <a:noFill/>
                </a:ln>
                <a:solidFill>
                  <a:prstClr val="black"/>
                </a:solidFill>
                <a:effectLst/>
                <a:uLnTx/>
                <a:uFillTx/>
                <a:latin typeface="Helvetica"/>
                <a:ea typeface="+mn-ea"/>
                <a:cs typeface="Helvetica"/>
              </a:rPr>
              <a:t>3 line items of investment priorities. The investment priority statistics represent the top 10 investments by proportion of spending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the next year</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3127FD3-B0FA-7107-8F82-19E4A137D311}"/>
              </a:ext>
            </a:extLst>
          </p:cNvPr>
          <p:cNvGrpSpPr/>
          <p:nvPr/>
        </p:nvGrpSpPr>
        <p:grpSpPr>
          <a:xfrm>
            <a:off x="3436593" y="2894115"/>
            <a:ext cx="5318811" cy="953583"/>
            <a:chOff x="3436593" y="2894115"/>
            <a:chExt cx="5318811" cy="953583"/>
          </a:xfrm>
        </p:grpSpPr>
        <p:sp>
          <p:nvSpPr>
            <p:cNvPr id="3" name="TextBox 2">
              <a:extLst>
                <a:ext uri="{FF2B5EF4-FFF2-40B4-BE49-F238E27FC236}">
                  <a16:creationId xmlns:a16="http://schemas.microsoft.com/office/drawing/2014/main" id="{5F22884A-B46E-6514-685C-D6AE15CE7035}"/>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4" name="Rectangle 3">
              <a:hlinkClick r:id="rId3"/>
              <a:extLst>
                <a:ext uri="{FF2B5EF4-FFF2-40B4-BE49-F238E27FC236}">
                  <a16:creationId xmlns:a16="http://schemas.microsoft.com/office/drawing/2014/main" id="{2B7829DD-A79D-0C2C-1415-8E2ECA54E813}"/>
                </a:ext>
              </a:extLst>
            </p:cNvPr>
            <p:cNvSpPr/>
            <p:nvPr/>
          </p:nvSpPr>
          <p:spPr>
            <a:xfrm>
              <a:off x="4204010" y="3661892"/>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4"/>
              <a:extLst>
                <a:ext uri="{FF2B5EF4-FFF2-40B4-BE49-F238E27FC236}">
                  <a16:creationId xmlns:a16="http://schemas.microsoft.com/office/drawing/2014/main" id="{5DE341C7-A4B1-48ED-80BC-2B3EB00260EB}"/>
                </a:ext>
              </a:extLst>
            </p:cNvPr>
            <p:cNvSpPr/>
            <p:nvPr/>
          </p:nvSpPr>
          <p:spPr>
            <a:xfrm>
              <a:off x="5307980" y="3677847"/>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3"/>
              <a:extLst>
                <a:ext uri="{FF2B5EF4-FFF2-40B4-BE49-F238E27FC236}">
                  <a16:creationId xmlns:a16="http://schemas.microsoft.com/office/drawing/2014/main" id="{783D7293-290E-9ADF-C4AF-E18A7729C87E}"/>
                </a:ext>
              </a:extLst>
            </p:cNvPr>
            <p:cNvSpPr/>
            <p:nvPr/>
          </p:nvSpPr>
          <p:spPr>
            <a:xfrm>
              <a:off x="5386038" y="2905857"/>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logo&#10;&#10;Description automatically generated">
              <a:extLst>
                <a:ext uri="{FF2B5EF4-FFF2-40B4-BE49-F238E27FC236}">
                  <a16:creationId xmlns:a16="http://schemas.microsoft.com/office/drawing/2014/main" id="{D719F935-AC34-0B4C-4080-34F3CA844424}"/>
                </a:ext>
              </a:extLst>
            </p:cNvPr>
            <p:cNvPicPr>
              <a:picLocks noChangeAspect="1"/>
            </p:cNvPicPr>
            <p:nvPr/>
          </p:nvPicPr>
          <p:blipFill>
            <a:blip r:embed="rId5"/>
            <a:stretch>
              <a:fillRect/>
            </a:stretch>
          </p:blipFill>
          <p:spPr>
            <a:xfrm>
              <a:off x="5382183" y="2894115"/>
              <a:ext cx="1427630" cy="347200"/>
            </a:xfrm>
            <a:prstGeom prst="rect">
              <a:avLst/>
            </a:prstGeom>
          </p:spPr>
        </p:pic>
      </p:grpSp>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2C6C00C9-EF06-14DA-037E-28E4F2FF935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3" name="Group 2">
            <a:extLst>
              <a:ext uri="{FF2B5EF4-FFF2-40B4-BE49-F238E27FC236}">
                <a16:creationId xmlns:a16="http://schemas.microsoft.com/office/drawing/2014/main" id="{BBCF9463-91CA-A301-9D4E-121A2500E177}"/>
              </a:ext>
            </a:extLst>
          </p:cNvPr>
          <p:cNvGrpSpPr/>
          <p:nvPr/>
        </p:nvGrpSpPr>
        <p:grpSpPr>
          <a:xfrm>
            <a:off x="470612" y="2441030"/>
            <a:ext cx="7539256" cy="1750646"/>
            <a:chOff x="470612" y="1386143"/>
            <a:chExt cx="7539256" cy="1750646"/>
          </a:xfrm>
        </p:grpSpPr>
        <p:sp>
          <p:nvSpPr>
            <p:cNvPr id="4" name="TextBox 3">
              <a:extLst>
                <a:ext uri="{FF2B5EF4-FFF2-40B4-BE49-F238E27FC236}">
                  <a16:creationId xmlns:a16="http://schemas.microsoft.com/office/drawing/2014/main" id="{01E0CFCC-5C45-099D-2D0B-C0F9ECA8C617}"/>
                </a:ext>
              </a:extLst>
            </p:cNvPr>
            <p:cNvSpPr txBox="1"/>
            <p:nvPr/>
          </p:nvSpPr>
          <p:spPr>
            <a:xfrm>
              <a:off x="470612" y="1386143"/>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Large enterprise</a:t>
              </a:r>
            </a:p>
            <a:p>
              <a:pPr>
                <a:spcAft>
                  <a:spcPts val="600"/>
                </a:spcAft>
              </a:pPr>
              <a:r>
                <a:rPr lang="en-US" sz="3200">
                  <a:latin typeface="Helvetica"/>
                  <a:cs typeface="Helvetica"/>
                </a:rPr>
                <a:t>(above 10,000 employees)</a:t>
              </a:r>
            </a:p>
          </p:txBody>
        </p:sp>
        <p:sp>
          <p:nvSpPr>
            <p:cNvPr id="5" name="Rectangle 4">
              <a:extLst>
                <a:ext uri="{FF2B5EF4-FFF2-40B4-BE49-F238E27FC236}">
                  <a16:creationId xmlns:a16="http://schemas.microsoft.com/office/drawing/2014/main" id="{03D88008-096E-58A2-E8B7-5FE84F4C855F}"/>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23917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3" name="TextBox 2">
            <a:extLst>
              <a:ext uri="{FF2B5EF4-FFF2-40B4-BE49-F238E27FC236}">
                <a16:creationId xmlns:a16="http://schemas.microsoft.com/office/drawing/2014/main" id="{CBC8B9BC-BA7E-F000-032D-4A76439AC0A8}"/>
              </a:ext>
            </a:extLst>
          </p:cNvPr>
          <p:cNvSpPr txBox="1"/>
          <p:nvPr/>
        </p:nvSpPr>
        <p:spPr>
          <a:xfrm>
            <a:off x="3526410" y="6577268"/>
            <a:ext cx="8656537" cy="261610"/>
          </a:xfrm>
          <a:prstGeom prst="rect">
            <a:avLst/>
          </a:prstGeom>
          <a:noFill/>
        </p:spPr>
        <p:txBody>
          <a:bodyPr wrap="none">
            <a:spAutoFit/>
          </a:bodyPr>
          <a:lstStyle/>
          <a:p>
            <a:pPr algn="r" defTabSz="457200">
              <a:defRPr sz="1100" i="1">
                <a:latin typeface="Helvetica"/>
              </a:defRPr>
            </a:pPr>
            <a:r>
              <a:rPr sz="1100" i="1">
                <a:solidFill>
                  <a:prstClr val="black"/>
                </a:solidFill>
                <a:latin typeface="Helvetica"/>
              </a:rPr>
              <a:t>Source : ADAPT </a:t>
            </a:r>
            <a:r>
              <a:rPr lang="en-US" sz="1100" i="1">
                <a:solidFill>
                  <a:prstClr val="black"/>
                </a:solidFill>
                <a:latin typeface="Helvetica"/>
              </a:rPr>
              <a:t>Gov</a:t>
            </a:r>
            <a:r>
              <a:rPr sz="1100" i="1">
                <a:solidFill>
                  <a:prstClr val="black"/>
                </a:solidFill>
                <a:latin typeface="Helvetica"/>
              </a:rPr>
              <a:t> Edge Survey in Oct 2025. Sample size : 139 Australian </a:t>
            </a:r>
            <a:r>
              <a:rPr lang="en-US" sz="1100" i="1">
                <a:solidFill>
                  <a:prstClr val="black"/>
                </a:solidFill>
                <a:latin typeface="Helvetica"/>
              </a:rPr>
              <a:t>Government Leaders</a:t>
            </a:r>
            <a:r>
              <a:rPr sz="1100" i="1">
                <a:solidFill>
                  <a:prstClr val="black"/>
                </a:solidFill>
                <a:latin typeface="Helvetica"/>
              </a:rPr>
              <a:t>, 30 Large Enterprise (&gt;10,000 emp.)</a:t>
            </a:r>
          </a:p>
        </p:txBody>
      </p:sp>
      <p:pic>
        <p:nvPicPr>
          <p:cNvPr id="5" name="Graphic 4">
            <a:extLst>
              <a:ext uri="{FF2B5EF4-FFF2-40B4-BE49-F238E27FC236}">
                <a16:creationId xmlns:a16="http://schemas.microsoft.com/office/drawing/2014/main" id="{8377F6F7-676B-CAA0-0FFC-E5C81DA513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7" y="868574"/>
            <a:ext cx="11554001" cy="5465516"/>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AU" sz="2400" b="1">
                <a:solidFill>
                  <a:srgbClr val="000000"/>
                </a:solidFill>
                <a:latin typeface="Helvetica"/>
                <a:cs typeface="Helvetica"/>
              </a:rPr>
              <a:t>IT initiative metrics for l</a:t>
            </a:r>
            <a:r>
              <a:rPr kumimoji="0" lang="en-US" sz="2400" b="1" i="0" u="none" strike="noStrike" kern="1200" cap="none" spc="0" normalizeH="0" baseline="0" noProof="0" err="1">
                <a:ln>
                  <a:noFill/>
                </a:ln>
                <a:solidFill>
                  <a:srgbClr val="000000"/>
                </a:solidFill>
                <a:effectLst/>
                <a:uLnTx/>
                <a:uFillTx/>
                <a:latin typeface="Helvetica"/>
                <a:cs typeface="Helvetica"/>
              </a:rPr>
              <a:t>arge</a:t>
            </a:r>
            <a:r>
              <a:rPr kumimoji="0" lang="en-US" sz="2400" b="1" i="0" u="none" strike="noStrike" kern="1200" cap="none" spc="0" normalizeH="0" baseline="0" noProof="0">
                <a:ln>
                  <a:noFill/>
                </a:ln>
                <a:solidFill>
                  <a:srgbClr val="000000"/>
                </a:solidFill>
                <a:effectLst/>
                <a:uLnTx/>
                <a:uFillTx/>
                <a:latin typeface="Helvetica"/>
                <a:cs typeface="Helvetica"/>
              </a:rPr>
              <a:t> </a:t>
            </a:r>
            <a:r>
              <a:rPr lang="en-AU" sz="2400" b="1">
                <a:solidFill>
                  <a:srgbClr val="000000"/>
                </a:solidFill>
                <a:latin typeface="Helvetica"/>
                <a:cs typeface="Helvetica"/>
              </a:rPr>
              <a:t>e</a:t>
            </a:r>
            <a:r>
              <a:rPr kumimoji="0" lang="en-US" sz="2400" b="1" i="0" u="none" strike="noStrike" kern="1200" cap="none" spc="0" normalizeH="0" baseline="0" noProof="0" err="1">
                <a:ln>
                  <a:noFill/>
                </a:ln>
                <a:solidFill>
                  <a:srgbClr val="000000"/>
                </a:solidFill>
                <a:effectLst/>
                <a:uLnTx/>
                <a:uFillTx/>
                <a:latin typeface="Helvetica"/>
                <a:cs typeface="Helvetica"/>
              </a:rPr>
              <a:t>nterprise</a:t>
            </a:r>
            <a:r>
              <a:rPr kumimoji="0" lang="en-US" sz="2400" b="1" i="0" u="none" strike="noStrike" kern="1200" cap="none" spc="0" normalizeH="0" baseline="0" noProof="0">
                <a:ln>
                  <a:noFill/>
                </a:ln>
                <a:solidFill>
                  <a:srgbClr val="000000"/>
                </a:solidFill>
                <a:effectLst/>
                <a:uLnTx/>
                <a:uFillTx/>
                <a:latin typeface="Helvetica"/>
                <a:cs typeface="Helvetica"/>
              </a:rPr>
              <a:t> </a:t>
            </a:r>
            <a:r>
              <a:rPr kumimoji="0" lang="en-US" sz="2400" i="0" u="none" strike="noStrike" kern="1200" cap="none" spc="0" normalizeH="0" baseline="0" noProof="0">
                <a:ln>
                  <a:noFill/>
                </a:ln>
                <a:solidFill>
                  <a:srgbClr val="000000"/>
                </a:solidFill>
                <a:effectLst/>
                <a:uLnTx/>
                <a:uFillTx/>
                <a:latin typeface="Helvetica"/>
                <a:cs typeface="Helvetica"/>
              </a:rPr>
              <a:t>(&gt;10,000 employees)</a:t>
            </a:r>
          </a:p>
        </p:txBody>
      </p:sp>
      <p:sp>
        <p:nvSpPr>
          <p:cNvPr id="13" name="TextBox 12">
            <a:extLst>
              <a:ext uri="{FF2B5EF4-FFF2-40B4-BE49-F238E27FC236}">
                <a16:creationId xmlns:a16="http://schemas.microsoft.com/office/drawing/2014/main" id="{E0CA27C0-ABDF-9345-1D2D-DF90810820B6}"/>
              </a:ext>
            </a:extLst>
          </p:cNvPr>
          <p:cNvSpPr txBox="1"/>
          <p:nvPr/>
        </p:nvSpPr>
        <p:spPr>
          <a:xfrm>
            <a:off x="4636495" y="6596314"/>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a:t>
            </a:r>
            <a:r>
              <a:rPr lang="en-US" sz="1100" i="1">
                <a:solidFill>
                  <a:srgbClr val="7F7F7F"/>
                </a:solidFill>
                <a:latin typeface="Helvetica Neue" panose="02000503000000020004" pitchFamily="2"/>
                <a:cs typeface="Helvetica Neue" panose="02000503000000020004" pitchFamily="2"/>
              </a:rPr>
              <a:t>Gov</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Edge Survey in Oct2025. Sample size: </a:t>
            </a:r>
            <a:r>
              <a:rPr lang="en-US" sz="1100" i="1">
                <a:solidFill>
                  <a:srgbClr val="7F7F7F"/>
                </a:solidFill>
                <a:latin typeface="Helvetica Neue" panose="02000503000000020004" pitchFamily="2"/>
                <a:cs typeface="Helvetica Neue" panose="02000503000000020004" pitchFamily="2"/>
              </a:rPr>
              <a:t>43</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Australian Government leaders, 9</a:t>
            </a:r>
            <a:r>
              <a:rPr lang="en-US" sz="1100" i="1">
                <a:solidFill>
                  <a:srgbClr val="7F7F7F"/>
                </a:solidFill>
                <a:latin typeface="Helvetica Neue" panose="02000503000000020004" pitchFamily="2"/>
                <a:cs typeface="Helvetica Neue" panose="02000503000000020004" pitchFamily="2"/>
              </a:rPr>
              <a:t> </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Large enterprise</a:t>
            </a:r>
          </a:p>
        </p:txBody>
      </p:sp>
      <p:pic>
        <p:nvPicPr>
          <p:cNvPr id="8" name="Graphic 7">
            <a:extLst>
              <a:ext uri="{FF2B5EF4-FFF2-40B4-BE49-F238E27FC236}">
                <a16:creationId xmlns:a16="http://schemas.microsoft.com/office/drawing/2014/main" id="{CCA0E392-9010-A93B-BB7F-C4CA9930AF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3049" y="858431"/>
            <a:ext cx="11745431" cy="5618948"/>
          </a:xfrm>
          <a:prstGeom prst="rect">
            <a:avLst/>
          </a:prstGeom>
        </p:spPr>
      </p:pic>
    </p:spTree>
    <p:extLst>
      <p:ext uri="{BB962C8B-B14F-4D97-AF65-F5344CB8AC3E}">
        <p14:creationId xmlns:p14="http://schemas.microsoft.com/office/powerpoint/2010/main" val="200896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80ADFA6B-6867-D274-C118-898FE1D9D78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3" name="Group 2">
            <a:extLst>
              <a:ext uri="{FF2B5EF4-FFF2-40B4-BE49-F238E27FC236}">
                <a16:creationId xmlns:a16="http://schemas.microsoft.com/office/drawing/2014/main" id="{E6A8B3A2-3622-07B6-3A98-03C214943EFB}"/>
              </a:ext>
            </a:extLst>
          </p:cNvPr>
          <p:cNvGrpSpPr/>
          <p:nvPr/>
        </p:nvGrpSpPr>
        <p:grpSpPr>
          <a:xfrm>
            <a:off x="470612" y="2441030"/>
            <a:ext cx="7539256" cy="1750646"/>
            <a:chOff x="470612" y="1386143"/>
            <a:chExt cx="7539256" cy="1750646"/>
          </a:xfrm>
        </p:grpSpPr>
        <p:sp>
          <p:nvSpPr>
            <p:cNvPr id="4" name="TextBox 3">
              <a:extLst>
                <a:ext uri="{FF2B5EF4-FFF2-40B4-BE49-F238E27FC236}">
                  <a16:creationId xmlns:a16="http://schemas.microsoft.com/office/drawing/2014/main" id="{19857488-13B8-EF16-DAE4-8C88639C8EA5}"/>
                </a:ext>
              </a:extLst>
            </p:cNvPr>
            <p:cNvSpPr txBox="1"/>
            <p:nvPr/>
          </p:nvSpPr>
          <p:spPr>
            <a:xfrm>
              <a:off x="470612" y="1386143"/>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Enterprise</a:t>
              </a:r>
            </a:p>
            <a:p>
              <a:pPr>
                <a:spcAft>
                  <a:spcPts val="600"/>
                </a:spcAft>
              </a:pPr>
              <a:r>
                <a:rPr lang="en-US" sz="3200">
                  <a:latin typeface="Helvetica"/>
                  <a:cs typeface="Helvetica"/>
                </a:rPr>
                <a:t>(2,501 to 10,000 employees)</a:t>
              </a:r>
            </a:p>
          </p:txBody>
        </p:sp>
        <p:sp>
          <p:nvSpPr>
            <p:cNvPr id="5" name="Rectangle 4">
              <a:extLst>
                <a:ext uri="{FF2B5EF4-FFF2-40B4-BE49-F238E27FC236}">
                  <a16:creationId xmlns:a16="http://schemas.microsoft.com/office/drawing/2014/main" id="{2CDE57C3-C49B-091A-31A3-039F47540BD4}"/>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21344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4" name="TextBox 3">
            <a:extLst>
              <a:ext uri="{FF2B5EF4-FFF2-40B4-BE49-F238E27FC236}">
                <a16:creationId xmlns:a16="http://schemas.microsoft.com/office/drawing/2014/main" id="{278681A2-B195-8AEA-397E-AFE9C68DE7AD}"/>
              </a:ext>
            </a:extLst>
          </p:cNvPr>
          <p:cNvSpPr txBox="1"/>
          <p:nvPr/>
        </p:nvSpPr>
        <p:spPr>
          <a:xfrm>
            <a:off x="3014805" y="6583680"/>
            <a:ext cx="9112804" cy="261610"/>
          </a:xfrm>
          <a:prstGeom prst="rect">
            <a:avLst/>
          </a:prstGeom>
          <a:noFill/>
        </p:spPr>
        <p:txBody>
          <a:bodyPr wrap="square">
            <a:spAutoFit/>
          </a:bodyPr>
          <a:lstStyle/>
          <a:p>
            <a:pPr algn="r">
              <a:defRPr sz="1100" i="1">
                <a:latin typeface="Helvetica"/>
              </a:defRPr>
            </a:pPr>
            <a:r>
              <a:t>Source : ADAPT </a:t>
            </a:r>
            <a:r>
              <a:rPr lang="en-US"/>
              <a:t>Gov</a:t>
            </a:r>
            <a:r>
              <a:t> Edge Survey in Oct 2025. Sample size : 139 Australian </a:t>
            </a:r>
            <a:r>
              <a:rPr lang="en-US"/>
              <a:t>Government leaders</a:t>
            </a:r>
            <a:r>
              <a:t>, 23 Enterprise (2501 to 10,000 emp.)</a:t>
            </a:r>
          </a:p>
        </p:txBody>
      </p:sp>
      <p:pic>
        <p:nvPicPr>
          <p:cNvPr id="7" name="Graphic 6">
            <a:extLst>
              <a:ext uri="{FF2B5EF4-FFF2-40B4-BE49-F238E27FC236}">
                <a16:creationId xmlns:a16="http://schemas.microsoft.com/office/drawing/2014/main" id="{BDFDCD59-035B-5EC3-0098-ED7BA35F64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7" y="864519"/>
            <a:ext cx="11590923" cy="5380115"/>
          </a:xfrm>
          <a:prstGeom prst="rect">
            <a:avLst/>
          </a:prstGeom>
        </p:spPr>
      </p:pic>
    </p:spTree>
    <p:extLst>
      <p:ext uri="{BB962C8B-B14F-4D97-AF65-F5344CB8AC3E}">
        <p14:creationId xmlns:p14="http://schemas.microsoft.com/office/powerpoint/2010/main" val="63975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AU" sz="2400" b="1">
                <a:solidFill>
                  <a:srgbClr val="000000"/>
                </a:solidFill>
                <a:latin typeface="Helvetica"/>
                <a:cs typeface="Helvetica"/>
              </a:rPr>
              <a:t>IT initiative metrics for </a:t>
            </a:r>
            <a:r>
              <a:rPr kumimoji="0" lang="en-US" sz="2400" b="1" i="0" u="none" strike="noStrike" kern="1200" cap="none" spc="0" normalizeH="0" baseline="0" noProof="0">
                <a:ln>
                  <a:noFill/>
                </a:ln>
                <a:solidFill>
                  <a:srgbClr val="000000"/>
                </a:solidFill>
                <a:effectLst/>
                <a:uLnTx/>
                <a:uFillTx/>
                <a:latin typeface="Helvetica"/>
                <a:cs typeface="Helvetica"/>
              </a:rPr>
              <a:t>enterprise </a:t>
            </a:r>
            <a:r>
              <a:rPr kumimoji="0" lang="en-US" sz="2400" i="0" u="none" strike="noStrike" kern="1200" cap="none" spc="0" normalizeH="0" baseline="0" noProof="0">
                <a:ln>
                  <a:noFill/>
                </a:ln>
                <a:solidFill>
                  <a:srgbClr val="000000"/>
                </a:solidFill>
                <a:effectLst/>
                <a:uLnTx/>
                <a:uFillTx/>
                <a:latin typeface="Helvetica"/>
                <a:cs typeface="Helvetica"/>
              </a:rPr>
              <a:t>(2501 to 10,000 employees)</a:t>
            </a:r>
          </a:p>
        </p:txBody>
      </p:sp>
      <p:sp>
        <p:nvSpPr>
          <p:cNvPr id="13" name="TextBox 12">
            <a:extLst>
              <a:ext uri="{FF2B5EF4-FFF2-40B4-BE49-F238E27FC236}">
                <a16:creationId xmlns:a16="http://schemas.microsoft.com/office/drawing/2014/main" id="{9E0A8405-8DD9-C6AF-4311-F3EB964FE79D}"/>
              </a:ext>
            </a:extLst>
          </p:cNvPr>
          <p:cNvSpPr txBox="1"/>
          <p:nvPr/>
        </p:nvSpPr>
        <p:spPr>
          <a:xfrm>
            <a:off x="4636495" y="6577268"/>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ADAPT Gov Edge Survey in Oct 2025 . Sample size: </a:t>
            </a:r>
            <a:r>
              <a:rPr lang="en-US" sz="1100" i="1">
                <a:solidFill>
                  <a:srgbClr val="7F7F7F"/>
                </a:solidFill>
                <a:latin typeface="Helvetica Neue" panose="02000503000000020004" pitchFamily="2"/>
                <a:cs typeface="Helvetica Neue" panose="02000503000000020004" pitchFamily="2"/>
              </a:rPr>
              <a:t>43</a:t>
            </a: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 Australian Government leaders, 5 Enterprise</a:t>
            </a:r>
          </a:p>
        </p:txBody>
      </p:sp>
      <p:pic>
        <p:nvPicPr>
          <p:cNvPr id="8" name="Graphic 7">
            <a:extLst>
              <a:ext uri="{FF2B5EF4-FFF2-40B4-BE49-F238E27FC236}">
                <a16:creationId xmlns:a16="http://schemas.microsoft.com/office/drawing/2014/main" id="{7631C851-36B4-38A0-3C7E-A8E59F53F0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858431"/>
            <a:ext cx="11748585" cy="5594432"/>
          </a:xfrm>
          <a:prstGeom prst="rect">
            <a:avLst/>
          </a:prstGeom>
        </p:spPr>
      </p:pic>
    </p:spTree>
    <p:extLst>
      <p:ext uri="{BB962C8B-B14F-4D97-AF65-F5344CB8AC3E}">
        <p14:creationId xmlns:p14="http://schemas.microsoft.com/office/powerpoint/2010/main" val="376341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E7B4918-2E96-8B79-33A3-312C4266E56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3" name="Group 2">
            <a:extLst>
              <a:ext uri="{FF2B5EF4-FFF2-40B4-BE49-F238E27FC236}">
                <a16:creationId xmlns:a16="http://schemas.microsoft.com/office/drawing/2014/main" id="{8B0BBFD7-D6AB-389A-0B87-5DEEA4EDF67D}"/>
              </a:ext>
            </a:extLst>
          </p:cNvPr>
          <p:cNvGrpSpPr/>
          <p:nvPr/>
        </p:nvGrpSpPr>
        <p:grpSpPr>
          <a:xfrm>
            <a:off x="470612" y="2441030"/>
            <a:ext cx="7539256" cy="1750646"/>
            <a:chOff x="470612" y="1386143"/>
            <a:chExt cx="7539256" cy="1750646"/>
          </a:xfrm>
        </p:grpSpPr>
        <p:sp>
          <p:nvSpPr>
            <p:cNvPr id="4" name="TextBox 3">
              <a:extLst>
                <a:ext uri="{FF2B5EF4-FFF2-40B4-BE49-F238E27FC236}">
                  <a16:creationId xmlns:a16="http://schemas.microsoft.com/office/drawing/2014/main" id="{36D1FD79-8977-8F0F-09D0-30C79A548414}"/>
                </a:ext>
              </a:extLst>
            </p:cNvPr>
            <p:cNvSpPr txBox="1"/>
            <p:nvPr/>
          </p:nvSpPr>
          <p:spPr>
            <a:xfrm>
              <a:off x="470612" y="1386143"/>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Mid-sized </a:t>
              </a:r>
              <a:r>
                <a:rPr lang="en-US" sz="4400" b="1" err="1">
                  <a:latin typeface="Helvetica"/>
                  <a:cs typeface="Helvetica"/>
                </a:rPr>
                <a:t>organisations</a:t>
              </a:r>
              <a:endParaRPr lang="en-US" sz="4400" b="1">
                <a:latin typeface="Helvetica"/>
                <a:cs typeface="Helvetica"/>
              </a:endParaRPr>
            </a:p>
            <a:p>
              <a:pPr>
                <a:spcAft>
                  <a:spcPts val="600"/>
                </a:spcAft>
              </a:pPr>
              <a:r>
                <a:rPr lang="en-US" sz="3200">
                  <a:latin typeface="Helvetica"/>
                  <a:cs typeface="Helvetica"/>
                </a:rPr>
                <a:t>(501 to 2,500 employees)</a:t>
              </a:r>
            </a:p>
          </p:txBody>
        </p:sp>
        <p:sp>
          <p:nvSpPr>
            <p:cNvPr id="5" name="Rectangle 4">
              <a:extLst>
                <a:ext uri="{FF2B5EF4-FFF2-40B4-BE49-F238E27FC236}">
                  <a16:creationId xmlns:a16="http://schemas.microsoft.com/office/drawing/2014/main" id="{8AC53907-07F4-3104-190D-68D4FF87DB6A}"/>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05540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lack">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7A3CD6-1C79-475B-A66D-6990A631EA1F}">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15DF939-F5A4-4A13-AAAC-C739EBCEC9C9}">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175D882-C93A-4A91-8CB3-195D216EE36E}">
  <ds:schemaRefs>
    <ds:schemaRef ds:uri="http://schemas.microsoft.com/sharepoint/v3/contenttype/forms"/>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20</Slides>
  <Notes>17</Notes>
  <HiddenSlides>0</HiddenSlides>
  <ScaleCrop>false</ScaleCrop>
  <HeadingPairs>
    <vt:vector size="4" baseType="variant">
      <vt:variant>
        <vt:lpstr>Theme</vt:lpstr>
      </vt:variant>
      <vt:variant>
        <vt:i4>9</vt:i4>
      </vt:variant>
      <vt:variant>
        <vt:lpstr>Slide Titles</vt:lpstr>
      </vt:variant>
      <vt:variant>
        <vt:i4>20</vt:i4>
      </vt:variant>
    </vt:vector>
  </HeadingPairs>
  <TitlesOfParts>
    <vt:vector size="29" baseType="lpstr">
      <vt:lpstr>2_Custom Design</vt:lpstr>
      <vt:lpstr>Custom Design</vt:lpstr>
      <vt:lpstr>Title White</vt:lpstr>
      <vt:lpstr>4_Office Theme</vt:lpstr>
      <vt:lpstr>Black</vt:lpstr>
      <vt:lpstr>Office Theme</vt:lpstr>
      <vt:lpstr>Title White</vt:lpstr>
      <vt:lpstr>1_Custom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 Paul Bustamante</dc:creator>
  <cp:revision>2</cp:revision>
  <dcterms:created xsi:type="dcterms:W3CDTF">2024-05-07T06:41:39Z</dcterms:created>
  <dcterms:modified xsi:type="dcterms:W3CDTF">2026-01-08T01:55:35Z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Order">
    <vt:r8>10900</vt:r8>
  </property>
  <property fmtid="{D5CDD505-2E9C-101B-9397-08002B2CF9AE}" pid="8" name="_activity">
    <vt:lpwstr>{"FileActivityType":"11","FileActivityTimeStamp":"2025-04-11T12:36:32.797Z","FileActivityUsersOnPage":[{"DisplayName":"Francis Olivier","Id":"francis.olivier@adapt.com.au"},{"DisplayName":"Nathan Paul Bustamante","Id":"nathan.bustamante@adapt.com.au"}],"FileActivityNavigationId":null}</vt:lpwstr>
  </property>
</Properties>
</file>